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2" r:id="rId3"/>
    <p:sldId id="308" r:id="rId4"/>
    <p:sldId id="309" r:id="rId5"/>
    <p:sldId id="310" r:id="rId6"/>
    <p:sldId id="311" r:id="rId7"/>
    <p:sldId id="29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5" d="100"/>
          <a:sy n="55" d="100"/>
        </p:scale>
        <p:origin x="78" y="12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26/06/2021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26/06/2021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26/06/2021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26/06/2021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26/06/2021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26/06/2021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26/06/2021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26/06/2021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26/06/2021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26/06/2021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26/06/2021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26/06/2021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26/06/2021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LCBB4002: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3 _Seminar Activity 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FA54A-444F-44AB-A858-5C80AF1E89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3600" b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Seminar Task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EDA6F-2AC0-450B-9E01-51AE3681C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9"/>
            <a:ext cx="10972800" cy="1782762"/>
          </a:xfrm>
        </p:spPr>
        <p:txBody>
          <a:bodyPr/>
          <a:lstStyle/>
          <a:p>
            <a:pPr marL="0" indent="0">
              <a:buNone/>
            </a:pP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Read the case study, discuss your findings, prepare a proposal for community engagement, adopt the five stages covered in the lecture.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C2D2A-5422-4E19-ADDB-DA27A3046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DDAEFC-24BD-43DF-AF20-6D94E8B0F814}" type="datetime1">
              <a:rPr lang="en-GB" altLang="en-US" smtClean="0"/>
              <a:pPr>
                <a:defRPr/>
              </a:pPr>
              <a:t>26/06/2021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1E69CF-714A-414F-BF6C-17B8A623C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D15771-2DFC-4918-A1DE-1523984E4AEA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35185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C9ECE-4709-4AE7-94C9-8B32454B2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7170" y="47561"/>
            <a:ext cx="8229600" cy="818892"/>
          </a:xfrm>
        </p:spPr>
        <p:txBody>
          <a:bodyPr/>
          <a:lstStyle/>
          <a:p>
            <a:r>
              <a:rPr lang="en-US" sz="3200" b="1" dirty="0"/>
              <a:t>Task: Complete the table below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931F6-BB12-4B0B-8619-6175FE4E86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3269" y="957284"/>
            <a:ext cx="9284023" cy="813953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Develop a simple stakeholders engagement plan for a community project and fill the table below:</a:t>
            </a:r>
            <a:endParaRPr lang="en-GB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5EED8803-5D02-4112-9AFF-854BD7A8904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385642429"/>
              </p:ext>
            </p:extLst>
          </p:nvPr>
        </p:nvGraphicFramePr>
        <p:xfrm>
          <a:off x="1631504" y="1887624"/>
          <a:ext cx="8833908" cy="37736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8477">
                  <a:extLst>
                    <a:ext uri="{9D8B030D-6E8A-4147-A177-3AD203B41FA5}">
                      <a16:colId xmlns:a16="http://schemas.microsoft.com/office/drawing/2014/main" val="1886296439"/>
                    </a:ext>
                  </a:extLst>
                </a:gridCol>
                <a:gridCol w="2208477">
                  <a:extLst>
                    <a:ext uri="{9D8B030D-6E8A-4147-A177-3AD203B41FA5}">
                      <a16:colId xmlns:a16="http://schemas.microsoft.com/office/drawing/2014/main" val="4004444195"/>
                    </a:ext>
                  </a:extLst>
                </a:gridCol>
                <a:gridCol w="2208477">
                  <a:extLst>
                    <a:ext uri="{9D8B030D-6E8A-4147-A177-3AD203B41FA5}">
                      <a16:colId xmlns:a16="http://schemas.microsoft.com/office/drawing/2014/main" val="3372481648"/>
                    </a:ext>
                  </a:extLst>
                </a:gridCol>
                <a:gridCol w="2208477">
                  <a:extLst>
                    <a:ext uri="{9D8B030D-6E8A-4147-A177-3AD203B41FA5}">
                      <a16:colId xmlns:a16="http://schemas.microsoft.com/office/drawing/2014/main" val="68552745"/>
                    </a:ext>
                  </a:extLst>
                </a:gridCol>
              </a:tblGrid>
              <a:tr h="1246335">
                <a:tc>
                  <a:txBody>
                    <a:bodyPr/>
                    <a:lstStyle/>
                    <a:p>
                      <a:r>
                        <a:rPr lang="en-US" dirty="0"/>
                        <a:t>Stakeholders' footprint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Manage the operations and project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Manage the risks and opportunities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Engage externally with stakeholders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1576340"/>
                  </a:ext>
                </a:extLst>
              </a:tr>
              <a:tr h="50545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99256"/>
                  </a:ext>
                </a:extLst>
              </a:tr>
              <a:tr h="50545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8759687"/>
                  </a:ext>
                </a:extLst>
              </a:tr>
              <a:tr h="50545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6345487"/>
                  </a:ext>
                </a:extLst>
              </a:tr>
              <a:tr h="50545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4130663"/>
                  </a:ext>
                </a:extLst>
              </a:tr>
              <a:tr h="50545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6475277"/>
                  </a:ext>
                </a:extLst>
              </a:tr>
            </a:tbl>
          </a:graphicData>
        </a:graphic>
      </p:graphicFrame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6CBB26-4BD6-45BD-88C8-1C7749A0B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DA677A-CFC1-456A-8EAF-A3F99E5841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15111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A0B07-726C-4750-A787-0F53AC2D7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36525"/>
            <a:ext cx="8229600" cy="706090"/>
          </a:xfrm>
        </p:spPr>
        <p:txBody>
          <a:bodyPr/>
          <a:lstStyle/>
          <a:p>
            <a:r>
              <a:rPr lang="en-US" sz="3200" b="1" dirty="0"/>
              <a:t>Task: Complete the table below</a:t>
            </a:r>
            <a:endParaRPr lang="en-GB" sz="3200" b="1" dirty="0"/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C18A2DED-ECD7-4E28-9F53-8501B2B10E7C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703512" y="1146492"/>
          <a:ext cx="8507288" cy="45147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8">
                  <a:extLst>
                    <a:ext uri="{9D8B030D-6E8A-4147-A177-3AD203B41FA5}">
                      <a16:colId xmlns:a16="http://schemas.microsoft.com/office/drawing/2014/main" val="2099481170"/>
                    </a:ext>
                  </a:extLst>
                </a:gridCol>
                <a:gridCol w="5554960">
                  <a:extLst>
                    <a:ext uri="{9D8B030D-6E8A-4147-A177-3AD203B41FA5}">
                      <a16:colId xmlns:a16="http://schemas.microsoft.com/office/drawing/2014/main" val="2544317254"/>
                    </a:ext>
                  </a:extLst>
                </a:gridCol>
              </a:tblGrid>
              <a:tr h="373247">
                <a:tc>
                  <a:txBody>
                    <a:bodyPr/>
                    <a:lstStyle/>
                    <a:p>
                      <a:r>
                        <a:rPr lang="en-US" dirty="0"/>
                        <a:t>Elements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Examples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5337074"/>
                  </a:ext>
                </a:extLst>
              </a:tr>
              <a:tr h="644235">
                <a:tc>
                  <a:txBody>
                    <a:bodyPr/>
                    <a:lstStyle/>
                    <a:p>
                      <a:r>
                        <a:rPr lang="en-GB" sz="1800" dirty="0"/>
                        <a:t>Decide communicate plan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6017927"/>
                  </a:ext>
                </a:extLst>
              </a:tr>
              <a:tr h="920336">
                <a:tc>
                  <a:txBody>
                    <a:bodyPr/>
                    <a:lstStyle/>
                    <a:p>
                      <a:r>
                        <a:rPr lang="en-GB" sz="1800" dirty="0"/>
                        <a:t>Change management and control mechanism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5508110"/>
                  </a:ext>
                </a:extLst>
              </a:tr>
              <a:tr h="644235">
                <a:tc>
                  <a:txBody>
                    <a:bodyPr/>
                    <a:lstStyle/>
                    <a:p>
                      <a:r>
                        <a:rPr lang="en-GB" sz="1800" dirty="0"/>
                        <a:t>Reporting strategies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9914192"/>
                  </a:ext>
                </a:extLst>
              </a:tr>
              <a:tr h="644235">
                <a:tc>
                  <a:txBody>
                    <a:bodyPr/>
                    <a:lstStyle/>
                    <a:p>
                      <a:r>
                        <a:rPr lang="en-GB" sz="1800" dirty="0"/>
                        <a:t>Documentation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3469711"/>
                  </a:ext>
                </a:extLst>
              </a:tr>
              <a:tr h="644235">
                <a:tc>
                  <a:txBody>
                    <a:bodyPr/>
                    <a:lstStyle/>
                    <a:p>
                      <a:r>
                        <a:rPr lang="en-GB" sz="1800" dirty="0"/>
                        <a:t>Time evaluation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31804"/>
                  </a:ext>
                </a:extLst>
              </a:tr>
              <a:tr h="6442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Quality reference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1579301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59592-D90C-4890-AF86-75531E382C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45873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7B200-BE5F-4F28-8C11-69B0EB48D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1" y="274638"/>
            <a:ext cx="8012311" cy="1143000"/>
          </a:xfrm>
        </p:spPr>
        <p:txBody>
          <a:bodyPr/>
          <a:lstStyle/>
          <a:p>
            <a:r>
              <a:rPr lang="en-US" sz="3600" b="1" dirty="0"/>
              <a:t>Task: Complete the table below</a:t>
            </a:r>
            <a:endParaRPr lang="en-GB" sz="3600" b="1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2561F3F1-6036-455D-9CAC-005C3E95C99E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763911" y="1628800"/>
          <a:ext cx="8229600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3857">
                  <a:extLst>
                    <a:ext uri="{9D8B030D-6E8A-4147-A177-3AD203B41FA5}">
                      <a16:colId xmlns:a16="http://schemas.microsoft.com/office/drawing/2014/main" val="1640085859"/>
                    </a:ext>
                  </a:extLst>
                </a:gridCol>
                <a:gridCol w="5985743">
                  <a:extLst>
                    <a:ext uri="{9D8B030D-6E8A-4147-A177-3AD203B41FA5}">
                      <a16:colId xmlns:a16="http://schemas.microsoft.com/office/drawing/2014/main" val="2454849201"/>
                    </a:ext>
                  </a:extLst>
                </a:gridCol>
              </a:tblGrid>
              <a:tr h="612068">
                <a:tc>
                  <a:txBody>
                    <a:bodyPr/>
                    <a:lstStyle/>
                    <a:p>
                      <a:r>
                        <a:rPr lang="en-US" dirty="0"/>
                        <a:t>Elements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Examples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2490432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r>
                        <a:rPr lang="en-GB" dirty="0"/>
                        <a:t>Tracking progress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0257953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r>
                        <a:rPr lang="en-GB" dirty="0"/>
                        <a:t>Monitoring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828479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r>
                        <a:rPr lang="en-GB" dirty="0"/>
                        <a:t>Data collection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7277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r>
                        <a:rPr lang="en-GB" dirty="0"/>
                        <a:t>Feedbacking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857212"/>
                  </a:ext>
                </a:extLst>
              </a:tr>
              <a:tr h="61206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Flexible adjustment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8393384"/>
                  </a:ext>
                </a:extLst>
              </a:tr>
            </a:tbl>
          </a:graphicData>
        </a:graphic>
      </p:graphicFrame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1F2621-1C10-42F1-87EB-8F4CC2E2F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BB825F-B449-4CF3-97B2-E239AF957B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15826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4B6F6-3440-4388-A532-F9FCB55BD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Task: Complete the table below</a:t>
            </a:r>
            <a:endParaRPr lang="en-GB" sz="3600" b="1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0EA540-4A13-49A2-9F37-4D4380237B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181F56-CF8E-4694-93D5-03F741AA8A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B02D6EB7-F0AD-4C0B-AED9-A4589D315115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774826" y="1600200"/>
          <a:ext cx="8435975" cy="40610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51202">
                  <a:extLst>
                    <a:ext uri="{9D8B030D-6E8A-4147-A177-3AD203B41FA5}">
                      <a16:colId xmlns:a16="http://schemas.microsoft.com/office/drawing/2014/main" val="2392134585"/>
                    </a:ext>
                  </a:extLst>
                </a:gridCol>
                <a:gridCol w="6284773">
                  <a:extLst>
                    <a:ext uri="{9D8B030D-6E8A-4147-A177-3AD203B41FA5}">
                      <a16:colId xmlns:a16="http://schemas.microsoft.com/office/drawing/2014/main" val="658759561"/>
                    </a:ext>
                  </a:extLst>
                </a:gridCol>
              </a:tblGrid>
              <a:tr h="812210">
                <a:tc>
                  <a:txBody>
                    <a:bodyPr/>
                    <a:lstStyle/>
                    <a:p>
                      <a:r>
                        <a:rPr lang="en-US" dirty="0"/>
                        <a:t>Elements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Examples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5191597"/>
                  </a:ext>
                </a:extLst>
              </a:tr>
              <a:tr h="812210">
                <a:tc>
                  <a:txBody>
                    <a:bodyPr/>
                    <a:lstStyle/>
                    <a:p>
                      <a:r>
                        <a:rPr lang="en-GB" dirty="0"/>
                        <a:t>Recommendation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0711845"/>
                  </a:ext>
                </a:extLst>
              </a:tr>
              <a:tr h="812210">
                <a:tc>
                  <a:txBody>
                    <a:bodyPr/>
                    <a:lstStyle/>
                    <a:p>
                      <a:r>
                        <a:rPr lang="en-GB" dirty="0"/>
                        <a:t>Success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3767129"/>
                  </a:ext>
                </a:extLst>
              </a:tr>
              <a:tr h="812210">
                <a:tc>
                  <a:txBody>
                    <a:bodyPr/>
                    <a:lstStyle/>
                    <a:p>
                      <a:r>
                        <a:rPr lang="en-GB" dirty="0"/>
                        <a:t>Decision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7837348"/>
                  </a:ext>
                </a:extLst>
              </a:tr>
              <a:tr h="81221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Lesson learnt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61266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9812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D5D40-9593-4D52-89E8-D9C73C921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533400"/>
          </a:xfrm>
        </p:spPr>
        <p:txBody>
          <a:bodyPr/>
          <a:lstStyle/>
          <a:p>
            <a:r>
              <a:rPr lang="en-US" sz="3600" b="1" dirty="0"/>
              <a:t>Task: Complete the table below</a:t>
            </a:r>
            <a:endParaRPr lang="en-GB" sz="36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E77CE2-E0E6-4E60-A11E-ED7E29CDC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34FED-0B53-40EA-8D61-C474FB8812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graphicFrame>
        <p:nvGraphicFramePr>
          <p:cNvPr id="11" name="Table 11">
            <a:extLst>
              <a:ext uri="{FF2B5EF4-FFF2-40B4-BE49-F238E27FC236}">
                <a16:creationId xmlns:a16="http://schemas.microsoft.com/office/drawing/2014/main" id="{7CFF75B6-D9D4-4B3E-99D3-1F9140353F04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774826" y="1340769"/>
          <a:ext cx="8435975" cy="43924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77937">
                  <a:extLst>
                    <a:ext uri="{9D8B030D-6E8A-4147-A177-3AD203B41FA5}">
                      <a16:colId xmlns:a16="http://schemas.microsoft.com/office/drawing/2014/main" val="3402748878"/>
                    </a:ext>
                  </a:extLst>
                </a:gridCol>
                <a:gridCol w="4358038">
                  <a:extLst>
                    <a:ext uri="{9D8B030D-6E8A-4147-A177-3AD203B41FA5}">
                      <a16:colId xmlns:a16="http://schemas.microsoft.com/office/drawing/2014/main" val="3045812701"/>
                    </a:ext>
                  </a:extLst>
                </a:gridCol>
              </a:tblGrid>
              <a:tr h="653058">
                <a:tc>
                  <a:txBody>
                    <a:bodyPr/>
                    <a:lstStyle/>
                    <a:p>
                      <a:r>
                        <a:rPr lang="en-US" dirty="0"/>
                        <a:t>Elements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Examples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792200"/>
                  </a:ext>
                </a:extLst>
              </a:tr>
              <a:tr h="653058">
                <a:tc>
                  <a:txBody>
                    <a:bodyPr/>
                    <a:lstStyle/>
                    <a:p>
                      <a:r>
                        <a:rPr lang="en-GB" sz="1800" dirty="0"/>
                        <a:t>Finalise evaluation documentation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4592028"/>
                  </a:ext>
                </a:extLst>
              </a:tr>
              <a:tr h="1127197">
                <a:tc>
                  <a:txBody>
                    <a:bodyPr/>
                    <a:lstStyle/>
                    <a:p>
                      <a:r>
                        <a:rPr lang="en-GB" sz="1800" dirty="0"/>
                        <a:t>Conduct the formal and informal evaluation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444228"/>
                  </a:ext>
                </a:extLst>
              </a:tr>
              <a:tr h="653058">
                <a:tc>
                  <a:txBody>
                    <a:bodyPr/>
                    <a:lstStyle/>
                    <a:p>
                      <a:r>
                        <a:rPr lang="en-GB" sz="1800" dirty="0"/>
                        <a:t>Conduct team review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1081093"/>
                  </a:ext>
                </a:extLst>
              </a:tr>
              <a:tr h="653058">
                <a:tc>
                  <a:txBody>
                    <a:bodyPr/>
                    <a:lstStyle/>
                    <a:p>
                      <a:r>
                        <a:rPr lang="en-GB" sz="1800" dirty="0"/>
                        <a:t>Communicate outcome and findings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3652340"/>
                  </a:ext>
                </a:extLst>
              </a:tr>
              <a:tr h="65305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/>
                        <a:t>Celebrate success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41797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5244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176</Words>
  <Application>Microsoft Office PowerPoint</Application>
  <PresentationFormat>Widescreen</PresentationFormat>
  <Paragraphs>55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Myriad Pro</vt:lpstr>
      <vt:lpstr>20140311PresentationUWTSDTemplate</vt:lpstr>
      <vt:lpstr>LCBB4002: Community Engagement      </vt:lpstr>
      <vt:lpstr> Seminar Task</vt:lpstr>
      <vt:lpstr>Task: Complete the table below</vt:lpstr>
      <vt:lpstr>Task: Complete the table below</vt:lpstr>
      <vt:lpstr>Task: Complete the table below</vt:lpstr>
      <vt:lpstr>Task: Complete the table below</vt:lpstr>
      <vt:lpstr>Task: Complete the table below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9</cp:revision>
  <dcterms:created xsi:type="dcterms:W3CDTF">2021-06-11T21:49:32Z</dcterms:created>
  <dcterms:modified xsi:type="dcterms:W3CDTF">2021-06-26T18:00:48Z</dcterms:modified>
</cp:coreProperties>
</file>