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3" r:id="rId8"/>
    <p:sldId id="262" r:id="rId9"/>
    <p:sldId id="264" r:id="rId10"/>
    <p:sldId id="267" r:id="rId11"/>
    <p:sldId id="268" r:id="rId12"/>
    <p:sldId id="269" r:id="rId13"/>
    <p:sldId id="270"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92" autoAdjust="0"/>
    <p:restoredTop sz="77576" autoAdjust="0"/>
  </p:normalViewPr>
  <p:slideViewPr>
    <p:cSldViewPr snapToGrid="0">
      <p:cViewPr varScale="1">
        <p:scale>
          <a:sx n="49" d="100"/>
          <a:sy n="49" d="100"/>
        </p:scale>
        <p:origin x="85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E8B23A-1C85-4AB4-8507-B08689B4811C}" type="datetimeFigureOut">
              <a:rPr lang="bg-BG" smtClean="0"/>
              <a:t>23.8.2022 г.</a:t>
            </a:fld>
            <a:endParaRPr lang="bg-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bg-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02F8A3-656E-4B50-8FEA-8ADE64B5E715}" type="slidenum">
              <a:rPr lang="bg-BG" smtClean="0"/>
              <a:t>‹#›</a:t>
            </a:fld>
            <a:endParaRPr lang="bg-BG"/>
          </a:p>
        </p:txBody>
      </p:sp>
    </p:spTree>
    <p:extLst>
      <p:ext uri="{BB962C8B-B14F-4D97-AF65-F5344CB8AC3E}">
        <p14:creationId xmlns:p14="http://schemas.microsoft.com/office/powerpoint/2010/main" val="3606000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02F8A3-656E-4B50-8FEA-8ADE64B5E715}" type="slidenum">
              <a:rPr lang="bg-BG" smtClean="0"/>
              <a:t>1</a:t>
            </a:fld>
            <a:endParaRPr lang="bg-BG"/>
          </a:p>
        </p:txBody>
      </p:sp>
    </p:spTree>
    <p:extLst>
      <p:ext uri="{BB962C8B-B14F-4D97-AF65-F5344CB8AC3E}">
        <p14:creationId xmlns:p14="http://schemas.microsoft.com/office/powerpoint/2010/main" val="44316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The purpose of this presentation is to outline the primary considerations that Tesla will need to consider before deciding whether to establish a new manufacturing facility in a developing nation like India. This presentation presents an analysis that was previously prepared using the PESTEL framework. Its purpose is to investigate some important categories of elements that come together to form the surrounding environment, including political, economic, social, technical, environmental, and legal concerns. Finally, the presentation will discuss the critical potential and obstacles Tesla may face in the economic context of a developing country like India when making investment decisions</a:t>
            </a:r>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2</a:t>
            </a:fld>
            <a:endParaRPr lang="bg-BG"/>
          </a:p>
        </p:txBody>
      </p:sp>
    </p:spTree>
    <p:extLst>
      <p:ext uri="{BB962C8B-B14F-4D97-AF65-F5344CB8AC3E}">
        <p14:creationId xmlns:p14="http://schemas.microsoft.com/office/powerpoint/2010/main" val="4271315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nation of India may be found in the continent of Asia. The nation is home to the second-highest number of people on the whole planet. As a result, this leads to various challenges, which in turn create problems for the growth of its economy. Beginning in 2022, all nations, including India, will start making a slow but steady recovery from the economic difficulties brought on by the Covid-19 epidemic (Ministry of Finance India, 2022). In many nations, this has resulted in the cessation of many economic activities, a reduction in the available pool of workers, and, in certain instances, choices relating to the reduction of employees or even the closing of firms (Ministry of Finance India, 2022). The economy of India is currently beginning to slowly but surely improve. It has been determined, using information supplied by the Ministry of Finance of India, that the nation would have an increase in its GDP during 2021/2020. This rise is 9.2 per cent, and it is anticipated that it will surpass the numbers before Covid-19 by the end of 2022. (Ministry of Finance India, 2022).</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3</a:t>
            </a:fld>
            <a:endParaRPr lang="bg-BG"/>
          </a:p>
        </p:txBody>
      </p:sp>
    </p:spTree>
    <p:extLst>
      <p:ext uri="{BB962C8B-B14F-4D97-AF65-F5344CB8AC3E}">
        <p14:creationId xmlns:p14="http://schemas.microsoft.com/office/powerpoint/2010/main" val="1513289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Elon Musk first acquired ownership of Tesla in 2004, three years after the company's inception in 2003. He presently serves as the company's CEO. Austin, in Texas, is home to the company's main office. The present valuation of the corporation in the United States is approximately 760,000 billion dollars. 2009 saw the beginning of mass manufacturing of Tesla automobiles, which were subsequently shipped to customers worldwide.</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In 2021, Tesla achieved global sales of little more than 930,000 electric cars, with deliveries of 936,000 (Kane, 2022). As the picture demonstrates, Tesla anticipates a considerable increase in the number of electric cars it sells and delivers beginning in 2018 and continuing through 2021. It has been demonstrated that the incorporation of the company offers a possibility for the firm's expansion. At the moment, it carries out its operations on all three of the planet's continents, namely the United States of America (which is home to the majority of its manufacturing facilities), Europe (where it has one plant in Berlin), and Asia (where it has one factory in Shanghai). There is potential for Tesla to establish a production site in India, which is a fascinating prospect (Tesla, 2022).</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4</a:t>
            </a:fld>
            <a:endParaRPr lang="bg-BG"/>
          </a:p>
        </p:txBody>
      </p:sp>
    </p:spTree>
    <p:extLst>
      <p:ext uri="{BB962C8B-B14F-4D97-AF65-F5344CB8AC3E}">
        <p14:creationId xmlns:p14="http://schemas.microsoft.com/office/powerpoint/2010/main" val="3481448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An investigation of six different categories of elements is known as a PESTEL analysis. These categories include political, economic, social, technical, environmental and legal. Every one of these factor groups can either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favourably</a:t>
            </a:r>
            <a:r>
              <a:rPr lang="en-US" sz="1800" dirty="0">
                <a:effectLst/>
                <a:latin typeface="Arial" panose="020B0604020202020204" pitchFamily="34" charset="0"/>
                <a:ea typeface="Calibri" panose="020F0502020204030204" pitchFamily="34" charset="0"/>
                <a:cs typeface="Times New Roman" panose="02020603050405020304" pitchFamily="18" charset="0"/>
              </a:rPr>
              <a:t> or adversely influence a company's growth. It has been determined that an analysis of these aspects is carried out with the strategic goals of the company and the accomplishment of those goals in mind. For management teams to make a specific critical choice that will increase the productivity and efficiency of the business, the external environment must be identified and assessed. An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may experience various changes due to the external environment, but it may also be presented with many possibilities to enhance its performance.</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5</a:t>
            </a:fld>
            <a:endParaRPr lang="bg-BG"/>
          </a:p>
        </p:txBody>
      </p:sp>
    </p:spTree>
    <p:extLst>
      <p:ext uri="{BB962C8B-B14F-4D97-AF65-F5344CB8AC3E}">
        <p14:creationId xmlns:p14="http://schemas.microsoft.com/office/powerpoint/2010/main" val="1138097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High levels of political corruption, notwithstanding the existence of a democratic form of government and Voting in 2021. </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These are India's three most significant variables as potential obstacles for Tesla's firm. First, the democratic system presents an opportunity for the Tesla firm since it is less challenging to cultivate business in such a politically charged atmosphere. Second, the high levels of corruption and abuse of power are problematic for the country because they may lead to a deterioration in the quality of the political system, which in turn disrupts the economic benefits for Tesla. This is a problem for the country because it could deteriorate the quality of the political system. This aspect of the situation is considered a risk to the progression of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The last consideration is the election that will take place in 2021 (The New York Times, 2022). After election campaigns, there is a high likelihood that some different alterations to legislative laws and government decrees will be implemented. This risk is pervasive. Additionally, if the government is very young, it will take time before it can work effectively. Therefore, the environment for conducting business in India is subjected to unneeded difficulties and disruptions.</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6</a:t>
            </a:fld>
            <a:endParaRPr lang="bg-BG"/>
          </a:p>
        </p:txBody>
      </p:sp>
    </p:spTree>
    <p:extLst>
      <p:ext uri="{BB962C8B-B14F-4D97-AF65-F5344CB8AC3E}">
        <p14:creationId xmlns:p14="http://schemas.microsoft.com/office/powerpoint/2010/main" val="1777453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role that economic considerations play in the expansion of businesses is critical. Inflation, the country's deficit, and debt are all examples of economic indicators included in this set of elements. These are the three primary elements that now influence India and the climate in which businesses operate there. The price of gasoline and other petroleum goods will be the primary factor driving overall inflation to 5.2 per cent by the end of the fiscal year 2021/2022. For the same period, the deficit amounts to 38.8 per cent of the total budget forecast. Although India's debt currently accounts for 89.9 per cent of the country's total liabilities, All of this indicates that the economic situation in India is generally hopeful; yet, there is still the possibility of an economic catastrophe as a result of changes and impacts that are occurring on a worldwide scale.</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7</a:t>
            </a:fld>
            <a:endParaRPr lang="bg-BG"/>
          </a:p>
        </p:txBody>
      </p:sp>
    </p:spTree>
    <p:extLst>
      <p:ext uri="{BB962C8B-B14F-4D97-AF65-F5344CB8AC3E}">
        <p14:creationId xmlns:p14="http://schemas.microsoft.com/office/powerpoint/2010/main" val="1971749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Under some circumstances, we can classify the members of society into two distinct categories: the consumers and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labour</a:t>
            </a:r>
            <a:r>
              <a:rPr lang="en-US" sz="1800" dirty="0">
                <a:effectLst/>
                <a:latin typeface="Arial" panose="020B0604020202020204" pitchFamily="34" charset="0"/>
                <a:ea typeface="Calibri" panose="020F0502020204030204" pitchFamily="34" charset="0"/>
                <a:cs typeface="Times New Roman" panose="02020603050405020304" pitchFamily="18" charset="0"/>
              </a:rPr>
              <a:t> force.</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Tesla has the chance to target more affluent consumers in India who are interested in acquiring new solutions, such as Tesla automobiles. However, consumers in India may not yet be ready to test out electric vehicles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Francho</a:t>
            </a:r>
            <a:r>
              <a:rPr lang="en-US" sz="1800" dirty="0">
                <a:effectLst/>
                <a:latin typeface="Arial" panose="020B0604020202020204" pitchFamily="34" charset="0"/>
                <a:ea typeface="Calibri" panose="020F0502020204030204" pitchFamily="34" charset="0"/>
                <a:cs typeface="Times New Roman" panose="02020603050405020304" pitchFamily="18" charset="0"/>
              </a:rPr>
              <a:t>, 2017).</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person must have a high level of expertise; hence, numerous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programmes</a:t>
            </a:r>
            <a:r>
              <a:rPr lang="en-US" sz="1800" dirty="0">
                <a:effectLst/>
                <a:latin typeface="Arial" panose="020B0604020202020204" pitchFamily="34" charset="0"/>
                <a:ea typeface="Calibri" panose="020F0502020204030204" pitchFamily="34" charset="0"/>
                <a:cs typeface="Times New Roman" panose="02020603050405020304" pitchFamily="18" charset="0"/>
              </a:rPr>
              <a:t> in India are designed to educate, develop, and enhance the people and their expertise. The purpose of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programmes</a:t>
            </a:r>
            <a:r>
              <a:rPr lang="en-US" sz="1800" dirty="0">
                <a:effectLst/>
                <a:latin typeface="Arial" panose="020B0604020202020204" pitchFamily="34" charset="0"/>
                <a:ea typeface="Calibri" panose="020F0502020204030204" pitchFamily="34" charset="0"/>
                <a:cs typeface="Times New Roman" panose="02020603050405020304" pitchFamily="18" charset="0"/>
              </a:rPr>
              <a:t> is to produce a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labour</a:t>
            </a:r>
            <a:r>
              <a:rPr lang="en-US" sz="1800" dirty="0">
                <a:effectLst/>
                <a:latin typeface="Arial" panose="020B0604020202020204" pitchFamily="34" charset="0"/>
                <a:ea typeface="Calibri" panose="020F0502020204030204" pitchFamily="34" charset="0"/>
                <a:cs typeface="Times New Roman" panose="02020603050405020304" pitchFamily="18" charset="0"/>
              </a:rPr>
              <a:t> force that is more adequately qualified and equipped, with the expectation that it will be able to achieve its potential in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labour</a:t>
            </a:r>
            <a:r>
              <a:rPr lang="en-US" sz="1800" dirty="0">
                <a:effectLst/>
                <a:latin typeface="Arial" panose="020B0604020202020204" pitchFamily="34" charset="0"/>
                <a:ea typeface="Calibri" panose="020F0502020204030204" pitchFamily="34" charset="0"/>
                <a:cs typeface="Times New Roman" panose="02020603050405020304" pitchFamily="18" charset="0"/>
              </a:rPr>
              <a:t> market with greater levels of success. As a result, according to the estimates provided by the Ministry of India, the unemployment rate in 2021 will fall to 9.3 per cent, significantly improving from the rate of 20.8 per cent recorded in 2020. (Ministry of Finance India, 2022).</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8</a:t>
            </a:fld>
            <a:endParaRPr lang="bg-BG"/>
          </a:p>
        </p:txBody>
      </p:sp>
    </p:spTree>
    <p:extLst>
      <p:ext uri="{BB962C8B-B14F-4D97-AF65-F5344CB8AC3E}">
        <p14:creationId xmlns:p14="http://schemas.microsoft.com/office/powerpoint/2010/main" val="3677087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primary drivers of technological change are the creative and digital technologies continuously gaining a stronger foothold throughout the world. According to a survey by McKinsey, India is considered one of the countries with the most rapid growth in digital and technological advancement in the most recent years (McKinsey, 2019). It has been discovered that an increasing number of customers are gravitating toward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utilising</a:t>
            </a:r>
            <a:r>
              <a:rPr lang="en-US" sz="1800" dirty="0">
                <a:effectLst/>
                <a:latin typeface="Arial" panose="020B0604020202020204" pitchFamily="34" charset="0"/>
                <a:ea typeface="Calibri" panose="020F0502020204030204" pitchFamily="34" charset="0"/>
                <a:cs typeface="Times New Roman" panose="02020603050405020304" pitchFamily="18" charset="0"/>
              </a:rPr>
              <a:t> digital technology, which presents an excellent chance for Tesla. If customers in India are willing to try new things and embrace technological advancements that can make their lives easier and more fun, they may be interested in Tesla's possibilities. A nation needs to make quick advancements in digital information and communication technologies (IT), as this will lead to an improvement in the general state of the enterprise, as well as optimization and efficiency in the production process of the activity (McKinsey, 2019).</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9</a:t>
            </a:fld>
            <a:endParaRPr lang="bg-BG"/>
          </a:p>
        </p:txBody>
      </p:sp>
    </p:spTree>
    <p:extLst>
      <p:ext uri="{BB962C8B-B14F-4D97-AF65-F5344CB8AC3E}">
        <p14:creationId xmlns:p14="http://schemas.microsoft.com/office/powerpoint/2010/main" val="1362431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Climate change and the effect that human output has on the climate are primarily influenced by elements related to the environment. Regarding nations that have boosted their forest plantings in the past ten years, India is ranked third on the global list. It is estimated that forest plantations cover around 24 per cent of the nation's land area. It was discovered that India intends to achieve net zero emissions by the year 2070. Currently, the nation does not place as much pressure on businesses and society as many other nations across the world do to develop economically viable companies (PRS Legislative Research, 2022).</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10</a:t>
            </a:fld>
            <a:endParaRPr lang="bg-BG"/>
          </a:p>
        </p:txBody>
      </p:sp>
    </p:spTree>
    <p:extLst>
      <p:ext uri="{BB962C8B-B14F-4D97-AF65-F5344CB8AC3E}">
        <p14:creationId xmlns:p14="http://schemas.microsoft.com/office/powerpoint/2010/main" val="4094768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This set of variables contains statutory provisions that have an impact on the operations of every firm in the country, including but not limited to:</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Company Law</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Law of Labor</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Observance of regulations governing safe working conditions at the workplace</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ensuring the safety of electric cars that are developed and complying with the relevant criteria in this regard</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Compliance with legal requirements, payment of tax responsibilities, and payment of fees set by the state</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11</a:t>
            </a:fld>
            <a:endParaRPr lang="bg-BG"/>
          </a:p>
        </p:txBody>
      </p:sp>
    </p:spTree>
    <p:extLst>
      <p:ext uri="{BB962C8B-B14F-4D97-AF65-F5344CB8AC3E}">
        <p14:creationId xmlns:p14="http://schemas.microsoft.com/office/powerpoint/2010/main" val="2392241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As a consequence of the study, the following opportunities and risks may be identified, each of which has the potential to impede Tesla's efforts to build a business presence in India.</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Advantages:</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1. Favorable political conditions in conjunction with the democratic administration</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2. Relatively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favourable</a:t>
            </a:r>
            <a:r>
              <a:rPr lang="en-US" sz="1800" dirty="0">
                <a:effectLst/>
                <a:latin typeface="Arial" panose="020B0604020202020204" pitchFamily="34" charset="0"/>
                <a:ea typeface="Calibri" panose="020F0502020204030204" pitchFamily="34" charset="0"/>
                <a:cs typeface="Times New Roman" panose="02020603050405020304" pitchFamily="18" charset="0"/>
              </a:rPr>
              <a:t> situations regarding the economy</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3. The cost of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labour</a:t>
            </a:r>
            <a:r>
              <a:rPr lang="en-US" sz="1800" dirty="0">
                <a:effectLst/>
                <a:latin typeface="Arial" panose="020B0604020202020204" pitchFamily="34" charset="0"/>
                <a:ea typeface="Calibri" panose="020F0502020204030204" pitchFamily="34" charset="0"/>
                <a:cs typeface="Times New Roman" panose="02020603050405020304" pitchFamily="18" charset="0"/>
              </a:rPr>
              <a:t> will be somewhat lower than the average cost of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labour</a:t>
            </a:r>
            <a:r>
              <a:rPr lang="en-US" sz="1800" dirty="0">
                <a:effectLst/>
                <a:latin typeface="Arial" panose="020B0604020202020204" pitchFamily="34" charset="0"/>
                <a:ea typeface="Calibri" panose="020F0502020204030204" pitchFamily="34" charset="0"/>
                <a:cs typeface="Times New Roman" panose="02020603050405020304" pitchFamily="18" charset="0"/>
              </a:rPr>
              <a:t> in the United States and China</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4. Customers showed an interest in the progression of technology</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5. Tesla is in a position to assist and contribute to the government's efforts to achieve its objective of zero emissions by the year 2070</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Disadvantages: </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1. Not having a staff that is adequately well-qualified enough;</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2. Difficulties associated with corrupt schemes</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3. An escalating number of shifts as a result of the aftermath of the worldwide economic crisis</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12</a:t>
            </a:fld>
            <a:endParaRPr lang="bg-BG"/>
          </a:p>
        </p:txBody>
      </p:sp>
    </p:spTree>
    <p:extLst>
      <p:ext uri="{BB962C8B-B14F-4D97-AF65-F5344CB8AC3E}">
        <p14:creationId xmlns:p14="http://schemas.microsoft.com/office/powerpoint/2010/main" val="2193484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In conclusion, it is possible to say that the potential for Tesla to succeed if it establishes a firm in India is quite excellent; nevertheless, the risks must also be properly thought through before moving forward with the plan. The firm as a whole, as well as the management of Tesla, would be able to make a more informed choice about the current status of the market in India and the potential for commercial expansion with the assistance of a risk analysis.</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8502F8A3-656E-4B50-8FEA-8ADE64B5E715}" type="slidenum">
              <a:rPr lang="bg-BG" smtClean="0"/>
              <a:t>13</a:t>
            </a:fld>
            <a:endParaRPr lang="bg-BG"/>
          </a:p>
        </p:txBody>
      </p:sp>
    </p:spTree>
    <p:extLst>
      <p:ext uri="{BB962C8B-B14F-4D97-AF65-F5344CB8AC3E}">
        <p14:creationId xmlns:p14="http://schemas.microsoft.com/office/powerpoint/2010/main" val="242657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79867FD-D90E-4E9B-A70A-1DD0310FC193}" type="datetimeFigureOut">
              <a:rPr lang="bg-BG" smtClean="0"/>
              <a:t>23.8.2022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CC944548-6367-4055-960C-F510FA2DCACE}" type="slidenum">
              <a:rPr lang="bg-BG" smtClean="0"/>
              <a:t>‹#›</a:t>
            </a:fld>
            <a:endParaRPr lang="bg-BG"/>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6736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867FD-D90E-4E9B-A70A-1DD0310FC193}" type="datetimeFigureOut">
              <a:rPr lang="bg-BG" smtClean="0"/>
              <a:t>23.8.2022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CC944548-6367-4055-960C-F510FA2DCACE}" type="slidenum">
              <a:rPr lang="bg-BG" smtClean="0"/>
              <a:t>‹#›</a:t>
            </a:fld>
            <a:endParaRPr lang="bg-BG"/>
          </a:p>
        </p:txBody>
      </p:sp>
    </p:spTree>
    <p:extLst>
      <p:ext uri="{BB962C8B-B14F-4D97-AF65-F5344CB8AC3E}">
        <p14:creationId xmlns:p14="http://schemas.microsoft.com/office/powerpoint/2010/main" val="1506105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9867FD-D90E-4E9B-A70A-1DD0310FC193}" type="datetimeFigureOut">
              <a:rPr lang="bg-BG" smtClean="0"/>
              <a:t>23.8.2022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CC944548-6367-4055-960C-F510FA2DCACE}" type="slidenum">
              <a:rPr lang="bg-BG" smtClean="0"/>
              <a:t>‹#›</a:t>
            </a:fld>
            <a:endParaRPr lang="bg-BG"/>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1954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79867FD-D90E-4E9B-A70A-1DD0310FC193}" type="datetimeFigureOut">
              <a:rPr lang="bg-BG" smtClean="0"/>
              <a:t>23.8.2022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CC944548-6367-4055-960C-F510FA2DCACE}" type="slidenum">
              <a:rPr lang="bg-BG" smtClean="0"/>
              <a:t>‹#›</a:t>
            </a:fld>
            <a:endParaRPr lang="bg-BG"/>
          </a:p>
        </p:txBody>
      </p:sp>
    </p:spTree>
    <p:extLst>
      <p:ext uri="{BB962C8B-B14F-4D97-AF65-F5344CB8AC3E}">
        <p14:creationId xmlns:p14="http://schemas.microsoft.com/office/powerpoint/2010/main" val="55808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79867FD-D90E-4E9B-A70A-1DD0310FC193}" type="datetimeFigureOut">
              <a:rPr lang="bg-BG" smtClean="0"/>
              <a:t>23.8.2022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CC944548-6367-4055-960C-F510FA2DCACE}" type="slidenum">
              <a:rPr lang="bg-BG" smtClean="0"/>
              <a:t>‹#›</a:t>
            </a:fld>
            <a:endParaRPr lang="bg-BG"/>
          </a:p>
        </p:txBody>
      </p:sp>
    </p:spTree>
    <p:extLst>
      <p:ext uri="{BB962C8B-B14F-4D97-AF65-F5344CB8AC3E}">
        <p14:creationId xmlns:p14="http://schemas.microsoft.com/office/powerpoint/2010/main" val="2108430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79867FD-D90E-4E9B-A70A-1DD0310FC193}" type="datetimeFigureOut">
              <a:rPr lang="bg-BG" smtClean="0"/>
              <a:t>23.8.2022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CC944548-6367-4055-960C-F510FA2DCACE}" type="slidenum">
              <a:rPr lang="bg-BG" smtClean="0"/>
              <a:t>‹#›</a:t>
            </a:fld>
            <a:endParaRPr lang="bg-BG"/>
          </a:p>
        </p:txBody>
      </p:sp>
    </p:spTree>
    <p:extLst>
      <p:ext uri="{BB962C8B-B14F-4D97-AF65-F5344CB8AC3E}">
        <p14:creationId xmlns:p14="http://schemas.microsoft.com/office/powerpoint/2010/main" val="3281128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79867FD-D90E-4E9B-A70A-1DD0310FC193}" type="datetimeFigureOut">
              <a:rPr lang="bg-BG" smtClean="0"/>
              <a:t>23.8.2022 г.</a:t>
            </a:fld>
            <a:endParaRPr lang="bg-BG"/>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bg-BG"/>
          </a:p>
        </p:txBody>
      </p:sp>
      <p:sp>
        <p:nvSpPr>
          <p:cNvPr id="9" name="Slide Number Placeholder 8"/>
          <p:cNvSpPr>
            <a:spLocks noGrp="1"/>
          </p:cNvSpPr>
          <p:nvPr>
            <p:ph type="sldNum" sz="quarter" idx="12"/>
          </p:nvPr>
        </p:nvSpPr>
        <p:spPr/>
        <p:txBody>
          <a:bodyPr/>
          <a:lstStyle/>
          <a:p>
            <a:fld id="{CC944548-6367-4055-960C-F510FA2DCACE}" type="slidenum">
              <a:rPr lang="bg-BG" smtClean="0"/>
              <a:t>‹#›</a:t>
            </a:fld>
            <a:endParaRPr lang="bg-BG"/>
          </a:p>
        </p:txBody>
      </p:sp>
    </p:spTree>
    <p:extLst>
      <p:ext uri="{BB962C8B-B14F-4D97-AF65-F5344CB8AC3E}">
        <p14:creationId xmlns:p14="http://schemas.microsoft.com/office/powerpoint/2010/main" val="276308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79867FD-D90E-4E9B-A70A-1DD0310FC193}" type="datetimeFigureOut">
              <a:rPr lang="bg-BG" smtClean="0"/>
              <a:t>23.8.2022 г.</a:t>
            </a:fld>
            <a:endParaRPr lang="bg-BG"/>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bg-BG"/>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C944548-6367-4055-960C-F510FA2DCACE}" type="slidenum">
              <a:rPr lang="bg-BG" smtClean="0"/>
              <a:t>‹#›</a:t>
            </a:fld>
            <a:endParaRPr lang="bg-BG"/>
          </a:p>
        </p:txBody>
      </p:sp>
    </p:spTree>
    <p:extLst>
      <p:ext uri="{BB962C8B-B14F-4D97-AF65-F5344CB8AC3E}">
        <p14:creationId xmlns:p14="http://schemas.microsoft.com/office/powerpoint/2010/main" val="972442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79867FD-D90E-4E9B-A70A-1DD0310FC193}" type="datetimeFigureOut">
              <a:rPr lang="bg-BG" smtClean="0"/>
              <a:t>23.8.2022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CC944548-6367-4055-960C-F510FA2DCACE}" type="slidenum">
              <a:rPr lang="bg-BG" smtClean="0"/>
              <a:t>‹#›</a:t>
            </a:fld>
            <a:endParaRPr lang="bg-BG"/>
          </a:p>
        </p:txBody>
      </p:sp>
    </p:spTree>
    <p:extLst>
      <p:ext uri="{BB962C8B-B14F-4D97-AF65-F5344CB8AC3E}">
        <p14:creationId xmlns:p14="http://schemas.microsoft.com/office/powerpoint/2010/main" val="3931681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867FD-D90E-4E9B-A70A-1DD0310FC193}" type="datetimeFigureOut">
              <a:rPr lang="bg-BG" smtClean="0"/>
              <a:t>23.8.2022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CC944548-6367-4055-960C-F510FA2DCACE}" type="slidenum">
              <a:rPr lang="bg-BG" smtClean="0"/>
              <a:t>‹#›</a:t>
            </a:fld>
            <a:endParaRPr lang="bg-BG"/>
          </a:p>
        </p:txBody>
      </p:sp>
    </p:spTree>
    <p:extLst>
      <p:ext uri="{BB962C8B-B14F-4D97-AF65-F5344CB8AC3E}">
        <p14:creationId xmlns:p14="http://schemas.microsoft.com/office/powerpoint/2010/main" val="345803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867FD-D90E-4E9B-A70A-1DD0310FC193}" type="datetimeFigureOut">
              <a:rPr lang="bg-BG" smtClean="0"/>
              <a:t>23.8.2022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CC944548-6367-4055-960C-F510FA2DCACE}" type="slidenum">
              <a:rPr lang="bg-BG" smtClean="0"/>
              <a:t>‹#›</a:t>
            </a:fld>
            <a:endParaRPr lang="bg-BG"/>
          </a:p>
        </p:txBody>
      </p:sp>
    </p:spTree>
    <p:extLst>
      <p:ext uri="{BB962C8B-B14F-4D97-AF65-F5344CB8AC3E}">
        <p14:creationId xmlns:p14="http://schemas.microsoft.com/office/powerpoint/2010/main" val="812870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79867FD-D90E-4E9B-A70A-1DD0310FC193}" type="datetimeFigureOut">
              <a:rPr lang="bg-BG" smtClean="0"/>
              <a:t>23.8.2022 г.</a:t>
            </a:fld>
            <a:endParaRPr lang="bg-BG"/>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bg-BG"/>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C944548-6367-4055-960C-F510FA2DCACE}" type="slidenum">
              <a:rPr lang="bg-BG" smtClean="0"/>
              <a:t>‹#›</a:t>
            </a:fld>
            <a:endParaRPr lang="bg-BG"/>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79640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66DD1-60E6-AE2B-8505-DF1B299DB279}"/>
              </a:ext>
            </a:extLst>
          </p:cNvPr>
          <p:cNvSpPr>
            <a:spLocks noGrp="1"/>
          </p:cNvSpPr>
          <p:nvPr>
            <p:ph type="ctrTitle"/>
          </p:nvPr>
        </p:nvSpPr>
        <p:spPr/>
        <p:txBody>
          <a:bodyPr>
            <a:normAutofit fontScale="90000"/>
          </a:bodyPr>
          <a:lstStyle/>
          <a:p>
            <a:r>
              <a:rPr lang="en-US" dirty="0"/>
              <a:t>Analysis of India as the possibility for the business investment of Tesla </a:t>
            </a:r>
            <a:endParaRPr lang="bg-BG" dirty="0"/>
          </a:p>
        </p:txBody>
      </p:sp>
      <p:sp>
        <p:nvSpPr>
          <p:cNvPr id="3" name="Subtitle 2">
            <a:extLst>
              <a:ext uri="{FF2B5EF4-FFF2-40B4-BE49-F238E27FC236}">
                <a16:creationId xmlns:a16="http://schemas.microsoft.com/office/drawing/2014/main" id="{02B4C447-07CF-77F0-6837-26636654F353}"/>
              </a:ext>
            </a:extLst>
          </p:cNvPr>
          <p:cNvSpPr>
            <a:spLocks noGrp="1"/>
          </p:cNvSpPr>
          <p:nvPr>
            <p:ph type="subTitle" idx="1"/>
          </p:nvPr>
        </p:nvSpPr>
        <p:spPr>
          <a:xfrm>
            <a:off x="1097280" y="4455620"/>
            <a:ext cx="10058400" cy="1143000"/>
          </a:xfrm>
        </p:spPr>
        <p:txBody>
          <a:bodyPr/>
          <a:lstStyle/>
          <a:p>
            <a:r>
              <a:rPr lang="en-US" b="1" dirty="0"/>
              <a:t>Student name</a:t>
            </a:r>
            <a:r>
              <a:rPr lang="en-US" dirty="0"/>
              <a:t>: Desislava Nikolova</a:t>
            </a:r>
          </a:p>
          <a:p>
            <a:r>
              <a:rPr lang="en-US" b="1" dirty="0"/>
              <a:t>Student ID</a:t>
            </a:r>
            <a:r>
              <a:rPr lang="en-US" dirty="0"/>
              <a:t>: 2120861</a:t>
            </a:r>
            <a:endParaRPr lang="bg-BG" dirty="0"/>
          </a:p>
        </p:txBody>
      </p:sp>
    </p:spTree>
    <p:extLst>
      <p:ext uri="{BB962C8B-B14F-4D97-AF65-F5344CB8AC3E}">
        <p14:creationId xmlns:p14="http://schemas.microsoft.com/office/powerpoint/2010/main" val="10107076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B4B83-7B88-7531-424A-DA58F563220C}"/>
              </a:ext>
            </a:extLst>
          </p:cNvPr>
          <p:cNvSpPr>
            <a:spLocks noGrp="1"/>
          </p:cNvSpPr>
          <p:nvPr>
            <p:ph type="title"/>
          </p:nvPr>
        </p:nvSpPr>
        <p:spPr/>
        <p:txBody>
          <a:bodyPr/>
          <a:lstStyle/>
          <a:p>
            <a:r>
              <a:rPr lang="en-US" dirty="0"/>
              <a:t>Introduction </a:t>
            </a:r>
            <a:endParaRPr lang="bg-BG" dirty="0"/>
          </a:p>
        </p:txBody>
      </p:sp>
      <p:sp>
        <p:nvSpPr>
          <p:cNvPr id="3" name="Content Placeholder 2">
            <a:extLst>
              <a:ext uri="{FF2B5EF4-FFF2-40B4-BE49-F238E27FC236}">
                <a16:creationId xmlns:a16="http://schemas.microsoft.com/office/drawing/2014/main" id="{1A187198-7F04-0598-1009-E3ED46590AF3}"/>
              </a:ext>
            </a:extLst>
          </p:cNvPr>
          <p:cNvSpPr>
            <a:spLocks noGrp="1"/>
          </p:cNvSpPr>
          <p:nvPr>
            <p:ph idx="1"/>
          </p:nvPr>
        </p:nvSpPr>
        <p:spPr>
          <a:xfrm>
            <a:off x="1066800" y="1845733"/>
            <a:ext cx="5504688" cy="4023360"/>
          </a:xfrm>
        </p:spPr>
        <p:txBody>
          <a:bodyPr/>
          <a:lstStyle/>
          <a:p>
            <a:r>
              <a:rPr lang="en-US" dirty="0"/>
              <a:t>The purpose of this presentation is to outline the primary considerations that Tesla will need to consider before deciding whether to establish a new manufacturing facility in a developing nation like India. </a:t>
            </a:r>
          </a:p>
          <a:p>
            <a:r>
              <a:rPr lang="en-US" dirty="0"/>
              <a:t>This presentation presents an analysis that was previously prepared using the PESTEL framework</a:t>
            </a:r>
            <a:endParaRPr lang="bg-BG" dirty="0"/>
          </a:p>
        </p:txBody>
      </p:sp>
      <p:pic>
        <p:nvPicPr>
          <p:cNvPr id="1026" name="Picture 2" descr="Premium Photo | Introduction text written in a notebook lying on a wooden  work table next to a laptop">
            <a:extLst>
              <a:ext uri="{FF2B5EF4-FFF2-40B4-BE49-F238E27FC236}">
                <a16:creationId xmlns:a16="http://schemas.microsoft.com/office/drawing/2014/main" id="{C18A0C13-8FBE-8AE4-D9B9-2281A9B105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4032" y="167491"/>
            <a:ext cx="4310253" cy="313973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278 Pestel Stock Photos, Pictures &amp; Royalty-Free Images - iStock">
            <a:extLst>
              <a:ext uri="{FF2B5EF4-FFF2-40B4-BE49-F238E27FC236}">
                <a16:creationId xmlns:a16="http://schemas.microsoft.com/office/drawing/2014/main" id="{BEC4E691-1834-24CA-95E3-3AC86F3BE1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2118" y="3550772"/>
            <a:ext cx="3139737" cy="3139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037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90006-861B-52AF-C1A3-FAA864321B14}"/>
              </a:ext>
            </a:extLst>
          </p:cNvPr>
          <p:cNvSpPr>
            <a:spLocks noGrp="1"/>
          </p:cNvSpPr>
          <p:nvPr>
            <p:ph type="title"/>
          </p:nvPr>
        </p:nvSpPr>
        <p:spPr>
          <a:xfrm>
            <a:off x="6937248" y="286603"/>
            <a:ext cx="4218432" cy="1450757"/>
          </a:xfrm>
        </p:spPr>
        <p:txBody>
          <a:bodyPr/>
          <a:lstStyle/>
          <a:p>
            <a:r>
              <a:rPr lang="en-US" dirty="0"/>
              <a:t>India </a:t>
            </a:r>
            <a:endParaRPr lang="bg-BG" dirty="0"/>
          </a:p>
        </p:txBody>
      </p:sp>
      <p:sp>
        <p:nvSpPr>
          <p:cNvPr id="3" name="Content Placeholder 2">
            <a:extLst>
              <a:ext uri="{FF2B5EF4-FFF2-40B4-BE49-F238E27FC236}">
                <a16:creationId xmlns:a16="http://schemas.microsoft.com/office/drawing/2014/main" id="{8ACE047C-8784-ACEE-5A50-3F86CBA9A188}"/>
              </a:ext>
            </a:extLst>
          </p:cNvPr>
          <p:cNvSpPr>
            <a:spLocks noGrp="1"/>
          </p:cNvSpPr>
          <p:nvPr>
            <p:ph idx="1"/>
          </p:nvPr>
        </p:nvSpPr>
        <p:spPr>
          <a:xfrm>
            <a:off x="5620512" y="1845734"/>
            <a:ext cx="5535168" cy="4023360"/>
          </a:xfrm>
        </p:spPr>
        <p:txBody>
          <a:bodyPr/>
          <a:lstStyle/>
          <a:p>
            <a:r>
              <a:rPr lang="en-US" dirty="0"/>
              <a:t>The nation of India may be found in the continent of Asia.</a:t>
            </a:r>
          </a:p>
          <a:p>
            <a:r>
              <a:rPr lang="en-US" dirty="0"/>
              <a:t> The nation is home to the second-highest number of people on the whole planet.</a:t>
            </a:r>
          </a:p>
          <a:p>
            <a:r>
              <a:rPr lang="en-US" dirty="0"/>
              <a:t>The economy of India is currently beginning to slowly but surely improve. It has been determined, using information supplied by the Ministry of Finance of India, that the nation would have an increase in its GDP during 2021/2020. </a:t>
            </a:r>
          </a:p>
          <a:p>
            <a:r>
              <a:rPr lang="en-US" dirty="0"/>
              <a:t>This rise is 9.2 per cent, and it is anticipated that it will surpass the numbers before Covid-19 by the end of 2022. (Ministry of Finance India, 2022).</a:t>
            </a:r>
            <a:endParaRPr lang="bg-BG" dirty="0"/>
          </a:p>
        </p:txBody>
      </p:sp>
      <p:pic>
        <p:nvPicPr>
          <p:cNvPr id="2050" name="Picture 2" descr="India | History, Map, Population, Economy, &amp; Facts | Britannica">
            <a:extLst>
              <a:ext uri="{FF2B5EF4-FFF2-40B4-BE49-F238E27FC236}">
                <a16:creationId xmlns:a16="http://schemas.microsoft.com/office/drawing/2014/main" id="{66D18813-0B93-0A70-EFA7-49DA5AA6FB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086795" cy="206611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ndia map. states and union territories of india. india political • wall  stickers earth, vector, travel | myloview.com">
            <a:extLst>
              <a:ext uri="{FF2B5EF4-FFF2-40B4-BE49-F238E27FC236}">
                <a16:creationId xmlns:a16="http://schemas.microsoft.com/office/drawing/2014/main" id="{52DBABEB-160B-0B87-DF03-C5A1CBD213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066113"/>
            <a:ext cx="4086795" cy="4791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79307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9944D-136F-9162-DF91-608EE8E844A0}"/>
              </a:ext>
            </a:extLst>
          </p:cNvPr>
          <p:cNvSpPr>
            <a:spLocks noGrp="1"/>
          </p:cNvSpPr>
          <p:nvPr>
            <p:ph type="title"/>
          </p:nvPr>
        </p:nvSpPr>
        <p:spPr/>
        <p:txBody>
          <a:bodyPr/>
          <a:lstStyle/>
          <a:p>
            <a:r>
              <a:rPr lang="en-US" dirty="0"/>
              <a:t>Tesla Company </a:t>
            </a:r>
            <a:endParaRPr lang="bg-BG" dirty="0"/>
          </a:p>
        </p:txBody>
      </p:sp>
      <p:pic>
        <p:nvPicPr>
          <p:cNvPr id="4" name="Content Placeholder 3" descr="external_image">
            <a:extLst>
              <a:ext uri="{FF2B5EF4-FFF2-40B4-BE49-F238E27FC236}">
                <a16:creationId xmlns:a16="http://schemas.microsoft.com/office/drawing/2014/main" id="{18195FE2-2ED0-EB53-FCC7-2139EBD90700}"/>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767779" y="2303186"/>
            <a:ext cx="4938712" cy="2251627"/>
          </a:xfrm>
          <a:prstGeom prst="rect">
            <a:avLst/>
          </a:prstGeom>
          <a:noFill/>
          <a:ln>
            <a:noFill/>
          </a:ln>
        </p:spPr>
      </p:pic>
      <p:sp>
        <p:nvSpPr>
          <p:cNvPr id="5" name="Content Placeholder 4">
            <a:extLst>
              <a:ext uri="{FF2B5EF4-FFF2-40B4-BE49-F238E27FC236}">
                <a16:creationId xmlns:a16="http://schemas.microsoft.com/office/drawing/2014/main" id="{A32C4566-BB9A-2858-0DD1-F43D4546BFD9}"/>
              </a:ext>
            </a:extLst>
          </p:cNvPr>
          <p:cNvSpPr>
            <a:spLocks noGrp="1"/>
          </p:cNvSpPr>
          <p:nvPr>
            <p:ph sz="half" idx="2"/>
          </p:nvPr>
        </p:nvSpPr>
        <p:spPr/>
        <p:txBody>
          <a:bodyPr>
            <a:normAutofit fontScale="85000" lnSpcReduction="10000"/>
          </a:bodyPr>
          <a:lstStyle/>
          <a:p>
            <a:r>
              <a:rPr lang="en-US" dirty="0"/>
              <a:t>Elon Musk first acquired ownership of Tesla in 2004, three years after the company's inception in 2003. </a:t>
            </a:r>
          </a:p>
          <a:p>
            <a:r>
              <a:rPr lang="en-US" dirty="0"/>
              <a:t>He presently serves as the company's CEO. </a:t>
            </a:r>
          </a:p>
          <a:p>
            <a:r>
              <a:rPr lang="en-US" dirty="0"/>
              <a:t>Austin, in Texas, is home to the company's main office. </a:t>
            </a:r>
          </a:p>
          <a:p>
            <a:r>
              <a:rPr lang="en-US" dirty="0"/>
              <a:t>The present valuation of the corporation in the United States is approximately 760,000 billion dollars. </a:t>
            </a:r>
          </a:p>
          <a:p>
            <a:r>
              <a:rPr lang="en-US" dirty="0"/>
              <a:t>2009 saw the beginning of mass manufacturing of Tesla automobiles, which were subsequently shipped to customers worldwide.</a:t>
            </a:r>
          </a:p>
          <a:p>
            <a:r>
              <a:rPr lang="en-US" dirty="0"/>
              <a:t>In 2021, Tesla achieved global sales of little more than 930,000 electric cars, with deliveries of 936,000 (Kane, 2022). </a:t>
            </a:r>
          </a:p>
          <a:p>
            <a:endParaRPr lang="bg-BG" dirty="0"/>
          </a:p>
        </p:txBody>
      </p:sp>
    </p:spTree>
    <p:extLst>
      <p:ext uri="{BB962C8B-B14F-4D97-AF65-F5344CB8AC3E}">
        <p14:creationId xmlns:p14="http://schemas.microsoft.com/office/powerpoint/2010/main" val="2692437712"/>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5BCE7-C7D9-4204-7DB4-3B5D37A278E6}"/>
              </a:ext>
            </a:extLst>
          </p:cNvPr>
          <p:cNvSpPr>
            <a:spLocks noGrp="1"/>
          </p:cNvSpPr>
          <p:nvPr>
            <p:ph type="title"/>
          </p:nvPr>
        </p:nvSpPr>
        <p:spPr>
          <a:xfrm>
            <a:off x="5303520" y="286603"/>
            <a:ext cx="5852160" cy="1450757"/>
          </a:xfrm>
        </p:spPr>
        <p:txBody>
          <a:bodyPr/>
          <a:lstStyle/>
          <a:p>
            <a:r>
              <a:rPr lang="en-US" dirty="0"/>
              <a:t>PESTEL analysis </a:t>
            </a:r>
            <a:endParaRPr lang="bg-BG" dirty="0"/>
          </a:p>
        </p:txBody>
      </p:sp>
      <p:sp>
        <p:nvSpPr>
          <p:cNvPr id="3" name="Content Placeholder 2">
            <a:extLst>
              <a:ext uri="{FF2B5EF4-FFF2-40B4-BE49-F238E27FC236}">
                <a16:creationId xmlns:a16="http://schemas.microsoft.com/office/drawing/2014/main" id="{FBDB3C9F-D046-1305-5470-7A4AFB4B054D}"/>
              </a:ext>
            </a:extLst>
          </p:cNvPr>
          <p:cNvSpPr>
            <a:spLocks noGrp="1"/>
          </p:cNvSpPr>
          <p:nvPr>
            <p:ph idx="1"/>
          </p:nvPr>
        </p:nvSpPr>
        <p:spPr>
          <a:xfrm>
            <a:off x="5718048" y="1845734"/>
            <a:ext cx="5437632" cy="4023360"/>
          </a:xfrm>
        </p:spPr>
        <p:txBody>
          <a:bodyPr/>
          <a:lstStyle/>
          <a:p>
            <a:r>
              <a:rPr lang="en-US" dirty="0"/>
              <a:t>An investigation of six different categories of elements is known as a PESTEL analysis.</a:t>
            </a:r>
          </a:p>
          <a:p>
            <a:r>
              <a:rPr lang="en-US" dirty="0"/>
              <a:t> These categories include political, economic, social, technical, environmental and legal. </a:t>
            </a:r>
          </a:p>
          <a:p>
            <a:r>
              <a:rPr lang="en-US" dirty="0"/>
              <a:t>Every one of these factor groups can either </a:t>
            </a:r>
            <a:r>
              <a:rPr lang="en-US" dirty="0" err="1"/>
              <a:t>favourably</a:t>
            </a:r>
            <a:r>
              <a:rPr lang="en-US" dirty="0"/>
              <a:t> or adversely influence a company's growth. It has been determined that an analysis of these aspects is carried out with the strategic goals of the company and the accomplishment of those goals in mind. </a:t>
            </a:r>
          </a:p>
        </p:txBody>
      </p:sp>
      <p:pic>
        <p:nvPicPr>
          <p:cNvPr id="3074" name="Picture 2" descr="Put Your PESTEL to the Mettle">
            <a:extLst>
              <a:ext uri="{FF2B5EF4-FFF2-40B4-BE49-F238E27FC236}">
                <a16:creationId xmlns:a16="http://schemas.microsoft.com/office/drawing/2014/main" id="{F5EF94EA-98B3-5C1E-EB1E-3AD21FBE68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593" y="813895"/>
            <a:ext cx="5055199" cy="5055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7134219"/>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A58C2-FE82-EF7B-633C-E01421A9881B}"/>
              </a:ext>
            </a:extLst>
          </p:cNvPr>
          <p:cNvSpPr>
            <a:spLocks noGrp="1"/>
          </p:cNvSpPr>
          <p:nvPr>
            <p:ph type="title"/>
          </p:nvPr>
        </p:nvSpPr>
        <p:spPr/>
        <p:txBody>
          <a:bodyPr/>
          <a:lstStyle/>
          <a:p>
            <a:r>
              <a:rPr lang="en-US" dirty="0"/>
              <a:t>Political factors </a:t>
            </a:r>
            <a:endParaRPr lang="bg-BG" dirty="0"/>
          </a:p>
        </p:txBody>
      </p:sp>
      <p:sp>
        <p:nvSpPr>
          <p:cNvPr id="3" name="Content Placeholder 2">
            <a:extLst>
              <a:ext uri="{FF2B5EF4-FFF2-40B4-BE49-F238E27FC236}">
                <a16:creationId xmlns:a16="http://schemas.microsoft.com/office/drawing/2014/main" id="{768E88E7-21CF-AB4B-CB4D-27CAE0FBACEC}"/>
              </a:ext>
            </a:extLst>
          </p:cNvPr>
          <p:cNvSpPr>
            <a:spLocks noGrp="1"/>
          </p:cNvSpPr>
          <p:nvPr>
            <p:ph idx="1"/>
          </p:nvPr>
        </p:nvSpPr>
        <p:spPr>
          <a:xfrm>
            <a:off x="1097280" y="1845734"/>
            <a:ext cx="6425184" cy="4023360"/>
          </a:xfrm>
        </p:spPr>
        <p:txBody>
          <a:bodyPr/>
          <a:lstStyle/>
          <a:p>
            <a:pPr>
              <a:buFont typeface="Wingdings" panose="05000000000000000000" pitchFamily="2" charset="2"/>
              <a:buChar char="q"/>
            </a:pPr>
            <a:r>
              <a:rPr lang="en-US" dirty="0"/>
              <a:t>High levels of political corruption</a:t>
            </a:r>
          </a:p>
          <a:p>
            <a:pPr>
              <a:buFont typeface="Wingdings" panose="05000000000000000000" pitchFamily="2" charset="2"/>
              <a:buChar char="q"/>
            </a:pPr>
            <a:r>
              <a:rPr lang="en-US" dirty="0"/>
              <a:t>Notwithstanding the existence of a democratic form of government</a:t>
            </a:r>
          </a:p>
          <a:p>
            <a:pPr>
              <a:buFont typeface="Wingdings" panose="05000000000000000000" pitchFamily="2" charset="2"/>
              <a:buChar char="q"/>
            </a:pPr>
            <a:r>
              <a:rPr lang="en-US" dirty="0"/>
              <a:t>Voting in 2021</a:t>
            </a:r>
          </a:p>
          <a:p>
            <a:pPr marL="0" indent="0">
              <a:buNone/>
            </a:pPr>
            <a:r>
              <a:rPr lang="en-US" sz="1800" dirty="0">
                <a:effectLst/>
                <a:latin typeface="Arial" panose="020B0604020202020204" pitchFamily="34" charset="0"/>
                <a:ea typeface="Calibri" panose="020F0502020204030204" pitchFamily="34" charset="0"/>
              </a:rPr>
              <a:t>These are India's three most significant variables as potential obstacles for Tesla's firm. </a:t>
            </a:r>
            <a:endParaRPr lang="en-US" dirty="0"/>
          </a:p>
          <a:p>
            <a:endParaRPr lang="bg-BG" dirty="0"/>
          </a:p>
        </p:txBody>
      </p:sp>
      <p:pic>
        <p:nvPicPr>
          <p:cNvPr id="4098" name="Picture 2" descr="Acies.my - Political Factors Affect Business Environment There are many  external environment factors affect business negatively and positively.  Business managers must address these factors and make decisions that  minimize the impact of">
            <a:extLst>
              <a:ext uri="{FF2B5EF4-FFF2-40B4-BE49-F238E27FC236}">
                <a16:creationId xmlns:a16="http://schemas.microsoft.com/office/drawing/2014/main" id="{81A82C6E-1933-EE25-77E2-F31170E1B2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3227" y="2185396"/>
            <a:ext cx="3792072" cy="3792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340950"/>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1636D-9375-44F0-CB63-3D60FFAC0B45}"/>
              </a:ext>
            </a:extLst>
          </p:cNvPr>
          <p:cNvSpPr>
            <a:spLocks noGrp="1"/>
          </p:cNvSpPr>
          <p:nvPr>
            <p:ph type="title"/>
          </p:nvPr>
        </p:nvSpPr>
        <p:spPr/>
        <p:txBody>
          <a:bodyPr/>
          <a:lstStyle/>
          <a:p>
            <a:r>
              <a:rPr lang="en-US" dirty="0"/>
              <a:t>Economic factors </a:t>
            </a:r>
            <a:endParaRPr lang="bg-BG" dirty="0"/>
          </a:p>
        </p:txBody>
      </p:sp>
      <p:sp>
        <p:nvSpPr>
          <p:cNvPr id="3" name="Content Placeholder 2">
            <a:extLst>
              <a:ext uri="{FF2B5EF4-FFF2-40B4-BE49-F238E27FC236}">
                <a16:creationId xmlns:a16="http://schemas.microsoft.com/office/drawing/2014/main" id="{F5904DBE-A569-4F65-0E69-276F6E507425}"/>
              </a:ext>
            </a:extLst>
          </p:cNvPr>
          <p:cNvSpPr>
            <a:spLocks noGrp="1"/>
          </p:cNvSpPr>
          <p:nvPr>
            <p:ph idx="1"/>
          </p:nvPr>
        </p:nvSpPr>
        <p:spPr>
          <a:xfrm>
            <a:off x="1097280" y="1845734"/>
            <a:ext cx="6803136" cy="4023360"/>
          </a:xfrm>
        </p:spPr>
        <p:txBody>
          <a:bodyPr/>
          <a:lstStyle/>
          <a:p>
            <a:r>
              <a:rPr lang="en-US" dirty="0"/>
              <a:t>The role that economic considerations play in the expansion of businesses is critical. </a:t>
            </a:r>
          </a:p>
          <a:p>
            <a:r>
              <a:rPr lang="en-US" dirty="0"/>
              <a:t>Inflation, the country's deficit, and debt are all examples of economic indicators included in this set of elements. </a:t>
            </a:r>
          </a:p>
          <a:p>
            <a:r>
              <a:rPr lang="en-US" dirty="0"/>
              <a:t>The price of gasoline and other petroleum goods will be the primary factor driving overall inflation to 5.2 per cent by the end of the fiscal year 2021/2022.</a:t>
            </a:r>
          </a:p>
          <a:p>
            <a:r>
              <a:rPr lang="en-US" dirty="0"/>
              <a:t> For the same period, the deficit amounts to 38.8 per cent of the total budget forecast. </a:t>
            </a:r>
          </a:p>
          <a:p>
            <a:r>
              <a:rPr lang="en-US" dirty="0"/>
              <a:t>Although India's debt currently accounts for 89.9 per cent of the country's total liabilities. </a:t>
            </a:r>
            <a:endParaRPr lang="bg-BG" dirty="0"/>
          </a:p>
        </p:txBody>
      </p:sp>
      <p:pic>
        <p:nvPicPr>
          <p:cNvPr id="5122" name="Picture 2" descr="How Economic Factors Affect Business Environment | Marketing Tutor">
            <a:extLst>
              <a:ext uri="{FF2B5EF4-FFF2-40B4-BE49-F238E27FC236}">
                <a16:creationId xmlns:a16="http://schemas.microsoft.com/office/drawing/2014/main" id="{A0BE3185-D68E-CD17-254E-9694D14263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0416" y="1486746"/>
            <a:ext cx="4137521" cy="3884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7703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73F01-9812-5F18-9886-59CFAE89A275}"/>
              </a:ext>
            </a:extLst>
          </p:cNvPr>
          <p:cNvSpPr>
            <a:spLocks noGrp="1"/>
          </p:cNvSpPr>
          <p:nvPr>
            <p:ph type="title"/>
          </p:nvPr>
        </p:nvSpPr>
        <p:spPr>
          <a:xfrm>
            <a:off x="5827776" y="263527"/>
            <a:ext cx="5059680" cy="1450757"/>
          </a:xfrm>
        </p:spPr>
        <p:txBody>
          <a:bodyPr/>
          <a:lstStyle/>
          <a:p>
            <a:r>
              <a:rPr lang="en-US" dirty="0"/>
              <a:t>Social Factors </a:t>
            </a:r>
            <a:endParaRPr lang="bg-BG" dirty="0"/>
          </a:p>
        </p:txBody>
      </p:sp>
      <p:sp>
        <p:nvSpPr>
          <p:cNvPr id="3" name="Content Placeholder 2">
            <a:extLst>
              <a:ext uri="{FF2B5EF4-FFF2-40B4-BE49-F238E27FC236}">
                <a16:creationId xmlns:a16="http://schemas.microsoft.com/office/drawing/2014/main" id="{E2BA5B99-C81B-2C02-2982-4B7056BCE04E}"/>
              </a:ext>
            </a:extLst>
          </p:cNvPr>
          <p:cNvSpPr>
            <a:spLocks noGrp="1"/>
          </p:cNvSpPr>
          <p:nvPr>
            <p:ph idx="1"/>
          </p:nvPr>
        </p:nvSpPr>
        <p:spPr>
          <a:xfrm>
            <a:off x="5010912" y="1845734"/>
            <a:ext cx="6144768" cy="4023360"/>
          </a:xfrm>
        </p:spPr>
        <p:txBody>
          <a:bodyPr>
            <a:normAutofit fontScale="92500" lnSpcReduction="10000"/>
          </a:bodyPr>
          <a:lstStyle/>
          <a:p>
            <a:r>
              <a:rPr lang="en-US" dirty="0"/>
              <a:t>Under some circumstances, we can classify the members of society into two distinct categories: the consumers and the </a:t>
            </a:r>
            <a:r>
              <a:rPr lang="en-US" dirty="0" err="1"/>
              <a:t>labour</a:t>
            </a:r>
            <a:r>
              <a:rPr lang="en-US" dirty="0"/>
              <a:t> force.</a:t>
            </a:r>
          </a:p>
          <a:p>
            <a:r>
              <a:rPr lang="en-US" dirty="0"/>
              <a:t>Tesla has the chance to target more affluent consumers in India who are interested in acquiring new solutions, such as Tesla automobiles. However, consumers in India may not yet be ready to test out electric vehicles (</a:t>
            </a:r>
            <a:r>
              <a:rPr lang="en-US" dirty="0" err="1"/>
              <a:t>Francho</a:t>
            </a:r>
            <a:r>
              <a:rPr lang="en-US" dirty="0"/>
              <a:t>, 2017).</a:t>
            </a:r>
          </a:p>
          <a:p>
            <a:r>
              <a:rPr lang="en-US" dirty="0"/>
              <a:t>The person must have a high level of expertise; hence, numerous </a:t>
            </a:r>
            <a:r>
              <a:rPr lang="en-US" dirty="0" err="1"/>
              <a:t>programmes</a:t>
            </a:r>
            <a:r>
              <a:rPr lang="en-US" dirty="0"/>
              <a:t> in India are designed to educate, develop, and enhance the people and their expertise. The purpose of the </a:t>
            </a:r>
            <a:r>
              <a:rPr lang="en-US" dirty="0" err="1"/>
              <a:t>programmes</a:t>
            </a:r>
            <a:r>
              <a:rPr lang="en-US" dirty="0"/>
              <a:t> is to produce a </a:t>
            </a:r>
            <a:r>
              <a:rPr lang="en-US" dirty="0" err="1"/>
              <a:t>labour</a:t>
            </a:r>
            <a:r>
              <a:rPr lang="en-US" dirty="0"/>
              <a:t> force that is more adequately qualified and equipped, with the expectation that it will be able to achieve its potential in the </a:t>
            </a:r>
            <a:r>
              <a:rPr lang="en-US" dirty="0" err="1"/>
              <a:t>labour</a:t>
            </a:r>
            <a:r>
              <a:rPr lang="en-US" dirty="0"/>
              <a:t> market with greater levels of success.</a:t>
            </a:r>
            <a:endParaRPr lang="bg-BG" dirty="0"/>
          </a:p>
        </p:txBody>
      </p:sp>
      <p:pic>
        <p:nvPicPr>
          <p:cNvPr id="6146" name="Picture 2" descr="Behaviour change theory: social factors – Inside track">
            <a:extLst>
              <a:ext uri="{FF2B5EF4-FFF2-40B4-BE49-F238E27FC236}">
                <a16:creationId xmlns:a16="http://schemas.microsoft.com/office/drawing/2014/main" id="{76767D53-62BB-2DA8-60E4-5A202A36ED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1118"/>
            <a:ext cx="4174810" cy="383155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andwriting Text Social Factors. Concept Meaning Things that Influences  Lifestyle Cultural Differences Stock Illustration - Illustration of  automation, concept: 125484831">
            <a:extLst>
              <a:ext uri="{FF2B5EF4-FFF2-40B4-BE49-F238E27FC236}">
                <a16:creationId xmlns:a16="http://schemas.microsoft.com/office/drawing/2014/main" id="{6459C3C7-11C9-0D57-0F72-243D619DD2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659051"/>
            <a:ext cx="4174810" cy="3198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175489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488BC-862E-F139-E49E-6D88B300FB0B}"/>
              </a:ext>
            </a:extLst>
          </p:cNvPr>
          <p:cNvSpPr>
            <a:spLocks noGrp="1"/>
          </p:cNvSpPr>
          <p:nvPr>
            <p:ph type="title"/>
          </p:nvPr>
        </p:nvSpPr>
        <p:spPr/>
        <p:txBody>
          <a:bodyPr/>
          <a:lstStyle/>
          <a:p>
            <a:r>
              <a:rPr lang="en-US" dirty="0"/>
              <a:t>Technology factors </a:t>
            </a:r>
            <a:endParaRPr lang="bg-BG" dirty="0"/>
          </a:p>
        </p:txBody>
      </p:sp>
      <p:sp>
        <p:nvSpPr>
          <p:cNvPr id="3" name="Content Placeholder 2">
            <a:extLst>
              <a:ext uri="{FF2B5EF4-FFF2-40B4-BE49-F238E27FC236}">
                <a16:creationId xmlns:a16="http://schemas.microsoft.com/office/drawing/2014/main" id="{453A7426-4C6E-BB7E-7FC6-93D8EC296CBA}"/>
              </a:ext>
            </a:extLst>
          </p:cNvPr>
          <p:cNvSpPr>
            <a:spLocks noGrp="1"/>
          </p:cNvSpPr>
          <p:nvPr>
            <p:ph idx="1"/>
          </p:nvPr>
        </p:nvSpPr>
        <p:spPr/>
        <p:txBody>
          <a:bodyPr/>
          <a:lstStyle/>
          <a:p>
            <a:r>
              <a:rPr lang="en-US" dirty="0"/>
              <a:t>According to a survey by McKinsey, India is considered one of the countries with the most rapid growth in digital and technological advancement in the most recent years (McKinsey, 2019).</a:t>
            </a:r>
          </a:p>
          <a:p>
            <a:r>
              <a:rPr lang="en-US" dirty="0"/>
              <a:t>If customers in India are willing to try new things and embrace technological advancements that can make their lives easier and more fun, they may be interested in Tesla's possibilities.</a:t>
            </a:r>
          </a:p>
        </p:txBody>
      </p:sp>
      <p:pic>
        <p:nvPicPr>
          <p:cNvPr id="7170" name="Picture 2" descr="The Competitive Edge: Reasons Technology is the Leading Factor for Business  Success Today - Enterprise Podcast Network - EPN">
            <a:extLst>
              <a:ext uri="{FF2B5EF4-FFF2-40B4-BE49-F238E27FC236}">
                <a16:creationId xmlns:a16="http://schemas.microsoft.com/office/drawing/2014/main" id="{2199F713-C485-E3B4-94C2-0E31138ACE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4660" y="3351947"/>
            <a:ext cx="5715000" cy="3219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330916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5857-B04B-A1DD-64B8-42BB90AAEC97}"/>
              </a:ext>
            </a:extLst>
          </p:cNvPr>
          <p:cNvSpPr>
            <a:spLocks noGrp="1"/>
          </p:cNvSpPr>
          <p:nvPr>
            <p:ph type="title"/>
          </p:nvPr>
        </p:nvSpPr>
        <p:spPr/>
        <p:txBody>
          <a:bodyPr/>
          <a:lstStyle/>
          <a:p>
            <a:r>
              <a:rPr lang="en-US" dirty="0"/>
              <a:t>Environmental Factors  </a:t>
            </a:r>
            <a:endParaRPr lang="bg-BG" dirty="0"/>
          </a:p>
        </p:txBody>
      </p:sp>
      <p:sp>
        <p:nvSpPr>
          <p:cNvPr id="3" name="Content Placeholder 2">
            <a:extLst>
              <a:ext uri="{FF2B5EF4-FFF2-40B4-BE49-F238E27FC236}">
                <a16:creationId xmlns:a16="http://schemas.microsoft.com/office/drawing/2014/main" id="{0BAC1F69-6D67-33CE-3998-7CCE29B21F8F}"/>
              </a:ext>
            </a:extLst>
          </p:cNvPr>
          <p:cNvSpPr>
            <a:spLocks noGrp="1"/>
          </p:cNvSpPr>
          <p:nvPr>
            <p:ph idx="1"/>
          </p:nvPr>
        </p:nvSpPr>
        <p:spPr>
          <a:xfrm>
            <a:off x="1097280" y="1845734"/>
            <a:ext cx="10363200" cy="4023360"/>
          </a:xfrm>
        </p:spPr>
        <p:txBody>
          <a:bodyPr/>
          <a:lstStyle/>
          <a:p>
            <a:r>
              <a:rPr lang="en-US" dirty="0"/>
              <a:t>Regarding nations that have boosted their forest plantings in the past ten years, India is ranked third on the global list. It is estimated that forest plantations cover around 24 per cent of the nation's land area. </a:t>
            </a:r>
          </a:p>
          <a:p>
            <a:r>
              <a:rPr lang="en-US" dirty="0"/>
              <a:t>It was discovered that India intends to achieve net zero emissions by the year 2070. </a:t>
            </a:r>
            <a:endParaRPr lang="bg-BG" dirty="0"/>
          </a:p>
        </p:txBody>
      </p:sp>
      <p:pic>
        <p:nvPicPr>
          <p:cNvPr id="8194" name="Picture 2" descr="Can electric vehicles save the overall environment? | Analytics Steps">
            <a:extLst>
              <a:ext uri="{FF2B5EF4-FFF2-40B4-BE49-F238E27FC236}">
                <a16:creationId xmlns:a16="http://schemas.microsoft.com/office/drawing/2014/main" id="{FC548AE2-FBAF-4D9F-C0FE-9602952118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4605" y="3406141"/>
            <a:ext cx="714375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45482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5211F-6FB5-2715-B024-4D37421E67BA}"/>
              </a:ext>
            </a:extLst>
          </p:cNvPr>
          <p:cNvSpPr>
            <a:spLocks noGrp="1"/>
          </p:cNvSpPr>
          <p:nvPr>
            <p:ph type="title"/>
          </p:nvPr>
        </p:nvSpPr>
        <p:spPr/>
        <p:txBody>
          <a:bodyPr/>
          <a:lstStyle/>
          <a:p>
            <a:r>
              <a:rPr lang="en-US" dirty="0"/>
              <a:t>Legal Factors </a:t>
            </a:r>
            <a:endParaRPr lang="bg-BG" dirty="0"/>
          </a:p>
        </p:txBody>
      </p:sp>
      <p:sp>
        <p:nvSpPr>
          <p:cNvPr id="3" name="Content Placeholder 2">
            <a:extLst>
              <a:ext uri="{FF2B5EF4-FFF2-40B4-BE49-F238E27FC236}">
                <a16:creationId xmlns:a16="http://schemas.microsoft.com/office/drawing/2014/main" id="{83FDFBB3-A8C9-4127-E8F9-C9F847F8155D}"/>
              </a:ext>
            </a:extLst>
          </p:cNvPr>
          <p:cNvSpPr>
            <a:spLocks noGrp="1"/>
          </p:cNvSpPr>
          <p:nvPr>
            <p:ph idx="1"/>
          </p:nvPr>
        </p:nvSpPr>
        <p:spPr>
          <a:xfrm>
            <a:off x="1097280" y="1845734"/>
            <a:ext cx="7022592" cy="4023360"/>
          </a:xfrm>
        </p:spPr>
        <p:txBody>
          <a:bodyPr/>
          <a:lstStyle/>
          <a:p>
            <a:pPr>
              <a:buFont typeface="Wingdings" panose="05000000000000000000" pitchFamily="2" charset="2"/>
              <a:buChar char="q"/>
            </a:pPr>
            <a:r>
              <a:rPr lang="en-US" dirty="0"/>
              <a:t>Company Law</a:t>
            </a:r>
          </a:p>
          <a:p>
            <a:pPr>
              <a:buFont typeface="Wingdings" panose="05000000000000000000" pitchFamily="2" charset="2"/>
              <a:buChar char="q"/>
            </a:pPr>
            <a:r>
              <a:rPr lang="en-US" dirty="0"/>
              <a:t>The Law of Labor</a:t>
            </a:r>
          </a:p>
          <a:p>
            <a:pPr>
              <a:buFont typeface="Wingdings" panose="05000000000000000000" pitchFamily="2" charset="2"/>
              <a:buChar char="q"/>
            </a:pPr>
            <a:r>
              <a:rPr lang="en-US" dirty="0"/>
              <a:t>Observance of regulations governing safe working conditions at the workplace</a:t>
            </a:r>
          </a:p>
          <a:p>
            <a:pPr>
              <a:buFont typeface="Wingdings" panose="05000000000000000000" pitchFamily="2" charset="2"/>
              <a:buChar char="q"/>
            </a:pPr>
            <a:r>
              <a:rPr lang="en-US" dirty="0"/>
              <a:t>Ensuring the safety of electric cars that are developed and complying with the relevant criteria in this regard</a:t>
            </a:r>
          </a:p>
          <a:p>
            <a:pPr>
              <a:buFont typeface="Wingdings" panose="05000000000000000000" pitchFamily="2" charset="2"/>
              <a:buChar char="q"/>
            </a:pPr>
            <a:r>
              <a:rPr lang="en-US" dirty="0"/>
              <a:t>Compliance with legal requirements, payment of tax responsibilities, and payment of fees set by the state</a:t>
            </a:r>
          </a:p>
          <a:p>
            <a:endParaRPr lang="bg-BG" dirty="0"/>
          </a:p>
        </p:txBody>
      </p:sp>
      <p:pic>
        <p:nvPicPr>
          <p:cNvPr id="9218" name="Picture 2" descr="LEGAL FACTORS by Andrew Holmes">
            <a:extLst>
              <a:ext uri="{FF2B5EF4-FFF2-40B4-BE49-F238E27FC236}">
                <a16:creationId xmlns:a16="http://schemas.microsoft.com/office/drawing/2014/main" id="{E0EF090A-2178-255C-0712-E0C50A8054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7130" y="3656414"/>
            <a:ext cx="3931158" cy="2212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660180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38FA7-2913-FD6E-ABFA-5F442E00C610}"/>
              </a:ext>
            </a:extLst>
          </p:cNvPr>
          <p:cNvSpPr>
            <a:spLocks noGrp="1"/>
          </p:cNvSpPr>
          <p:nvPr>
            <p:ph type="title"/>
          </p:nvPr>
        </p:nvSpPr>
        <p:spPr/>
        <p:txBody>
          <a:bodyPr/>
          <a:lstStyle/>
          <a:p>
            <a:r>
              <a:rPr lang="en-US" dirty="0"/>
              <a:t>Analysis of potential advantages and disadvantages</a:t>
            </a:r>
            <a:endParaRPr lang="bg-BG" dirty="0"/>
          </a:p>
        </p:txBody>
      </p:sp>
      <p:sp>
        <p:nvSpPr>
          <p:cNvPr id="4" name="Text Placeholder 3">
            <a:extLst>
              <a:ext uri="{FF2B5EF4-FFF2-40B4-BE49-F238E27FC236}">
                <a16:creationId xmlns:a16="http://schemas.microsoft.com/office/drawing/2014/main" id="{5026700C-7D04-9F7E-FA16-08AB96E5781C}"/>
              </a:ext>
            </a:extLst>
          </p:cNvPr>
          <p:cNvSpPr>
            <a:spLocks noGrp="1"/>
          </p:cNvSpPr>
          <p:nvPr>
            <p:ph type="body" idx="1"/>
          </p:nvPr>
        </p:nvSpPr>
        <p:spPr/>
        <p:txBody>
          <a:bodyPr/>
          <a:lstStyle/>
          <a:p>
            <a:r>
              <a:rPr lang="en-US" dirty="0"/>
              <a:t>Advantages	</a:t>
            </a:r>
            <a:endParaRPr lang="bg-BG" dirty="0"/>
          </a:p>
        </p:txBody>
      </p:sp>
      <p:sp>
        <p:nvSpPr>
          <p:cNvPr id="5" name="Content Placeholder 4">
            <a:extLst>
              <a:ext uri="{FF2B5EF4-FFF2-40B4-BE49-F238E27FC236}">
                <a16:creationId xmlns:a16="http://schemas.microsoft.com/office/drawing/2014/main" id="{780321E2-E357-64B3-DB3A-C3C116248109}"/>
              </a:ext>
            </a:extLst>
          </p:cNvPr>
          <p:cNvSpPr>
            <a:spLocks noGrp="1"/>
          </p:cNvSpPr>
          <p:nvPr>
            <p:ph sz="half" idx="2"/>
          </p:nvPr>
        </p:nvSpPr>
        <p:spPr/>
        <p:txBody>
          <a:bodyPr>
            <a:normAutofit fontScale="92500" lnSpcReduction="20000"/>
          </a:bodyPr>
          <a:lstStyle/>
          <a:p>
            <a:r>
              <a:rPr lang="en-US" dirty="0"/>
              <a:t>1. Favorable political conditions in conjunction with the democratic administration</a:t>
            </a:r>
          </a:p>
          <a:p>
            <a:r>
              <a:rPr lang="en-US" dirty="0"/>
              <a:t>2. Relatively </a:t>
            </a:r>
            <a:r>
              <a:rPr lang="en-US" dirty="0" err="1"/>
              <a:t>favourable</a:t>
            </a:r>
            <a:r>
              <a:rPr lang="en-US" dirty="0"/>
              <a:t> situations regarding the economy</a:t>
            </a:r>
          </a:p>
          <a:p>
            <a:r>
              <a:rPr lang="en-US" dirty="0"/>
              <a:t>3. The cost of </a:t>
            </a:r>
            <a:r>
              <a:rPr lang="en-US" dirty="0" err="1"/>
              <a:t>labour</a:t>
            </a:r>
            <a:r>
              <a:rPr lang="en-US" dirty="0"/>
              <a:t> will be somewhat lower than the average cost of </a:t>
            </a:r>
            <a:r>
              <a:rPr lang="en-US" dirty="0" err="1"/>
              <a:t>labour</a:t>
            </a:r>
            <a:r>
              <a:rPr lang="en-US" dirty="0"/>
              <a:t> in the United States and China</a:t>
            </a:r>
          </a:p>
          <a:p>
            <a:r>
              <a:rPr lang="en-US" dirty="0"/>
              <a:t>4. Customers showed an interest in the progression of technology</a:t>
            </a:r>
          </a:p>
          <a:p>
            <a:r>
              <a:rPr lang="en-US" dirty="0"/>
              <a:t>5. Tesla is in a position to assist and contribute to the government's efforts to achieve its objective of zero emissions by the year 2070</a:t>
            </a:r>
          </a:p>
          <a:p>
            <a:endParaRPr lang="bg-BG" dirty="0"/>
          </a:p>
        </p:txBody>
      </p:sp>
      <p:sp>
        <p:nvSpPr>
          <p:cNvPr id="6" name="Text Placeholder 5">
            <a:extLst>
              <a:ext uri="{FF2B5EF4-FFF2-40B4-BE49-F238E27FC236}">
                <a16:creationId xmlns:a16="http://schemas.microsoft.com/office/drawing/2014/main" id="{5B4BE53C-F8C0-2ED3-3202-AE0CA13963AF}"/>
              </a:ext>
            </a:extLst>
          </p:cNvPr>
          <p:cNvSpPr>
            <a:spLocks noGrp="1"/>
          </p:cNvSpPr>
          <p:nvPr>
            <p:ph type="body" sz="quarter" idx="3"/>
          </p:nvPr>
        </p:nvSpPr>
        <p:spPr/>
        <p:txBody>
          <a:bodyPr/>
          <a:lstStyle/>
          <a:p>
            <a:r>
              <a:rPr lang="en-US" dirty="0"/>
              <a:t>Disadvantages </a:t>
            </a:r>
            <a:endParaRPr lang="bg-BG" dirty="0"/>
          </a:p>
        </p:txBody>
      </p:sp>
      <p:sp>
        <p:nvSpPr>
          <p:cNvPr id="7" name="Content Placeholder 6">
            <a:extLst>
              <a:ext uri="{FF2B5EF4-FFF2-40B4-BE49-F238E27FC236}">
                <a16:creationId xmlns:a16="http://schemas.microsoft.com/office/drawing/2014/main" id="{ECBE74BE-31E3-41BD-FE4C-18AFD76564E7}"/>
              </a:ext>
            </a:extLst>
          </p:cNvPr>
          <p:cNvSpPr>
            <a:spLocks noGrp="1"/>
          </p:cNvSpPr>
          <p:nvPr>
            <p:ph sz="quarter" idx="4"/>
          </p:nvPr>
        </p:nvSpPr>
        <p:spPr/>
        <p:txBody>
          <a:bodyPr>
            <a:normAutofit fontScale="92500" lnSpcReduction="20000"/>
          </a:bodyPr>
          <a:lstStyle/>
          <a:p>
            <a:r>
              <a:rPr lang="en-US" dirty="0"/>
              <a:t>1. Not having a staff that is adequately well-qualified enough;</a:t>
            </a:r>
          </a:p>
          <a:p>
            <a:r>
              <a:rPr lang="en-US" dirty="0"/>
              <a:t> 2. Difficulties associated with corrupt schemes</a:t>
            </a:r>
          </a:p>
          <a:p>
            <a:r>
              <a:rPr lang="en-US" dirty="0"/>
              <a:t>3. An escalating number of shifts as a result of the aftermath of the worldwide economic crisis</a:t>
            </a:r>
          </a:p>
          <a:p>
            <a:endParaRPr lang="bg-BG" dirty="0"/>
          </a:p>
        </p:txBody>
      </p:sp>
      <p:pic>
        <p:nvPicPr>
          <p:cNvPr id="10242" name="Picture 2" descr="984 Electric Cars Animation Stock Photos, Pictures &amp; Royalty-Free Images -  iStock">
            <a:extLst>
              <a:ext uri="{FF2B5EF4-FFF2-40B4-BE49-F238E27FC236}">
                <a16:creationId xmlns:a16="http://schemas.microsoft.com/office/drawing/2014/main" id="{B28261B3-705C-C16E-77EB-A60AF77DF7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3478" y="4017265"/>
            <a:ext cx="2573274" cy="2182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2900956"/>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7D5D6-7A65-FF96-ED3F-D5E8EECDFEFB}"/>
              </a:ext>
            </a:extLst>
          </p:cNvPr>
          <p:cNvSpPr>
            <a:spLocks noGrp="1"/>
          </p:cNvSpPr>
          <p:nvPr>
            <p:ph type="title"/>
          </p:nvPr>
        </p:nvSpPr>
        <p:spPr/>
        <p:txBody>
          <a:bodyPr/>
          <a:lstStyle/>
          <a:p>
            <a:r>
              <a:rPr lang="en-US" dirty="0"/>
              <a:t>Conclusion</a:t>
            </a:r>
            <a:endParaRPr lang="bg-BG" dirty="0"/>
          </a:p>
        </p:txBody>
      </p:sp>
      <p:sp>
        <p:nvSpPr>
          <p:cNvPr id="3" name="Content Placeholder 2">
            <a:extLst>
              <a:ext uri="{FF2B5EF4-FFF2-40B4-BE49-F238E27FC236}">
                <a16:creationId xmlns:a16="http://schemas.microsoft.com/office/drawing/2014/main" id="{2B252A10-2DA8-AD9F-BD80-4B6D85EA3E22}"/>
              </a:ext>
            </a:extLst>
          </p:cNvPr>
          <p:cNvSpPr>
            <a:spLocks noGrp="1"/>
          </p:cNvSpPr>
          <p:nvPr>
            <p:ph idx="1"/>
          </p:nvPr>
        </p:nvSpPr>
        <p:spPr/>
        <p:txBody>
          <a:bodyPr/>
          <a:lstStyle/>
          <a:p>
            <a:r>
              <a:rPr lang="en-US" dirty="0"/>
              <a:t>In conclusion, it is possible to say that the potential for Tesla to succeed if it establishes a firm in India is quite excellent; nevertheless, the risks must also be properly thought through before moving forward with the plan. </a:t>
            </a:r>
          </a:p>
          <a:p>
            <a:r>
              <a:rPr lang="en-US" dirty="0"/>
              <a:t>The firm as a whole, as well as the management of Tesla, would be able to make a more informed choice about the current status of the market in India and the potential for commercial expansion with the assistance of a risk analysis.</a:t>
            </a:r>
            <a:endParaRPr lang="bg-BG" dirty="0"/>
          </a:p>
        </p:txBody>
      </p:sp>
      <p:pic>
        <p:nvPicPr>
          <p:cNvPr id="11266" name="Picture 2" descr="13,482 Conclusion Photos - Free &amp; Royalty-Free Stock Photos from Dreamstime">
            <a:extLst>
              <a:ext uri="{FF2B5EF4-FFF2-40B4-BE49-F238E27FC236}">
                <a16:creationId xmlns:a16="http://schemas.microsoft.com/office/drawing/2014/main" id="{DB1CD6CC-1052-94ED-B613-54F676A596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2160" y="3865435"/>
            <a:ext cx="7620000" cy="2992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89619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4D7B-3B8C-E643-C442-E206AA17AD1F}"/>
              </a:ext>
            </a:extLst>
          </p:cNvPr>
          <p:cNvSpPr>
            <a:spLocks noGrp="1"/>
          </p:cNvSpPr>
          <p:nvPr>
            <p:ph type="title"/>
          </p:nvPr>
        </p:nvSpPr>
        <p:spPr/>
        <p:txBody>
          <a:bodyPr/>
          <a:lstStyle/>
          <a:p>
            <a:r>
              <a:rPr lang="en-US" dirty="0"/>
              <a:t>References </a:t>
            </a:r>
            <a:endParaRPr lang="bg-BG" dirty="0"/>
          </a:p>
        </p:txBody>
      </p:sp>
      <p:sp>
        <p:nvSpPr>
          <p:cNvPr id="3" name="Content Placeholder 2">
            <a:extLst>
              <a:ext uri="{FF2B5EF4-FFF2-40B4-BE49-F238E27FC236}">
                <a16:creationId xmlns:a16="http://schemas.microsoft.com/office/drawing/2014/main" id="{6F42C292-EB3C-9E5A-B7A5-AFEC60263576}"/>
              </a:ext>
            </a:extLst>
          </p:cNvPr>
          <p:cNvSpPr>
            <a:spLocks noGrp="1"/>
          </p:cNvSpPr>
          <p:nvPr>
            <p:ph idx="1"/>
          </p:nvPr>
        </p:nvSpPr>
        <p:spPr/>
        <p:txBody>
          <a:bodyPr>
            <a:normAutofit fontScale="77500" lnSpcReduction="20000"/>
          </a:bodyPr>
          <a:lstStyle/>
          <a:p>
            <a:r>
              <a:rPr lang="en-US" dirty="0"/>
              <a:t>1.	</a:t>
            </a:r>
            <a:r>
              <a:rPr lang="en-US" dirty="0" err="1"/>
              <a:t>Fanchao</a:t>
            </a:r>
            <a:r>
              <a:rPr lang="en-US" dirty="0"/>
              <a:t>., M. (2017). Consumer preferences for electric vehicles: a literature review. Transport review, 27</a:t>
            </a:r>
          </a:p>
          <a:p>
            <a:r>
              <a:rPr lang="en-US" dirty="0"/>
              <a:t>2.	Kane, (2022).  Tesla Q4 2021 Final EV Delivery Numbers and Outlook. Available on https://insideevs.com/news/563407/tesla-2021q4-final-delivery-numbers/ Last accessed on 5 August 2022 </a:t>
            </a:r>
          </a:p>
          <a:p>
            <a:r>
              <a:rPr lang="en-US" dirty="0"/>
              <a:t>3.	McKinsey, (2019). Digital India. Technology to transform a connected nation. Available on https://www.mckinsey.com/~/media/mckinsey/business%20functions/mckinsey%20digital/our%20insights/digital%20india%20technology%20to%20transform%20a%20connected%20nation/digital-india-technology-to-transform-a-connected-nation-full-report.pdf Last accessed on 5 August 2022 </a:t>
            </a:r>
          </a:p>
          <a:p>
            <a:r>
              <a:rPr lang="en-US" dirty="0"/>
              <a:t>4.	Ministry of Finance India, (2022). Economic Survey Available on https://www.indiabudget.gov.in/economicsurvey/ Last accessed on 5 August 2022 </a:t>
            </a:r>
          </a:p>
          <a:p>
            <a:r>
              <a:rPr lang="en-US" dirty="0"/>
              <a:t>5.	PRS Legislative Research, (2022). Report Summary Economic Survey 2021-22 Available on https://prsindia.org/files/policy/policy_committee_reports/Economic%20Survey_2021-22.pdf Last accessed on 5 August 2022 </a:t>
            </a:r>
          </a:p>
          <a:p>
            <a:r>
              <a:rPr lang="en-US" dirty="0"/>
              <a:t>6.	Tesla, (2022). Tesla’s Long -Term Strength. Available on https://www.tesla.com/en_ca/manufacturing Last accessed on 5 August 2022 </a:t>
            </a:r>
          </a:p>
          <a:p>
            <a:r>
              <a:rPr lang="en-US" dirty="0"/>
              <a:t>7.	The New York Times, (2022). India State Elections: What’s at Stake. Available on https://www.nytimes.com/explain/2022/03/09/world/india-assembly-election Last accessed on 5 August 2022 </a:t>
            </a:r>
          </a:p>
          <a:p>
            <a:endParaRPr lang="bg-BG" dirty="0"/>
          </a:p>
        </p:txBody>
      </p:sp>
    </p:spTree>
    <p:extLst>
      <p:ext uri="{BB962C8B-B14F-4D97-AF65-F5344CB8AC3E}">
        <p14:creationId xmlns:p14="http://schemas.microsoft.com/office/powerpoint/2010/main" val="116113167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23</TotalTime>
  <Words>3156</Words>
  <Application>Microsoft Office PowerPoint</Application>
  <PresentationFormat>Widescreen</PresentationFormat>
  <Paragraphs>116</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Retrospect</vt:lpstr>
      <vt:lpstr>Analysis of India as the possibility for the business investment of Tesla </vt:lpstr>
      <vt:lpstr>Introduction </vt:lpstr>
      <vt:lpstr>India </vt:lpstr>
      <vt:lpstr>Tesla Company </vt:lpstr>
      <vt:lpstr>PESTEL analysis </vt:lpstr>
      <vt:lpstr>Political factors </vt:lpstr>
      <vt:lpstr>Economic factors </vt:lpstr>
      <vt:lpstr>Social Factors </vt:lpstr>
      <vt:lpstr>Technology factors </vt:lpstr>
      <vt:lpstr>Environmental Factors  </vt:lpstr>
      <vt:lpstr>Legal Factors </vt:lpstr>
      <vt:lpstr>Analysis of potential advantages and disadvantages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India as possibilities for business investment of Tesla </dc:title>
  <dc:creator>ivche</dc:creator>
  <cp:lastModifiedBy>Desislava Nikolova</cp:lastModifiedBy>
  <cp:revision>4</cp:revision>
  <dcterms:created xsi:type="dcterms:W3CDTF">2022-08-05T15:27:17Z</dcterms:created>
  <dcterms:modified xsi:type="dcterms:W3CDTF">2022-08-23T19:52:40Z</dcterms:modified>
</cp:coreProperties>
</file>