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theme/theme14.xml" ContentType="application/vnd.openxmlformats-officedocument.theme+xml"/>
  <Override PartName="/ppt/slideLayouts/slideLayout29.xml" ContentType="application/vnd.openxmlformats-officedocument.presentationml.slideLayout+xml"/>
  <Override PartName="/ppt/theme/theme15.xml" ContentType="application/vnd.openxmlformats-officedocument.theme+xml"/>
  <Override PartName="/ppt/slideLayouts/slideLayout30.xml" ContentType="application/vnd.openxmlformats-officedocument.presentationml.slideLayout+xml"/>
  <Override PartName="/ppt/theme/theme16.xml" ContentType="application/vnd.openxmlformats-officedocument.theme+xml"/>
  <Override PartName="/ppt/slideLayouts/slideLayout31.xml" ContentType="application/vnd.openxmlformats-officedocument.presentationml.slideLayout+xml"/>
  <Override PartName="/ppt/theme/theme17.xml" ContentType="application/vnd.openxmlformats-officedocument.theme+xml"/>
  <Override PartName="/ppt/slideLayouts/slideLayout32.xml" ContentType="application/vnd.openxmlformats-officedocument.presentationml.slideLayout+xml"/>
  <Override PartName="/ppt/theme/theme18.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768" r:id="rId10"/>
    <p:sldMasterId id="2147483778" r:id="rId11"/>
    <p:sldMasterId id="2147483788" r:id="rId12"/>
    <p:sldMasterId id="2147483798" r:id="rId13"/>
    <p:sldMasterId id="2147483752" r:id="rId14"/>
    <p:sldMasterId id="2147483754" r:id="rId15"/>
    <p:sldMasterId id="2147483756" r:id="rId16"/>
    <p:sldMasterId id="2147483758" r:id="rId17"/>
    <p:sldMasterId id="2147483760" r:id="rId18"/>
    <p:sldMasterId id="2147483762" r:id="rId19"/>
    <p:sldMasterId id="2147483764" r:id="rId20"/>
    <p:sldMasterId id="2147483766" r:id="rId21"/>
    <p:sldMasterId id="2147483740" r:id="rId22"/>
  </p:sldMasterIdLst>
  <p:notesMasterIdLst>
    <p:notesMasterId r:id="rId51"/>
  </p:notesMasterIdLst>
  <p:sldIdLst>
    <p:sldId id="256" r:id="rId23"/>
    <p:sldId id="257" r:id="rId24"/>
    <p:sldId id="268" r:id="rId25"/>
    <p:sldId id="270" r:id="rId26"/>
    <p:sldId id="275" r:id="rId27"/>
    <p:sldId id="269" r:id="rId28"/>
    <p:sldId id="271" r:id="rId29"/>
    <p:sldId id="276" r:id="rId30"/>
    <p:sldId id="279" r:id="rId31"/>
    <p:sldId id="278" r:id="rId32"/>
    <p:sldId id="277" r:id="rId33"/>
    <p:sldId id="274" r:id="rId34"/>
    <p:sldId id="282" r:id="rId35"/>
    <p:sldId id="295" r:id="rId36"/>
    <p:sldId id="259" r:id="rId37"/>
    <p:sldId id="284" r:id="rId38"/>
    <p:sldId id="296" r:id="rId39"/>
    <p:sldId id="285" r:id="rId40"/>
    <p:sldId id="286" r:id="rId41"/>
    <p:sldId id="287" r:id="rId42"/>
    <p:sldId id="288" r:id="rId43"/>
    <p:sldId id="289" r:id="rId44"/>
    <p:sldId id="290" r:id="rId45"/>
    <p:sldId id="291" r:id="rId46"/>
    <p:sldId id="297" r:id="rId47"/>
    <p:sldId id="293" r:id="rId48"/>
    <p:sldId id="294" r:id="rId49"/>
    <p:sldId id="283"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59205D-3EEB-9D4C-1128-E178172AB6F4}" v="1" dt="2023-11-30T13:47:08.826"/>
    <p1510:client id="{91C48E70-4775-4254-A642-B74E0D0680E6}" v="48" dt="2023-08-02T09:21:36.8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70044" autoAdjust="0"/>
  </p:normalViewPr>
  <p:slideViewPr>
    <p:cSldViewPr snapToGrid="0" snapToObjects="1">
      <p:cViewPr varScale="1">
        <p:scale>
          <a:sx n="65" d="100"/>
          <a:sy n="65" d="100"/>
        </p:scale>
        <p:origin x="1272" y="69"/>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slide" Target="slides/slide28.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gov.wales/cymraeg-education/pre-school"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meithrin.cymru/irieni/?lang=en"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gov.wales/parenting-give-it-time/guidance-and-advice/parenting-tips/tips-for-guiding-childrens-behaviour/make-time-for-praise" TargetMode="External"/><Relationship Id="rId7" Type="http://schemas.openxmlformats.org/officeDocument/2006/relationships/hyperlink" Target="https://meithrin.cymru/irieni/?lang=en"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gov.wales/cymraeg-education/pre-school" TargetMode="External"/><Relationship Id="rId5" Type="http://schemas.openxmlformats.org/officeDocument/2006/relationships/hyperlink" Target="https://gov.wales/parenting-give-it-time/guidance-and-advice/parenting-tips/tips-for-guiding-childrens-behaviour/make-time-to-listen" TargetMode="External"/><Relationship Id="rId4" Type="http://schemas.openxmlformats.org/officeDocument/2006/relationships/hyperlink" Target="https://gov.wales/parenting-give-it-time/guidance-and-advice/parenting-tips/tips-for-guiding-childrens-behaviour/make-time-to-create-order-and-structure-to-your-day"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https://www.youtube.com/watch?v=XCscN4zuvd4 (17.5 minutes) </a:t>
            </a:r>
          </a:p>
          <a:p>
            <a:endParaRPr lang="en-GB"/>
          </a:p>
          <a:p>
            <a:r>
              <a:rPr lang="en-GB"/>
              <a:t>Watch TED talk and note down important aspects needed for development: </a:t>
            </a:r>
          </a:p>
          <a:p>
            <a:endParaRPr lang="en-GB"/>
          </a:p>
          <a:p>
            <a:r>
              <a:rPr lang="en-GB"/>
              <a:t>Love, support, attachment, time, parental support, basic needs, nutrition, caring and stimulating environment </a:t>
            </a:r>
          </a:p>
        </p:txBody>
      </p:sp>
      <p:sp>
        <p:nvSpPr>
          <p:cNvPr id="4" name="Slide Number Placeholder 3"/>
          <p:cNvSpPr>
            <a:spLocks noGrp="1"/>
          </p:cNvSpPr>
          <p:nvPr>
            <p:ph type="sldNum" sz="quarter" idx="5"/>
          </p:nvPr>
        </p:nvSpPr>
        <p:spPr/>
        <p:txBody>
          <a:bodyPr/>
          <a:lstStyle/>
          <a:p>
            <a:fld id="{F3A0DDBC-357F-4738-B105-2697B6F22733}" type="slidenum">
              <a:rPr lang="en-GB" smtClean="0"/>
              <a:t>3</a:t>
            </a:fld>
            <a:endParaRPr lang="en-GB"/>
          </a:p>
        </p:txBody>
      </p:sp>
    </p:spTree>
    <p:extLst>
      <p:ext uri="{BB962C8B-B14F-4D97-AF65-F5344CB8AC3E}">
        <p14:creationId xmlns:p14="http://schemas.microsoft.com/office/powerpoint/2010/main" val="789760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following useful webpages for assignment: </a:t>
            </a:r>
          </a:p>
          <a:p>
            <a:endParaRPr lang="en-GB" dirty="0"/>
          </a:p>
          <a:p>
            <a:r>
              <a:rPr lang="en-GB" dirty="0"/>
              <a:t>https://www.savethechildren.org.uk/content/dam/global/reports/education-and-child-protection/lighting-up-young-brains.pdf </a:t>
            </a:r>
          </a:p>
          <a:p>
            <a:endParaRPr lang="en-GB" dirty="0"/>
          </a:p>
          <a:p>
            <a:r>
              <a:rPr lang="en-GB" dirty="0"/>
              <a:t>https://thousanddays.org/why-1000-days/</a:t>
            </a:r>
          </a:p>
          <a:p>
            <a:endParaRPr lang="en-GB" dirty="0"/>
          </a:p>
          <a:p>
            <a:endParaRPr lang="en-GB" dirty="0"/>
          </a:p>
        </p:txBody>
      </p:sp>
      <p:sp>
        <p:nvSpPr>
          <p:cNvPr id="4" name="Slide Number Placeholder 3"/>
          <p:cNvSpPr>
            <a:spLocks noGrp="1"/>
          </p:cNvSpPr>
          <p:nvPr>
            <p:ph type="sldNum" sz="quarter" idx="5"/>
          </p:nvPr>
        </p:nvSpPr>
        <p:spPr/>
        <p:txBody>
          <a:bodyPr/>
          <a:lstStyle/>
          <a:p>
            <a:fld id="{F3A0DDBC-357F-4738-B105-2697B6F22733}" type="slidenum">
              <a:rPr lang="en-GB" smtClean="0"/>
              <a:t>4</a:t>
            </a:fld>
            <a:endParaRPr lang="en-GB"/>
          </a:p>
        </p:txBody>
      </p:sp>
    </p:spTree>
    <p:extLst>
      <p:ext uri="{BB962C8B-B14F-4D97-AF65-F5344CB8AC3E}">
        <p14:creationId xmlns:p14="http://schemas.microsoft.com/office/powerpoint/2010/main" val="6583453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https://www.youtube.com/watch?v=yjgn2ZAepEo </a:t>
            </a:r>
          </a:p>
          <a:p>
            <a:endParaRPr lang="en-GB" dirty="0"/>
          </a:p>
          <a:p>
            <a:r>
              <a:rPr lang="en-GB" dirty="0"/>
              <a:t>3 minute video clip </a:t>
            </a:r>
          </a:p>
        </p:txBody>
      </p:sp>
      <p:sp>
        <p:nvSpPr>
          <p:cNvPr id="4" name="Slide Number Placeholder 3"/>
          <p:cNvSpPr>
            <a:spLocks noGrp="1"/>
          </p:cNvSpPr>
          <p:nvPr>
            <p:ph type="sldNum" sz="quarter" idx="5"/>
          </p:nvPr>
        </p:nvSpPr>
        <p:spPr/>
        <p:txBody>
          <a:bodyPr/>
          <a:lstStyle/>
          <a:p>
            <a:fld id="{04866305-0768-400A-9344-FE6EBEB4723F}" type="slidenum">
              <a:rPr lang="en-GB" smtClean="0"/>
              <a:t>6</a:t>
            </a:fld>
            <a:endParaRPr lang="en-GB"/>
          </a:p>
        </p:txBody>
      </p:sp>
    </p:spTree>
    <p:extLst>
      <p:ext uri="{BB962C8B-B14F-4D97-AF65-F5344CB8AC3E}">
        <p14:creationId xmlns:p14="http://schemas.microsoft.com/office/powerpoint/2010/main" val="2016825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Brains are complicated, each area has a different function:</a:t>
            </a:r>
          </a:p>
          <a:p>
            <a:r>
              <a:rPr lang="en-GB" dirty="0"/>
              <a:t>Fontal lobe = cognition and problem solving </a:t>
            </a:r>
          </a:p>
          <a:p>
            <a:r>
              <a:rPr lang="en-GB" dirty="0"/>
              <a:t>Temporal lobe = social, emotional, memory and hearing </a:t>
            </a:r>
          </a:p>
          <a:p>
            <a:r>
              <a:rPr lang="en-GB" dirty="0"/>
              <a:t>Parietal lobe = sensation, hand writing, body positions </a:t>
            </a:r>
          </a:p>
          <a:p>
            <a:r>
              <a:rPr lang="en-GB" dirty="0"/>
              <a:t>Occipital = visual processing </a:t>
            </a:r>
          </a:p>
          <a:p>
            <a:r>
              <a:rPr lang="en-GB" dirty="0"/>
              <a:t>Language and speech comes from the </a:t>
            </a:r>
            <a:r>
              <a:rPr lang="en-GB" dirty="0" err="1"/>
              <a:t>Brocus</a:t>
            </a:r>
            <a:r>
              <a:rPr lang="en-GB" dirty="0"/>
              <a:t> area </a:t>
            </a:r>
          </a:p>
        </p:txBody>
      </p:sp>
      <p:sp>
        <p:nvSpPr>
          <p:cNvPr id="4" name="Slide Number Placeholder 3"/>
          <p:cNvSpPr>
            <a:spLocks noGrp="1"/>
          </p:cNvSpPr>
          <p:nvPr>
            <p:ph type="sldNum" sz="quarter" idx="5"/>
          </p:nvPr>
        </p:nvSpPr>
        <p:spPr/>
        <p:txBody>
          <a:bodyPr/>
          <a:lstStyle/>
          <a:p>
            <a:fld id="{04866305-0768-400A-9344-FE6EBEB4723F}" type="slidenum">
              <a:rPr lang="en-GB" smtClean="0"/>
              <a:t>7</a:t>
            </a:fld>
            <a:endParaRPr lang="en-GB"/>
          </a:p>
        </p:txBody>
      </p:sp>
    </p:spTree>
    <p:extLst>
      <p:ext uri="{BB962C8B-B14F-4D97-AF65-F5344CB8AC3E}">
        <p14:creationId xmlns:p14="http://schemas.microsoft.com/office/powerpoint/2010/main" val="1652692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A child’s brain in the first five years of life, develops brain connections faster than at any other time of life (EYWC, 2021:5). </a:t>
            </a:r>
          </a:p>
          <a:p>
            <a:endParaRPr lang="en-GB" sz="1800" dirty="0">
              <a:effectLst/>
              <a:latin typeface="Arial" panose="020B0604020202020204" pitchFamily="34" charset="0"/>
              <a:ea typeface="DengXian" panose="02010600030101010101" pitchFamily="2" charset="-122"/>
            </a:endParaRPr>
          </a:p>
          <a:p>
            <a:r>
              <a:rPr lang="en-GB" sz="1800" dirty="0">
                <a:effectLst/>
                <a:latin typeface="Arial" panose="020B0604020202020204" pitchFamily="34" charset="0"/>
                <a:ea typeface="DengXian" panose="02010600030101010101" pitchFamily="2" charset="-122"/>
              </a:rPr>
              <a:t>As highlighted by </a:t>
            </a:r>
            <a:r>
              <a:rPr lang="en-GB" sz="1800" dirty="0" err="1">
                <a:effectLst/>
                <a:latin typeface="Arial" panose="020B0604020202020204" pitchFamily="34" charset="0"/>
                <a:ea typeface="DengXian" panose="02010600030101010101" pitchFamily="2" charset="-122"/>
              </a:rPr>
              <a:t>Knickmeyer</a:t>
            </a:r>
            <a:r>
              <a:rPr lang="en-GB" sz="1800" dirty="0">
                <a:effectLst/>
                <a:latin typeface="Arial" panose="020B0604020202020204" pitchFamily="34" charset="0"/>
                <a:ea typeface="DengXian" panose="02010600030101010101" pitchFamily="2" charset="-122"/>
              </a:rPr>
              <a:t> et al (2008) the capacity of a child’s brain at age one is already 72% of an adults brain and grows to a further 83% by age two.</a:t>
            </a:r>
          </a:p>
          <a:p>
            <a:endParaRPr lang="en-GB" sz="1800" dirty="0">
              <a:effectLst/>
              <a:latin typeface="Arial" panose="020B0604020202020204" pitchFamily="34" charset="0"/>
              <a:ea typeface="DengXian" panose="02010600030101010101" pitchFamily="2" charset="-122"/>
            </a:endParaRPr>
          </a:p>
          <a:p>
            <a:r>
              <a:rPr lang="en-GB" sz="1800" dirty="0">
                <a:effectLst/>
                <a:latin typeface="Arial" panose="020B0604020202020204" pitchFamily="34" charset="0"/>
                <a:ea typeface="DengXian" panose="02010600030101010101" pitchFamily="2" charset="-122"/>
              </a:rPr>
              <a:t>According to Stiles and Jernigan (2010) the connections forming in a child’s brain at age two happen twice as fast as an adults brain. </a:t>
            </a:r>
          </a:p>
          <a:p>
            <a:endParaRPr lang="en-GB" sz="1800" dirty="0">
              <a:effectLst/>
              <a:latin typeface="Arial" panose="020B0604020202020204" pitchFamily="34" charset="0"/>
              <a:ea typeface="DengXian" panose="02010600030101010101" pitchFamily="2" charset="-122"/>
            </a:endParaRPr>
          </a:p>
          <a:p>
            <a:r>
              <a:rPr lang="en-GB" sz="1800" dirty="0">
                <a:effectLst/>
                <a:latin typeface="Arial" panose="020B0604020202020204" pitchFamily="34" charset="0"/>
                <a:ea typeface="DengXian" panose="02010600030101010101" pitchFamily="2" charset="-122"/>
              </a:rPr>
              <a:t>Furthermore, by age three a child’s brain activity works twice as fast as an adult’s brain, (Brotherson, 2000), </a:t>
            </a:r>
          </a:p>
          <a:p>
            <a:endParaRPr lang="en-GB" sz="1800" dirty="0">
              <a:effectLst/>
              <a:latin typeface="Arial" panose="020B0604020202020204" pitchFamily="34" charset="0"/>
              <a:ea typeface="DengXian" panose="02010600030101010101" pitchFamily="2" charset="-122"/>
            </a:endParaRPr>
          </a:p>
          <a:p>
            <a:r>
              <a:rPr lang="en-GB" sz="1800" dirty="0">
                <a:effectLst/>
                <a:latin typeface="Arial" panose="020B0604020202020204" pitchFamily="34" charset="0"/>
                <a:ea typeface="DengXian" panose="02010600030101010101" pitchFamily="2" charset="-122"/>
              </a:rPr>
              <a:t>and a child’s brain utilises twice as much energy as an adult’s brain at age five, to facilitate brain development (</a:t>
            </a:r>
            <a:r>
              <a:rPr lang="en-GB" sz="1800" dirty="0" err="1">
                <a:effectLst/>
                <a:latin typeface="Arial" panose="020B0604020202020204" pitchFamily="34" charset="0"/>
                <a:ea typeface="DengXian" panose="02010600030101010101" pitchFamily="2" charset="-122"/>
              </a:rPr>
              <a:t>Kuzawa</a:t>
            </a:r>
            <a:r>
              <a:rPr lang="en-GB" sz="1800" dirty="0">
                <a:effectLst/>
                <a:latin typeface="Arial" panose="020B0604020202020204" pitchFamily="34" charset="0"/>
                <a:ea typeface="DengXian" panose="02010600030101010101" pitchFamily="2" charset="-122"/>
              </a:rPr>
              <a:t> et al, 2013). </a:t>
            </a:r>
          </a:p>
          <a:p>
            <a:endParaRPr lang="en-GB" sz="1800" dirty="0">
              <a:effectLst/>
              <a:latin typeface="Arial" panose="020B0604020202020204" pitchFamily="34" charset="0"/>
              <a:ea typeface="DengXian" panose="02010600030101010101" pitchFamily="2" charset="-122"/>
            </a:endParaRPr>
          </a:p>
          <a:p>
            <a:r>
              <a:rPr lang="en-GB" sz="1800" dirty="0">
                <a:effectLst/>
                <a:latin typeface="Arial" panose="020B0604020202020204" pitchFamily="34" charset="0"/>
                <a:ea typeface="DengXian" panose="02010600030101010101" pitchFamily="2" charset="-122"/>
              </a:rPr>
              <a:t>During the EY of life, children develop rapidly in all areas including physical, cognitive, language, social and emotional development. The first three years of life encompasses the most amount of rapid and dramatic change compared to any other time; yet this development is diverse with all children developing at different times, requiring specific and specialised knowledge from practitioners (Hyson and Tomlinson, 2014). The first 1000 days (from pregnancy through to age two) provide the foundations for lifelong health and ‘are a window of opportunity to enable all children to reach their potential’ (1000 days, 2013:1). Hyson and Tomlinson (2014) stress that all children have potential and it is within the EY that the fundamentals for brain development are built, in which new information and skills can be added.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071357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video 2 mins</a:t>
            </a:r>
          </a:p>
        </p:txBody>
      </p:sp>
      <p:sp>
        <p:nvSpPr>
          <p:cNvPr id="4" name="Slide Number Placeholder 3"/>
          <p:cNvSpPr>
            <a:spLocks noGrp="1"/>
          </p:cNvSpPr>
          <p:nvPr>
            <p:ph type="sldNum" sz="quarter" idx="5"/>
          </p:nvPr>
        </p:nvSpPr>
        <p:spPr/>
        <p:txBody>
          <a:bodyPr/>
          <a:lstStyle/>
          <a:p>
            <a:fld id="{04866305-0768-400A-9344-FE6EBEB4723F}" type="slidenum">
              <a:rPr lang="en-GB" smtClean="0"/>
              <a:t>9</a:t>
            </a:fld>
            <a:endParaRPr lang="en-GB"/>
          </a:p>
        </p:txBody>
      </p:sp>
    </p:spTree>
    <p:extLst>
      <p:ext uri="{BB962C8B-B14F-4D97-AF65-F5344CB8AC3E}">
        <p14:creationId xmlns:p14="http://schemas.microsoft.com/office/powerpoint/2010/main" val="443440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webpage that contains ideas for activities that really stetch the muscles and promote physical development.</a:t>
            </a:r>
          </a:p>
          <a:p>
            <a:r>
              <a:rPr lang="en-GB" dirty="0"/>
              <a:t>Show webpage and go through a few examples if time </a:t>
            </a:r>
          </a:p>
        </p:txBody>
      </p:sp>
      <p:sp>
        <p:nvSpPr>
          <p:cNvPr id="4" name="Slide Number Placeholder 3"/>
          <p:cNvSpPr>
            <a:spLocks noGrp="1"/>
          </p:cNvSpPr>
          <p:nvPr>
            <p:ph type="sldNum" sz="quarter" idx="5"/>
          </p:nvPr>
        </p:nvSpPr>
        <p:spPr/>
        <p:txBody>
          <a:bodyPr/>
          <a:lstStyle/>
          <a:p>
            <a:fld id="{04866305-0768-400A-9344-FE6EBEB4723F}" type="slidenum">
              <a:rPr lang="en-GB" smtClean="0"/>
              <a:t>10</a:t>
            </a:fld>
            <a:endParaRPr lang="en-GB"/>
          </a:p>
        </p:txBody>
      </p:sp>
    </p:spTree>
    <p:extLst>
      <p:ext uri="{BB962C8B-B14F-4D97-AF65-F5344CB8AC3E}">
        <p14:creationId xmlns:p14="http://schemas.microsoft.com/office/powerpoint/2010/main" val="538783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here, The nervous system incorporates every millimetre of a babies body, from the tips of the fingers to the tips of the toes.  Environment and relationships, human interaction.</a:t>
            </a:r>
          </a:p>
        </p:txBody>
      </p:sp>
      <p:sp>
        <p:nvSpPr>
          <p:cNvPr id="4" name="Slide Number Placeholder 3"/>
          <p:cNvSpPr>
            <a:spLocks noGrp="1"/>
          </p:cNvSpPr>
          <p:nvPr>
            <p:ph type="sldNum" sz="quarter" idx="5"/>
          </p:nvPr>
        </p:nvSpPr>
        <p:spPr/>
        <p:txBody>
          <a:bodyPr/>
          <a:lstStyle/>
          <a:p>
            <a:fld id="{04866305-0768-400A-9344-FE6EBEB4723F}" type="slidenum">
              <a:rPr lang="en-GB" smtClean="0"/>
              <a:t>11</a:t>
            </a:fld>
            <a:endParaRPr lang="en-GB"/>
          </a:p>
        </p:txBody>
      </p:sp>
    </p:spTree>
    <p:extLst>
      <p:ext uri="{BB962C8B-B14F-4D97-AF65-F5344CB8AC3E}">
        <p14:creationId xmlns:p14="http://schemas.microsoft.com/office/powerpoint/2010/main" val="846691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Development </a:t>
            </a:r>
            <a:r>
              <a:rPr lang="en-GB" dirty="0"/>
              <a:t>– Babies develop rapidly over the first 2 years of life. </a:t>
            </a:r>
          </a:p>
          <a:p>
            <a:r>
              <a:rPr lang="en-GB" dirty="0"/>
              <a:t>Emotional - By two, children are aware of emotions and have developed empathy so will get upset if someone else is upset or look to their caregiver on how to respond to emotional situations. </a:t>
            </a:r>
          </a:p>
          <a:p>
            <a:r>
              <a:rPr lang="en-GB" dirty="0"/>
              <a:t>Social - By two children have learnt basic communication skills and have started putting 2 or more words together ‘more milk’ ‘hiya mummy’ ‘no sleep’ as well as gestures such as waving, pointing, blowing kisses. </a:t>
            </a:r>
          </a:p>
          <a:p>
            <a:r>
              <a:rPr lang="en-GB" dirty="0"/>
              <a:t>Physical – over the first two years of life, babies learn to roll, to crawl, to bum shuffle, to walk and then to run and jump. They also learn to hold things, pick things up, feed themselves by holding a spoon. </a:t>
            </a:r>
          </a:p>
          <a:p>
            <a:r>
              <a:rPr lang="en-GB" dirty="0"/>
              <a:t>All of these things contribute to a babies cognitive development as they experiment and learn new things through repetition, trial, error and determination – Holistic development. </a:t>
            </a:r>
          </a:p>
          <a:p>
            <a:r>
              <a:rPr lang="en-GB" b="1" dirty="0"/>
              <a:t>Discussion / poster : </a:t>
            </a:r>
          </a:p>
          <a:p>
            <a:r>
              <a:rPr lang="en-GB" dirty="0"/>
              <a:t>How can the environment facilitate development? </a:t>
            </a:r>
          </a:p>
          <a:p>
            <a:r>
              <a:rPr lang="en-GB" dirty="0"/>
              <a:t>How can relationships facilitate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can stimulation facilitate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can nutrition facilitate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can an awareness of needs facilitate development?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F3A0DDBC-357F-4738-B105-2697B6F22733}" type="slidenum">
              <a:rPr lang="en-GB" smtClean="0"/>
              <a:t>12</a:t>
            </a:fld>
            <a:endParaRPr lang="en-GB"/>
          </a:p>
        </p:txBody>
      </p:sp>
    </p:spTree>
    <p:extLst>
      <p:ext uri="{BB962C8B-B14F-4D97-AF65-F5344CB8AC3E}">
        <p14:creationId xmlns:p14="http://schemas.microsoft.com/office/powerpoint/2010/main" val="2900690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again a holistic approach. </a:t>
            </a:r>
          </a:p>
          <a:p>
            <a:endParaRPr lang="en-GB" dirty="0"/>
          </a:p>
          <a:p>
            <a:r>
              <a:rPr lang="en-GB" dirty="0"/>
              <a:t>This research highlights that cognition is best facilitated via those effective connections we make between our brain, our body and our environment. </a:t>
            </a:r>
          </a:p>
        </p:txBody>
      </p:sp>
      <p:sp>
        <p:nvSpPr>
          <p:cNvPr id="4" name="Slide Number Placeholder 3"/>
          <p:cNvSpPr>
            <a:spLocks noGrp="1"/>
          </p:cNvSpPr>
          <p:nvPr>
            <p:ph type="sldNum" sz="quarter" idx="5"/>
          </p:nvPr>
        </p:nvSpPr>
        <p:spPr/>
        <p:txBody>
          <a:bodyPr/>
          <a:lstStyle/>
          <a:p>
            <a:fld id="{04866305-0768-400A-9344-FE6EBEB4723F}" type="slidenum">
              <a:rPr lang="en-GB" smtClean="0"/>
              <a:t>13</a:t>
            </a:fld>
            <a:endParaRPr lang="en-GB"/>
          </a:p>
        </p:txBody>
      </p:sp>
    </p:spTree>
    <p:extLst>
      <p:ext uri="{BB962C8B-B14F-4D97-AF65-F5344CB8AC3E}">
        <p14:creationId xmlns:p14="http://schemas.microsoft.com/office/powerpoint/2010/main" val="1253601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kind of things do babies learn in the womb? Language exposure, mothers voice, tastes, culture, who their prime caregiver is, </a:t>
            </a:r>
          </a:p>
          <a:p>
            <a:endParaRPr lang="en-GB" dirty="0"/>
          </a:p>
          <a:p>
            <a:r>
              <a:rPr lang="en-GB" dirty="0"/>
              <a:t>https://www.youtube.com/watch?v=vgvfvdFFrb4</a:t>
            </a:r>
          </a:p>
          <a:p>
            <a:endParaRPr lang="en-GB" dirty="0"/>
          </a:p>
          <a:p>
            <a:r>
              <a:rPr lang="en-GB" dirty="0"/>
              <a:t>Ted talk – watch up to 12 minutes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8523264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72C30"/>
                </a:solidFill>
                <a:effectLst/>
                <a:latin typeface="Montserrat" panose="00000500000000000000" pitchFamily="2" charset="0"/>
              </a:rPr>
              <a:t>Throughout the first 1,000 days, the well-being of a mother and the well-being of her child are closely linked. It is why it is essential that women have the nutrition, care and support they need for the healthiest possible future—for themselves and for their children.</a:t>
            </a:r>
          </a:p>
          <a:p>
            <a:endParaRPr lang="en-GB" b="0" i="0" dirty="0">
              <a:solidFill>
                <a:srgbClr val="272C30"/>
              </a:solidFill>
              <a:effectLst/>
              <a:latin typeface="Montserrat" panose="00000500000000000000" pitchFamily="2" charset="0"/>
            </a:endParaRPr>
          </a:p>
          <a:p>
            <a:r>
              <a:rPr lang="en-GB" b="0" i="0" dirty="0">
                <a:solidFill>
                  <a:srgbClr val="272C30"/>
                </a:solidFill>
                <a:effectLst/>
                <a:latin typeface="Montserrat" panose="00000500000000000000" pitchFamily="2" charset="0"/>
              </a:rPr>
              <a:t>A growing body of research suggests that diseases such as diabetes, hypertension and stroke have their origins in pregnancy—and that prenatal nutrition plays an important role in whether a child becomes susceptible to these and other illnesses later in life. There is also research showing that babies start to develop food preferences in the womb with implications for lifelong eating habits.</a:t>
            </a:r>
          </a:p>
          <a:p>
            <a:endParaRPr lang="en-GB" b="0" i="0" dirty="0">
              <a:solidFill>
                <a:srgbClr val="272C30"/>
              </a:solidFill>
              <a:effectLst/>
              <a:latin typeface="Montserrat" panose="00000500000000000000" pitchFamily="2"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41121213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have a look at the early development of babies 0-2, and what babies may be able to do developmentally at different ages. Remember that all children are unique and develop at different rates, this is a generalisation of what babies may be able to do. If we think about learning to walk this can start as early as 7 or 8 months old for some babies but be as late as 20 – 24 months for others – everyone is different. </a:t>
            </a:r>
          </a:p>
          <a:p>
            <a:endParaRPr lang="en-GB" dirty="0"/>
          </a:p>
          <a:p>
            <a:r>
              <a:rPr lang="en-GB" dirty="0"/>
              <a:t>Info taken from:</a:t>
            </a:r>
          </a:p>
          <a:p>
            <a:r>
              <a:rPr lang="en-GB" dirty="0"/>
              <a:t>https://www.gov.wales/parenting-give-it-time/children-0-4-years/childrens-behaviour-0-4-years/new-parents-and-stages-development-0-4-years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932884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1F1F1F"/>
                </a:solidFill>
                <a:effectLst/>
                <a:latin typeface="Arial" panose="020B0604020202020204" pitchFamily="34" charset="0"/>
              </a:rPr>
              <a:t>Try to respond to your baby’s crying.</a:t>
            </a:r>
            <a:r>
              <a:rPr lang="en-GB" b="0" i="0" dirty="0">
                <a:solidFill>
                  <a:srgbClr val="1F1F1F"/>
                </a:solidFill>
                <a:effectLst/>
                <a:latin typeface="Arial" panose="020B0604020202020204" pitchFamily="34" charset="0"/>
              </a:rPr>
              <a:t>  If you do this it helps your baby to trust you. Your baby will soon give a small cry instead of a big one because they know you will come to sooth them. Researchers found that Mums and Dads who responded quickly to their baby’s cries at 4 months had babies that cried less by 8 months.</a:t>
            </a:r>
          </a:p>
          <a:p>
            <a:pPr algn="l">
              <a:buFont typeface="Arial" panose="020B0604020202020204" pitchFamily="34" charset="0"/>
              <a:buChar char="•"/>
            </a:pPr>
            <a:r>
              <a:rPr lang="en-GB" b="1" i="0" dirty="0">
                <a:solidFill>
                  <a:srgbClr val="1F1F1F"/>
                </a:solidFill>
                <a:effectLst/>
                <a:latin typeface="Arial" panose="020B0604020202020204" pitchFamily="34" charset="0"/>
              </a:rPr>
              <a:t>Respond to your baby’s ‘signals’.</a:t>
            </a:r>
            <a:r>
              <a:rPr lang="en-GB" b="0" i="0" dirty="0">
                <a:solidFill>
                  <a:srgbClr val="1F1F1F"/>
                </a:solidFill>
                <a:effectLst/>
                <a:latin typeface="Arial" panose="020B0604020202020204" pitchFamily="34" charset="0"/>
              </a:rPr>
              <a:t> Babies communicate in lots of ways - you don’t have to wait for them to cry to give them a cuddle or play with them. Play with your baby when they are alert and awake. Have a quiet cuddle when they cry, turn away or arch their back. You can use your baby’s signals to work out what your baby wants. Do they suck their fingers when hungry, or rub their eyes when tired?</a:t>
            </a:r>
          </a:p>
          <a:p>
            <a:pPr algn="l">
              <a:buFont typeface="Arial" panose="020B0604020202020204" pitchFamily="34" charset="0"/>
              <a:buChar char="•"/>
            </a:pPr>
            <a:r>
              <a:rPr lang="en-GB" b="1" i="0" dirty="0">
                <a:solidFill>
                  <a:srgbClr val="1F1F1F"/>
                </a:solidFill>
                <a:effectLst/>
                <a:latin typeface="Arial" panose="020B0604020202020204" pitchFamily="34" charset="0"/>
              </a:rPr>
              <a:t>Put your baby where they can see things happening.</a:t>
            </a:r>
            <a:r>
              <a:rPr lang="en-GB" b="0" i="0" dirty="0">
                <a:solidFill>
                  <a:srgbClr val="1F1F1F"/>
                </a:solidFill>
                <a:effectLst/>
                <a:latin typeface="Arial" panose="020B0604020202020204" pitchFamily="34" charset="0"/>
              </a:rPr>
              <a:t> You could change what they are looking at or move them to a different spot so they have something else to look at.</a:t>
            </a:r>
          </a:p>
          <a:p>
            <a:pPr algn="l">
              <a:buFont typeface="Arial" panose="020B0604020202020204" pitchFamily="34" charset="0"/>
              <a:buChar char="•"/>
            </a:pPr>
            <a:r>
              <a:rPr lang="en-GB" b="1" i="0" dirty="0">
                <a:solidFill>
                  <a:srgbClr val="1F1F1F"/>
                </a:solidFill>
                <a:effectLst/>
                <a:latin typeface="Arial" panose="020B0604020202020204" pitchFamily="34" charset="0"/>
              </a:rPr>
              <a:t>Try to respond when your baby is trying to communicate.</a:t>
            </a:r>
            <a:r>
              <a:rPr lang="en-GB" b="0" i="0" dirty="0">
                <a:solidFill>
                  <a:srgbClr val="1F1F1F"/>
                </a:solidFill>
                <a:effectLst/>
                <a:latin typeface="Arial" panose="020B0604020202020204" pitchFamily="34" charset="0"/>
              </a:rPr>
              <a:t> For example, when your baby babbles, talk to your baby. Long before your toddler utters their first words they will understand hundreds of words because you talked to them as a baby. </a:t>
            </a:r>
          </a:p>
          <a:p>
            <a:pPr algn="l">
              <a:buFont typeface="Arial" panose="020B0604020202020204" pitchFamily="34" charset="0"/>
              <a:buChar char="•"/>
            </a:pPr>
            <a:r>
              <a:rPr lang="en-GB" b="1" i="0" u="none" strike="noStrike" dirty="0">
                <a:solidFill>
                  <a:srgbClr val="0360A6"/>
                </a:solidFill>
                <a:effectLst/>
                <a:latin typeface="Arial" panose="020B0604020202020204" pitchFamily="34" charset="0"/>
                <a:hlinkClick r:id="rId3"/>
              </a:rPr>
              <a:t>You can speak some words in Welsh too</a:t>
            </a:r>
            <a:r>
              <a:rPr lang="en-GB" b="1" i="0" dirty="0">
                <a:solidFill>
                  <a:srgbClr val="1F1F1F"/>
                </a:solidFill>
                <a:effectLst/>
                <a:latin typeface="Arial" panose="020B0604020202020204" pitchFamily="34" charset="0"/>
              </a:rPr>
              <a:t> </a:t>
            </a:r>
            <a:r>
              <a:rPr lang="en-GB" b="0" i="0" dirty="0">
                <a:solidFill>
                  <a:srgbClr val="1F1F1F"/>
                </a:solidFill>
                <a:effectLst/>
                <a:latin typeface="Arial" panose="020B0604020202020204" pitchFamily="34" charset="0"/>
              </a:rPr>
              <a:t>(External link)</a:t>
            </a:r>
            <a:r>
              <a:rPr lang="en-GB" b="1" i="0" dirty="0">
                <a:solidFill>
                  <a:srgbClr val="1F1F1F"/>
                </a:solidFill>
                <a:effectLst/>
                <a:latin typeface="Arial" panose="020B0604020202020204" pitchFamily="34" charset="0"/>
              </a:rPr>
              <a:t>.</a:t>
            </a:r>
            <a:r>
              <a:rPr lang="en-GB" b="0" i="0" dirty="0">
                <a:solidFill>
                  <a:srgbClr val="1F1F1F"/>
                </a:solidFill>
                <a:effectLst/>
                <a:latin typeface="Arial" panose="020B0604020202020204" pitchFamily="34" charset="0"/>
              </a:rPr>
              <a:t>  Even if you only know a little Welsh, speaking some words to your baby gives them the best start to a bilingual life. You and your child could also sing along to a range of Welsh nursery rhymes on </a:t>
            </a:r>
            <a:r>
              <a:rPr lang="en-GB" b="1" i="0" u="none" strike="noStrike" dirty="0">
                <a:solidFill>
                  <a:srgbClr val="0360A6"/>
                </a:solidFill>
                <a:effectLst/>
                <a:latin typeface="Arial" panose="020B0604020202020204" pitchFamily="34" charset="0"/>
                <a:hlinkClick r:id="rId4"/>
              </a:rPr>
              <a:t>Mudiad </a:t>
            </a:r>
            <a:r>
              <a:rPr lang="en-GB" b="1" i="0" u="none" strike="noStrike" dirty="0" err="1">
                <a:solidFill>
                  <a:srgbClr val="0360A6"/>
                </a:solidFill>
                <a:effectLst/>
                <a:latin typeface="Arial" panose="020B0604020202020204" pitchFamily="34" charset="0"/>
                <a:hlinkClick r:id="rId4"/>
              </a:rPr>
              <a:t>Meithrin’s</a:t>
            </a:r>
            <a:r>
              <a:rPr lang="en-GB" b="1" i="0" u="none" strike="noStrike" dirty="0">
                <a:solidFill>
                  <a:srgbClr val="0360A6"/>
                </a:solidFill>
                <a:effectLst/>
                <a:latin typeface="Arial" panose="020B0604020202020204" pitchFamily="34" charset="0"/>
                <a:hlinkClick r:id="rId4"/>
              </a:rPr>
              <a:t> website</a:t>
            </a:r>
            <a:r>
              <a:rPr lang="en-GB" b="0" i="0" dirty="0">
                <a:solidFill>
                  <a:srgbClr val="1F1F1F"/>
                </a:solidFill>
                <a:effectLst/>
                <a:latin typeface="Arial" panose="020B0604020202020204" pitchFamily="34" charset="0"/>
              </a:rPr>
              <a:t> (External link). These songs include many simple words making it easy for young children to learn the Welsh language.</a:t>
            </a:r>
          </a:p>
          <a:p>
            <a:pPr algn="l">
              <a:buFont typeface="Arial" panose="020B0604020202020204" pitchFamily="34" charset="0"/>
              <a:buChar char="•"/>
            </a:pPr>
            <a:r>
              <a:rPr lang="en-GB" b="1" i="0" dirty="0">
                <a:solidFill>
                  <a:srgbClr val="1F1F1F"/>
                </a:solidFill>
                <a:effectLst/>
                <a:latin typeface="Arial" panose="020B0604020202020204" pitchFamily="34" charset="0"/>
              </a:rPr>
              <a:t>Talk and sing to your baby during feeds, nappy changes and bath time - leave time for your baby to babble back.</a:t>
            </a:r>
            <a:r>
              <a:rPr lang="en-GB" b="0" i="0" dirty="0">
                <a:solidFill>
                  <a:srgbClr val="1F1F1F"/>
                </a:solidFill>
                <a:effectLst/>
                <a:latin typeface="Arial" panose="020B0604020202020204" pitchFamily="34" charset="0"/>
              </a:rPr>
              <a:t> This will help your baby learn to talk and your baby will know you care. </a:t>
            </a:r>
          </a:p>
          <a:p>
            <a:pPr algn="l">
              <a:buFont typeface="Arial" panose="020B0604020202020204" pitchFamily="34" charset="0"/>
              <a:buChar char="•"/>
            </a:pPr>
            <a:r>
              <a:rPr lang="en-GB" b="1" i="0" dirty="0">
                <a:solidFill>
                  <a:srgbClr val="1F1F1F"/>
                </a:solidFill>
                <a:effectLst/>
                <a:latin typeface="Arial" panose="020B0604020202020204" pitchFamily="34" charset="0"/>
              </a:rPr>
              <a:t>Talk to your baby all the time.</a:t>
            </a:r>
            <a:r>
              <a:rPr lang="en-GB" b="0" i="0" dirty="0">
                <a:solidFill>
                  <a:srgbClr val="1F1F1F"/>
                </a:solidFill>
                <a:effectLst/>
                <a:latin typeface="Arial" panose="020B0604020202020204" pitchFamily="34" charset="0"/>
              </a:rPr>
              <a:t>  When you’re on the bus, in the car, walking to the shops or in the supermarket point out the things you see. When you change their nappy or give them a bath talk about what you are doing.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42800571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u="none" strike="noStrike" dirty="0">
                <a:solidFill>
                  <a:srgbClr val="0360A6"/>
                </a:solidFill>
                <a:effectLst/>
                <a:latin typeface="Arial" panose="020B0604020202020204" pitchFamily="34" charset="0"/>
                <a:hlinkClick r:id="rId3"/>
              </a:rPr>
              <a:t>Give lots of cuddles, smiles and praise</a:t>
            </a:r>
            <a:r>
              <a:rPr lang="en-GB" b="1" i="0" dirty="0">
                <a:solidFill>
                  <a:srgbClr val="1F1F1F"/>
                </a:solidFill>
                <a:effectLst/>
                <a:latin typeface="Arial" panose="020B0604020202020204" pitchFamily="34" charset="0"/>
              </a:rPr>
              <a:t>.</a:t>
            </a:r>
            <a:endParaRPr lang="en-GB" b="0" i="0" dirty="0">
              <a:solidFill>
                <a:srgbClr val="1F1F1F"/>
              </a:solidFill>
              <a:effectLst/>
              <a:latin typeface="Arial" panose="020B0604020202020204" pitchFamily="34" charset="0"/>
            </a:endParaRPr>
          </a:p>
          <a:p>
            <a:pPr algn="l">
              <a:buFont typeface="Arial" panose="020B0604020202020204" pitchFamily="34" charset="0"/>
              <a:buChar char="•"/>
            </a:pPr>
            <a:r>
              <a:rPr lang="en-GB" b="1" i="0" u="none" strike="noStrike" dirty="0">
                <a:solidFill>
                  <a:srgbClr val="0360A6"/>
                </a:solidFill>
                <a:effectLst/>
                <a:latin typeface="Arial" panose="020B0604020202020204" pitchFamily="34" charset="0"/>
                <a:hlinkClick r:id="rId4"/>
              </a:rPr>
              <a:t>Keep things the same as much as possible</a:t>
            </a:r>
            <a:r>
              <a:rPr lang="en-GB" b="1" i="0" dirty="0">
                <a:solidFill>
                  <a:srgbClr val="1F1F1F"/>
                </a:solidFill>
                <a:effectLst/>
                <a:latin typeface="Arial" panose="020B0604020202020204" pitchFamily="34" charset="0"/>
              </a:rPr>
              <a:t>.</a:t>
            </a:r>
            <a:r>
              <a:rPr lang="en-GB" b="0" i="0" dirty="0">
                <a:solidFill>
                  <a:srgbClr val="1F1F1F"/>
                </a:solidFill>
                <a:effectLst/>
                <a:latin typeface="Arial" panose="020B0604020202020204" pitchFamily="34" charset="0"/>
              </a:rPr>
              <a:t> It will help your baby feel more secure if you have a routine. Feed, bath and put your baby to bed at similar times each day. Find the routine that works for your family.</a:t>
            </a:r>
          </a:p>
          <a:p>
            <a:pPr algn="l">
              <a:buFont typeface="Arial" panose="020B0604020202020204" pitchFamily="34" charset="0"/>
              <a:buChar char="•"/>
            </a:pPr>
            <a:r>
              <a:rPr lang="en-GB" b="1" i="0" dirty="0">
                <a:solidFill>
                  <a:srgbClr val="1F1F1F"/>
                </a:solidFill>
                <a:effectLst/>
                <a:latin typeface="Arial" panose="020B0604020202020204" pitchFamily="34" charset="0"/>
              </a:rPr>
              <a:t>Tell your baby what you are going to do next.</a:t>
            </a:r>
            <a:r>
              <a:rPr lang="en-GB" b="0" i="0" dirty="0">
                <a:solidFill>
                  <a:srgbClr val="1F1F1F"/>
                </a:solidFill>
                <a:effectLst/>
                <a:latin typeface="Arial" panose="020B0604020202020204" pitchFamily="34" charset="0"/>
              </a:rPr>
              <a:t> “We are washing our hands”. This let’s your baby know what to expect.</a:t>
            </a:r>
          </a:p>
          <a:p>
            <a:pPr algn="l">
              <a:buFont typeface="Arial" panose="020B0604020202020204" pitchFamily="34" charset="0"/>
              <a:buChar char="•"/>
            </a:pPr>
            <a:r>
              <a:rPr lang="en-GB" b="1" i="0" u="none" strike="noStrike" dirty="0">
                <a:solidFill>
                  <a:srgbClr val="0360A6"/>
                </a:solidFill>
                <a:effectLst/>
                <a:latin typeface="Arial" panose="020B0604020202020204" pitchFamily="34" charset="0"/>
                <a:hlinkClick r:id="rId5"/>
              </a:rPr>
              <a:t>Talk about the things you see and the things you do</a:t>
            </a:r>
            <a:r>
              <a:rPr lang="en-GB" b="1" i="0" dirty="0">
                <a:solidFill>
                  <a:srgbClr val="1F1F1F"/>
                </a:solidFill>
                <a:effectLst/>
                <a:latin typeface="Arial" panose="020B0604020202020204" pitchFamily="34" charset="0"/>
              </a:rPr>
              <a:t>.</a:t>
            </a:r>
            <a:r>
              <a:rPr lang="en-GB" b="0" i="0" dirty="0">
                <a:solidFill>
                  <a:srgbClr val="1F1F1F"/>
                </a:solidFill>
                <a:effectLst/>
                <a:latin typeface="Arial" panose="020B0604020202020204" pitchFamily="34" charset="0"/>
              </a:rPr>
              <a:t> When you’re on the bus, in the car, walking to the shops or in the supermarket point out the things you see. When your baby points at objects you can say things like, 'yes, that's a dog'.  When your baby does things, you can say things like “You are touching the cat”. </a:t>
            </a:r>
          </a:p>
          <a:p>
            <a:pPr algn="l">
              <a:buFont typeface="Arial" panose="020B0604020202020204" pitchFamily="34" charset="0"/>
              <a:buChar char="•"/>
            </a:pPr>
            <a:r>
              <a:rPr lang="en-GB" b="1" i="0" u="none" strike="noStrike" dirty="0">
                <a:solidFill>
                  <a:srgbClr val="0360A6"/>
                </a:solidFill>
                <a:effectLst/>
                <a:latin typeface="Arial" panose="020B0604020202020204" pitchFamily="34" charset="0"/>
                <a:hlinkClick r:id="rId6"/>
              </a:rPr>
              <a:t>You can speak some words in Welsh too</a:t>
            </a:r>
            <a:r>
              <a:rPr lang="en-GB" b="1" i="0" dirty="0">
                <a:solidFill>
                  <a:srgbClr val="1F1F1F"/>
                </a:solidFill>
                <a:effectLst/>
                <a:latin typeface="Arial" panose="020B0604020202020204" pitchFamily="34" charset="0"/>
              </a:rPr>
              <a:t> </a:t>
            </a:r>
            <a:r>
              <a:rPr lang="en-GB" b="0" i="0" dirty="0">
                <a:solidFill>
                  <a:srgbClr val="1F1F1F"/>
                </a:solidFill>
                <a:effectLst/>
                <a:latin typeface="Arial" panose="020B0604020202020204" pitchFamily="34" charset="0"/>
              </a:rPr>
              <a:t>(External link). Even if you only know a little Welsh, speaking some words to your baby gives them the best start to a bilingual life. You and your child could also sing along to a range of Welsh nursery rhymes on </a:t>
            </a:r>
            <a:r>
              <a:rPr lang="en-GB" b="1" i="0" u="none" strike="noStrike" dirty="0">
                <a:solidFill>
                  <a:srgbClr val="0360A6"/>
                </a:solidFill>
                <a:effectLst/>
                <a:latin typeface="Arial" panose="020B0604020202020204" pitchFamily="34" charset="0"/>
                <a:hlinkClick r:id="rId7"/>
              </a:rPr>
              <a:t>Mudiad </a:t>
            </a:r>
            <a:r>
              <a:rPr lang="en-GB" b="1" i="0" u="none" strike="noStrike" dirty="0" err="1">
                <a:solidFill>
                  <a:srgbClr val="0360A6"/>
                </a:solidFill>
                <a:effectLst/>
                <a:latin typeface="Arial" panose="020B0604020202020204" pitchFamily="34" charset="0"/>
                <a:hlinkClick r:id="rId7"/>
              </a:rPr>
              <a:t>Meithrin’s</a:t>
            </a:r>
            <a:r>
              <a:rPr lang="en-GB" b="1" i="0" u="none" strike="noStrike" dirty="0">
                <a:solidFill>
                  <a:srgbClr val="0360A6"/>
                </a:solidFill>
                <a:effectLst/>
                <a:latin typeface="Arial" panose="020B0604020202020204" pitchFamily="34" charset="0"/>
                <a:hlinkClick r:id="rId7"/>
              </a:rPr>
              <a:t> website</a:t>
            </a:r>
            <a:r>
              <a:rPr lang="en-GB" b="0" i="0" dirty="0">
                <a:solidFill>
                  <a:srgbClr val="1F1F1F"/>
                </a:solidFill>
                <a:effectLst/>
                <a:latin typeface="Arial" panose="020B0604020202020204" pitchFamily="34" charset="0"/>
              </a:rPr>
              <a:t> (External link). These songs include many simple words making it easy for young children to learn the Welsh language.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3809332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 for discussion:</a:t>
            </a:r>
          </a:p>
          <a:p>
            <a:r>
              <a:rPr lang="en-GB" dirty="0"/>
              <a:t>Routines – all babies have different routines from home, it can sometimes be a juggle trying to manage several different nap and milk routines. Consideration of other cultures is important here too as other cultures may do things differently. </a:t>
            </a:r>
          </a:p>
          <a:p>
            <a:endParaRPr lang="en-GB" dirty="0"/>
          </a:p>
          <a:p>
            <a:r>
              <a:rPr lang="en-GB" dirty="0"/>
              <a:t>Covid – babies and young children who have been impacted by the covid-19 pandemic, may have suffered a bereavement, may have a parent suffering from long covid, the family may have fallen into poverty due to job losses, this can cause mental health struggles. Babies and young children have had a lack of social interaction, were not able to attend baby groups, toddler groups due to lockdowns, which may have impacted on their social and communication skills. </a:t>
            </a:r>
          </a:p>
          <a:p>
            <a:endParaRPr lang="en-GB" dirty="0"/>
          </a:p>
          <a:p>
            <a:r>
              <a:rPr lang="en-GB" dirty="0"/>
              <a:t>Separation anxiety – most babies go through a period of separation anxiety, when they do not want to leave their parents (at nursery drop off etc) as they are too young to understand that their parents will come back again. This can also occur when a baby has built a particular strong bond with a member of staff, when that member of staff leaves the room, the young child can become upset. It is important to always be calm, caring, compassionate and give plenty of cuddles to ensure children feel safe, supported and comfortable within the setting. </a:t>
            </a:r>
          </a:p>
          <a:p>
            <a:endParaRPr lang="en-GB" dirty="0"/>
          </a:p>
          <a:p>
            <a:r>
              <a:rPr lang="en-GB" dirty="0"/>
              <a:t>Emotions – babies communicate via their emotions, it is how they let us know they are hungry, tired, need changing or simply need a cuddle. When caring for a group of very young children who are all learning to navigate their emotions and express their needs can be challenging sometimes. Again, it is important to always be calm, caring, compassionate and give plenty of cuddles to ensure children feel safe, supported and comfortable within the setting.  </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589747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includes a child’s physical, emotional, social, intellectual/cognitive, spiritual, mental and kinaesthetic development </a:t>
            </a:r>
          </a:p>
        </p:txBody>
      </p:sp>
      <p:sp>
        <p:nvSpPr>
          <p:cNvPr id="4" name="Slide Number Placeholder 3"/>
          <p:cNvSpPr>
            <a:spLocks noGrp="1"/>
          </p:cNvSpPr>
          <p:nvPr>
            <p:ph type="sldNum" sz="quarter" idx="5"/>
          </p:nvPr>
        </p:nvSpPr>
        <p:spPr/>
        <p:txBody>
          <a:bodyPr/>
          <a:lstStyle/>
          <a:p>
            <a:fld id="{04866305-0768-400A-9344-FE6EBEB4723F}" type="slidenum">
              <a:rPr lang="en-GB" smtClean="0"/>
              <a:t>27</a:t>
            </a:fld>
            <a:endParaRPr lang="en-GB"/>
          </a:p>
        </p:txBody>
      </p:sp>
    </p:spTree>
    <p:extLst>
      <p:ext uri="{BB962C8B-B14F-4D97-AF65-F5344CB8AC3E}">
        <p14:creationId xmlns:p14="http://schemas.microsoft.com/office/powerpoint/2010/main" val="3484753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4C99F-E792-13EC-A0CC-1E49168C339C}"/>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DB4ADD-B1D7-AB53-6C4A-03A7333823F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73200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AF721-32A0-C410-5AC8-95624D331E36}"/>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4E28C97-73FF-DE58-CF9A-BE9EF5FDC21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9092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xml"/><Relationship Id="rId7" Type="http://schemas.openxmlformats.org/officeDocument/2006/relationships/theme" Target="../theme/theme8.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9.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9.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12/1/2023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12/1/2023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12/1/2023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12/1/2023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XCscN4zuvd4"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yjgn2ZAepEo"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27.jpeg"/></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hyperlink" Target="https://developingchild.harvard.edu/resources/serve-return-interaction-shapes-brain-circuitry/"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themotorstory.org/sensory-processing/kinesthesia/"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https://thousanddays.org/why-1000-days/building-health/#1640053143777-46761c72-cb18cb07-6958" TargetMode="External"/><Relationship Id="rId2" Type="http://schemas.openxmlformats.org/officeDocument/2006/relationships/hyperlink" Target="https://doi-org.ezproxy.uwtsd.ac.uk/10.1111/cdep.12190" TargetMode="External"/><Relationship Id="rId1" Type="http://schemas.openxmlformats.org/officeDocument/2006/relationships/slideLayout" Target="../slideLayouts/slideLayout11.xml"/><Relationship Id="rId5" Type="http://schemas.openxmlformats.org/officeDocument/2006/relationships/hyperlink" Target="https://www.gov.wales/parenting-give-it-time/children-0-4-years/childrens-behaviour-0-4-years/new-parents-and-stages-development-0-4-years" TargetMode="External"/><Relationship Id="rId4" Type="http://schemas.openxmlformats.org/officeDocument/2006/relationships/hyperlink" Target="https://www.savethechildren.org.uk/content/dam/global/reports/education-and-child-protection/lighting-up-young-brain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ECEY4005C:Y 1000 </a:t>
            </a:r>
            <a:r>
              <a:rPr lang="en-GB" sz="4000" i="1" dirty="0">
                <a:solidFill>
                  <a:prstClr val="white"/>
                </a:solidFill>
                <a:ea typeface="+mn-ea"/>
              </a:rPr>
              <a:t>D</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iwrnod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lang="en-GB" sz="4000" i="1" dirty="0">
                <a:solidFill>
                  <a:prstClr val="white"/>
                </a:solidFill>
                <a:ea typeface="+mn-ea"/>
              </a:rPr>
              <a:t>C</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yntaf</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ECEY4005: The First 1000 Days </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C8F4DB-3FEC-478C-9DC5-0E9EC49A2660}"/>
              </a:ext>
            </a:extLst>
          </p:cNvPr>
          <p:cNvSpPr>
            <a:spLocks noGrp="1"/>
          </p:cNvSpPr>
          <p:nvPr>
            <p:ph type="title"/>
          </p:nvPr>
        </p:nvSpPr>
        <p:spPr>
          <a:xfrm>
            <a:off x="2720" y="365125"/>
            <a:ext cx="9141279" cy="1325563"/>
          </a:xfrm>
        </p:spPr>
        <p:txBody>
          <a:bodyPr>
            <a:normAutofit fontScale="90000"/>
          </a:bodyPr>
          <a:lstStyle/>
          <a:p>
            <a:pPr algn="ctr"/>
            <a:r>
              <a:rPr lang="cy-GB" dirty="0">
                <a:latin typeface="Arial" panose="020B0604020202020204" pitchFamily="34" charset="0"/>
                <a:cs typeface="Arial" panose="020B0604020202020204" pitchFamily="34" charset="0"/>
              </a:rPr>
              <a:t>Pam mae'r 1000 diwrnod cyntaf yn arwyddocaol</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Why are the first 1000 days Significant</a:t>
            </a:r>
          </a:p>
        </p:txBody>
      </p:sp>
      <p:sp>
        <p:nvSpPr>
          <p:cNvPr id="5" name="Content Placeholder 4">
            <a:extLst>
              <a:ext uri="{FF2B5EF4-FFF2-40B4-BE49-F238E27FC236}">
                <a16:creationId xmlns:a16="http://schemas.microsoft.com/office/drawing/2014/main" id="{6B1926A6-CC8D-434D-B41B-A92E92C19EAF}"/>
              </a:ext>
            </a:extLst>
          </p:cNvPr>
          <p:cNvSpPr>
            <a:spLocks noGrp="1"/>
          </p:cNvSpPr>
          <p:nvPr>
            <p:ph sz="half" idx="1"/>
          </p:nvPr>
        </p:nvSpPr>
        <p:spPr>
          <a:xfrm>
            <a:off x="457200" y="2307773"/>
            <a:ext cx="3933825" cy="2991780"/>
          </a:xfrm>
        </p:spPr>
        <p:txBody>
          <a:bodyPr>
            <a:normAutofit fontScale="85000" lnSpcReduction="20000"/>
          </a:bodyPr>
          <a:lstStyle/>
          <a:p>
            <a:r>
              <a:rPr lang="cy-GB" dirty="0">
                <a:latin typeface="Arial" panose="020B0604020202020204" pitchFamily="34" charset="0"/>
                <a:cs typeface="Arial" panose="020B0604020202020204" pitchFamily="34" charset="0"/>
              </a:rPr>
              <a:t>Cyfnod o ddatblygiad cyflym.</a:t>
            </a:r>
          </a:p>
          <a:p>
            <a:r>
              <a:rPr lang="cy-GB" dirty="0">
                <a:latin typeface="Arial" panose="020B0604020202020204" pitchFamily="34" charset="0"/>
                <a:cs typeface="Arial" panose="020B0604020202020204" pitchFamily="34" charset="0"/>
              </a:rPr>
              <a:t>Mae angen dull cyfannol.</a:t>
            </a:r>
          </a:p>
          <a:p>
            <a:r>
              <a:rPr lang="cy-GB" dirty="0">
                <a:latin typeface="Arial" panose="020B0604020202020204" pitchFamily="34" charset="0"/>
                <a:cs typeface="Arial" panose="020B0604020202020204" pitchFamily="34" charset="0"/>
              </a:rPr>
              <a:t>Mae ffactorau cydberthynol yn dylanwadu ar ddatblygiad.</a:t>
            </a:r>
          </a:p>
          <a:p>
            <a:r>
              <a:rPr lang="cy-GB" dirty="0">
                <a:latin typeface="Arial" panose="020B0604020202020204" pitchFamily="34" charset="0"/>
                <a:cs typeface="Arial" panose="020B0604020202020204" pitchFamily="34" charset="0"/>
              </a:rPr>
              <a:t>Pwysigrwydd amgylcheddau galluogi.</a:t>
            </a:r>
          </a:p>
          <a:p>
            <a:endParaRPr lang="en-GB" dirty="0"/>
          </a:p>
        </p:txBody>
      </p:sp>
      <p:sp>
        <p:nvSpPr>
          <p:cNvPr id="6" name="Content Placeholder 5">
            <a:extLst>
              <a:ext uri="{FF2B5EF4-FFF2-40B4-BE49-F238E27FC236}">
                <a16:creationId xmlns:a16="http://schemas.microsoft.com/office/drawing/2014/main" id="{70B16DF9-502E-4D45-AD50-1E94BE5654C4}"/>
              </a:ext>
            </a:extLst>
          </p:cNvPr>
          <p:cNvSpPr>
            <a:spLocks noGrp="1"/>
          </p:cNvSpPr>
          <p:nvPr>
            <p:ph sz="half" idx="2"/>
          </p:nvPr>
        </p:nvSpPr>
        <p:spPr>
          <a:xfrm>
            <a:off x="4710112" y="2307773"/>
            <a:ext cx="4210050" cy="2991780"/>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A period of rapid development.</a:t>
            </a:r>
          </a:p>
          <a:p>
            <a:r>
              <a:rPr lang="en-GB" dirty="0">
                <a:solidFill>
                  <a:srgbClr val="0070C0"/>
                </a:solidFill>
                <a:latin typeface="Arial" panose="020B0604020202020204" pitchFamily="34" charset="0"/>
                <a:cs typeface="Arial" panose="020B0604020202020204" pitchFamily="34" charset="0"/>
              </a:rPr>
              <a:t>A holistic approach is required.</a:t>
            </a:r>
          </a:p>
          <a:p>
            <a:r>
              <a:rPr lang="en-GB" dirty="0">
                <a:solidFill>
                  <a:srgbClr val="0070C0"/>
                </a:solidFill>
                <a:latin typeface="Arial" panose="020B0604020202020204" pitchFamily="34" charset="0"/>
                <a:cs typeface="Arial" panose="020B0604020202020204" pitchFamily="34" charset="0"/>
              </a:rPr>
              <a:t>Interrelated factors influence development.</a:t>
            </a:r>
          </a:p>
          <a:p>
            <a:r>
              <a:rPr lang="en-GB" dirty="0">
                <a:solidFill>
                  <a:srgbClr val="0070C0"/>
                </a:solidFill>
                <a:latin typeface="Arial" panose="020B0604020202020204" pitchFamily="34" charset="0"/>
                <a:cs typeface="Arial" panose="020B0604020202020204" pitchFamily="34" charset="0"/>
              </a:rPr>
              <a:t> The importance of enabling environments.</a:t>
            </a:r>
          </a:p>
        </p:txBody>
      </p:sp>
      <p:sp>
        <p:nvSpPr>
          <p:cNvPr id="3" name="TextBox 2">
            <a:extLst>
              <a:ext uri="{FF2B5EF4-FFF2-40B4-BE49-F238E27FC236}">
                <a16:creationId xmlns:a16="http://schemas.microsoft.com/office/drawing/2014/main" id="{A0D5FB88-520C-ABBB-10C1-DC8BD1EAE38A}"/>
              </a:ext>
            </a:extLst>
          </p:cNvPr>
          <p:cNvSpPr txBox="1"/>
          <p:nvPr/>
        </p:nvSpPr>
        <p:spPr>
          <a:xfrm>
            <a:off x="2424112" y="5549924"/>
            <a:ext cx="4572000" cy="300082"/>
          </a:xfrm>
          <a:prstGeom prst="rect">
            <a:avLst/>
          </a:prstGeom>
          <a:noFill/>
        </p:spPr>
        <p:txBody>
          <a:bodyPr wrap="square">
            <a:spAutoFit/>
          </a:bodyPr>
          <a:lstStyle/>
          <a:p>
            <a:r>
              <a:rPr lang="en-GB" sz="1350">
                <a:hlinkClick r:id="rId3"/>
              </a:rPr>
              <a:t>https://www.youtube.com/watch?v=XCscN4zuvd4</a:t>
            </a:r>
            <a:r>
              <a:rPr lang="en-GB" sz="1350"/>
              <a:t>  </a:t>
            </a:r>
          </a:p>
        </p:txBody>
      </p:sp>
    </p:spTree>
    <p:extLst>
      <p:ext uri="{BB962C8B-B14F-4D97-AF65-F5344CB8AC3E}">
        <p14:creationId xmlns:p14="http://schemas.microsoft.com/office/powerpoint/2010/main" val="2886633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411A649-5584-4FE6-B23F-77C1904BBEC3}"/>
              </a:ext>
            </a:extLst>
          </p:cNvPr>
          <p:cNvSpPr>
            <a:spLocks noGrp="1"/>
          </p:cNvSpPr>
          <p:nvPr>
            <p:ph type="title"/>
          </p:nvPr>
        </p:nvSpPr>
        <p:spPr/>
        <p:txBody>
          <a:bodyPr>
            <a:normAutofit/>
          </a:bodyPr>
          <a:lstStyle/>
          <a:p>
            <a:pPr algn="ctr"/>
            <a:r>
              <a:rPr lang="en-GB" dirty="0"/>
              <a:t>      </a:t>
            </a:r>
            <a:r>
              <a:rPr lang="cy-GB" dirty="0">
                <a:latin typeface="Arial" panose="020B0604020202020204" pitchFamily="34" charset="0"/>
                <a:cs typeface="Arial" panose="020B0604020202020204" pitchFamily="34" charset="0"/>
              </a:rPr>
              <a:t>Dylanwadau Cynnar</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Early Influences</a:t>
            </a:r>
          </a:p>
        </p:txBody>
      </p:sp>
      <p:sp>
        <p:nvSpPr>
          <p:cNvPr id="4" name="Content Placeholder 3">
            <a:extLst>
              <a:ext uri="{FF2B5EF4-FFF2-40B4-BE49-F238E27FC236}">
                <a16:creationId xmlns:a16="http://schemas.microsoft.com/office/drawing/2014/main" id="{C3C0E23C-C647-456E-8349-86FC38431AD9}"/>
              </a:ext>
            </a:extLst>
          </p:cNvPr>
          <p:cNvSpPr>
            <a:spLocks noGrp="1"/>
          </p:cNvSpPr>
          <p:nvPr>
            <p:ph sz="half" idx="1"/>
          </p:nvPr>
        </p:nvSpPr>
        <p:spPr/>
        <p:txBody>
          <a:bodyPr>
            <a:normAutofit fontScale="92500" lnSpcReduction="10000"/>
          </a:bodyPr>
          <a:lstStyle/>
          <a:p>
            <a:r>
              <a:rPr lang="cy-GB" dirty="0">
                <a:latin typeface="Arial" panose="020B0604020202020204" pitchFamily="34" charset="0"/>
                <a:cs typeface="Arial" panose="020B0604020202020204" pitchFamily="34" charset="0"/>
              </a:rPr>
              <a:t>Rhieni a gofalwyr yw'r dylanwad pwysicaf ar ddatblygiad plant</a:t>
            </a:r>
          </a:p>
          <a:p>
            <a:r>
              <a:rPr lang="cy-GB" dirty="0">
                <a:latin typeface="Arial" panose="020B0604020202020204" pitchFamily="34" charset="0"/>
                <a:cs typeface="Arial" panose="020B0604020202020204" pitchFamily="34" charset="0"/>
              </a:rPr>
              <a:t>Mae'r amgylchedd dysgu yn y cartref yn chwarae rhan hanfodol yn natblygiad plant</a:t>
            </a:r>
          </a:p>
          <a:p>
            <a:r>
              <a:rPr lang="cy-GB" dirty="0">
                <a:latin typeface="Arial" panose="020B0604020202020204" pitchFamily="34" charset="0"/>
                <a:cs typeface="Arial" panose="020B0604020202020204" pitchFamily="34" charset="0"/>
              </a:rPr>
              <a:t>Achub y Plant (2016</a:t>
            </a:r>
            <a:r>
              <a:rPr lang="en-GB" dirty="0">
                <a:latin typeface="Arial" panose="020B0604020202020204" pitchFamily="34" charset="0"/>
                <a:cs typeface="Arial" panose="020B0604020202020204" pitchFamily="34" charset="0"/>
              </a:rPr>
              <a:t>)</a:t>
            </a:r>
          </a:p>
        </p:txBody>
      </p:sp>
      <p:sp>
        <p:nvSpPr>
          <p:cNvPr id="5" name="Content Placeholder 4">
            <a:extLst>
              <a:ext uri="{FF2B5EF4-FFF2-40B4-BE49-F238E27FC236}">
                <a16:creationId xmlns:a16="http://schemas.microsoft.com/office/drawing/2014/main" id="{623F5847-5FD1-465D-8C16-DFA3FCBF051D}"/>
              </a:ext>
            </a:extLst>
          </p:cNvPr>
          <p:cNvSpPr>
            <a:spLocks noGrp="1"/>
          </p:cNvSpPr>
          <p:nvPr>
            <p:ph sz="half" idx="2"/>
          </p:nvPr>
        </p:nvSpPr>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Parents and carers are the most crucial influence on children’s development </a:t>
            </a:r>
          </a:p>
          <a:p>
            <a:r>
              <a:rPr lang="en-GB" dirty="0">
                <a:solidFill>
                  <a:srgbClr val="0070C0"/>
                </a:solidFill>
                <a:latin typeface="Arial" panose="020B0604020202020204" pitchFamily="34" charset="0"/>
                <a:cs typeface="Arial" panose="020B0604020202020204" pitchFamily="34" charset="0"/>
              </a:rPr>
              <a:t>The home learning environment plays a critical role in children’s development</a:t>
            </a:r>
          </a:p>
          <a:p>
            <a:r>
              <a:rPr lang="en-GB" dirty="0">
                <a:solidFill>
                  <a:srgbClr val="0070C0"/>
                </a:solidFill>
                <a:latin typeface="Arial" panose="020B0604020202020204" pitchFamily="34" charset="0"/>
                <a:cs typeface="Arial" panose="020B0604020202020204" pitchFamily="34" charset="0"/>
              </a:rPr>
              <a:t>Save the Children (2016)</a:t>
            </a:r>
          </a:p>
        </p:txBody>
      </p:sp>
    </p:spTree>
    <p:extLst>
      <p:ext uri="{BB962C8B-B14F-4D97-AF65-F5344CB8AC3E}">
        <p14:creationId xmlns:p14="http://schemas.microsoft.com/office/powerpoint/2010/main" val="1344669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37C7A4-B9F2-4BEE-A410-C2EE53BBF5B8}"/>
              </a:ext>
            </a:extLst>
          </p:cNvPr>
          <p:cNvSpPr>
            <a:spLocks noGrp="1"/>
          </p:cNvSpPr>
          <p:nvPr>
            <p:ph type="title"/>
          </p:nvPr>
        </p:nvSpPr>
        <p:spPr>
          <a:xfrm>
            <a:off x="481167" y="107028"/>
            <a:ext cx="7886700" cy="1325563"/>
          </a:xfrm>
        </p:spPr>
        <p:txBody>
          <a:bodyPr>
            <a:noAutofit/>
          </a:bodyPr>
          <a:lstStyle/>
          <a:p>
            <a:pPr>
              <a:lnSpc>
                <a:spcPct val="107000"/>
              </a:lnSpc>
              <a:spcAft>
                <a:spcPts val="600"/>
              </a:spcAft>
            </a:pPr>
            <a: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t>Dechreuadau Anhygoel    </a:t>
            </a:r>
            <a:r>
              <a:rPr lang="en-GB" dirty="0">
                <a:solidFill>
                  <a:schemeClr val="accent1">
                    <a:lumMod val="75000"/>
                  </a:schemeClr>
                </a:solidFill>
                <a:latin typeface="Arial" panose="020B0604020202020204" pitchFamily="34" charset="0"/>
                <a:cs typeface="Arial" panose="020B0604020202020204" pitchFamily="34" charset="0"/>
              </a:rPr>
              <a:t>Incredible Beginnings</a:t>
            </a:r>
          </a:p>
        </p:txBody>
      </p:sp>
      <p:sp>
        <p:nvSpPr>
          <p:cNvPr id="5" name="Content Placeholder 4">
            <a:extLst>
              <a:ext uri="{FF2B5EF4-FFF2-40B4-BE49-F238E27FC236}">
                <a16:creationId xmlns:a16="http://schemas.microsoft.com/office/drawing/2014/main" id="{4F37003E-8994-4B09-B4E8-1A32EB64DAB9}"/>
              </a:ext>
            </a:extLst>
          </p:cNvPr>
          <p:cNvSpPr>
            <a:spLocks noGrp="1"/>
          </p:cNvSpPr>
          <p:nvPr>
            <p:ph sz="half" idx="1"/>
          </p:nvPr>
        </p:nvSpPr>
        <p:spPr>
          <a:xfrm>
            <a:off x="341057" y="1899367"/>
            <a:ext cx="3867150" cy="3809862"/>
          </a:xfrm>
        </p:spPr>
        <p:txBody>
          <a:bodyPr>
            <a:normAutofit fontScale="92500" lnSpcReduction="10000"/>
          </a:bodyPr>
          <a:lstStyle/>
          <a:p>
            <a:pPr>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Mae ymennydd plentyn yn dechrau datblygu yn y groth. Amcangyfrifir bod gan ymennydd oedolyn yn ei lawn dwf 86 biliwn o niwronau </a:t>
            </a:r>
            <a:r>
              <a:rPr lang="cy-GB" sz="2600" dirty="0">
                <a:latin typeface="Arial" panose="020B0604020202020204" pitchFamily="34" charset="0"/>
                <a:ea typeface="Times New Roman" panose="02020603050405020304" pitchFamily="18" charset="0"/>
                <a:cs typeface="Arial" panose="020B0604020202020204" pitchFamily="34" charset="0"/>
              </a:rPr>
              <a:t> </a:t>
            </a: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r>
              <a:rPr lang="cy-GB" sz="2600" dirty="0">
                <a:latin typeface="Arial" panose="020B0604020202020204" pitchFamily="34" charset="0"/>
                <a:ea typeface="Times New Roman" panose="02020603050405020304" pitchFamily="18" charset="0"/>
                <a:cs typeface="Arial" panose="020B0604020202020204" pitchFamily="34" charset="0"/>
              </a:rPr>
              <a:t> </a:t>
            </a: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 y celloedd prosesu gwybodaeth yn yr ymennydd. Ond mewn gwirionedd mae'r rhan fwyaf ohonynt</a:t>
            </a:r>
            <a:r>
              <a:rPr lang="cy-GB" sz="2600" dirty="0">
                <a:latin typeface="Arial" panose="020B0604020202020204" pitchFamily="34" charset="0"/>
                <a:ea typeface="Times New Roman" panose="02020603050405020304" pitchFamily="18" charset="0"/>
                <a:cs typeface="Arial" panose="020B0604020202020204" pitchFamily="34" charset="0"/>
              </a:rPr>
              <a:t> </a:t>
            </a: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 wedi'u ffurfio yn y groth.</a:t>
            </a:r>
            <a:endParaRPr lang="cy-GB" sz="2600" dirty="0">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6" name="Content Placeholder 5">
            <a:extLst>
              <a:ext uri="{FF2B5EF4-FFF2-40B4-BE49-F238E27FC236}">
                <a16:creationId xmlns:a16="http://schemas.microsoft.com/office/drawing/2014/main" id="{206FB712-9DBC-4FC6-AADE-14D946D185C2}"/>
              </a:ext>
            </a:extLst>
          </p:cNvPr>
          <p:cNvSpPr>
            <a:spLocks noGrp="1"/>
          </p:cNvSpPr>
          <p:nvPr>
            <p:ph sz="half" idx="2"/>
          </p:nvPr>
        </p:nvSpPr>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A child’s brain begins developing in the womb. A fully-grown adult brain has an estimated 86 billion neurons – the information processing cells in the brain. But the majority of them are actually formed in the womb.</a:t>
            </a:r>
          </a:p>
        </p:txBody>
      </p:sp>
    </p:spTree>
    <p:extLst>
      <p:ext uri="{BB962C8B-B14F-4D97-AF65-F5344CB8AC3E}">
        <p14:creationId xmlns:p14="http://schemas.microsoft.com/office/powerpoint/2010/main" val="895678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F6E9E-022A-4DDA-9828-FC37826E7A95}"/>
              </a:ext>
            </a:extLst>
          </p:cNvPr>
          <p:cNvSpPr>
            <a:spLocks noGrp="1"/>
          </p:cNvSpPr>
          <p:nvPr>
            <p:ph type="title"/>
          </p:nvPr>
        </p:nvSpPr>
        <p:spPr>
          <a:xfrm>
            <a:off x="444295" y="84906"/>
            <a:ext cx="7886700" cy="1325563"/>
          </a:xfrm>
        </p:spPr>
        <p:txBody>
          <a:bodyPr>
            <a:normAutofit/>
          </a:bodyPr>
          <a:lstStyle/>
          <a:p>
            <a: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t>Dechreuadau Anhygoel   </a:t>
            </a:r>
            <a:r>
              <a:rPr lang="en-GB" dirty="0">
                <a:solidFill>
                  <a:schemeClr val="accent1">
                    <a:lumMod val="75000"/>
                  </a:schemeClr>
                </a:solidFill>
                <a:latin typeface="Arial" panose="020B0604020202020204" pitchFamily="34" charset="0"/>
                <a:cs typeface="Arial" panose="020B0604020202020204" pitchFamily="34" charset="0"/>
              </a:rPr>
              <a:t>Incredible Beginnings</a:t>
            </a:r>
          </a:p>
        </p:txBody>
      </p:sp>
      <p:sp>
        <p:nvSpPr>
          <p:cNvPr id="3" name="Content Placeholder 2">
            <a:extLst>
              <a:ext uri="{FF2B5EF4-FFF2-40B4-BE49-F238E27FC236}">
                <a16:creationId xmlns:a16="http://schemas.microsoft.com/office/drawing/2014/main" id="{F6A198F8-8C1C-4417-9020-965C5F598E6C}"/>
              </a:ext>
            </a:extLst>
          </p:cNvPr>
          <p:cNvSpPr>
            <a:spLocks noGrp="1"/>
          </p:cNvSpPr>
          <p:nvPr>
            <p:ph sz="half" idx="1"/>
          </p:nvPr>
        </p:nvSpPr>
        <p:spPr>
          <a:xfrm>
            <a:off x="257482" y="1615973"/>
            <a:ext cx="3867150" cy="3809862"/>
          </a:xfrm>
        </p:spPr>
        <p:txBody>
          <a:bodyPr>
            <a:normAutofit fontScale="92500" lnSpcReduction="20000"/>
          </a:bodyPr>
          <a:lstStyle/>
          <a:p>
            <a:pPr marL="257175" indent="-257175">
              <a:lnSpc>
                <a:spcPct val="107000"/>
              </a:lnSpc>
              <a:spcAft>
                <a:spcPts val="600"/>
              </a:spcAft>
              <a:tabLst>
                <a:tab pos="342900" algn="l"/>
              </a:tabLst>
            </a:pPr>
            <a:r>
              <a:rPr lang="cy-GB" sz="2600" dirty="0">
                <a:solidFill>
                  <a:srgbClr val="000000"/>
                </a:solidFill>
                <a:latin typeface="Arial" panose="020B0604020202020204" pitchFamily="34" charset="0"/>
                <a:ea typeface="DengXian" panose="02010600030101010101" pitchFamily="2" charset="-122"/>
                <a:cs typeface="Arial" panose="020B0604020202020204" pitchFamily="34" charset="0"/>
              </a:rPr>
              <a:t>Yn ystod babandod, mae'r cysylltiadau rhwng niwronau yn dod yn gryfach ac yn fwy helaeth, gyda chysylltiadau newydd yn ffurfio. Mae'r cysylltiadau hyn yn ffurfio'r rhwydweithiau sy'n sail i ddatblygiad plant.</a:t>
            </a:r>
            <a:endParaRPr lang="cy-GB" sz="26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Aft>
                <a:spcPts val="600"/>
              </a:spcAft>
              <a:tabLst>
                <a:tab pos="342900" algn="l"/>
              </a:tabLst>
            </a:pPr>
            <a:r>
              <a:rPr lang="cy-GB" sz="2600" dirty="0">
                <a:solidFill>
                  <a:srgbClr val="000000"/>
                </a:solidFill>
                <a:latin typeface="Arial" panose="020B0604020202020204" pitchFamily="34" charset="0"/>
                <a:ea typeface="DengXian" panose="02010600030101010101" pitchFamily="2" charset="-122"/>
                <a:cs typeface="Arial" panose="020B0604020202020204" pitchFamily="34" charset="0"/>
              </a:rPr>
              <a:t>(Achub y Plant, 2016)</a:t>
            </a:r>
            <a:endParaRPr lang="cy-GB" sz="2600" dirty="0">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052EE5A-72CD-4DA0-9C98-B5E2034EB424}"/>
              </a:ext>
            </a:extLst>
          </p:cNvPr>
          <p:cNvSpPr>
            <a:spLocks noGrp="1"/>
          </p:cNvSpPr>
          <p:nvPr>
            <p:ph sz="half" idx="2"/>
          </p:nvPr>
        </p:nvSpPr>
        <p:spPr>
          <a:xfrm>
            <a:off x="4729316" y="1693914"/>
            <a:ext cx="3867150" cy="3809862"/>
          </a:xfrm>
        </p:spPr>
        <p:txBody>
          <a:bodyPr>
            <a:normAutofit fontScale="925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During infancy, the connections between neurons become stronger and more extensive, with new connections forming. These connections form the networks that underlie children’s development.</a:t>
            </a:r>
          </a:p>
          <a:p>
            <a:r>
              <a:rPr lang="en-GB" dirty="0">
                <a:solidFill>
                  <a:schemeClr val="accent1">
                    <a:lumMod val="75000"/>
                  </a:schemeClr>
                </a:solidFill>
                <a:latin typeface="Arial" panose="020B0604020202020204" pitchFamily="34" charset="0"/>
                <a:cs typeface="Arial" panose="020B0604020202020204" pitchFamily="34" charset="0"/>
              </a:rPr>
              <a:t>(Save the Children, 2016)</a:t>
            </a:r>
          </a:p>
        </p:txBody>
      </p:sp>
      <p:sp>
        <p:nvSpPr>
          <p:cNvPr id="6" name="TextBox 5">
            <a:extLst>
              <a:ext uri="{FF2B5EF4-FFF2-40B4-BE49-F238E27FC236}">
                <a16:creationId xmlns:a16="http://schemas.microsoft.com/office/drawing/2014/main" id="{0A3BF057-ECEF-6C73-DB92-14A84DE91E43}"/>
              </a:ext>
            </a:extLst>
          </p:cNvPr>
          <p:cNvSpPr txBox="1"/>
          <p:nvPr/>
        </p:nvSpPr>
        <p:spPr>
          <a:xfrm>
            <a:off x="2078599" y="5503776"/>
            <a:ext cx="5597935" cy="646331"/>
          </a:xfrm>
          <a:prstGeom prst="rect">
            <a:avLst/>
          </a:prstGeom>
          <a:noFill/>
        </p:spPr>
        <p:txBody>
          <a:bodyPr wrap="square">
            <a:spAutoFit/>
          </a:bodyPr>
          <a:lstStyle/>
          <a:p>
            <a:r>
              <a:rPr lang="en-GB" dirty="0">
                <a:hlinkClick r:id="rId3"/>
              </a:rPr>
              <a:t>https://www.youtube.com/watch?v=yjgn2ZAepEo</a:t>
            </a:r>
            <a:endParaRPr lang="en-GB" dirty="0"/>
          </a:p>
          <a:p>
            <a:r>
              <a:rPr lang="en-GB" dirty="0"/>
              <a:t> </a:t>
            </a:r>
          </a:p>
        </p:txBody>
      </p:sp>
    </p:spTree>
    <p:extLst>
      <p:ext uri="{BB962C8B-B14F-4D97-AF65-F5344CB8AC3E}">
        <p14:creationId xmlns:p14="http://schemas.microsoft.com/office/powerpoint/2010/main" val="1907656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72BA959-7AC1-4E6A-9950-99F91A5182B6}"/>
              </a:ext>
            </a:extLst>
          </p:cNvPr>
          <p:cNvSpPr>
            <a:spLocks noGrp="1"/>
          </p:cNvSpPr>
          <p:nvPr>
            <p:ph type="title"/>
          </p:nvPr>
        </p:nvSpPr>
        <p:spPr>
          <a:xfrm>
            <a:off x="0" y="619193"/>
            <a:ext cx="9144000" cy="857250"/>
          </a:xfrm>
        </p:spPr>
        <p:txBody>
          <a:bodyPr>
            <a:noAutofit/>
          </a:bodyPr>
          <a:lstStyle/>
          <a:p>
            <a:pPr algn="ctr">
              <a:lnSpc>
                <a:spcPct val="107000"/>
              </a:lnSpc>
              <a:spcAft>
                <a:spcPts val="600"/>
              </a:spcAft>
            </a:pPr>
            <a: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t>Strwythur yr Ymennydd            </a:t>
            </a:r>
            <a:r>
              <a:rPr lang="en-GB" dirty="0">
                <a:solidFill>
                  <a:srgbClr val="0070C0"/>
                </a:solidFill>
                <a:latin typeface="Arial" panose="020B0604020202020204" pitchFamily="34" charset="0"/>
                <a:cs typeface="Arial" panose="020B0604020202020204" pitchFamily="34" charset="0"/>
              </a:rPr>
              <a:t>Brain Structure</a:t>
            </a:r>
          </a:p>
        </p:txBody>
      </p:sp>
      <p:pic>
        <p:nvPicPr>
          <p:cNvPr id="1026" name="Picture 2">
            <a:extLst>
              <a:ext uri="{FF2B5EF4-FFF2-40B4-BE49-F238E27FC236}">
                <a16:creationId xmlns:a16="http://schemas.microsoft.com/office/drawing/2014/main" id="{680366D9-147B-443F-99DC-446AFB7F511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2120825"/>
            <a:ext cx="5116530" cy="292828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See the source image">
            <a:extLst>
              <a:ext uri="{FF2B5EF4-FFF2-40B4-BE49-F238E27FC236}">
                <a16:creationId xmlns:a16="http://schemas.microsoft.com/office/drawing/2014/main" id="{FDF728BF-5F90-C822-81E3-F743FA01BA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060" r="20709"/>
          <a:stretch/>
        </p:blipFill>
        <p:spPr bwMode="auto">
          <a:xfrm>
            <a:off x="5188450" y="2120825"/>
            <a:ext cx="3955550" cy="2928282"/>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138F7896-630E-9E99-600A-1E952DF1A3EA}"/>
              </a:ext>
            </a:extLst>
          </p:cNvPr>
          <p:cNvSpPr/>
          <p:nvPr/>
        </p:nvSpPr>
        <p:spPr>
          <a:xfrm>
            <a:off x="4045450" y="3646684"/>
            <a:ext cx="261992" cy="2003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875743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2D842-E74A-4AE1-B96E-22DECABCC545}"/>
              </a:ext>
            </a:extLst>
          </p:cNvPr>
          <p:cNvSpPr>
            <a:spLocks noGrp="1"/>
          </p:cNvSpPr>
          <p:nvPr>
            <p:ph type="title"/>
          </p:nvPr>
        </p:nvSpPr>
        <p:spPr>
          <a:xfrm>
            <a:off x="130373" y="365125"/>
            <a:ext cx="8384977" cy="1325563"/>
          </a:xfrm>
        </p:spPr>
        <p:txBody>
          <a:bodyPr/>
          <a:lstStyle/>
          <a:p>
            <a:r>
              <a:rPr lang="cy-GB" dirty="0">
                <a:latin typeface="Arial" panose="020B0604020202020204" pitchFamily="34" charset="0"/>
                <a:cs typeface="Arial" panose="020B0604020202020204" pitchFamily="34" charset="0"/>
              </a:rPr>
              <a:t>Cysylltiadau          </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Connections</a:t>
            </a:r>
          </a:p>
        </p:txBody>
      </p:sp>
      <p:pic>
        <p:nvPicPr>
          <p:cNvPr id="4098" name="Picture 2">
            <a:extLst>
              <a:ext uri="{FF2B5EF4-FFF2-40B4-BE49-F238E27FC236}">
                <a16:creationId xmlns:a16="http://schemas.microsoft.com/office/drawing/2014/main" id="{890C38B5-D72A-4AFC-9F5A-AEAB1E17F0D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1824" y="2273974"/>
            <a:ext cx="8384977" cy="2478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875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773FC-63FC-463D-B728-8B56B2848D68}"/>
              </a:ext>
            </a:extLst>
          </p:cNvPr>
          <p:cNvSpPr>
            <a:spLocks noGrp="1"/>
          </p:cNvSpPr>
          <p:nvPr>
            <p:ph type="title"/>
          </p:nvPr>
        </p:nvSpPr>
        <p:spPr>
          <a:xfrm>
            <a:off x="628650" y="33286"/>
            <a:ext cx="7886700" cy="1325563"/>
          </a:xfrm>
        </p:spPr>
        <p:txBody>
          <a:bodyPr>
            <a:normAutofit/>
          </a:bodyPr>
          <a:lstStyle/>
          <a:p>
            <a:pPr algn="ctr"/>
            <a: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t>Serfio a dychwelyd</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Serve and return</a:t>
            </a:r>
          </a:p>
        </p:txBody>
      </p:sp>
      <p:sp>
        <p:nvSpPr>
          <p:cNvPr id="3" name="Content Placeholder 2">
            <a:extLst>
              <a:ext uri="{FF2B5EF4-FFF2-40B4-BE49-F238E27FC236}">
                <a16:creationId xmlns:a16="http://schemas.microsoft.com/office/drawing/2014/main" id="{FB2F4BD9-B790-426F-8333-F4EDDB400C64}"/>
              </a:ext>
            </a:extLst>
          </p:cNvPr>
          <p:cNvSpPr>
            <a:spLocks noGrp="1"/>
          </p:cNvSpPr>
          <p:nvPr>
            <p:ph sz="half" idx="1"/>
          </p:nvPr>
        </p:nvSpPr>
        <p:spPr>
          <a:xfrm>
            <a:off x="302342" y="1825625"/>
            <a:ext cx="4193458" cy="3809862"/>
          </a:xfrm>
        </p:spPr>
        <p:txBody>
          <a:bodyPr>
            <a:normAutofit fontScale="92500" lnSpcReduction="10000"/>
          </a:bodyPr>
          <a:lstStyle/>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Mae babanod yn ymateb i'n lleisiau a’n hagosrwydd.</a:t>
            </a:r>
            <a:endParaRPr lang="cy-GB" sz="2600"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Cyswllt llygaid</a:t>
            </a:r>
            <a:endParaRPr lang="cy-GB" sz="2600"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Cyffwrdd</a:t>
            </a:r>
            <a:endParaRPr lang="cy-GB" sz="2600"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Cerddoriaeth</a:t>
            </a:r>
            <a:endParaRPr lang="cy-GB" sz="2600"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Mynegiant wyneb</a:t>
            </a:r>
            <a:endParaRPr lang="cy-GB" sz="2600" dirty="0">
              <a:latin typeface="Arial" panose="020B0604020202020204" pitchFamily="34" charset="0"/>
              <a:ea typeface="Times New Roman" panose="02020603050405020304" pitchFamily="18" charset="0"/>
              <a:cs typeface="Arial" panose="020B0604020202020204" pitchFamily="34" charset="0"/>
            </a:endParaRPr>
          </a:p>
          <a:p>
            <a:r>
              <a:rPr lang="cy-GB" dirty="0">
                <a:hlinkClick r:id="rId3"/>
              </a:rPr>
              <a:t>Rhyngweithio drwy Serfio a Dychwelyd yn Llunio </a:t>
            </a:r>
            <a:r>
              <a:rPr lang="cy-GB" dirty="0" err="1">
                <a:hlinkClick r:id="rId3"/>
              </a:rPr>
              <a:t>Cylchedwaith</a:t>
            </a:r>
            <a:r>
              <a:rPr lang="cy-GB" dirty="0">
                <a:hlinkClick r:id="rId3"/>
              </a:rPr>
              <a:t> yr Ymennydd </a:t>
            </a:r>
            <a:r>
              <a:rPr lang="en-GB" dirty="0">
                <a:hlinkClick r:id="rId3"/>
              </a:rPr>
              <a:t>(harvard.edu)</a:t>
            </a:r>
            <a:endParaRPr lang="en-GB" dirty="0"/>
          </a:p>
          <a:p>
            <a:endParaRPr lang="en-GB" dirty="0"/>
          </a:p>
        </p:txBody>
      </p:sp>
      <p:sp>
        <p:nvSpPr>
          <p:cNvPr id="4" name="Content Placeholder 3">
            <a:extLst>
              <a:ext uri="{FF2B5EF4-FFF2-40B4-BE49-F238E27FC236}">
                <a16:creationId xmlns:a16="http://schemas.microsoft.com/office/drawing/2014/main" id="{9491CDAD-6A74-434D-9BEF-35F10C105610}"/>
              </a:ext>
            </a:extLst>
          </p:cNvPr>
          <p:cNvSpPr>
            <a:spLocks noGrp="1"/>
          </p:cNvSpPr>
          <p:nvPr>
            <p:ph sz="half" idx="2"/>
          </p:nvPr>
        </p:nvSpPr>
        <p:spPr>
          <a:xfrm>
            <a:off x="4876800" y="1825625"/>
            <a:ext cx="3867150" cy="3809862"/>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Babies respond to our voices and closeness.</a:t>
            </a:r>
          </a:p>
          <a:p>
            <a:r>
              <a:rPr lang="en-GB" dirty="0">
                <a:solidFill>
                  <a:schemeClr val="accent1">
                    <a:lumMod val="75000"/>
                  </a:schemeClr>
                </a:solidFill>
                <a:latin typeface="Arial" panose="020B0604020202020204" pitchFamily="34" charset="0"/>
                <a:cs typeface="Arial" panose="020B0604020202020204" pitchFamily="34" charset="0"/>
              </a:rPr>
              <a:t>Eye contact</a:t>
            </a:r>
          </a:p>
          <a:p>
            <a:r>
              <a:rPr lang="en-GB" dirty="0">
                <a:solidFill>
                  <a:schemeClr val="accent1">
                    <a:lumMod val="75000"/>
                  </a:schemeClr>
                </a:solidFill>
                <a:latin typeface="Arial" panose="020B0604020202020204" pitchFamily="34" charset="0"/>
                <a:cs typeface="Arial" panose="020B0604020202020204" pitchFamily="34" charset="0"/>
              </a:rPr>
              <a:t>Touch</a:t>
            </a:r>
          </a:p>
          <a:p>
            <a:r>
              <a:rPr lang="en-GB" dirty="0">
                <a:solidFill>
                  <a:schemeClr val="accent1">
                    <a:lumMod val="75000"/>
                  </a:schemeClr>
                </a:solidFill>
                <a:latin typeface="Arial" panose="020B0604020202020204" pitchFamily="34" charset="0"/>
                <a:cs typeface="Arial" panose="020B0604020202020204" pitchFamily="34" charset="0"/>
              </a:rPr>
              <a:t>Music</a:t>
            </a:r>
          </a:p>
          <a:p>
            <a:r>
              <a:rPr lang="en-GB" dirty="0">
                <a:solidFill>
                  <a:schemeClr val="accent1">
                    <a:lumMod val="75000"/>
                  </a:schemeClr>
                </a:solidFill>
                <a:latin typeface="Arial" panose="020B0604020202020204" pitchFamily="34" charset="0"/>
                <a:cs typeface="Arial" panose="020B0604020202020204" pitchFamily="34" charset="0"/>
              </a:rPr>
              <a:t>Facial expression</a:t>
            </a:r>
          </a:p>
          <a:p>
            <a:r>
              <a:rPr lang="en-GB" dirty="0">
                <a:hlinkClick r:id="rId3"/>
              </a:rPr>
              <a:t>Serve and Return Interaction Shapes Brain Circuitry (harvard.edu)</a:t>
            </a:r>
            <a:endParaRPr lang="en-GB" dirty="0"/>
          </a:p>
          <a:p>
            <a:endParaRPr lang="en-GB" dirty="0"/>
          </a:p>
          <a:p>
            <a:endParaRPr lang="en-GB" dirty="0"/>
          </a:p>
        </p:txBody>
      </p:sp>
    </p:spTree>
    <p:extLst>
      <p:ext uri="{BB962C8B-B14F-4D97-AF65-F5344CB8AC3E}">
        <p14:creationId xmlns:p14="http://schemas.microsoft.com/office/powerpoint/2010/main" val="195075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7083A-5C8D-4E35-BBBD-C1A832FBB17C}"/>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Cinesthesia</a:t>
            </a:r>
            <a:r>
              <a:rPr lang="en-GB" dirty="0">
                <a:latin typeface="Arial" panose="020B0604020202020204" pitchFamily="34" charset="0"/>
                <a:cs typeface="Arial" panose="020B0604020202020204" pitchFamily="34" charset="0"/>
              </a:rPr>
              <a:t>        </a:t>
            </a:r>
            <a:r>
              <a:rPr lang="en-GB" dirty="0" err="1">
                <a:solidFill>
                  <a:schemeClr val="accent1">
                    <a:lumMod val="75000"/>
                  </a:schemeClr>
                </a:solidFill>
                <a:latin typeface="Arial" panose="020B0604020202020204" pitchFamily="34" charset="0"/>
                <a:cs typeface="Arial" panose="020B0604020202020204" pitchFamily="34" charset="0"/>
              </a:rPr>
              <a:t>Kinesthesia</a:t>
            </a:r>
            <a:r>
              <a:rPr lang="en-GB" dirty="0">
                <a:solidFill>
                  <a:schemeClr val="accent1">
                    <a:lumMod val="75000"/>
                  </a:schemeClr>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F882AEEC-A9A6-498C-8617-FB9AB903D6F6}"/>
              </a:ext>
            </a:extLst>
          </p:cNvPr>
          <p:cNvSpPr>
            <a:spLocks noGrp="1"/>
          </p:cNvSpPr>
          <p:nvPr>
            <p:ph sz="half" idx="1"/>
          </p:nvPr>
        </p:nvSpPr>
        <p:spPr>
          <a:xfrm>
            <a:off x="258097" y="1914115"/>
            <a:ext cx="4156587" cy="3809862"/>
          </a:xfrm>
        </p:spPr>
        <p:txBody>
          <a:bodyPr>
            <a:normAutofit fontScale="92500" lnSpcReduction="20000"/>
          </a:bodyPr>
          <a:lstStyle/>
          <a:p>
            <a:pPr marL="257175" indent="-257175">
              <a:lnSpc>
                <a:spcPct val="107000"/>
              </a:lnSpc>
              <a:spcAft>
                <a:spcPts val="600"/>
              </a:spcAft>
              <a:tabLst>
                <a:tab pos="342900" algn="l"/>
              </a:tabLst>
            </a:pPr>
            <a:r>
              <a:rPr lang="cy-GB" sz="2600" dirty="0">
                <a:solidFill>
                  <a:srgbClr val="000000"/>
                </a:solidFill>
                <a:latin typeface="Arial" panose="020B0604020202020204" pitchFamily="34" charset="0"/>
                <a:ea typeface="DengXian" panose="02010600030101010101" pitchFamily="2" charset="-122"/>
                <a:cs typeface="Arial" panose="020B0604020202020204" pitchFamily="34" charset="0"/>
              </a:rPr>
              <a:t>Mae babanod yn cysylltu symud a dysgu drwy'r synhwyrau.</a:t>
            </a:r>
            <a:endParaRPr lang="cy-GB" sz="26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Aft>
                <a:spcPts val="600"/>
              </a:spcAft>
              <a:tabLst>
                <a:tab pos="342900" algn="l"/>
              </a:tabLst>
            </a:pPr>
            <a:r>
              <a:rPr lang="cy-GB" sz="2600" noProof="1">
                <a:solidFill>
                  <a:srgbClr val="000000"/>
                </a:solidFill>
                <a:latin typeface="Arial" panose="020B0604020202020204" pitchFamily="34" charset="0"/>
                <a:ea typeface="DengXian" panose="02010600030101010101" pitchFamily="2" charset="-122"/>
                <a:cs typeface="Arial" panose="020B0604020202020204" pitchFamily="34" charset="0"/>
              </a:rPr>
              <a:t>Cinesthesia </a:t>
            </a:r>
            <a:r>
              <a:rPr lang="cy-GB" sz="2600" dirty="0">
                <a:solidFill>
                  <a:srgbClr val="000000"/>
                </a:solidFill>
                <a:latin typeface="Arial" panose="020B0604020202020204" pitchFamily="34" charset="0"/>
                <a:ea typeface="DengXian" panose="02010600030101010101" pitchFamily="2" charset="-122"/>
                <a:cs typeface="Arial" panose="020B0604020202020204" pitchFamily="34" charset="0"/>
              </a:rPr>
              <a:t>yw'r enw ar hyn.</a:t>
            </a:r>
            <a:endParaRPr lang="cy-GB" sz="26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Aft>
                <a:spcPts val="600"/>
              </a:spcAft>
              <a:tabLst>
                <a:tab pos="342900" algn="l"/>
              </a:tabLst>
            </a:pPr>
            <a:r>
              <a:rPr lang="cy-GB" sz="2600" dirty="0">
                <a:solidFill>
                  <a:srgbClr val="000000"/>
                </a:solidFill>
                <a:latin typeface="Arial" panose="020B0604020202020204" pitchFamily="34" charset="0"/>
                <a:ea typeface="DengXian" panose="02010600030101010101" pitchFamily="2" charset="-122"/>
                <a:cs typeface="Arial" panose="020B0604020202020204" pitchFamily="34" charset="0"/>
              </a:rPr>
              <a:t>Mae'r ymdeimlad o symud ein corff yn sylfaenol yn y datblygiad o’r hunan.</a:t>
            </a:r>
            <a:endParaRPr lang="cy-GB" sz="2600" dirty="0">
              <a:latin typeface="Arial" panose="020B0604020202020204" pitchFamily="34" charset="0"/>
              <a:ea typeface="DengXian" panose="02010600030101010101" pitchFamily="2" charset="-122"/>
              <a:cs typeface="Arial" panose="020B0604020202020204" pitchFamily="34" charset="0"/>
            </a:endParaRPr>
          </a:p>
          <a:p>
            <a:pPr marL="257175" indent="-257175" defTabSz="685800">
              <a:lnSpc>
                <a:spcPct val="100000"/>
              </a:lnSpc>
              <a:spcBef>
                <a:spcPct val="20000"/>
              </a:spcBef>
              <a:defRPr/>
            </a:pPr>
            <a:r>
              <a:rPr lang="cy-GB" sz="2600" dirty="0" err="1">
                <a:solidFill>
                  <a:prstClr val="black"/>
                </a:solidFill>
                <a:latin typeface="Arial" panose="020B0604020202020204" pitchFamily="34" charset="0"/>
                <a:cs typeface="Arial" panose="020B0604020202020204" pitchFamily="34" charset="0"/>
                <a:hlinkClick r:id="rId3"/>
              </a:rPr>
              <a:t>Cinesthesia</a:t>
            </a:r>
            <a:r>
              <a:rPr lang="cy-GB" sz="2600" dirty="0">
                <a:solidFill>
                  <a:prstClr val="black"/>
                </a:solidFill>
                <a:latin typeface="Arial" panose="020B0604020202020204" pitchFamily="34" charset="0"/>
                <a:cs typeface="Arial" panose="020B0604020202020204" pitchFamily="34" charset="0"/>
                <a:hlinkClick r:id="rId3"/>
              </a:rPr>
              <a:t> – Y Stori Echddygol</a:t>
            </a:r>
            <a:endParaRPr lang="cy-GB" sz="26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CC997C19-9A2C-439B-88F9-944FBC5F384B}"/>
              </a:ext>
            </a:extLst>
          </p:cNvPr>
          <p:cNvSpPr>
            <a:spLocks noGrp="1"/>
          </p:cNvSpPr>
          <p:nvPr>
            <p:ph sz="half" idx="2"/>
          </p:nvPr>
        </p:nvSpPr>
        <p:spPr>
          <a:xfrm>
            <a:off x="4729318" y="1933063"/>
            <a:ext cx="3867150" cy="3809862"/>
          </a:xfrm>
        </p:spPr>
        <p:txBody>
          <a:bodyPr>
            <a:normAutofit fontScale="925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Babies link moving and learning through the senses.</a:t>
            </a:r>
          </a:p>
          <a:p>
            <a:r>
              <a:rPr lang="en-GB" dirty="0">
                <a:solidFill>
                  <a:schemeClr val="accent1">
                    <a:lumMod val="75000"/>
                  </a:schemeClr>
                </a:solidFill>
                <a:latin typeface="Arial" panose="020B0604020202020204" pitchFamily="34" charset="0"/>
                <a:cs typeface="Arial" panose="020B0604020202020204" pitchFamily="34" charset="0"/>
              </a:rPr>
              <a:t>This is called Kinaesthesia.</a:t>
            </a:r>
          </a:p>
          <a:p>
            <a:r>
              <a:rPr lang="en-GB" dirty="0">
                <a:solidFill>
                  <a:schemeClr val="accent1">
                    <a:lumMod val="75000"/>
                  </a:schemeClr>
                </a:solidFill>
                <a:latin typeface="Arial" panose="020B0604020202020204" pitchFamily="34" charset="0"/>
                <a:cs typeface="Arial" panose="020B0604020202020204" pitchFamily="34" charset="0"/>
              </a:rPr>
              <a:t>The sense of movement of our body is fundamental in the development of self.</a:t>
            </a:r>
          </a:p>
          <a:p>
            <a:r>
              <a:rPr lang="en-GB" dirty="0" err="1">
                <a:latin typeface="Arial" panose="020B0604020202020204" pitchFamily="34" charset="0"/>
                <a:cs typeface="Arial" panose="020B0604020202020204" pitchFamily="34" charset="0"/>
                <a:hlinkClick r:id="rId3"/>
              </a:rPr>
              <a:t>Kinesthesia</a:t>
            </a:r>
            <a:r>
              <a:rPr lang="en-GB" dirty="0">
                <a:latin typeface="Arial" panose="020B0604020202020204" pitchFamily="34" charset="0"/>
                <a:cs typeface="Arial" panose="020B0604020202020204" pitchFamily="34" charset="0"/>
                <a:hlinkClick r:id="rId3"/>
              </a:rPr>
              <a:t> – The Motor Story</a:t>
            </a: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352105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C52DC2-BC73-4C02-A1B8-9D32E41A09FF}"/>
              </a:ext>
            </a:extLst>
          </p:cNvPr>
          <p:cNvSpPr>
            <a:spLocks noGrp="1"/>
          </p:cNvSpPr>
          <p:nvPr>
            <p:ph type="title"/>
          </p:nvPr>
        </p:nvSpPr>
        <p:spPr/>
        <p:txBody>
          <a:bodyPr>
            <a:normAutofit/>
          </a:bodyPr>
          <a:lstStyle/>
          <a:p>
            <a: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t>Cysylltiadau yw'r allwedd!</a:t>
            </a:r>
            <a:b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Connections are the key!</a:t>
            </a:r>
          </a:p>
        </p:txBody>
      </p:sp>
      <p:sp>
        <p:nvSpPr>
          <p:cNvPr id="5" name="Content Placeholder 4">
            <a:extLst>
              <a:ext uri="{FF2B5EF4-FFF2-40B4-BE49-F238E27FC236}">
                <a16:creationId xmlns:a16="http://schemas.microsoft.com/office/drawing/2014/main" id="{CE253E0B-19E5-489C-B584-72BC09906D80}"/>
              </a:ext>
            </a:extLst>
          </p:cNvPr>
          <p:cNvSpPr>
            <a:spLocks noGrp="1"/>
          </p:cNvSpPr>
          <p:nvPr>
            <p:ph sz="half" idx="1"/>
          </p:nvPr>
        </p:nvSpPr>
        <p:spPr>
          <a:xfrm>
            <a:off x="339213" y="1825625"/>
            <a:ext cx="4156587" cy="3809862"/>
          </a:xfrm>
        </p:spPr>
        <p:txBody>
          <a:bodyPr>
            <a:noAutofit/>
          </a:bodyPr>
          <a:lstStyle/>
          <a:p>
            <a:pPr marL="257175" indent="-257175">
              <a:tabLst>
                <a:tab pos="342900" algn="l"/>
              </a:tabLst>
            </a:pPr>
            <a:r>
              <a:rPr lang="cy-GB" dirty="0">
                <a:solidFill>
                  <a:srgbClr val="000000"/>
                </a:solidFill>
                <a:latin typeface="Arial" panose="020B0604020202020204" pitchFamily="34" charset="0"/>
                <a:ea typeface="Times New Roman" panose="02020603050405020304" pitchFamily="18" charset="0"/>
                <a:cs typeface="Arial" panose="020B0604020202020204" pitchFamily="34" charset="0"/>
              </a:rPr>
              <a:t>Rydym wedi gweld yr anatomeg a'r ffisioleg.</a:t>
            </a:r>
            <a:endParaRPr lang="cy-GB"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dirty="0">
                <a:solidFill>
                  <a:srgbClr val="000000"/>
                </a:solidFill>
                <a:latin typeface="Arial" panose="020B0604020202020204" pitchFamily="34" charset="0"/>
                <a:ea typeface="Times New Roman" panose="02020603050405020304" pitchFamily="18" charset="0"/>
                <a:cs typeface="Arial" panose="020B0604020202020204" pitchFamily="34" charset="0"/>
              </a:rPr>
              <a:t>Yr hyn y mae'r babi'n ei brofi sy'n adeiladu'r cysylltiadau hyn.</a:t>
            </a:r>
            <a:endParaRPr lang="cy-GB" dirty="0">
              <a:latin typeface="Arial" panose="020B0604020202020204" pitchFamily="34" charset="0"/>
              <a:ea typeface="Times New Roman" panose="02020603050405020304" pitchFamily="18" charset="0"/>
              <a:cs typeface="Arial" panose="020B0604020202020204" pitchFamily="34" charset="0"/>
            </a:endParaRPr>
          </a:p>
          <a:p>
            <a: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t>Sut gallwn ni gefnogi'r gwaith o ddatblygu'r cysylltiadau hyn?</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371CBD4C-A3B8-4D77-BA97-7CEEEB8B4F1D}"/>
              </a:ext>
            </a:extLst>
          </p:cNvPr>
          <p:cNvSpPr>
            <a:spLocks noGrp="1"/>
          </p:cNvSpPr>
          <p:nvPr>
            <p:ph sz="half" idx="2"/>
          </p:nvPr>
        </p:nvSpPr>
        <p:spPr>
          <a:xfrm>
            <a:off x="4648200" y="1825625"/>
            <a:ext cx="4156586" cy="3809862"/>
          </a:xfrm>
        </p:spPr>
        <p:txBody>
          <a:bodyPr>
            <a:normAutofit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We have seen the anatomy and physiology.</a:t>
            </a:r>
          </a:p>
          <a:p>
            <a:r>
              <a:rPr lang="en-GB" dirty="0">
                <a:solidFill>
                  <a:schemeClr val="accent1">
                    <a:lumMod val="75000"/>
                  </a:schemeClr>
                </a:solidFill>
                <a:latin typeface="Arial" panose="020B0604020202020204" pitchFamily="34" charset="0"/>
                <a:cs typeface="Arial" panose="020B0604020202020204" pitchFamily="34" charset="0"/>
              </a:rPr>
              <a:t>It is what the baby experiences that builds these connections.</a:t>
            </a:r>
          </a:p>
          <a:p>
            <a:r>
              <a:rPr lang="en-GB" dirty="0">
                <a:solidFill>
                  <a:schemeClr val="accent1">
                    <a:lumMod val="75000"/>
                  </a:schemeClr>
                </a:solidFill>
                <a:latin typeface="Arial" panose="020B0604020202020204" pitchFamily="34" charset="0"/>
                <a:cs typeface="Arial" panose="020B0604020202020204" pitchFamily="34" charset="0"/>
              </a:rPr>
              <a:t>How can we support the development of building these connections?</a:t>
            </a:r>
          </a:p>
          <a:p>
            <a:pPr marL="0" indent="0">
              <a:buNone/>
            </a:pPr>
            <a:endParaRPr lang="en-GB" dirty="0"/>
          </a:p>
        </p:txBody>
      </p:sp>
    </p:spTree>
    <p:extLst>
      <p:ext uri="{BB962C8B-B14F-4D97-AF65-F5344CB8AC3E}">
        <p14:creationId xmlns:p14="http://schemas.microsoft.com/office/powerpoint/2010/main" val="2743874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77C7989-5D64-481B-B436-D97B78B64F67}"/>
              </a:ext>
            </a:extLst>
          </p:cNvPr>
          <p:cNvSpPr>
            <a:spLocks noGrp="1"/>
          </p:cNvSpPr>
          <p:nvPr>
            <p:ph type="title"/>
          </p:nvPr>
        </p:nvSpPr>
        <p:spPr>
          <a:xfrm>
            <a:off x="99011" y="365125"/>
            <a:ext cx="8858614" cy="1325563"/>
          </a:xfrm>
        </p:spPr>
        <p:txBody>
          <a:bodyPr/>
          <a:lstStyle/>
          <a:p>
            <a:pPr algn="l"/>
            <a:r>
              <a:rPr lang="cy-GB" dirty="0">
                <a:latin typeface="Arial" panose="020B0604020202020204" pitchFamily="34" charset="0"/>
                <a:cs typeface="Arial" panose="020B0604020202020204" pitchFamily="34" charset="0"/>
              </a:rPr>
              <a:t>Themâu allweddol</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Key themes</a:t>
            </a:r>
          </a:p>
        </p:txBody>
      </p:sp>
      <p:sp>
        <p:nvSpPr>
          <p:cNvPr id="6" name="Content Placeholder 5">
            <a:extLst>
              <a:ext uri="{FF2B5EF4-FFF2-40B4-BE49-F238E27FC236}">
                <a16:creationId xmlns:a16="http://schemas.microsoft.com/office/drawing/2014/main" id="{C12D9FD4-E042-4C22-B33E-A12926C6C7A5}"/>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Datblygiad</a:t>
            </a:r>
          </a:p>
          <a:p>
            <a:r>
              <a:rPr lang="cy-GB" dirty="0">
                <a:latin typeface="Arial" panose="020B0604020202020204" pitchFamily="34" charset="0"/>
                <a:cs typeface="Arial" panose="020B0604020202020204" pitchFamily="34" charset="0"/>
              </a:rPr>
              <a:t>Amgylchedd</a:t>
            </a:r>
          </a:p>
          <a:p>
            <a:r>
              <a:rPr lang="cy-GB" dirty="0">
                <a:latin typeface="Arial" panose="020B0604020202020204" pitchFamily="34" charset="0"/>
                <a:cs typeface="Arial" panose="020B0604020202020204" pitchFamily="34" charset="0"/>
              </a:rPr>
              <a:t>Perthnasoedd</a:t>
            </a:r>
          </a:p>
          <a:p>
            <a:r>
              <a:rPr lang="cy-GB" dirty="0">
                <a:latin typeface="Arial" panose="020B0604020202020204" pitchFamily="34" charset="0"/>
                <a:cs typeface="Arial" panose="020B0604020202020204" pitchFamily="34" charset="0"/>
              </a:rPr>
              <a:t>Ysgogiad</a:t>
            </a:r>
          </a:p>
          <a:p>
            <a:r>
              <a:rPr lang="cy-GB" dirty="0">
                <a:latin typeface="Arial" panose="020B0604020202020204" pitchFamily="34" charset="0"/>
                <a:cs typeface="Arial" panose="020B0604020202020204" pitchFamily="34" charset="0"/>
              </a:rPr>
              <a:t>Maeth</a:t>
            </a:r>
          </a:p>
          <a:p>
            <a:r>
              <a:rPr lang="cy-GB" dirty="0">
                <a:latin typeface="Arial" panose="020B0604020202020204" pitchFamily="34" charset="0"/>
                <a:cs typeface="Arial" panose="020B0604020202020204" pitchFamily="34" charset="0"/>
              </a:rPr>
              <a:t>Ymwybyddiaeth o anghenion </a:t>
            </a:r>
          </a:p>
          <a:p>
            <a:endParaRPr lang="en-GB" dirty="0"/>
          </a:p>
        </p:txBody>
      </p:sp>
      <p:sp>
        <p:nvSpPr>
          <p:cNvPr id="7" name="Content Placeholder 6">
            <a:extLst>
              <a:ext uri="{FF2B5EF4-FFF2-40B4-BE49-F238E27FC236}">
                <a16:creationId xmlns:a16="http://schemas.microsoft.com/office/drawing/2014/main" id="{B0D6238C-DACC-4087-84F3-7D0EB922F652}"/>
              </a:ext>
            </a:extLst>
          </p:cNvPr>
          <p:cNvSpPr>
            <a:spLocks noGrp="1"/>
          </p:cNvSpPr>
          <p:nvPr>
            <p:ph sz="half" idx="2"/>
          </p:nvPr>
        </p:nvSpPr>
        <p:spPr/>
        <p:txBody>
          <a:bodyPr/>
          <a:lstStyle/>
          <a:p>
            <a:r>
              <a:rPr lang="en-GB" dirty="0">
                <a:solidFill>
                  <a:schemeClr val="accent1">
                    <a:lumMod val="75000"/>
                  </a:schemeClr>
                </a:solidFill>
                <a:latin typeface="Arial" panose="020B0604020202020204" pitchFamily="34" charset="0"/>
                <a:cs typeface="Arial" panose="020B0604020202020204" pitchFamily="34" charset="0"/>
              </a:rPr>
              <a:t>Development</a:t>
            </a:r>
          </a:p>
          <a:p>
            <a:r>
              <a:rPr lang="en-GB" dirty="0">
                <a:solidFill>
                  <a:schemeClr val="accent1">
                    <a:lumMod val="75000"/>
                  </a:schemeClr>
                </a:solidFill>
                <a:latin typeface="Arial" panose="020B0604020202020204" pitchFamily="34" charset="0"/>
                <a:cs typeface="Arial" panose="020B0604020202020204" pitchFamily="34" charset="0"/>
              </a:rPr>
              <a:t>Environment</a:t>
            </a:r>
          </a:p>
          <a:p>
            <a:r>
              <a:rPr lang="en-GB" dirty="0">
                <a:solidFill>
                  <a:schemeClr val="accent1">
                    <a:lumMod val="75000"/>
                  </a:schemeClr>
                </a:solidFill>
                <a:latin typeface="Arial" panose="020B0604020202020204" pitchFamily="34" charset="0"/>
                <a:cs typeface="Arial" panose="020B0604020202020204" pitchFamily="34" charset="0"/>
              </a:rPr>
              <a:t>Relationships</a:t>
            </a:r>
          </a:p>
          <a:p>
            <a:r>
              <a:rPr lang="en-GB" dirty="0">
                <a:solidFill>
                  <a:schemeClr val="accent1">
                    <a:lumMod val="75000"/>
                  </a:schemeClr>
                </a:solidFill>
                <a:latin typeface="Arial" panose="020B0604020202020204" pitchFamily="34" charset="0"/>
                <a:cs typeface="Arial" panose="020B0604020202020204" pitchFamily="34" charset="0"/>
              </a:rPr>
              <a:t>Stimulation</a:t>
            </a:r>
          </a:p>
          <a:p>
            <a:r>
              <a:rPr lang="en-GB" dirty="0">
                <a:solidFill>
                  <a:schemeClr val="accent1">
                    <a:lumMod val="75000"/>
                  </a:schemeClr>
                </a:solidFill>
                <a:latin typeface="Arial" panose="020B0604020202020204" pitchFamily="34" charset="0"/>
                <a:cs typeface="Arial" panose="020B0604020202020204" pitchFamily="34" charset="0"/>
              </a:rPr>
              <a:t>Nutrition</a:t>
            </a:r>
          </a:p>
          <a:p>
            <a:r>
              <a:rPr lang="en-GB" dirty="0">
                <a:solidFill>
                  <a:schemeClr val="accent1">
                    <a:lumMod val="75000"/>
                  </a:schemeClr>
                </a:solidFill>
                <a:latin typeface="Arial" panose="020B0604020202020204" pitchFamily="34" charset="0"/>
                <a:cs typeface="Arial" panose="020B0604020202020204" pitchFamily="34" charset="0"/>
              </a:rPr>
              <a:t>Awareness of needs</a:t>
            </a:r>
          </a:p>
          <a:p>
            <a:endParaRPr lang="en-GB" dirty="0"/>
          </a:p>
        </p:txBody>
      </p:sp>
    </p:spTree>
    <p:extLst>
      <p:ext uri="{BB962C8B-B14F-4D97-AF65-F5344CB8AC3E}">
        <p14:creationId xmlns:p14="http://schemas.microsoft.com/office/powerpoint/2010/main" val="714023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6F0EB-3482-437F-9E3A-92CF814B1034}"/>
              </a:ext>
            </a:extLst>
          </p:cNvPr>
          <p:cNvSpPr>
            <a:spLocks noGrp="1"/>
          </p:cNvSpPr>
          <p:nvPr>
            <p:ph type="title"/>
          </p:nvPr>
        </p:nvSpPr>
        <p:spPr>
          <a:xfrm>
            <a:off x="814234" y="-99040"/>
            <a:ext cx="7735529" cy="1325563"/>
          </a:xfrm>
        </p:spPr>
        <p:txBody>
          <a:bodyPr>
            <a:normAutofit/>
          </a:bodyPr>
          <a:lstStyle/>
          <a:p>
            <a: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t>Ymgorfforiad / </a:t>
            </a:r>
            <a:r>
              <a:rPr lang="en-GB" dirty="0">
                <a:solidFill>
                  <a:schemeClr val="accent1">
                    <a:lumMod val="75000"/>
                  </a:schemeClr>
                </a:solidFill>
                <a:latin typeface="Arial" panose="020B0604020202020204" pitchFamily="34" charset="0"/>
                <a:cs typeface="Arial" panose="020B0604020202020204" pitchFamily="34" charset="0"/>
              </a:rPr>
              <a:t>Embodiment</a:t>
            </a:r>
          </a:p>
        </p:txBody>
      </p:sp>
      <p:sp>
        <p:nvSpPr>
          <p:cNvPr id="3" name="Content Placeholder 2">
            <a:extLst>
              <a:ext uri="{FF2B5EF4-FFF2-40B4-BE49-F238E27FC236}">
                <a16:creationId xmlns:a16="http://schemas.microsoft.com/office/drawing/2014/main" id="{A290B02B-C48A-4134-B7EE-CCB0AA6CB916}"/>
              </a:ext>
            </a:extLst>
          </p:cNvPr>
          <p:cNvSpPr>
            <a:spLocks noGrp="1"/>
          </p:cNvSpPr>
          <p:nvPr>
            <p:ph sz="half" idx="1"/>
          </p:nvPr>
        </p:nvSpPr>
        <p:spPr>
          <a:xfrm>
            <a:off x="157315" y="1029209"/>
            <a:ext cx="4149213" cy="5187235"/>
          </a:xfrm>
        </p:spPr>
        <p:txBody>
          <a:bodyPr>
            <a:normAutofit lnSpcReduction="10000"/>
          </a:bodyPr>
          <a:lstStyle/>
          <a:p>
            <a:pPr marL="257175" indent="-257175">
              <a:tabLst>
                <a:tab pos="342900" algn="l"/>
              </a:tabLst>
            </a:pPr>
            <a:r>
              <a:rPr lang="cy-GB" sz="2200" dirty="0">
                <a:solidFill>
                  <a:srgbClr val="000000"/>
                </a:solidFill>
                <a:latin typeface="Arial" panose="020B0604020202020204" pitchFamily="34" charset="0"/>
                <a:ea typeface="Times New Roman" panose="02020603050405020304" pitchFamily="18" charset="0"/>
                <a:cs typeface="Arial" panose="020B0604020202020204" pitchFamily="34" charset="0"/>
              </a:rPr>
              <a:t>O weithredoedd syml fel cicio</a:t>
            </a:r>
            <a:r>
              <a:rPr lang="cy-GB" sz="2200"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cy-GB" sz="2200" dirty="0">
                <a:solidFill>
                  <a:srgbClr val="000000"/>
                </a:solidFill>
                <a:latin typeface="Arial" panose="020B0604020202020204" pitchFamily="34" charset="0"/>
                <a:ea typeface="Times New Roman" panose="02020603050405020304" pitchFamily="18" charset="0"/>
                <a:cs typeface="Arial" panose="020B0604020202020204" pitchFamily="34" charset="0"/>
              </a:rPr>
              <a:t>gwrthrych i ymddygiad mwy cymhleth fel gyrru car, darganfod byd gwrthrychau, mynegi emosiwn yn yr wyneb, defnyddio iaith lafar, a hyd yn oed ddatblygu ymwybyddiaeth, mae ein profiadau wedi'u seilio mewn rhyw ffordd ar briodweddau ein cyrff (</a:t>
            </a:r>
            <a:r>
              <a:rPr lang="cy-GB" sz="22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Marmeleira</a:t>
            </a:r>
            <a:r>
              <a:rPr lang="cy-GB" sz="2200" dirty="0">
                <a:latin typeface="Arial" panose="020B0604020202020204" pitchFamily="34" charset="0"/>
                <a:ea typeface="Times New Roman" panose="02020603050405020304" pitchFamily="18" charset="0"/>
                <a:cs typeface="Arial" panose="020B0604020202020204" pitchFamily="34" charset="0"/>
              </a:rPr>
              <a:t> </a:t>
            </a:r>
            <a:r>
              <a:rPr lang="cy-GB" sz="2200" dirty="0">
                <a:solidFill>
                  <a:srgbClr val="000000"/>
                </a:solidFill>
                <a:latin typeface="Arial" panose="020B0604020202020204" pitchFamily="34" charset="0"/>
                <a:ea typeface="Times New Roman" panose="02020603050405020304" pitchFamily="18" charset="0"/>
                <a:cs typeface="Arial" panose="020B0604020202020204" pitchFamily="34" charset="0"/>
              </a:rPr>
              <a:t> a </a:t>
            </a:r>
            <a:r>
              <a:rPr lang="cy-GB" sz="22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Santos</a:t>
            </a:r>
            <a:r>
              <a:rPr lang="cy-GB" sz="2200" dirty="0">
                <a:solidFill>
                  <a:srgbClr val="000000"/>
                </a:solidFill>
                <a:latin typeface="Arial" panose="020B0604020202020204" pitchFamily="34" charset="0"/>
                <a:ea typeface="Times New Roman" panose="02020603050405020304" pitchFamily="18" charset="0"/>
                <a:cs typeface="Arial" panose="020B0604020202020204" pitchFamily="34" charset="0"/>
              </a:rPr>
              <a:t>, 2019).</a:t>
            </a:r>
            <a:endParaRPr lang="cy-GB" sz="2200"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sz="2200" dirty="0">
                <a:solidFill>
                  <a:srgbClr val="1C1D1E"/>
                </a:solidFill>
                <a:latin typeface="Arial" panose="020B0604020202020204" pitchFamily="34" charset="0"/>
                <a:ea typeface="Times New Roman" panose="02020603050405020304" pitchFamily="18" charset="0"/>
                <a:cs typeface="Arial" panose="020B0604020202020204" pitchFamily="34" charset="0"/>
              </a:rPr>
              <a:t>nid yw gwybyddiaeth wedi'i chyfyngu i leoliad penodol ond mae'n deillio o'r cyplysu rhwng yr ymennydd, y corff a'r amgylchedd (Marshall, 2016)</a:t>
            </a:r>
            <a:endParaRPr lang="cy-GB" sz="2200" dirty="0">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13C7261-8014-4F63-9A33-6316751F850A}"/>
              </a:ext>
            </a:extLst>
          </p:cNvPr>
          <p:cNvSpPr>
            <a:spLocks noGrp="1"/>
          </p:cNvSpPr>
          <p:nvPr>
            <p:ph sz="half" idx="2"/>
          </p:nvPr>
        </p:nvSpPr>
        <p:spPr>
          <a:xfrm>
            <a:off x="4572000" y="1029209"/>
            <a:ext cx="4409153" cy="3809862"/>
          </a:xfrm>
        </p:spPr>
        <p:txBody>
          <a:bodyPr>
            <a:noAutofit/>
          </a:bodyPr>
          <a:lstStyle/>
          <a:p>
            <a:r>
              <a:rPr lang="en-GB" sz="2200" dirty="0">
                <a:solidFill>
                  <a:schemeClr val="accent1">
                    <a:lumMod val="75000"/>
                  </a:schemeClr>
                </a:solidFill>
                <a:latin typeface="Arial" panose="020B0604020202020204" pitchFamily="34" charset="0"/>
                <a:cs typeface="Arial" panose="020B0604020202020204" pitchFamily="34" charset="0"/>
              </a:rPr>
              <a:t>From simple actions such as kicking an object to more complex behaviour like driving a car, discovering the world of objects, facially expressing an emotion, using verbal language, and even developing consciousness, our experiences are grounded in some way in the properties of our bodies (</a:t>
            </a:r>
            <a:r>
              <a:rPr lang="en-GB" sz="2200" dirty="0" err="1">
                <a:solidFill>
                  <a:schemeClr val="accent1">
                    <a:lumMod val="75000"/>
                  </a:schemeClr>
                </a:solidFill>
                <a:latin typeface="Arial" panose="020B0604020202020204" pitchFamily="34" charset="0"/>
                <a:cs typeface="Arial" panose="020B0604020202020204" pitchFamily="34" charset="0"/>
              </a:rPr>
              <a:t>Marmeleira</a:t>
            </a:r>
            <a:r>
              <a:rPr lang="en-GB" sz="2200" dirty="0">
                <a:solidFill>
                  <a:schemeClr val="accent1">
                    <a:lumMod val="75000"/>
                  </a:schemeClr>
                </a:solidFill>
                <a:latin typeface="Arial" panose="020B0604020202020204" pitchFamily="34" charset="0"/>
                <a:cs typeface="Arial" panose="020B0604020202020204" pitchFamily="34" charset="0"/>
              </a:rPr>
              <a:t> and Santos, 2019).</a:t>
            </a:r>
          </a:p>
          <a:p>
            <a:r>
              <a:rPr lang="en-GB" sz="2200" b="0" i="0" dirty="0">
                <a:solidFill>
                  <a:schemeClr val="accent1">
                    <a:lumMod val="75000"/>
                  </a:schemeClr>
                </a:solidFill>
                <a:effectLst/>
                <a:latin typeface="Arial" panose="020B0604020202020204" pitchFamily="34" charset="0"/>
                <a:cs typeface="Arial" panose="020B0604020202020204" pitchFamily="34" charset="0"/>
              </a:rPr>
              <a:t>cognition is not confined to a specific location but arises from the couplings among brain, body, and environment (Marshall, 2016)</a:t>
            </a:r>
            <a:endParaRPr lang="en-GB" sz="22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7793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881E0-F146-6F4C-4B32-3CD83A2F99B3}"/>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Learning </a:t>
            </a:r>
          </a:p>
        </p:txBody>
      </p:sp>
      <p:sp>
        <p:nvSpPr>
          <p:cNvPr id="3" name="Content Placeholder 2">
            <a:extLst>
              <a:ext uri="{FF2B5EF4-FFF2-40B4-BE49-F238E27FC236}">
                <a16:creationId xmlns:a16="http://schemas.microsoft.com/office/drawing/2014/main" id="{F6A92D78-FCBC-F06A-088A-0AF631EF98BB}"/>
              </a:ext>
            </a:extLst>
          </p:cNvPr>
          <p:cNvSpPr>
            <a:spLocks noGrp="1"/>
          </p:cNvSpPr>
          <p:nvPr>
            <p:ph sz="half" idx="1"/>
          </p:nvPr>
        </p:nvSpPr>
        <p:spPr>
          <a:xfrm>
            <a:off x="132735" y="1614948"/>
            <a:ext cx="4363065" cy="4358149"/>
          </a:xfrm>
        </p:spPr>
        <p:txBody>
          <a:bodyPr>
            <a:normAutofit fontScale="77500" lnSpcReduction="20000"/>
          </a:bodyPr>
          <a:lstStyle/>
          <a:p>
            <a:r>
              <a:rPr lang="en-GB" sz="3100" dirty="0">
                <a:latin typeface="Arial" panose="020B0604020202020204" pitchFamily="34" charset="0"/>
                <a:cs typeface="Arial" panose="020B0604020202020204" pitchFamily="34" charset="0"/>
              </a:rPr>
              <a:t>Mae </a:t>
            </a:r>
            <a:r>
              <a:rPr lang="en-GB" sz="3100" dirty="0" err="1">
                <a:latin typeface="Arial" panose="020B0604020202020204" pitchFamily="34" charset="0"/>
                <a:cs typeface="Arial" panose="020B0604020202020204" pitchFamily="34" charset="0"/>
              </a:rPr>
              <a:t>dysgu</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digwydd</a:t>
            </a:r>
            <a:r>
              <a:rPr lang="en-GB" sz="3100" dirty="0">
                <a:latin typeface="Arial" panose="020B0604020202020204" pitchFamily="34" charset="0"/>
                <a:cs typeface="Arial" panose="020B0604020202020204" pitchFamily="34" charset="0"/>
              </a:rPr>
              <a:t> o </a:t>
            </a:r>
            <a:r>
              <a:rPr lang="en-GB" sz="3100" dirty="0" err="1">
                <a:latin typeface="Arial" panose="020B0604020202020204" pitchFamily="34" charset="0"/>
                <a:cs typeface="Arial" panose="020B0604020202020204" pitchFamily="34" charset="0"/>
              </a:rPr>
              <a:t>fewn</a:t>
            </a:r>
            <a:r>
              <a:rPr lang="en-GB" sz="3100" dirty="0">
                <a:latin typeface="Arial" panose="020B0604020202020204" pitchFamily="34" charset="0"/>
                <a:cs typeface="Arial" panose="020B0604020202020204" pitchFamily="34" charset="0"/>
              </a:rPr>
              <a:t> y </a:t>
            </a:r>
            <a:r>
              <a:rPr lang="en-GB" sz="3100" dirty="0" err="1">
                <a:latin typeface="Arial" panose="020B0604020202020204" pitchFamily="34" charset="0"/>
                <a:cs typeface="Arial" panose="020B0604020202020204" pitchFamily="34" charset="0"/>
              </a:rPr>
              <a:t>groth</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i</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fabi</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gael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ei</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eni</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hyd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oed</a:t>
            </a:r>
            <a:r>
              <a:rPr lang="en-GB" sz="3100" dirty="0">
                <a:latin typeface="Arial" panose="020B0604020202020204" pitchFamily="34" charset="0"/>
                <a:cs typeface="Arial" panose="020B0604020202020204" pitchFamily="34" charset="0"/>
              </a:rPr>
              <a:t>.</a:t>
            </a:r>
          </a:p>
          <a:p>
            <a:r>
              <a:rPr lang="en-GB" sz="3100" dirty="0">
                <a:latin typeface="Arial" panose="020B0604020202020204" pitchFamily="34" charset="0"/>
                <a:cs typeface="Arial" panose="020B0604020202020204" pitchFamily="34" charset="0"/>
              </a:rPr>
              <a:t>Mae </a:t>
            </a:r>
            <a:r>
              <a:rPr lang="en-GB" sz="3100" dirty="0" err="1">
                <a:latin typeface="Arial" panose="020B0604020202020204" pitchFamily="34" charset="0"/>
                <a:cs typeface="Arial" panose="020B0604020202020204" pitchFamily="34" charset="0"/>
              </a:rPr>
              <a:t>babanod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cael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eu</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geni</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gyda</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chymhelliant</a:t>
            </a:r>
            <a:r>
              <a:rPr lang="en-GB" sz="3100" dirty="0">
                <a:latin typeface="Arial" panose="020B0604020202020204" pitchFamily="34" charset="0"/>
                <a:cs typeface="Arial" panose="020B0604020202020204" pitchFamily="34" charset="0"/>
              </a:rPr>
              <a:t> a </a:t>
            </a:r>
            <a:r>
              <a:rPr lang="en-GB" sz="3100" dirty="0" err="1">
                <a:latin typeface="Arial" panose="020B0604020202020204" pitchFamily="34" charset="0"/>
                <a:cs typeface="Arial" panose="020B0604020202020204" pitchFamily="34" charset="0"/>
              </a:rPr>
              <a:t>gallu</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pwerus</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i</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ddysgu</a:t>
            </a:r>
            <a:r>
              <a:rPr lang="en-GB" sz="3100" dirty="0">
                <a:latin typeface="Arial" panose="020B0604020202020204" pitchFamily="34" charset="0"/>
                <a:cs typeface="Arial" panose="020B0604020202020204" pitchFamily="34" charset="0"/>
              </a:rPr>
              <a:t>.</a:t>
            </a:r>
          </a:p>
          <a:p>
            <a:r>
              <a:rPr lang="en-GB" sz="3100" dirty="0">
                <a:latin typeface="Arial" panose="020B0604020202020204" pitchFamily="34" charset="0"/>
                <a:cs typeface="Arial" panose="020B0604020202020204" pitchFamily="34" charset="0"/>
              </a:rPr>
              <a:t>Mae </a:t>
            </a:r>
            <a:r>
              <a:rPr lang="en-GB" sz="3100" dirty="0" err="1">
                <a:latin typeface="Arial" panose="020B0604020202020204" pitchFamily="34" charset="0"/>
                <a:cs typeface="Arial" panose="020B0604020202020204" pitchFamily="34" charset="0"/>
              </a:rPr>
              <a:t>ymennydd</a:t>
            </a:r>
            <a:r>
              <a:rPr lang="en-GB" sz="3100" dirty="0">
                <a:latin typeface="Arial" panose="020B0604020202020204" pitchFamily="34" charset="0"/>
                <a:cs typeface="Arial" panose="020B0604020202020204" pitchFamily="34" charset="0"/>
              </a:rPr>
              <a:t> plant </a:t>
            </a:r>
            <a:r>
              <a:rPr lang="en-GB" sz="3100" dirty="0" err="1">
                <a:latin typeface="Arial" panose="020B0604020202020204" pitchFamily="34" charset="0"/>
                <a:cs typeface="Arial" panose="020B0604020202020204" pitchFamily="34" charset="0"/>
              </a:rPr>
              <a:t>ifanc</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datblygu'n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gyflym</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iawn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a'r</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ymatebion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mae</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babanod</a:t>
            </a:r>
            <a:r>
              <a:rPr lang="en-GB" sz="3100" dirty="0">
                <a:latin typeface="Arial" panose="020B0604020202020204" pitchFamily="34" charset="0"/>
                <a:cs typeface="Arial" panose="020B0604020202020204" pitchFamily="34" charset="0"/>
              </a:rPr>
              <a:t> a </a:t>
            </a:r>
            <a:r>
              <a:rPr lang="en-GB" sz="3100" dirty="0" err="1">
                <a:latin typeface="Arial" panose="020B0604020202020204" pitchFamily="34" charset="0"/>
                <a:cs typeface="Arial" panose="020B0604020202020204" pitchFamily="34" charset="0"/>
              </a:rPr>
              <a:t>phlant</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ifanc</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eu</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cael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gan</a:t>
            </a:r>
            <a:r>
              <a:rPr lang="en-GB" sz="3100" dirty="0">
                <a:latin typeface="Arial" panose="020B0604020202020204" pitchFamily="34" charset="0"/>
                <a:cs typeface="Arial" panose="020B0604020202020204" pitchFamily="34" charset="0"/>
              </a:rPr>
              <a:t> y </a:t>
            </a:r>
            <a:r>
              <a:rPr lang="en-GB" sz="3100" dirty="0" err="1">
                <a:latin typeface="Arial" panose="020B0604020202020204" pitchFamily="34" charset="0"/>
                <a:cs typeface="Arial" panose="020B0604020202020204" pitchFamily="34" charset="0"/>
              </a:rPr>
              <a:t>lleill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o'u</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cwmpas</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mynd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ati</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i</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hyrwyddo'r</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datblygiad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cyflym</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hwn</a:t>
            </a:r>
            <a:r>
              <a:rPr lang="en-GB" sz="3100"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787B0917-5E13-1E42-9E37-8490550D1FDE}"/>
              </a:ext>
            </a:extLst>
          </p:cNvPr>
          <p:cNvSpPr>
            <a:spLocks noGrp="1"/>
          </p:cNvSpPr>
          <p:nvPr>
            <p:ph sz="half" idx="2"/>
          </p:nvPr>
        </p:nvSpPr>
        <p:spPr>
          <a:xfrm>
            <a:off x="4648199" y="1555955"/>
            <a:ext cx="4363065" cy="4417142"/>
          </a:xfrm>
        </p:spPr>
        <p:txBody>
          <a:bodyPr>
            <a:normAutofit fontScale="77500" lnSpcReduction="20000"/>
          </a:bodyPr>
          <a:lstStyle/>
          <a:p>
            <a:pPr algn="l">
              <a:buFont typeface="Arial" panose="020B0604020202020204" pitchFamily="34" charset="0"/>
              <a:buChar char="•"/>
            </a:pPr>
            <a:r>
              <a:rPr lang="en-GB" sz="3100" dirty="0">
                <a:solidFill>
                  <a:schemeClr val="accent1">
                    <a:lumMod val="75000"/>
                  </a:schemeClr>
                </a:solidFill>
                <a:latin typeface="Arial" panose="020B0604020202020204" pitchFamily="34" charset="0"/>
                <a:cs typeface="Arial" panose="020B0604020202020204" pitchFamily="34" charset="0"/>
              </a:rPr>
              <a:t>Learning takes place within the womb before a baby is even born.</a:t>
            </a:r>
          </a:p>
          <a:p>
            <a:pPr algn="l">
              <a:buFont typeface="Arial" panose="020B0604020202020204" pitchFamily="34" charset="0"/>
              <a:buChar char="•"/>
            </a:pPr>
            <a:r>
              <a:rPr lang="en-GB" sz="3100" dirty="0">
                <a:solidFill>
                  <a:schemeClr val="accent1">
                    <a:lumMod val="75000"/>
                  </a:schemeClr>
                </a:solidFill>
                <a:latin typeface="Arial" panose="020B0604020202020204" pitchFamily="34" charset="0"/>
                <a:cs typeface="Arial" panose="020B0604020202020204" pitchFamily="34" charset="0"/>
              </a:rPr>
              <a:t>Babies are born with a powerful motivation and ability to learn.</a:t>
            </a:r>
          </a:p>
          <a:p>
            <a:pPr algn="l">
              <a:buFont typeface="Arial" panose="020B0604020202020204" pitchFamily="34" charset="0"/>
              <a:buChar char="•"/>
            </a:pPr>
            <a:r>
              <a:rPr lang="en-GB" sz="3100" dirty="0">
                <a:solidFill>
                  <a:schemeClr val="accent1">
                    <a:lumMod val="75000"/>
                  </a:schemeClr>
                </a:solidFill>
                <a:latin typeface="Arial" panose="020B0604020202020204" pitchFamily="34" charset="0"/>
                <a:cs typeface="Arial" panose="020B0604020202020204" pitchFamily="34" charset="0"/>
              </a:rPr>
              <a:t>Young children's brains develop very rapidly and the responses that babies and young children receive from the others around them actively promote this rapid development.</a:t>
            </a:r>
          </a:p>
          <a:p>
            <a:pPr marL="0" indent="0">
              <a:buNone/>
            </a:pPr>
            <a:r>
              <a:rPr lang="en-GB" sz="3100" dirty="0">
                <a:latin typeface="Arial" panose="020B0604020202020204" pitchFamily="34" charset="0"/>
                <a:cs typeface="Arial" panose="020B0604020202020204" pitchFamily="34" charset="0"/>
              </a:rPr>
              <a:t>(Learning and Teaching Scotland, 2005) </a:t>
            </a:r>
          </a:p>
          <a:p>
            <a:pPr algn="l">
              <a:buFont typeface="Arial" panose="020B0604020202020204" pitchFamily="34" charset="0"/>
              <a:buChar char="•"/>
            </a:pPr>
            <a:endParaRPr lang="en-GB" sz="1950" dirty="0">
              <a:solidFill>
                <a:srgbClr val="2E2E2E"/>
              </a:solidFill>
              <a:latin typeface="Open Sans" panose="020B0606030504020204" pitchFamily="34" charset="0"/>
            </a:endParaRPr>
          </a:p>
          <a:p>
            <a:endParaRPr lang="en-GB" dirty="0"/>
          </a:p>
        </p:txBody>
      </p:sp>
    </p:spTree>
    <p:extLst>
      <p:ext uri="{BB962C8B-B14F-4D97-AF65-F5344CB8AC3E}">
        <p14:creationId xmlns:p14="http://schemas.microsoft.com/office/powerpoint/2010/main" val="2241997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AF3F59-E2B3-F885-EE31-C7F6E65A6262}"/>
              </a:ext>
            </a:extLst>
          </p:cNvPr>
          <p:cNvSpPr>
            <a:spLocks noGrp="1"/>
          </p:cNvSpPr>
          <p:nvPr>
            <p:ph sz="half" idx="1"/>
          </p:nvPr>
        </p:nvSpPr>
        <p:spPr>
          <a:xfrm>
            <a:off x="58994" y="1592826"/>
            <a:ext cx="4313903" cy="4337629"/>
          </a:xfrm>
        </p:spPr>
        <p:txBody>
          <a:bodyPr>
            <a:normAutofit fontScale="92500" lnSpcReduction="10000"/>
          </a:bodyPr>
          <a:lstStyle/>
          <a:p>
            <a:r>
              <a:rPr lang="en-GB" sz="2600" dirty="0" err="1">
                <a:latin typeface="Arial" panose="020B0604020202020204" pitchFamily="34" charset="0"/>
                <a:cs typeface="Arial" panose="020B0604020202020204" pitchFamily="34" charset="0"/>
              </a:rPr>
              <a:t>o'u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genedigaeth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ymennydd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babanod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barod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ddechrau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cysylltiadau</a:t>
            </a:r>
            <a:r>
              <a:rPr lang="en-GB" sz="2600" dirty="0">
                <a:latin typeface="Arial" panose="020B0604020202020204" pitchFamily="34" charset="0"/>
                <a:cs typeface="Arial" panose="020B0604020202020204" pitchFamily="34" charset="0"/>
              </a:rPr>
              <a:t> ac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llawer</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gysylltiadau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pwysig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â'r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ymennydd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cael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gwneud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ystod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tair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blynedd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gyntaf</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bywyd</a:t>
            </a:r>
            <a:r>
              <a:rPr lang="en-GB" sz="2600" dirty="0">
                <a:latin typeface="Arial" panose="020B0604020202020204" pitchFamily="34" charset="0"/>
                <a:cs typeface="Arial" panose="020B0604020202020204" pitchFamily="34" charset="0"/>
              </a:rPr>
              <a:t>. </a:t>
            </a:r>
          </a:p>
          <a:p>
            <a:r>
              <a:rPr lang="en-GB" sz="2600" dirty="0">
                <a:latin typeface="Arial" panose="020B0604020202020204" pitchFamily="34" charset="0"/>
                <a:cs typeface="Arial" panose="020B0604020202020204" pitchFamily="34" charset="0"/>
              </a:rPr>
              <a:t>O </a:t>
            </a:r>
            <a:r>
              <a:rPr lang="en-GB" sz="2600" dirty="0" err="1">
                <a:latin typeface="Arial" panose="020B0604020202020204" pitchFamily="34" charset="0"/>
                <a:cs typeface="Arial" panose="020B0604020202020204" pitchFamily="34" charset="0"/>
              </a:rPr>
              <a:t>ganlyniad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egnïol</a:t>
            </a:r>
            <a:r>
              <a:rPr lang="en-GB" sz="2600" dirty="0">
                <a:latin typeface="Arial" panose="020B0604020202020204" pitchFamily="34" charset="0"/>
                <a:cs typeface="Arial" panose="020B0604020202020204" pitchFamily="34" charset="0"/>
              </a:rPr>
              <a:t> ac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cymryd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rhan</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thrwy</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ddysgu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drwy</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archwilio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darganfod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rhyngweithio</a:t>
            </a:r>
            <a:r>
              <a:rPr lang="en-GB" sz="2600" dirty="0">
                <a:latin typeface="Arial" panose="020B0604020202020204" pitchFamily="34" charset="0"/>
                <a:cs typeface="Arial" panose="020B0604020202020204" pitchFamily="34" charset="0"/>
              </a:rPr>
              <a:t> ag </a:t>
            </a:r>
            <a:r>
              <a:rPr lang="en-GB" sz="2600" dirty="0" err="1">
                <a:latin typeface="Arial" panose="020B0604020202020204" pitchFamily="34" charset="0"/>
                <a:cs typeface="Arial" panose="020B0604020202020204" pitchFamily="34" charset="0"/>
              </a:rPr>
              <a:t>eraill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datblygiad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digwydd</a:t>
            </a:r>
            <a:r>
              <a:rPr lang="en-GB" sz="2600"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7B5B463D-4B86-707B-4365-EF9C4BF48EAA}"/>
              </a:ext>
            </a:extLst>
          </p:cNvPr>
          <p:cNvSpPr>
            <a:spLocks noGrp="1"/>
          </p:cNvSpPr>
          <p:nvPr>
            <p:ph sz="half" idx="2"/>
          </p:nvPr>
        </p:nvSpPr>
        <p:spPr>
          <a:xfrm>
            <a:off x="4648200" y="1607574"/>
            <a:ext cx="4495800" cy="4101655"/>
          </a:xfrm>
        </p:spPr>
        <p:txBody>
          <a:bodyPr>
            <a:normAutofit fontScale="92500" lnSpcReduction="10000"/>
          </a:bodyPr>
          <a:lstStyle/>
          <a:p>
            <a:r>
              <a:rPr lang="en-GB" sz="2600" dirty="0">
                <a:solidFill>
                  <a:schemeClr val="accent1">
                    <a:lumMod val="75000"/>
                  </a:schemeClr>
                </a:solidFill>
                <a:latin typeface="Arial" panose="020B0604020202020204" pitchFamily="34" charset="0"/>
                <a:cs typeface="Arial" panose="020B0604020202020204" pitchFamily="34" charset="0"/>
              </a:rPr>
              <a:t>from birth, babies' brains are ready to begin making connections and many important brain connections are made in the first three years of life. </a:t>
            </a:r>
          </a:p>
          <a:p>
            <a:r>
              <a:rPr lang="en-GB" sz="2600" dirty="0">
                <a:solidFill>
                  <a:schemeClr val="accent1">
                    <a:lumMod val="75000"/>
                  </a:schemeClr>
                </a:solidFill>
                <a:latin typeface="Arial" panose="020B0604020202020204" pitchFamily="34" charset="0"/>
                <a:cs typeface="Arial" panose="020B0604020202020204" pitchFamily="34" charset="0"/>
              </a:rPr>
              <a:t>As a result of being active and involved and by learning through exploration, discovery and interactions with others, development takes place.</a:t>
            </a:r>
          </a:p>
          <a:p>
            <a:pPr marL="0" indent="0">
              <a:buNone/>
            </a:pPr>
            <a:r>
              <a:rPr lang="en-GB" sz="2400" dirty="0">
                <a:solidFill>
                  <a:srgbClr val="2E2E2E"/>
                </a:solidFill>
                <a:latin typeface="Arial" panose="020B0604020202020204" pitchFamily="34" charset="0"/>
                <a:cs typeface="Arial" panose="020B0604020202020204" pitchFamily="34" charset="0"/>
              </a:rPr>
              <a:t>(Learning and Teaching Scotland, 2005) </a:t>
            </a:r>
          </a:p>
          <a:p>
            <a:endParaRPr lang="en-GB" dirty="0"/>
          </a:p>
        </p:txBody>
      </p:sp>
      <p:sp>
        <p:nvSpPr>
          <p:cNvPr id="5" name="Title 1">
            <a:extLst>
              <a:ext uri="{FF2B5EF4-FFF2-40B4-BE49-F238E27FC236}">
                <a16:creationId xmlns:a16="http://schemas.microsoft.com/office/drawing/2014/main" id="{4AFE24E4-9BAC-E3E2-E4E3-0B0B8ED8CECE}"/>
              </a:ext>
            </a:extLst>
          </p:cNvPr>
          <p:cNvSpPr>
            <a:spLocks noGrp="1"/>
          </p:cNvSpPr>
          <p:nvPr>
            <p:ph type="title"/>
          </p:nvPr>
        </p:nvSpPr>
        <p:spPr>
          <a:xfrm>
            <a:off x="761386" y="61179"/>
            <a:ext cx="7886700" cy="1325563"/>
          </a:xfrm>
        </p:spPr>
        <p:txBody>
          <a:bodyPr/>
          <a:lstStyle/>
          <a:p>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Learning </a:t>
            </a:r>
          </a:p>
        </p:txBody>
      </p:sp>
    </p:spTree>
    <p:extLst>
      <p:ext uri="{BB962C8B-B14F-4D97-AF65-F5344CB8AC3E}">
        <p14:creationId xmlns:p14="http://schemas.microsoft.com/office/powerpoint/2010/main" val="1376048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B3D91-3E90-9CB7-64EC-D48BD64DB0D3}"/>
              </a:ext>
            </a:extLst>
          </p:cNvPr>
          <p:cNvSpPr>
            <a:spLocks noGrp="1"/>
          </p:cNvSpPr>
          <p:nvPr>
            <p:ph type="title"/>
          </p:nvPr>
        </p:nvSpPr>
        <p:spPr>
          <a:xfrm>
            <a:off x="-8911" y="35268"/>
            <a:ext cx="9009421" cy="1325563"/>
          </a:xfrm>
        </p:spPr>
        <p:txBody>
          <a:bodyPr/>
          <a:lstStyle/>
          <a:p>
            <a:pPr algn="ctr"/>
            <a:r>
              <a:rPr lang="cy-GB" dirty="0">
                <a:effectLst/>
                <a:latin typeface="Arial" panose="020B0604020202020204" pitchFamily="34" charset="0"/>
                <a:cs typeface="Arial" panose="020B0604020202020204" pitchFamily="34" charset="0"/>
              </a:rPr>
              <a:t>Datblygiad cyn-geni / </a:t>
            </a:r>
            <a:r>
              <a:rPr lang="en-GB" dirty="0">
                <a:solidFill>
                  <a:schemeClr val="accent1">
                    <a:lumMod val="75000"/>
                  </a:schemeClr>
                </a:solidFill>
                <a:latin typeface="Arial" panose="020B0604020202020204" pitchFamily="34" charset="0"/>
                <a:cs typeface="Arial" panose="020B0604020202020204" pitchFamily="34" charset="0"/>
              </a:rPr>
              <a:t>Pre-natal development </a:t>
            </a:r>
          </a:p>
        </p:txBody>
      </p:sp>
      <p:sp>
        <p:nvSpPr>
          <p:cNvPr id="3" name="Content Placeholder 2">
            <a:extLst>
              <a:ext uri="{FF2B5EF4-FFF2-40B4-BE49-F238E27FC236}">
                <a16:creationId xmlns:a16="http://schemas.microsoft.com/office/drawing/2014/main" id="{2F454A38-AB8B-B88C-5CED-C57BE2F99CB9}"/>
              </a:ext>
            </a:extLst>
          </p:cNvPr>
          <p:cNvSpPr>
            <a:spLocks noGrp="1"/>
          </p:cNvSpPr>
          <p:nvPr>
            <p:ph sz="half" idx="1"/>
          </p:nvPr>
        </p:nvSpPr>
        <p:spPr>
          <a:xfrm>
            <a:off x="176981" y="1533832"/>
            <a:ext cx="4318819" cy="4005790"/>
          </a:xfrm>
        </p:spPr>
        <p:txBody>
          <a:bodyPr>
            <a:noAutofit/>
          </a:bodyPr>
          <a:lstStyle/>
          <a:p>
            <a:r>
              <a:rPr lang="en-GB" sz="2400" dirty="0">
                <a:latin typeface="Arial" panose="020B0604020202020204" pitchFamily="34" charset="0"/>
                <a:cs typeface="Arial" panose="020B0604020202020204" pitchFamily="34" charset="0"/>
              </a:rPr>
              <a:t>Yn </a:t>
            </a:r>
            <a:r>
              <a:rPr lang="en-GB" sz="2400" dirty="0" err="1">
                <a:latin typeface="Arial" panose="020B0604020202020204" pitchFamily="34" charset="0"/>
                <a:cs typeface="Arial" panose="020B0604020202020204" pitchFamily="34" charset="0"/>
              </a:rPr>
              <a:t>ystod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beichiogrwydd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deiet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pobl</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gyfradd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maent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pwysau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llesiant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corfforol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meddyliol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hamgylchedd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harferion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ffordd</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fyw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bwerus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iechyd </a:t>
            </a:r>
            <a:r>
              <a:rPr lang="en-GB" sz="2400" dirty="0" err="1">
                <a:latin typeface="Arial" panose="020B0604020202020204" pitchFamily="34" charset="0"/>
                <a:cs typeface="Arial" panose="020B0604020202020204" pitchFamily="34" charset="0"/>
              </a:rPr>
              <a:t>plentyn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dyfodol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ffactorau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dylanwadu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modd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metaboledd</a:t>
            </a:r>
            <a:r>
              <a:rPr lang="en-GB" sz="2400" dirty="0">
                <a:latin typeface="Arial" panose="020B0604020202020204" pitchFamily="34" charset="0"/>
                <a:cs typeface="Arial" panose="020B0604020202020204" pitchFamily="34" charset="0"/>
              </a:rPr>
              <a:t>, system </a:t>
            </a:r>
            <a:r>
              <a:rPr lang="en-GB" sz="2400" dirty="0" err="1">
                <a:latin typeface="Arial" panose="020B0604020202020204" pitchFamily="34" charset="0"/>
                <a:cs typeface="Arial" panose="020B0604020202020204" pitchFamily="34" charset="0"/>
              </a:rPr>
              <a:t>imiwnedd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gweithrediad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organau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plentyn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dechrau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datblygu</a:t>
            </a:r>
            <a:r>
              <a:rPr lang="en-GB" sz="24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6FFC8384-85C9-ABAD-561D-F61EDA9C0111}"/>
              </a:ext>
            </a:extLst>
          </p:cNvPr>
          <p:cNvSpPr>
            <a:spLocks noGrp="1"/>
          </p:cNvSpPr>
          <p:nvPr>
            <p:ph sz="half" idx="2"/>
          </p:nvPr>
        </p:nvSpPr>
        <p:spPr>
          <a:xfrm>
            <a:off x="4803058" y="1629697"/>
            <a:ext cx="4163961" cy="4358148"/>
          </a:xfrm>
        </p:spPr>
        <p:txBody>
          <a:bodyPr>
            <a:normAutofit fontScale="70000" lnSpcReduction="20000"/>
          </a:bodyPr>
          <a:lstStyle/>
          <a:p>
            <a:pPr algn="l" fontAlgn="base"/>
            <a:r>
              <a:rPr lang="en-GB" sz="3400" b="0" i="0" dirty="0">
                <a:solidFill>
                  <a:schemeClr val="accent1">
                    <a:lumMod val="75000"/>
                  </a:schemeClr>
                </a:solidFill>
                <a:effectLst/>
                <a:latin typeface="Arial" panose="020B0604020202020204" pitchFamily="34" charset="0"/>
                <a:cs typeface="Arial" panose="020B0604020202020204" pitchFamily="34" charset="0"/>
              </a:rPr>
              <a:t>During pregnancy, a person’s diet, the rate at which they gain weight, their physical and mental well-being, their environment and lifestyle habits have a powerful effect on a child’s future health. These factors influence how a child’s metabolism, immune system, and organ functioning begin to develop. </a:t>
            </a:r>
          </a:p>
          <a:p>
            <a:pPr marL="0" indent="0" algn="l" fontAlgn="base">
              <a:buNone/>
            </a:pPr>
            <a:r>
              <a:rPr lang="en-GB" sz="3400" dirty="0">
                <a:solidFill>
                  <a:srgbClr val="272C30"/>
                </a:solidFill>
                <a:latin typeface="Arial" panose="020B0604020202020204" pitchFamily="34" charset="0"/>
                <a:cs typeface="Arial" panose="020B0604020202020204" pitchFamily="34" charset="0"/>
              </a:rPr>
              <a:t>(Thousand days, no date)</a:t>
            </a:r>
            <a:endParaRPr lang="en-GB" sz="3400" b="0" i="0" dirty="0">
              <a:solidFill>
                <a:srgbClr val="272C3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45096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09665-A166-77D6-70DD-A7242C3E88F4}"/>
              </a:ext>
            </a:extLst>
          </p:cNvPr>
          <p:cNvSpPr>
            <a:spLocks noGrp="1"/>
          </p:cNvSpPr>
          <p:nvPr>
            <p:ph type="title"/>
          </p:nvPr>
        </p:nvSpPr>
        <p:spPr>
          <a:xfrm>
            <a:off x="1" y="59199"/>
            <a:ext cx="9144000" cy="1325563"/>
          </a:xfrm>
        </p:spPr>
        <p:txBody>
          <a:bodyPr>
            <a:normAutofit/>
          </a:bodyPr>
          <a:lstStyle/>
          <a:p>
            <a:r>
              <a:rPr lang="en-GB" sz="4000" dirty="0" err="1">
                <a:latin typeface="Arial" panose="020B0604020202020204" pitchFamily="34" charset="0"/>
                <a:cs typeface="Arial" panose="020B0604020202020204" pitchFamily="34" charset="0"/>
              </a:rPr>
              <a:t>Datblygiad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r>
              <a:rPr lang="en-GB" sz="4000" dirty="0">
                <a:latin typeface="Arial" panose="020B0604020202020204" pitchFamily="34" charset="0"/>
                <a:cs typeface="Arial" panose="020B0604020202020204" pitchFamily="34" charset="0"/>
              </a:rPr>
              <a:t> / </a:t>
            </a:r>
            <a:r>
              <a:rPr lang="en-GB" altLang="en-US" sz="4000" dirty="0">
                <a:solidFill>
                  <a:schemeClr val="accent1">
                    <a:lumMod val="75000"/>
                  </a:schemeClr>
                </a:solidFill>
                <a:latin typeface="Arial" panose="020B0604020202020204" pitchFamily="34" charset="0"/>
                <a:cs typeface="Arial" panose="020B0604020202020204" pitchFamily="34" charset="0"/>
              </a:rPr>
              <a:t>Early Development </a:t>
            </a:r>
            <a:endParaRPr lang="en-GB" sz="4000" dirty="0">
              <a:solidFill>
                <a:schemeClr val="accent1">
                  <a:lumMod val="75000"/>
                </a:schemeClr>
              </a:solidFill>
            </a:endParaRPr>
          </a:p>
        </p:txBody>
      </p:sp>
      <p:pic>
        <p:nvPicPr>
          <p:cNvPr id="1026" name="Picture 2" descr="What is the first 1,000 days of life?">
            <a:extLst>
              <a:ext uri="{FF2B5EF4-FFF2-40B4-BE49-F238E27FC236}">
                <a16:creationId xmlns:a16="http://schemas.microsoft.com/office/drawing/2014/main" id="{B84E402C-66FC-3510-96DA-60F6295385C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 y="1358850"/>
            <a:ext cx="9144000" cy="4662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251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C07A7-2CB5-3BD0-6D6F-56F62CAF33FA}"/>
              </a:ext>
            </a:extLst>
          </p:cNvPr>
          <p:cNvSpPr>
            <a:spLocks noGrp="1"/>
          </p:cNvSpPr>
          <p:nvPr>
            <p:ph type="title"/>
          </p:nvPr>
        </p:nvSpPr>
        <p:spPr>
          <a:xfrm>
            <a:off x="0" y="365125"/>
            <a:ext cx="8826910" cy="1325563"/>
          </a:xfrm>
        </p:spPr>
        <p:txBody>
          <a:bodyPr>
            <a:normAutofit/>
          </a:bodyPr>
          <a:lstStyle/>
          <a:p>
            <a:br>
              <a:rPr lang="en-GB" b="1" i="0" dirty="0">
                <a:solidFill>
                  <a:srgbClr val="1F1F1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C714E46-3183-F16B-67F8-3398FE55FB79}"/>
              </a:ext>
            </a:extLst>
          </p:cNvPr>
          <p:cNvSpPr>
            <a:spLocks noGrp="1"/>
          </p:cNvSpPr>
          <p:nvPr>
            <p:ph sz="half" idx="1"/>
          </p:nvPr>
        </p:nvSpPr>
        <p:spPr>
          <a:xfrm>
            <a:off x="58994" y="1010264"/>
            <a:ext cx="4436806" cy="4913211"/>
          </a:xfrm>
        </p:spPr>
        <p:txBody>
          <a:bodyPr>
            <a:normAutofit fontScale="55000" lnSpcReduction="20000"/>
          </a:bodyPr>
          <a:lstStyle/>
          <a:p>
            <a:pPr algn="l">
              <a:buFont typeface="Arial" panose="020B0604020202020204" pitchFamily="34" charset="0"/>
              <a:buChar char="•"/>
            </a:pPr>
            <a:r>
              <a:rPr lang="en-GB" sz="4400" b="0" i="0" dirty="0">
                <a:solidFill>
                  <a:srgbClr val="1F1F1F"/>
                </a:solidFill>
                <a:effectLst/>
                <a:latin typeface="Arial" panose="020B0604020202020204" pitchFamily="34" charset="0"/>
              </a:rPr>
              <a:t>Estyn </a:t>
            </a:r>
            <a:r>
              <a:rPr lang="en-GB" sz="4400" b="0" i="0" dirty="0" err="1">
                <a:solidFill>
                  <a:srgbClr val="1F1F1F"/>
                </a:solidFill>
                <a:effectLst/>
                <a:latin typeface="Arial" panose="020B0604020202020204" pitchFamily="34" charset="0"/>
              </a:rPr>
              <a:t>allan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atoch</a:t>
            </a:r>
            <a:r>
              <a:rPr lang="en-GB" sz="4400" b="0" i="0" dirty="0">
                <a:solidFill>
                  <a:srgbClr val="1F1F1F"/>
                </a:solidFill>
                <a:effectLst/>
                <a:latin typeface="Arial" panose="020B0604020202020204" pitchFamily="34" charset="0"/>
              </a:rPr>
              <a:t> pan </a:t>
            </a:r>
            <a:r>
              <a:rPr lang="en-GB" sz="4400" b="0" i="0" dirty="0" err="1">
                <a:solidFill>
                  <a:srgbClr val="1F1F1F"/>
                </a:solidFill>
                <a:effectLst/>
                <a:latin typeface="Arial" panose="020B0604020202020204" pitchFamily="34" charset="0"/>
              </a:rPr>
              <a:t>fydd</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eisiau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sylw</a:t>
            </a:r>
            <a:r>
              <a:rPr lang="en-GB" sz="4400" b="0" i="0" dirty="0">
                <a:solidFill>
                  <a:srgbClr val="1F1F1F"/>
                </a:solidFill>
                <a:effectLst/>
                <a:latin typeface="Arial" panose="020B0604020202020204" pitchFamily="34" charset="0"/>
              </a:rPr>
              <a:t> neu </a:t>
            </a:r>
            <a:r>
              <a:rPr lang="en-GB" sz="4400" b="0" i="0" dirty="0" err="1">
                <a:solidFill>
                  <a:srgbClr val="1F1F1F"/>
                </a:solidFill>
                <a:effectLst/>
                <a:latin typeface="Arial" panose="020B0604020202020204" pitchFamily="34" charset="0"/>
              </a:rPr>
              <a:t>sicrwydd</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err="1">
                <a:solidFill>
                  <a:srgbClr val="1F1F1F"/>
                </a:solidFill>
                <a:effectLst/>
                <a:latin typeface="Arial" panose="020B0604020202020204" pitchFamily="34" charset="0"/>
              </a:rPr>
              <a:t>Symud</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freichiau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a’i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goesau’n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gryfach</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err="1">
                <a:solidFill>
                  <a:srgbClr val="1F1F1F"/>
                </a:solidFill>
                <a:effectLst/>
                <a:latin typeface="Arial" panose="020B0604020202020204" pitchFamily="34" charset="0"/>
              </a:rPr>
              <a:t>Gwenu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ar</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bobl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chwythu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swigod</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a:solidFill>
                  <a:srgbClr val="1F1F1F"/>
                </a:solidFill>
                <a:effectLst/>
                <a:latin typeface="Arial" panose="020B0604020202020204" pitchFamily="34" charset="0"/>
              </a:rPr>
              <a:t>Dilyn </a:t>
            </a:r>
            <a:r>
              <a:rPr lang="en-GB" sz="4400" b="0" i="0" dirty="0" err="1">
                <a:solidFill>
                  <a:srgbClr val="1F1F1F"/>
                </a:solidFill>
                <a:effectLst/>
                <a:latin typeface="Arial" panose="020B0604020202020204" pitchFamily="34" charset="0"/>
              </a:rPr>
              <a:t>pethau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sy’n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symud</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gyda’i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lygaid</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err="1">
                <a:solidFill>
                  <a:srgbClr val="1F1F1F"/>
                </a:solidFill>
                <a:effectLst/>
                <a:latin typeface="Arial" panose="020B0604020202020204" pitchFamily="34" charset="0"/>
              </a:rPr>
              <a:t>Ymateb</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synau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uchel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drwy</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gau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lygaid</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hagor</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eto</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gwgu</a:t>
            </a:r>
            <a:r>
              <a:rPr lang="en-GB" sz="4400" b="0" i="0" dirty="0">
                <a:solidFill>
                  <a:srgbClr val="1F1F1F"/>
                </a:solidFill>
                <a:effectLst/>
                <a:latin typeface="Arial" panose="020B0604020202020204" pitchFamily="34" charset="0"/>
              </a:rPr>
              <a:t> neu </a:t>
            </a:r>
            <a:r>
              <a:rPr lang="en-GB" sz="4400" b="0" i="0" dirty="0" err="1">
                <a:solidFill>
                  <a:srgbClr val="1F1F1F"/>
                </a:solidFill>
                <a:effectLst/>
                <a:latin typeface="Arial" panose="020B0604020202020204" pitchFamily="34" charset="0"/>
              </a:rPr>
              <a:t>ddihuno</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err="1">
                <a:solidFill>
                  <a:srgbClr val="1F1F1F"/>
                </a:solidFill>
                <a:effectLst/>
                <a:latin typeface="Arial" panose="020B0604020202020204" pitchFamily="34" charset="0"/>
              </a:rPr>
              <a:t>Gafael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mewn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pethau</a:t>
            </a:r>
            <a:r>
              <a:rPr lang="en-GB" sz="4400" b="0" i="0" dirty="0">
                <a:solidFill>
                  <a:srgbClr val="1F1F1F"/>
                </a:solidFill>
                <a:effectLst/>
                <a:latin typeface="Arial" panose="020B0604020202020204" pitchFamily="34" charset="0"/>
              </a:rPr>
              <a:t> am </a:t>
            </a:r>
            <a:r>
              <a:rPr lang="en-GB" sz="4400" b="0" i="0" dirty="0" err="1">
                <a:solidFill>
                  <a:srgbClr val="1F1F1F"/>
                </a:solidFill>
                <a:effectLst/>
                <a:latin typeface="Arial" panose="020B0604020202020204" pitchFamily="34" charset="0"/>
              </a:rPr>
              <a:t>ychydig</a:t>
            </a:r>
            <a:r>
              <a:rPr lang="en-GB" sz="4400" b="0" i="0" dirty="0">
                <a:solidFill>
                  <a:srgbClr val="1F1F1F"/>
                </a:solidFill>
                <a:effectLst/>
                <a:latin typeface="Arial" panose="020B0604020202020204" pitchFamily="34" charset="0"/>
              </a:rPr>
              <a:t>; </a:t>
            </a:r>
          </a:p>
          <a:p>
            <a:pPr algn="l">
              <a:buFont typeface="Arial" panose="020B0604020202020204" pitchFamily="34" charset="0"/>
              <a:buChar char="•"/>
            </a:pPr>
            <a:r>
              <a:rPr lang="en-GB" sz="4400" b="0" i="0" dirty="0">
                <a:solidFill>
                  <a:srgbClr val="1F1F1F"/>
                </a:solidFill>
                <a:effectLst/>
                <a:latin typeface="Arial" panose="020B0604020202020204" pitchFamily="34" charset="0"/>
              </a:rPr>
              <a:t>Dal </a:t>
            </a:r>
            <a:r>
              <a:rPr lang="en-GB" sz="4400" b="0" i="0" dirty="0" err="1">
                <a:solidFill>
                  <a:srgbClr val="1F1F1F"/>
                </a:solidFill>
                <a:effectLst/>
                <a:latin typeface="Arial" panose="020B0604020202020204" pitchFamily="34" charset="0"/>
              </a:rPr>
              <a:t>ei</a:t>
            </a:r>
            <a:r>
              <a:rPr lang="en-GB" sz="4400" b="0" i="0" dirty="0">
                <a:solidFill>
                  <a:srgbClr val="1F1F1F"/>
                </a:solidFill>
                <a:effectLst/>
                <a:latin typeface="Arial" panose="020B0604020202020204" pitchFamily="34" charset="0"/>
              </a:rPr>
              <a:t> ben </a:t>
            </a:r>
            <a:r>
              <a:rPr lang="en-GB" sz="4400" b="0" i="0" dirty="0" err="1">
                <a:solidFill>
                  <a:srgbClr val="1F1F1F"/>
                </a:solidFill>
                <a:effectLst/>
                <a:latin typeface="Arial" panose="020B0604020202020204" pitchFamily="34" charset="0"/>
              </a:rPr>
              <a:t>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fyny</a:t>
            </a:r>
            <a:r>
              <a:rPr lang="en-GB" sz="4400" b="0" i="0" dirty="0">
                <a:solidFill>
                  <a:srgbClr val="1F1F1F"/>
                </a:solidFill>
                <a:effectLst/>
                <a:latin typeface="Arial" panose="020B0604020202020204" pitchFamily="34" charset="0"/>
              </a:rPr>
              <a:t> am </a:t>
            </a:r>
            <a:r>
              <a:rPr lang="en-GB" sz="4400" b="0" i="0" dirty="0" err="1">
                <a:solidFill>
                  <a:srgbClr val="1F1F1F"/>
                </a:solidFill>
                <a:effectLst/>
                <a:latin typeface="Arial" panose="020B0604020202020204" pitchFamily="34" charset="0"/>
              </a:rPr>
              <a:t>ychydig</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funudau</a:t>
            </a:r>
            <a:r>
              <a:rPr lang="en-GB" sz="3400" b="0" i="0" dirty="0">
                <a:solidFill>
                  <a:srgbClr val="1F1F1F"/>
                </a:solidFill>
                <a:effectLst/>
                <a:latin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8F30F132-2149-63C3-122F-99DE2B2E1092}"/>
              </a:ext>
            </a:extLst>
          </p:cNvPr>
          <p:cNvSpPr>
            <a:spLocks noGrp="1"/>
          </p:cNvSpPr>
          <p:nvPr>
            <p:ph sz="half" idx="2"/>
          </p:nvPr>
        </p:nvSpPr>
        <p:spPr>
          <a:xfrm>
            <a:off x="4572000" y="1010265"/>
            <a:ext cx="4572000" cy="4913211"/>
          </a:xfrm>
        </p:spPr>
        <p:txBody>
          <a:bodyPr>
            <a:normAutofit fontScale="55000" lnSpcReduction="20000"/>
          </a:bodyPr>
          <a:lstStyle/>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Reach out for you when they need attention or to feel secure;</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Move their arms and legs more strongly;</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Smile at people, blow bubbles;</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Follow moving objects with their eyes;</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Respond to loud noises by blinking, frowning or waking up;</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Hold on to things for a little while; and</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Hold their head up for a few minutes.</a:t>
            </a:r>
          </a:p>
          <a:p>
            <a:endParaRPr lang="en-GB" dirty="0"/>
          </a:p>
        </p:txBody>
      </p:sp>
      <p:sp>
        <p:nvSpPr>
          <p:cNvPr id="5" name="Title 1">
            <a:extLst>
              <a:ext uri="{FF2B5EF4-FFF2-40B4-BE49-F238E27FC236}">
                <a16:creationId xmlns:a16="http://schemas.microsoft.com/office/drawing/2014/main" id="{71C65E08-B5C8-C769-0687-7B7E208F1E10}"/>
              </a:ext>
            </a:extLst>
          </p:cNvPr>
          <p:cNvSpPr txBox="1">
            <a:spLocks/>
          </p:cNvSpPr>
          <p:nvPr/>
        </p:nvSpPr>
        <p:spPr>
          <a:xfrm>
            <a:off x="-169606" y="169810"/>
            <a:ext cx="9144000"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latin typeface="Arial" panose="020B0604020202020204" pitchFamily="34" charset="0"/>
              </a:rPr>
              <a:t>1 – 2 mis:</a:t>
            </a:r>
            <a:r>
              <a:rPr lang="en-GB" sz="4900" b="1" dirty="0">
                <a:solidFill>
                  <a:schemeClr val="accent1">
                    <a:lumMod val="75000"/>
                  </a:schemeClr>
                </a:solidFill>
                <a:latin typeface="Arial" panose="020B0604020202020204" pitchFamily="34" charset="0"/>
              </a:rPr>
              <a:t>         1 - 2 months</a:t>
            </a:r>
            <a:br>
              <a:rPr lang="en-GB" b="1" dirty="0">
                <a:solidFill>
                  <a:srgbClr val="1F1F1F"/>
                </a:solidFill>
                <a:latin typeface="Arial" panose="020B0604020202020204" pitchFamily="34" charset="0"/>
              </a:rPr>
            </a:br>
            <a:endParaRPr lang="en-GB" dirty="0"/>
          </a:p>
        </p:txBody>
      </p:sp>
    </p:spTree>
    <p:extLst>
      <p:ext uri="{BB962C8B-B14F-4D97-AF65-F5344CB8AC3E}">
        <p14:creationId xmlns:p14="http://schemas.microsoft.com/office/powerpoint/2010/main" val="138408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1B073-A5FF-3836-F5E7-823FF9DE4116}"/>
              </a:ext>
            </a:extLst>
          </p:cNvPr>
          <p:cNvSpPr>
            <a:spLocks noGrp="1"/>
          </p:cNvSpPr>
          <p:nvPr>
            <p:ph type="title"/>
          </p:nvPr>
        </p:nvSpPr>
        <p:spPr>
          <a:xfrm>
            <a:off x="58994" y="365125"/>
            <a:ext cx="9011264" cy="1325563"/>
          </a:xfrm>
        </p:spPr>
        <p:txBody>
          <a:bodyPr>
            <a:normAutofit/>
          </a:bodyPr>
          <a:lstStyle/>
          <a:p>
            <a:br>
              <a:rPr lang="en-GB" b="1" i="0" dirty="0">
                <a:solidFill>
                  <a:srgbClr val="1F1F1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368610E-EB5D-EE38-CF6F-241E7ED54D84}"/>
              </a:ext>
            </a:extLst>
          </p:cNvPr>
          <p:cNvSpPr>
            <a:spLocks noGrp="1"/>
          </p:cNvSpPr>
          <p:nvPr>
            <p:ph sz="half" idx="1"/>
          </p:nvPr>
        </p:nvSpPr>
        <p:spPr>
          <a:xfrm>
            <a:off x="0" y="1054227"/>
            <a:ext cx="4262284" cy="4926243"/>
          </a:xfrm>
        </p:spPr>
        <p:txBody>
          <a:bodyPr>
            <a:normAutofit fontScale="77500" lnSpcReduction="20000"/>
          </a:bodyPr>
          <a:lstStyle/>
          <a:p>
            <a:pPr algn="l">
              <a:buFont typeface="Arial" panose="020B0604020202020204" pitchFamily="34" charset="0"/>
              <a:buChar char="•"/>
            </a:pPr>
            <a:r>
              <a:rPr lang="en-GB" b="0" i="0" dirty="0" err="1">
                <a:solidFill>
                  <a:srgbClr val="1F1F1F"/>
                </a:solidFill>
                <a:effectLst/>
                <a:latin typeface="Arial" panose="020B0604020202020204" pitchFamily="34" charset="0"/>
              </a:rPr>
              <a:t>Adnabod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gyfarwydd</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Troi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atoch</a:t>
            </a:r>
            <a:r>
              <a:rPr lang="en-GB" b="0" i="0" dirty="0">
                <a:solidFill>
                  <a:srgbClr val="1F1F1F"/>
                </a:solidFill>
                <a:effectLst/>
                <a:latin typeface="Arial" panose="020B0604020202020204" pitchFamily="34" charset="0"/>
              </a:rPr>
              <a:t> chi </a:t>
            </a:r>
            <a:r>
              <a:rPr lang="en-GB" b="0" i="0" dirty="0" err="1">
                <a:solidFill>
                  <a:srgbClr val="1F1F1F"/>
                </a:solidFill>
                <a:effectLst/>
                <a:latin typeface="Arial" panose="020B0604020202020204" pitchFamily="34" charset="0"/>
              </a:rPr>
              <a:t>wrth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glywed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eich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llais</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Gafael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draed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gyda’i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ddwylo</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Ceisio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gafael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mewn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pethau’n</a:t>
            </a:r>
            <a:r>
              <a:rPr lang="en-GB" b="0" i="0" dirty="0">
                <a:solidFill>
                  <a:srgbClr val="1F1F1F"/>
                </a:solidFill>
                <a:effectLst/>
                <a:latin typeface="Arial" panose="020B0604020202020204" pitchFamily="34" charset="0"/>
              </a:rPr>
              <a:t> well;</a:t>
            </a:r>
          </a:p>
          <a:p>
            <a:pPr algn="l">
              <a:buFont typeface="Arial" panose="020B0604020202020204" pitchFamily="34" charset="0"/>
              <a:buChar char="•"/>
            </a:pPr>
            <a:r>
              <a:rPr lang="en-GB" b="0" i="0" dirty="0" err="1">
                <a:solidFill>
                  <a:srgbClr val="1F1F1F"/>
                </a:solidFill>
                <a:effectLst/>
                <a:latin typeface="Arial" panose="020B0604020202020204" pitchFamily="34" charset="0"/>
              </a:rPr>
              <a:t>Ceisio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symud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tegan</a:t>
            </a:r>
            <a:r>
              <a:rPr lang="en-GB" b="0" i="0" dirty="0">
                <a:solidFill>
                  <a:srgbClr val="1F1F1F"/>
                </a:solidFill>
                <a:effectLst/>
                <a:latin typeface="Arial" panose="020B0604020202020204" pitchFamily="34" charset="0"/>
              </a:rPr>
              <a:t> o un </a:t>
            </a:r>
            <a:r>
              <a:rPr lang="en-GB" b="0" i="0" dirty="0" err="1">
                <a:solidFill>
                  <a:srgbClr val="1F1F1F"/>
                </a:solidFill>
                <a:effectLst/>
                <a:latin typeface="Arial" panose="020B0604020202020204" pitchFamily="34" charset="0"/>
              </a:rPr>
              <a:t>llaw</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llall</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Rholio</a:t>
            </a:r>
            <a:r>
              <a:rPr lang="en-GB" b="0" i="0" dirty="0">
                <a:solidFill>
                  <a:srgbClr val="1F1F1F"/>
                </a:solidFill>
                <a:effectLst/>
                <a:latin typeface="Arial" panose="020B0604020202020204" pitchFamily="34" charset="0"/>
              </a:rPr>
              <a:t> o un </a:t>
            </a:r>
            <a:r>
              <a:rPr lang="en-GB" b="0" i="0" dirty="0" err="1">
                <a:solidFill>
                  <a:srgbClr val="1F1F1F"/>
                </a:solidFill>
                <a:effectLst/>
                <a:latin typeface="Arial" panose="020B0604020202020204" pitchFamily="34" charset="0"/>
              </a:rPr>
              <a:t>ochr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llall</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a:solidFill>
                  <a:srgbClr val="1F1F1F"/>
                </a:solidFill>
                <a:effectLst/>
                <a:latin typeface="Arial" panose="020B0604020202020204" pitchFamily="34" charset="0"/>
              </a:rPr>
              <a:t>Dal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ben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fyny</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bron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syth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eistedd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gofalwch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fod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rhywbeth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i’w</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atal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rhag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cwympo</a:t>
            </a:r>
            <a:r>
              <a:rPr lang="en-GB" b="0" i="0" dirty="0">
                <a:solidFill>
                  <a:srgbClr val="1F1F1F"/>
                </a:solidFill>
                <a:effectLst/>
                <a:latin typeface="Arial" panose="020B0604020202020204" pitchFamily="34" charset="0"/>
              </a:rPr>
              <a:t>); </a:t>
            </a:r>
          </a:p>
          <a:p>
            <a:pPr algn="l">
              <a:buFont typeface="Arial" panose="020B0604020202020204" pitchFamily="34" charset="0"/>
              <a:buChar char="•"/>
            </a:pPr>
            <a:r>
              <a:rPr lang="en-GB" b="0" i="0" dirty="0" err="1">
                <a:solidFill>
                  <a:srgbClr val="1F1F1F"/>
                </a:solidFill>
                <a:effectLst/>
                <a:latin typeface="Arial" panose="020B0604020202020204" pitchFamily="34" charset="0"/>
              </a:rPr>
              <a:t>Cyffroi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wrth</a:t>
            </a:r>
            <a:r>
              <a:rPr lang="en-GB" b="0" i="0" dirty="0">
                <a:solidFill>
                  <a:srgbClr val="1F1F1F"/>
                </a:solidFill>
                <a:effectLst/>
                <a:latin typeface="Arial" panose="020B0604020202020204" pitchFamily="34" charset="0"/>
              </a:rPr>
              <a:t> weld neu </a:t>
            </a:r>
            <a:r>
              <a:rPr lang="en-GB" b="0" i="0" dirty="0" err="1">
                <a:solidFill>
                  <a:srgbClr val="1F1F1F"/>
                </a:solidFill>
                <a:effectLst/>
                <a:latin typeface="Arial" panose="020B0604020202020204" pitchFamily="34" charset="0"/>
              </a:rPr>
              <a:t>glywed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gyfarwydd</a:t>
            </a:r>
            <a:r>
              <a:rPr lang="en-GB" b="0" i="0" dirty="0">
                <a:solidFill>
                  <a:srgbClr val="1F1F1F"/>
                </a:solidFill>
                <a:effectLst/>
                <a:latin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CBB2FB0F-FE62-C9EB-E4D0-D5C4D35B6C8F}"/>
              </a:ext>
            </a:extLst>
          </p:cNvPr>
          <p:cNvSpPr>
            <a:spLocks noGrp="1"/>
          </p:cNvSpPr>
          <p:nvPr>
            <p:ph sz="half" idx="2"/>
          </p:nvPr>
        </p:nvSpPr>
        <p:spPr>
          <a:xfrm>
            <a:off x="4586749" y="1061601"/>
            <a:ext cx="4495800" cy="4866968"/>
          </a:xfrm>
        </p:spPr>
        <p:txBody>
          <a:bodyPr>
            <a:normAutofit fontScale="77500" lnSpcReduction="20000"/>
          </a:bodyPr>
          <a:lstStyle/>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Recognise familiar people;</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Turn towards you when they hear your voice;</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Grab their feet with their hands;</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Reach grasp things better;</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Try to move a toy from one hand to another;</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Roll from side to side;</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Keep their head up almost straight when in a sitting position (make sure your baby is supported); and</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Show excitement when they see or hear familiar people.</a:t>
            </a:r>
          </a:p>
          <a:p>
            <a:endParaRPr lang="en-GB" dirty="0"/>
          </a:p>
        </p:txBody>
      </p:sp>
      <p:sp>
        <p:nvSpPr>
          <p:cNvPr id="5" name="Title 1">
            <a:extLst>
              <a:ext uri="{FF2B5EF4-FFF2-40B4-BE49-F238E27FC236}">
                <a16:creationId xmlns:a16="http://schemas.microsoft.com/office/drawing/2014/main" id="{89419CA7-CCE1-5088-9EAD-1ACE00E80FF8}"/>
              </a:ext>
            </a:extLst>
          </p:cNvPr>
          <p:cNvSpPr txBox="1">
            <a:spLocks/>
          </p:cNvSpPr>
          <p:nvPr/>
        </p:nvSpPr>
        <p:spPr>
          <a:xfrm>
            <a:off x="-169606" y="169810"/>
            <a:ext cx="9144000"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latin typeface="Arial" panose="020B0604020202020204" pitchFamily="34" charset="0"/>
              </a:rPr>
              <a:t>3 – 4 mis:</a:t>
            </a:r>
            <a:r>
              <a:rPr lang="en-GB" sz="4900" b="1" dirty="0">
                <a:solidFill>
                  <a:schemeClr val="accent1">
                    <a:lumMod val="75000"/>
                  </a:schemeClr>
                </a:solidFill>
                <a:latin typeface="Arial" panose="020B0604020202020204" pitchFamily="34" charset="0"/>
              </a:rPr>
              <a:t>         3 - 4 months</a:t>
            </a:r>
            <a:br>
              <a:rPr lang="en-GB" b="1" dirty="0">
                <a:solidFill>
                  <a:srgbClr val="1F1F1F"/>
                </a:solidFill>
                <a:latin typeface="Arial" panose="020B0604020202020204" pitchFamily="34" charset="0"/>
              </a:rPr>
            </a:br>
            <a:endParaRPr lang="en-GB" dirty="0"/>
          </a:p>
        </p:txBody>
      </p:sp>
    </p:spTree>
    <p:extLst>
      <p:ext uri="{BB962C8B-B14F-4D97-AF65-F5344CB8AC3E}">
        <p14:creationId xmlns:p14="http://schemas.microsoft.com/office/powerpoint/2010/main" val="4068906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D526-534D-77D2-6423-86143DFE0FB7}"/>
              </a:ext>
            </a:extLst>
          </p:cNvPr>
          <p:cNvSpPr>
            <a:spLocks noGrp="1"/>
          </p:cNvSpPr>
          <p:nvPr>
            <p:ph type="title"/>
          </p:nvPr>
        </p:nvSpPr>
        <p:spPr>
          <a:xfrm>
            <a:off x="0" y="92280"/>
            <a:ext cx="9144000" cy="1325563"/>
          </a:xfrm>
        </p:spPr>
        <p:txBody>
          <a:bodyPr>
            <a:normAutofit/>
          </a:bodyPr>
          <a:lstStyle/>
          <a:p>
            <a:br>
              <a:rPr lang="en-GB" dirty="0"/>
            </a:br>
            <a:endParaRPr lang="en-GB" dirty="0"/>
          </a:p>
        </p:txBody>
      </p:sp>
      <p:sp>
        <p:nvSpPr>
          <p:cNvPr id="3" name="Content Placeholder 2">
            <a:extLst>
              <a:ext uri="{FF2B5EF4-FFF2-40B4-BE49-F238E27FC236}">
                <a16:creationId xmlns:a16="http://schemas.microsoft.com/office/drawing/2014/main" id="{9F424E5D-8427-5311-2BB9-5034145C7DED}"/>
              </a:ext>
            </a:extLst>
          </p:cNvPr>
          <p:cNvSpPr>
            <a:spLocks noGrp="1"/>
          </p:cNvSpPr>
          <p:nvPr>
            <p:ph sz="half" idx="1"/>
          </p:nvPr>
        </p:nvSpPr>
        <p:spPr>
          <a:xfrm>
            <a:off x="0" y="1137427"/>
            <a:ext cx="4495800" cy="5130835"/>
          </a:xfrm>
        </p:spPr>
        <p:txBody>
          <a:bodyPr>
            <a:normAutofit fontScale="32500" lnSpcReduction="20000"/>
          </a:bodyPr>
          <a:lstStyle/>
          <a:p>
            <a:pPr algn="l">
              <a:buFont typeface="Arial" panose="020B0604020202020204" pitchFamily="34" charset="0"/>
              <a:buChar char="•"/>
            </a:pPr>
            <a:r>
              <a:rPr lang="en-GB" sz="6200" b="0" i="0" dirty="0">
                <a:solidFill>
                  <a:srgbClr val="1F1F1F"/>
                </a:solidFill>
                <a:effectLst/>
                <a:latin typeface="Arial" panose="020B0604020202020204" pitchFamily="34" charset="0"/>
              </a:rPr>
              <a:t>Dal </a:t>
            </a:r>
            <a:r>
              <a:rPr lang="en-GB" sz="6200" b="0" i="0" dirty="0" err="1">
                <a:solidFill>
                  <a:srgbClr val="1F1F1F"/>
                </a:solidFill>
                <a:effectLst/>
                <a:latin typeface="Arial" panose="020B0604020202020204" pitchFamily="34" charset="0"/>
              </a:rPr>
              <a:t>ei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freichiau</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allan</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gael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ei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godi</a:t>
            </a:r>
            <a:r>
              <a:rPr lang="en-GB" sz="6200" b="0" i="0" dirty="0">
                <a:solidFill>
                  <a:srgbClr val="1F1F1F"/>
                </a:solidFill>
                <a:effectLst/>
                <a:latin typeface="Arial" panose="020B0604020202020204" pitchFamily="34" charset="0"/>
              </a:rPr>
              <a:t>;</a:t>
            </a:r>
          </a:p>
          <a:p>
            <a:pPr algn="l">
              <a:buFont typeface="Arial" panose="020B0604020202020204" pitchFamily="34" charset="0"/>
              <a:buChar char="•"/>
            </a:pPr>
            <a:r>
              <a:rPr lang="en-GB" sz="6200" b="0" i="0" dirty="0" err="1">
                <a:solidFill>
                  <a:srgbClr val="1F1F1F"/>
                </a:solidFill>
                <a:effectLst/>
                <a:latin typeface="Arial" panose="020B0604020202020204" pitchFamily="34" charset="0"/>
              </a:rPr>
              <a:t>Rholio</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drosodd</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oddi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ar</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ei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fol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i’w</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gefn</a:t>
            </a:r>
            <a:r>
              <a:rPr lang="en-GB" sz="6200" b="0" i="0" dirty="0">
                <a:solidFill>
                  <a:srgbClr val="1F1F1F"/>
                </a:solidFill>
                <a:effectLst/>
                <a:latin typeface="Arial" panose="020B0604020202020204" pitchFamily="34" charset="0"/>
              </a:rPr>
              <a:t>, ac </a:t>
            </a:r>
            <a:r>
              <a:rPr lang="en-GB" sz="6200" b="0" i="0" dirty="0" err="1">
                <a:solidFill>
                  <a:srgbClr val="1F1F1F"/>
                </a:solidFill>
                <a:effectLst/>
                <a:latin typeface="Arial" panose="020B0604020202020204" pitchFamily="34" charset="0"/>
              </a:rPr>
              <a:t>weithiau</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yn</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ôl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o’i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gefn</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i’w</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fol</a:t>
            </a:r>
            <a:r>
              <a:rPr lang="en-GB" sz="6200" b="0" i="0" dirty="0">
                <a:solidFill>
                  <a:srgbClr val="1F1F1F"/>
                </a:solidFill>
                <a:effectLst/>
                <a:latin typeface="Arial" panose="020B0604020202020204" pitchFamily="34" charset="0"/>
              </a:rPr>
              <a:t>;</a:t>
            </a:r>
          </a:p>
          <a:p>
            <a:pPr algn="l">
              <a:buFont typeface="Arial" panose="020B0604020202020204" pitchFamily="34" charset="0"/>
              <a:buChar char="•"/>
            </a:pPr>
            <a:r>
              <a:rPr lang="en-GB" sz="6200" b="0" i="0" dirty="0" err="1">
                <a:solidFill>
                  <a:srgbClr val="1F1F1F"/>
                </a:solidFill>
                <a:effectLst/>
                <a:latin typeface="Arial" panose="020B0604020202020204" pitchFamily="34" charset="0"/>
              </a:rPr>
              <a:t>Eistedd</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fyny</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gyda</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rhywfaint</a:t>
            </a:r>
            <a:r>
              <a:rPr lang="en-GB" sz="6200" b="0" i="0" dirty="0">
                <a:solidFill>
                  <a:srgbClr val="1F1F1F"/>
                </a:solidFill>
                <a:effectLst/>
                <a:latin typeface="Arial" panose="020B0604020202020204" pitchFamily="34" charset="0"/>
              </a:rPr>
              <a:t> o </a:t>
            </a:r>
            <a:r>
              <a:rPr lang="en-GB" sz="6200" b="0" i="0" dirty="0" err="1">
                <a:solidFill>
                  <a:srgbClr val="1F1F1F"/>
                </a:solidFill>
                <a:effectLst/>
                <a:latin typeface="Arial" panose="020B0604020202020204" pitchFamily="34" charset="0"/>
              </a:rPr>
              <a:t>gymorth</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peidiwch</a:t>
            </a:r>
            <a:r>
              <a:rPr lang="en-GB" sz="6200" b="0" i="0" dirty="0">
                <a:solidFill>
                  <a:srgbClr val="1F1F1F"/>
                </a:solidFill>
                <a:effectLst/>
                <a:latin typeface="Arial" panose="020B0604020202020204" pitchFamily="34" charset="0"/>
              </a:rPr>
              <a:t> â </a:t>
            </a:r>
            <a:r>
              <a:rPr lang="en-GB" sz="6200" b="0" i="0" dirty="0" err="1">
                <a:solidFill>
                  <a:srgbClr val="1F1F1F"/>
                </a:solidFill>
                <a:effectLst/>
                <a:latin typeface="Arial" panose="020B0604020202020204" pitchFamily="34" charset="0"/>
              </a:rPr>
              <a:t>gadael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eich</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babi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ar</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ei</a:t>
            </a:r>
            <a:r>
              <a:rPr lang="en-GB" sz="6200" b="0" i="0" dirty="0">
                <a:solidFill>
                  <a:srgbClr val="1F1F1F"/>
                </a:solidFill>
                <a:effectLst/>
                <a:latin typeface="Arial" panose="020B0604020202020204" pitchFamily="34" charset="0"/>
              </a:rPr>
              <a:t> ben </a:t>
            </a:r>
            <a:r>
              <a:rPr lang="en-GB" sz="6200" b="0" i="0" dirty="0" err="1">
                <a:solidFill>
                  <a:srgbClr val="1F1F1F"/>
                </a:solidFill>
                <a:effectLst/>
                <a:latin typeface="Arial" panose="020B0604020202020204" pitchFamily="34" charset="0"/>
              </a:rPr>
              <a:t>ei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hun</a:t>
            </a:r>
            <a:r>
              <a:rPr lang="en-GB" sz="6200" b="0" i="0" dirty="0">
                <a:solidFill>
                  <a:srgbClr val="1F1F1F"/>
                </a:solidFill>
                <a:effectLst/>
                <a:latin typeface="Arial" panose="020B0604020202020204" pitchFamily="34" charset="0"/>
              </a:rPr>
              <a:t>);</a:t>
            </a:r>
          </a:p>
          <a:p>
            <a:pPr algn="l">
              <a:buFont typeface="Arial" panose="020B0604020202020204" pitchFamily="34" charset="0"/>
              <a:buChar char="•"/>
            </a:pPr>
            <a:r>
              <a:rPr lang="en-GB" sz="6200" b="0" i="0" dirty="0" err="1">
                <a:solidFill>
                  <a:srgbClr val="1F1F1F"/>
                </a:solidFill>
                <a:effectLst/>
                <a:latin typeface="Arial" panose="020B0604020202020204" pitchFamily="34" charset="0"/>
              </a:rPr>
              <a:t>Gafael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mewn</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teganau</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bach</a:t>
            </a:r>
            <a:r>
              <a:rPr lang="en-GB" sz="6200" b="0" i="0" dirty="0">
                <a:solidFill>
                  <a:srgbClr val="1F1F1F"/>
                </a:solidFill>
                <a:effectLst/>
                <a:latin typeface="Arial" panose="020B0604020202020204" pitchFamily="34" charset="0"/>
              </a:rPr>
              <a:t> a </a:t>
            </a:r>
            <a:r>
              <a:rPr lang="en-GB" sz="6200" b="0" i="0" dirty="0" err="1">
                <a:solidFill>
                  <a:srgbClr val="1F1F1F"/>
                </a:solidFill>
                <a:effectLst/>
                <a:latin typeface="Arial" panose="020B0604020202020204" pitchFamily="34" charset="0"/>
              </a:rPr>
              <a:t>phethau</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eraill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sy’n</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cael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eu</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rhoi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o’i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flaen</a:t>
            </a:r>
            <a:r>
              <a:rPr lang="en-GB" sz="6200" b="0" i="0" dirty="0">
                <a:solidFill>
                  <a:srgbClr val="1F1F1F"/>
                </a:solidFill>
                <a:effectLst/>
                <a:latin typeface="Arial" panose="020B0604020202020204" pitchFamily="34" charset="0"/>
              </a:rPr>
              <a:t>;</a:t>
            </a:r>
          </a:p>
          <a:p>
            <a:pPr algn="l">
              <a:buFont typeface="Arial" panose="020B0604020202020204" pitchFamily="34" charset="0"/>
              <a:buChar char="•"/>
            </a:pPr>
            <a:r>
              <a:rPr lang="en-GB" sz="6200" b="0" i="0" dirty="0" err="1">
                <a:solidFill>
                  <a:srgbClr val="1F1F1F"/>
                </a:solidFill>
                <a:effectLst/>
                <a:latin typeface="Arial" panose="020B0604020202020204" pitchFamily="34" charset="0"/>
              </a:rPr>
              <a:t>Cyfathrebu</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drwy</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ddefnyddio</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synau</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symudiadau</a:t>
            </a:r>
            <a:r>
              <a:rPr lang="en-GB" sz="6200" b="0" i="0" dirty="0">
                <a:solidFill>
                  <a:srgbClr val="1F1F1F"/>
                </a:solidFill>
                <a:effectLst/>
                <a:latin typeface="Arial" panose="020B0604020202020204" pitchFamily="34" charset="0"/>
              </a:rPr>
              <a:t> ac </a:t>
            </a:r>
            <a:r>
              <a:rPr lang="en-GB" sz="6200" b="0" i="0" dirty="0" err="1">
                <a:solidFill>
                  <a:srgbClr val="1F1F1F"/>
                </a:solidFill>
                <a:effectLst/>
                <a:latin typeface="Arial" panose="020B0604020202020204" pitchFamily="34" charset="0"/>
              </a:rPr>
              <a:t>ystumiau</a:t>
            </a:r>
            <a:r>
              <a:rPr lang="en-GB" sz="6200" b="0" i="0" dirty="0">
                <a:solidFill>
                  <a:srgbClr val="1F1F1F"/>
                </a:solidFill>
                <a:effectLst/>
                <a:latin typeface="Arial" panose="020B0604020202020204" pitchFamily="34" charset="0"/>
              </a:rPr>
              <a:t>;</a:t>
            </a:r>
          </a:p>
          <a:p>
            <a:pPr algn="l">
              <a:buFont typeface="Arial" panose="020B0604020202020204" pitchFamily="34" charset="0"/>
              <a:buChar char="•"/>
            </a:pPr>
            <a:r>
              <a:rPr lang="en-GB" sz="6200" b="0" i="0" dirty="0" err="1">
                <a:solidFill>
                  <a:srgbClr val="1F1F1F"/>
                </a:solidFill>
                <a:effectLst/>
                <a:latin typeface="Arial" panose="020B0604020202020204" pitchFamily="34" charset="0"/>
              </a:rPr>
              <a:t>Gollwng</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pethau</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a’u</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gadael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gwympo</a:t>
            </a:r>
            <a:r>
              <a:rPr lang="en-GB" sz="6200" b="0" i="0" dirty="0">
                <a:solidFill>
                  <a:srgbClr val="1F1F1F"/>
                </a:solidFill>
                <a:effectLst/>
                <a:latin typeface="Arial" panose="020B0604020202020204" pitchFamily="34" charset="0"/>
              </a:rPr>
              <a:t>;</a:t>
            </a:r>
          </a:p>
          <a:p>
            <a:pPr algn="l">
              <a:buFont typeface="Arial" panose="020B0604020202020204" pitchFamily="34" charset="0"/>
              <a:buChar char="•"/>
            </a:pPr>
            <a:r>
              <a:rPr lang="en-GB" sz="6200" b="0" i="0" dirty="0" err="1">
                <a:solidFill>
                  <a:srgbClr val="1F1F1F"/>
                </a:solidFill>
                <a:effectLst/>
                <a:latin typeface="Arial" panose="020B0604020202020204" pitchFamily="34" charset="0"/>
              </a:rPr>
              <a:t>Gwybod</a:t>
            </a:r>
            <a:r>
              <a:rPr lang="en-GB" sz="6200" b="0" i="0" dirty="0">
                <a:solidFill>
                  <a:srgbClr val="1F1F1F"/>
                </a:solidFill>
                <a:effectLst/>
                <a:latin typeface="Arial" panose="020B0604020202020204" pitchFamily="34" charset="0"/>
              </a:rPr>
              <a:t> bod </a:t>
            </a:r>
            <a:r>
              <a:rPr lang="en-GB" sz="6200" b="0" i="0" dirty="0" err="1">
                <a:solidFill>
                  <a:srgbClr val="1F1F1F"/>
                </a:solidFill>
                <a:effectLst/>
                <a:latin typeface="Arial" panose="020B0604020202020204" pitchFamily="34" charset="0"/>
              </a:rPr>
              <a:t>ratl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yn</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gwneud</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sŵn</a:t>
            </a:r>
            <a:r>
              <a:rPr lang="en-GB" sz="6200" b="0" i="0" dirty="0">
                <a:solidFill>
                  <a:srgbClr val="1F1F1F"/>
                </a:solidFill>
                <a:effectLst/>
                <a:latin typeface="Arial" panose="020B0604020202020204" pitchFamily="34" charset="0"/>
              </a:rPr>
              <a:t> pan </a:t>
            </a:r>
            <a:r>
              <a:rPr lang="en-GB" sz="6200" b="0" i="0" dirty="0" err="1">
                <a:solidFill>
                  <a:srgbClr val="1F1F1F"/>
                </a:solidFill>
                <a:effectLst/>
                <a:latin typeface="Arial" panose="020B0604020202020204" pitchFamily="34" charset="0"/>
              </a:rPr>
              <a:t>mae’n</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cael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ei</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ysgwyd</a:t>
            </a:r>
            <a:r>
              <a:rPr lang="en-GB" sz="6200" b="0" i="0" dirty="0">
                <a:solidFill>
                  <a:srgbClr val="1F1F1F"/>
                </a:solidFill>
                <a:effectLst/>
                <a:latin typeface="Arial" panose="020B0604020202020204" pitchFamily="34" charset="0"/>
              </a:rPr>
              <a:t>;</a:t>
            </a:r>
          </a:p>
          <a:p>
            <a:pPr algn="l">
              <a:buFont typeface="Arial" panose="020B0604020202020204" pitchFamily="34" charset="0"/>
              <a:buChar char="•"/>
            </a:pPr>
            <a:r>
              <a:rPr lang="en-GB" sz="6200" b="0" i="0" dirty="0" err="1">
                <a:solidFill>
                  <a:srgbClr val="1F1F1F"/>
                </a:solidFill>
                <a:effectLst/>
                <a:latin typeface="Arial" panose="020B0604020202020204" pitchFamily="34" charset="0"/>
              </a:rPr>
              <a:t>Crio</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os</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yw’n</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gweld</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pobl</a:t>
            </a:r>
            <a:r>
              <a:rPr lang="en-GB" sz="6200" b="0" i="0" dirty="0">
                <a:solidFill>
                  <a:srgbClr val="1F1F1F"/>
                </a:solidFill>
                <a:effectLst/>
                <a:latin typeface="Arial" panose="020B0604020202020204" pitchFamily="34" charset="0"/>
              </a:rPr>
              <a:t> </a:t>
            </a:r>
            <a:r>
              <a:rPr lang="en-GB" sz="6200" b="0" i="0" dirty="0" err="1">
                <a:solidFill>
                  <a:srgbClr val="1F1F1F"/>
                </a:solidFill>
                <a:effectLst/>
                <a:latin typeface="Arial" panose="020B0604020202020204" pitchFamily="34" charset="0"/>
              </a:rPr>
              <a:t>ddieithr</a:t>
            </a:r>
            <a:r>
              <a:rPr lang="en-GB" sz="6200" b="0" i="0" dirty="0">
                <a:solidFill>
                  <a:srgbClr val="1F1F1F"/>
                </a:solidFill>
                <a:effectLst/>
                <a:latin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40463A6A-DBAA-3DA9-C7CC-0F1DE604AA37}"/>
              </a:ext>
            </a:extLst>
          </p:cNvPr>
          <p:cNvSpPr>
            <a:spLocks noGrp="1"/>
          </p:cNvSpPr>
          <p:nvPr>
            <p:ph sz="half" idx="2"/>
          </p:nvPr>
        </p:nvSpPr>
        <p:spPr>
          <a:xfrm>
            <a:off x="4665406" y="943897"/>
            <a:ext cx="4422058" cy="5125064"/>
          </a:xfrm>
        </p:spPr>
        <p:txBody>
          <a:bodyPr>
            <a:noAutofit/>
          </a:bodyPr>
          <a:lstStyle/>
          <a:p>
            <a:r>
              <a:rPr lang="en-GB" sz="2000" dirty="0">
                <a:solidFill>
                  <a:schemeClr val="accent1">
                    <a:lumMod val="75000"/>
                  </a:schemeClr>
                </a:solidFill>
                <a:latin typeface="Arial" panose="020B0604020202020204" pitchFamily="34" charset="0"/>
                <a:cs typeface="Arial" panose="020B0604020202020204" pitchFamily="34" charset="0"/>
              </a:rPr>
              <a:t>Hold out their arms to be lifted;</a:t>
            </a:r>
          </a:p>
          <a:p>
            <a:r>
              <a:rPr lang="en-GB" sz="2000" dirty="0">
                <a:solidFill>
                  <a:schemeClr val="accent1">
                    <a:lumMod val="75000"/>
                  </a:schemeClr>
                </a:solidFill>
                <a:latin typeface="Arial" panose="020B0604020202020204" pitchFamily="34" charset="0"/>
                <a:cs typeface="Arial" panose="020B0604020202020204" pitchFamily="34" charset="0"/>
              </a:rPr>
              <a:t>Roll over from their front to their back and sometimes from their back to their front;</a:t>
            </a:r>
          </a:p>
          <a:p>
            <a:r>
              <a:rPr lang="en-GB" sz="2000" dirty="0">
                <a:solidFill>
                  <a:schemeClr val="accent1">
                    <a:lumMod val="75000"/>
                  </a:schemeClr>
                </a:solidFill>
                <a:latin typeface="Arial" panose="020B0604020202020204" pitchFamily="34" charset="0"/>
                <a:cs typeface="Arial" panose="020B0604020202020204" pitchFamily="34" charset="0"/>
              </a:rPr>
              <a:t>Sit up with some support (don’t leave your baby unattended);</a:t>
            </a:r>
          </a:p>
          <a:p>
            <a:r>
              <a:rPr lang="en-GB" sz="2000" dirty="0">
                <a:solidFill>
                  <a:schemeClr val="accent1">
                    <a:lumMod val="75000"/>
                  </a:schemeClr>
                </a:solidFill>
                <a:latin typeface="Arial" panose="020B0604020202020204" pitchFamily="34" charset="0"/>
                <a:cs typeface="Arial" panose="020B0604020202020204" pitchFamily="34" charset="0"/>
              </a:rPr>
              <a:t>Grab small toys and other objects put in front of them;</a:t>
            </a:r>
          </a:p>
          <a:p>
            <a:r>
              <a:rPr lang="en-GB" sz="2000" dirty="0">
                <a:solidFill>
                  <a:schemeClr val="accent1">
                    <a:lumMod val="75000"/>
                  </a:schemeClr>
                </a:solidFill>
                <a:latin typeface="Arial" panose="020B0604020202020204" pitchFamily="34" charset="0"/>
                <a:cs typeface="Arial" panose="020B0604020202020204" pitchFamily="34" charset="0"/>
              </a:rPr>
              <a:t>Communicate using sounds, actions and facial expressions;</a:t>
            </a:r>
          </a:p>
          <a:p>
            <a:r>
              <a:rPr lang="en-GB" sz="2000" dirty="0">
                <a:solidFill>
                  <a:schemeClr val="accent1">
                    <a:lumMod val="75000"/>
                  </a:schemeClr>
                </a:solidFill>
                <a:latin typeface="Arial" panose="020B0604020202020204" pitchFamily="34" charset="0"/>
                <a:cs typeface="Arial" panose="020B0604020202020204" pitchFamily="34" charset="0"/>
              </a:rPr>
              <a:t>Drop things and let them fall;</a:t>
            </a:r>
          </a:p>
          <a:p>
            <a:r>
              <a:rPr lang="en-GB" sz="2000" dirty="0">
                <a:solidFill>
                  <a:schemeClr val="accent1">
                    <a:lumMod val="75000"/>
                  </a:schemeClr>
                </a:solidFill>
                <a:latin typeface="Arial" panose="020B0604020202020204" pitchFamily="34" charset="0"/>
                <a:cs typeface="Arial" panose="020B0604020202020204" pitchFamily="34" charset="0"/>
              </a:rPr>
              <a:t>Know that a rattle makes a noise when shaken; and</a:t>
            </a:r>
          </a:p>
          <a:p>
            <a:r>
              <a:rPr lang="en-GB" sz="2000" dirty="0">
                <a:solidFill>
                  <a:schemeClr val="accent1">
                    <a:lumMod val="75000"/>
                  </a:schemeClr>
                </a:solidFill>
                <a:latin typeface="Arial" panose="020B0604020202020204" pitchFamily="34" charset="0"/>
                <a:cs typeface="Arial" panose="020B0604020202020204" pitchFamily="34" charset="0"/>
              </a:rPr>
              <a:t>May cry when they see strangers.</a:t>
            </a:r>
          </a:p>
        </p:txBody>
      </p:sp>
      <p:sp>
        <p:nvSpPr>
          <p:cNvPr id="5" name="Title 1">
            <a:extLst>
              <a:ext uri="{FF2B5EF4-FFF2-40B4-BE49-F238E27FC236}">
                <a16:creationId xmlns:a16="http://schemas.microsoft.com/office/drawing/2014/main" id="{19356B02-6BD5-CC11-6099-718E90C9D8DE}"/>
              </a:ext>
            </a:extLst>
          </p:cNvPr>
          <p:cNvSpPr txBox="1">
            <a:spLocks/>
          </p:cNvSpPr>
          <p:nvPr/>
        </p:nvSpPr>
        <p:spPr>
          <a:xfrm>
            <a:off x="-169606" y="169810"/>
            <a:ext cx="9144000"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latin typeface="Arial" panose="020B0604020202020204" pitchFamily="34" charset="0"/>
              </a:rPr>
              <a:t>5 – 6 mis:</a:t>
            </a:r>
            <a:r>
              <a:rPr lang="en-GB" sz="4900" b="1" dirty="0">
                <a:solidFill>
                  <a:schemeClr val="accent1">
                    <a:lumMod val="75000"/>
                  </a:schemeClr>
                </a:solidFill>
                <a:latin typeface="Arial" panose="020B0604020202020204" pitchFamily="34" charset="0"/>
              </a:rPr>
              <a:t>         5 - 6 months</a:t>
            </a:r>
            <a:br>
              <a:rPr lang="en-GB" b="1" dirty="0">
                <a:solidFill>
                  <a:srgbClr val="1F1F1F"/>
                </a:solidFill>
                <a:latin typeface="Arial" panose="020B0604020202020204" pitchFamily="34" charset="0"/>
              </a:rPr>
            </a:br>
            <a:endParaRPr lang="en-GB" dirty="0"/>
          </a:p>
        </p:txBody>
      </p:sp>
    </p:spTree>
    <p:extLst>
      <p:ext uri="{BB962C8B-B14F-4D97-AF65-F5344CB8AC3E}">
        <p14:creationId xmlns:p14="http://schemas.microsoft.com/office/powerpoint/2010/main" val="756694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4772B-3334-65BD-3670-DB0B51A558A6}"/>
              </a:ext>
            </a:extLst>
          </p:cNvPr>
          <p:cNvSpPr>
            <a:spLocks noGrp="1"/>
          </p:cNvSpPr>
          <p:nvPr>
            <p:ph type="title"/>
          </p:nvPr>
        </p:nvSpPr>
        <p:spPr>
          <a:xfrm>
            <a:off x="-1" y="365125"/>
            <a:ext cx="9033387" cy="1325563"/>
          </a:xfrm>
        </p:spPr>
        <p:txBody>
          <a:bodyPr>
            <a:normAutofit/>
          </a:bodyPr>
          <a:lstStyle/>
          <a:p>
            <a:br>
              <a:rPr lang="en-GB" b="1" i="0" dirty="0">
                <a:solidFill>
                  <a:srgbClr val="1F1F1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81DDCE2-9F31-1898-8F1C-0708F4809C63}"/>
              </a:ext>
            </a:extLst>
          </p:cNvPr>
          <p:cNvSpPr>
            <a:spLocks noGrp="1"/>
          </p:cNvSpPr>
          <p:nvPr>
            <p:ph sz="half" idx="1"/>
          </p:nvPr>
        </p:nvSpPr>
        <p:spPr>
          <a:xfrm>
            <a:off x="0" y="1047134"/>
            <a:ext cx="4495800" cy="4903839"/>
          </a:xfrm>
        </p:spPr>
        <p:txBody>
          <a:bodyPr>
            <a:normAutofit fontScale="85000" lnSpcReduction="20000"/>
          </a:bodyPr>
          <a:lstStyle/>
          <a:p>
            <a:pPr algn="l">
              <a:buFont typeface="Arial" panose="020B0604020202020204" pitchFamily="34" charset="0"/>
              <a:buChar char="•"/>
            </a:pPr>
            <a:r>
              <a:rPr lang="en-GB" b="0" i="0" dirty="0" err="1">
                <a:solidFill>
                  <a:srgbClr val="1F1F1F"/>
                </a:solidFill>
                <a:effectLst/>
                <a:latin typeface="Arial" panose="020B0604020202020204" pitchFamily="34" charset="0"/>
              </a:rPr>
              <a:t>Eistedd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fyny</a:t>
            </a:r>
            <a:r>
              <a:rPr lang="en-GB" b="0" i="0" dirty="0">
                <a:solidFill>
                  <a:srgbClr val="1F1F1F"/>
                </a:solidFill>
                <a:effectLst/>
                <a:latin typeface="Arial" panose="020B0604020202020204" pitchFamily="34" charset="0"/>
              </a:rPr>
              <a:t> am rai </a:t>
            </a:r>
            <a:r>
              <a:rPr lang="en-GB" b="0" i="0" dirty="0" err="1">
                <a:solidFill>
                  <a:srgbClr val="1F1F1F"/>
                </a:solidFill>
                <a:effectLst/>
                <a:latin typeface="Arial" panose="020B0604020202020204" pitchFamily="34" charset="0"/>
              </a:rPr>
              <a:t>munudau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heb</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eich</a:t>
            </a:r>
            <a:r>
              <a:rPr lang="en-GB" b="0" i="0" dirty="0">
                <a:solidFill>
                  <a:srgbClr val="1F1F1F"/>
                </a:solidFill>
                <a:effectLst/>
                <a:latin typeface="Arial" panose="020B0604020202020204" pitchFamily="34" charset="0"/>
              </a:rPr>
              <a:t> help;</a:t>
            </a:r>
          </a:p>
          <a:p>
            <a:pPr algn="l">
              <a:buFont typeface="Arial" panose="020B0604020202020204" pitchFamily="34" charset="0"/>
              <a:buChar char="•"/>
            </a:pPr>
            <a:r>
              <a:rPr lang="en-GB" b="0" i="0" dirty="0" err="1">
                <a:solidFill>
                  <a:srgbClr val="1F1F1F"/>
                </a:solidFill>
                <a:effectLst/>
                <a:latin typeface="Arial" panose="020B0604020202020204" pitchFamily="34" charset="0"/>
              </a:rPr>
              <a:t>Rholio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drosodd</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symud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a:t>
            </a:r>
            <a:r>
              <a:rPr lang="en-GB" b="0" i="0" dirty="0">
                <a:solidFill>
                  <a:srgbClr val="1F1F1F"/>
                </a:solidFill>
                <a:effectLst/>
                <a:latin typeface="Arial" panose="020B0604020202020204" pitchFamily="34" charset="0"/>
              </a:rPr>
              <a:t> draws y </a:t>
            </a:r>
            <a:r>
              <a:rPr lang="en-GB" b="0" i="0" dirty="0" err="1">
                <a:solidFill>
                  <a:srgbClr val="1F1F1F"/>
                </a:solidFill>
                <a:effectLst/>
                <a:latin typeface="Arial" panose="020B0604020202020204" pitchFamily="34" charset="0"/>
              </a:rPr>
              <a:t>llawr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drwy</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lithro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rholio</a:t>
            </a:r>
            <a:r>
              <a:rPr lang="en-GB" b="0" i="0" dirty="0">
                <a:solidFill>
                  <a:srgbClr val="1F1F1F"/>
                </a:solidFill>
                <a:effectLst/>
                <a:latin typeface="Arial" panose="020B0604020202020204" pitchFamily="34" charset="0"/>
              </a:rPr>
              <a:t> neu </a:t>
            </a:r>
            <a:r>
              <a:rPr lang="en-GB" b="0" i="0" dirty="0" err="1">
                <a:solidFill>
                  <a:srgbClr val="1F1F1F"/>
                </a:solidFill>
                <a:effectLst/>
                <a:latin typeface="Arial" panose="020B0604020202020204" pitchFamily="34" charset="0"/>
              </a:rPr>
              <a:t>lusgo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hun</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Edrych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weld o </a:t>
            </a:r>
            <a:r>
              <a:rPr lang="en-GB" b="0" i="0" dirty="0" err="1">
                <a:solidFill>
                  <a:srgbClr val="1F1F1F"/>
                </a:solidFill>
                <a:effectLst/>
                <a:latin typeface="Arial" panose="020B0604020202020204" pitchFamily="34" charset="0"/>
              </a:rPr>
              <a:t>ble</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mae</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synau’n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dod</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gwneud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hynny’n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eithaf</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cywir</a:t>
            </a:r>
            <a:r>
              <a:rPr lang="en-GB" b="0" i="0" dirty="0">
                <a:solidFill>
                  <a:srgbClr val="1F1F1F"/>
                </a:solidFill>
                <a:effectLst/>
                <a:latin typeface="Arial" panose="020B0604020202020204" pitchFamily="34" charset="0"/>
              </a:rPr>
              <a:t>; </a:t>
            </a:r>
          </a:p>
          <a:p>
            <a:pPr algn="l">
              <a:buFont typeface="Arial" panose="020B0604020202020204" pitchFamily="34" charset="0"/>
              <a:buChar char="•"/>
            </a:pPr>
            <a:r>
              <a:rPr lang="en-GB" b="0" i="0" dirty="0" err="1">
                <a:solidFill>
                  <a:srgbClr val="1F1F1F"/>
                </a:solidFill>
                <a:effectLst/>
                <a:latin typeface="Arial" panose="020B0604020202020204" pitchFamily="34" charset="0"/>
              </a:rPr>
              <a:t>Gwneud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synau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babi</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ymateb</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chi </a:t>
            </a:r>
            <a:r>
              <a:rPr lang="en-GB" b="0" i="0" dirty="0" err="1">
                <a:solidFill>
                  <a:srgbClr val="1F1F1F"/>
                </a:solidFill>
                <a:effectLst/>
                <a:latin typeface="Arial" panose="020B0604020202020204" pitchFamily="34" charset="0"/>
              </a:rPr>
              <a:t>gyda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sŵn</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Ymateb</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i’w</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enw</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hun</a:t>
            </a:r>
            <a:r>
              <a:rPr lang="en-GB" b="0" i="0" dirty="0">
                <a:solidFill>
                  <a:srgbClr val="1F1F1F"/>
                </a:solidFill>
                <a:effectLst/>
                <a:latin typeface="Arial" panose="020B0604020202020204" pitchFamily="34" charset="0"/>
              </a:rPr>
              <a:t> pan </a:t>
            </a:r>
            <a:r>
              <a:rPr lang="en-GB" b="0" i="0" dirty="0" err="1">
                <a:solidFill>
                  <a:srgbClr val="1F1F1F"/>
                </a:solidFill>
                <a:effectLst/>
                <a:latin typeface="Arial" panose="020B0604020202020204" pitchFamily="34" charset="0"/>
              </a:rPr>
              <a:t>fyddwch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chi’n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alw</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Archwilio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pethau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gyda’i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ddwylo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geg</a:t>
            </a:r>
            <a:r>
              <a:rPr lang="en-GB" b="0" i="0" dirty="0">
                <a:solidFill>
                  <a:srgbClr val="1F1F1F"/>
                </a:solidFill>
                <a:effectLst/>
                <a:latin typeface="Arial" panose="020B0604020202020204" pitchFamily="34" charset="0"/>
              </a:rPr>
              <a:t>; a</a:t>
            </a:r>
          </a:p>
          <a:p>
            <a:pPr algn="l">
              <a:buFont typeface="Arial" panose="020B0604020202020204" pitchFamily="34" charset="0"/>
              <a:buChar char="•"/>
            </a:pPr>
            <a:r>
              <a:rPr lang="en-GB" b="0" i="0" dirty="0" err="1">
                <a:solidFill>
                  <a:srgbClr val="1F1F1F"/>
                </a:solidFill>
                <a:effectLst/>
                <a:latin typeface="Arial" panose="020B0604020202020204" pitchFamily="34" charset="0"/>
              </a:rPr>
              <a:t>Mwynhau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chwarae</a:t>
            </a:r>
            <a:r>
              <a:rPr lang="en-GB" b="0" i="0" dirty="0">
                <a:solidFill>
                  <a:srgbClr val="1F1F1F"/>
                </a:solidFill>
                <a:effectLst/>
                <a:latin typeface="Arial" panose="020B0604020202020204" pitchFamily="34" charset="0"/>
              </a:rPr>
              <a:t> pi-po</a:t>
            </a:r>
          </a:p>
          <a:p>
            <a:endParaRPr lang="en-GB" dirty="0"/>
          </a:p>
        </p:txBody>
      </p:sp>
      <p:sp>
        <p:nvSpPr>
          <p:cNvPr id="4" name="Content Placeholder 3">
            <a:extLst>
              <a:ext uri="{FF2B5EF4-FFF2-40B4-BE49-F238E27FC236}">
                <a16:creationId xmlns:a16="http://schemas.microsoft.com/office/drawing/2014/main" id="{88D71B58-F188-E8E4-2434-A4302C218B3A}"/>
              </a:ext>
            </a:extLst>
          </p:cNvPr>
          <p:cNvSpPr>
            <a:spLocks noGrp="1"/>
          </p:cNvSpPr>
          <p:nvPr>
            <p:ph sz="half" idx="2"/>
          </p:nvPr>
        </p:nvSpPr>
        <p:spPr>
          <a:xfrm>
            <a:off x="4648200" y="1047134"/>
            <a:ext cx="4495800" cy="4903840"/>
          </a:xfrm>
        </p:spPr>
        <p:txBody>
          <a:bodyPr>
            <a:normAutofit fontScale="85000" lnSpcReduction="20000"/>
          </a:bodyPr>
          <a:lstStyle/>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Sit up for a few minutes, without your help;</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Roll over and move across the floor by sliding, shuffling or rolling; </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Look at where sounds are coming from quite accurately;</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Babble and respond to you with noise;</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Respond to his own name when you call it;</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Explore objects with their hands and mouth; and</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Enjoy playing peek–a–boo</a:t>
            </a:r>
          </a:p>
          <a:p>
            <a:endParaRPr lang="en-GB" dirty="0"/>
          </a:p>
        </p:txBody>
      </p:sp>
      <p:sp>
        <p:nvSpPr>
          <p:cNvPr id="5" name="Title 1">
            <a:extLst>
              <a:ext uri="{FF2B5EF4-FFF2-40B4-BE49-F238E27FC236}">
                <a16:creationId xmlns:a16="http://schemas.microsoft.com/office/drawing/2014/main" id="{7480B817-6584-A3CD-7696-7B7B78E60249}"/>
              </a:ext>
            </a:extLst>
          </p:cNvPr>
          <p:cNvSpPr txBox="1">
            <a:spLocks/>
          </p:cNvSpPr>
          <p:nvPr/>
        </p:nvSpPr>
        <p:spPr>
          <a:xfrm>
            <a:off x="-169606" y="169810"/>
            <a:ext cx="9144000"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latin typeface="Arial" panose="020B0604020202020204" pitchFamily="34" charset="0"/>
              </a:rPr>
              <a:t>7 – 8 mis:</a:t>
            </a:r>
            <a:r>
              <a:rPr lang="en-GB" sz="4900" b="1" dirty="0">
                <a:solidFill>
                  <a:schemeClr val="accent1">
                    <a:lumMod val="75000"/>
                  </a:schemeClr>
                </a:solidFill>
                <a:latin typeface="Arial" panose="020B0604020202020204" pitchFamily="34" charset="0"/>
              </a:rPr>
              <a:t>         7 - 8 months</a:t>
            </a:r>
            <a:br>
              <a:rPr lang="en-GB" b="1" dirty="0">
                <a:solidFill>
                  <a:srgbClr val="1F1F1F"/>
                </a:solidFill>
                <a:latin typeface="Arial" panose="020B0604020202020204" pitchFamily="34" charset="0"/>
              </a:rPr>
            </a:br>
            <a:endParaRPr lang="en-GB" dirty="0"/>
          </a:p>
        </p:txBody>
      </p:sp>
    </p:spTree>
    <p:extLst>
      <p:ext uri="{BB962C8B-B14F-4D97-AF65-F5344CB8AC3E}">
        <p14:creationId xmlns:p14="http://schemas.microsoft.com/office/powerpoint/2010/main" val="3910052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90AC4-B6CE-A1E3-141B-B612D02CAE81}"/>
              </a:ext>
            </a:extLst>
          </p:cNvPr>
          <p:cNvSpPr>
            <a:spLocks noGrp="1"/>
          </p:cNvSpPr>
          <p:nvPr>
            <p:ph type="title"/>
          </p:nvPr>
        </p:nvSpPr>
        <p:spPr>
          <a:xfrm>
            <a:off x="0" y="365125"/>
            <a:ext cx="9144000" cy="1325563"/>
          </a:xfrm>
        </p:spPr>
        <p:txBody>
          <a:bodyPr>
            <a:normAutofit/>
          </a:bodyPr>
          <a:lstStyle/>
          <a:p>
            <a:br>
              <a:rPr lang="en-GB" b="1" i="0" dirty="0">
                <a:solidFill>
                  <a:srgbClr val="1F1F1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B5659006-AA40-8116-5240-0FF3A306D7F2}"/>
              </a:ext>
            </a:extLst>
          </p:cNvPr>
          <p:cNvSpPr>
            <a:spLocks noGrp="1"/>
          </p:cNvSpPr>
          <p:nvPr>
            <p:ph sz="half" idx="1"/>
          </p:nvPr>
        </p:nvSpPr>
        <p:spPr>
          <a:xfrm>
            <a:off x="0" y="1101640"/>
            <a:ext cx="4495800" cy="4923076"/>
          </a:xfrm>
        </p:spPr>
        <p:txBody>
          <a:bodyPr>
            <a:normAutofit fontScale="77500" lnSpcReduction="20000"/>
          </a:bodyPr>
          <a:lstStyle/>
          <a:p>
            <a:pPr algn="l">
              <a:buFont typeface="Arial" panose="020B0604020202020204" pitchFamily="34" charset="0"/>
              <a:buChar char="•"/>
            </a:pPr>
            <a:r>
              <a:rPr lang="en-GB" sz="3100" b="0" i="0" dirty="0" err="1">
                <a:solidFill>
                  <a:srgbClr val="1F1F1F"/>
                </a:solidFill>
                <a:effectLst/>
                <a:latin typeface="Arial" panose="020B0604020202020204" pitchFamily="34" charset="0"/>
              </a:rPr>
              <a:t>Defnyddio</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ei</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fys</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i</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bwyntio</a:t>
            </a:r>
            <a:r>
              <a:rPr lang="en-GB" sz="3100" b="0" i="0" dirty="0">
                <a:solidFill>
                  <a:srgbClr val="1F1F1F"/>
                </a:solidFill>
                <a:effectLst/>
                <a:latin typeface="Arial" panose="020B0604020202020204" pitchFamily="34" charset="0"/>
              </a:rPr>
              <a:t> at </a:t>
            </a:r>
            <a:r>
              <a:rPr lang="en-GB" sz="3100" b="0" i="0" dirty="0" err="1">
                <a:solidFill>
                  <a:srgbClr val="1F1F1F"/>
                </a:solidFill>
                <a:effectLst/>
                <a:latin typeface="Arial" panose="020B0604020202020204" pitchFamily="34" charset="0"/>
              </a:rPr>
              <a:t>bethau</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bach</a:t>
            </a:r>
            <a:r>
              <a:rPr lang="en-GB" sz="3100" b="0" i="0" dirty="0">
                <a:solidFill>
                  <a:srgbClr val="1F1F1F"/>
                </a:solidFill>
                <a:effectLst/>
                <a:latin typeface="Arial" panose="020B0604020202020204" pitchFamily="34" charset="0"/>
              </a:rPr>
              <a:t>;</a:t>
            </a:r>
          </a:p>
          <a:p>
            <a:pPr algn="l">
              <a:buFont typeface="Arial" panose="020B0604020202020204" pitchFamily="34" charset="0"/>
              <a:buChar char="•"/>
            </a:pPr>
            <a:r>
              <a:rPr lang="en-GB" sz="3100" b="0" i="0" dirty="0" err="1">
                <a:solidFill>
                  <a:srgbClr val="1F1F1F"/>
                </a:solidFill>
                <a:effectLst/>
                <a:latin typeface="Arial" panose="020B0604020202020204" pitchFamily="34" charset="0"/>
              </a:rPr>
              <a:t>Parablu</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gyda</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synau</a:t>
            </a:r>
            <a:r>
              <a:rPr lang="en-GB" sz="3100" b="0" i="0" dirty="0">
                <a:solidFill>
                  <a:srgbClr val="1F1F1F"/>
                </a:solidFill>
                <a:effectLst/>
                <a:latin typeface="Arial" panose="020B0604020202020204" pitchFamily="34" charset="0"/>
              </a:rPr>
              <a:t> y </a:t>
            </a:r>
            <a:r>
              <a:rPr lang="en-GB" sz="3100" b="0" i="0" dirty="0" err="1">
                <a:solidFill>
                  <a:srgbClr val="1F1F1F"/>
                </a:solidFill>
                <a:effectLst/>
                <a:latin typeface="Arial" panose="020B0604020202020204" pitchFamily="34" charset="0"/>
              </a:rPr>
              <a:t>gallwch</a:t>
            </a:r>
            <a:r>
              <a:rPr lang="en-GB" sz="3100" b="0" i="0" dirty="0">
                <a:solidFill>
                  <a:srgbClr val="1F1F1F"/>
                </a:solidFill>
                <a:effectLst/>
                <a:latin typeface="Arial" panose="020B0604020202020204" pitchFamily="34" charset="0"/>
              </a:rPr>
              <a:t> chi </a:t>
            </a:r>
            <a:r>
              <a:rPr lang="en-GB" sz="3100" b="0" i="0" dirty="0" err="1">
                <a:solidFill>
                  <a:srgbClr val="1F1F1F"/>
                </a:solidFill>
                <a:effectLst/>
                <a:latin typeface="Arial" panose="020B0604020202020204" pitchFamily="34" charset="0"/>
              </a:rPr>
              <a:t>eu</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hadnabod</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fel</a:t>
            </a:r>
            <a:r>
              <a:rPr lang="en-GB" sz="3100" b="0" i="0" dirty="0">
                <a:solidFill>
                  <a:srgbClr val="1F1F1F"/>
                </a:solidFill>
                <a:effectLst/>
                <a:latin typeface="Arial" panose="020B0604020202020204" pitchFamily="34" charset="0"/>
              </a:rPr>
              <a:t> ‘mama’ a ‘dada’ a </a:t>
            </a:r>
            <a:r>
              <a:rPr lang="en-GB" sz="3100" b="0" i="0" dirty="0" err="1">
                <a:solidFill>
                  <a:srgbClr val="1F1F1F"/>
                </a:solidFill>
                <a:effectLst/>
                <a:latin typeface="Arial" panose="020B0604020202020204" pitchFamily="34" charset="0"/>
              </a:rPr>
              <a:t>chopïo</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synau</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rydych</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chi’n</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eu</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gwneud</a:t>
            </a:r>
            <a:r>
              <a:rPr lang="en-GB" sz="3100" b="0" i="0" dirty="0">
                <a:solidFill>
                  <a:srgbClr val="1F1F1F"/>
                </a:solidFill>
                <a:effectLst/>
                <a:latin typeface="Arial" panose="020B0604020202020204" pitchFamily="34" charset="0"/>
              </a:rPr>
              <a:t>;</a:t>
            </a:r>
          </a:p>
          <a:p>
            <a:pPr algn="l">
              <a:buFont typeface="Arial" panose="020B0604020202020204" pitchFamily="34" charset="0"/>
              <a:buChar char="•"/>
            </a:pPr>
            <a:r>
              <a:rPr lang="en-GB" sz="3100" b="0" i="0" dirty="0" err="1">
                <a:solidFill>
                  <a:srgbClr val="1F1F1F"/>
                </a:solidFill>
                <a:effectLst/>
                <a:latin typeface="Arial" panose="020B0604020202020204" pitchFamily="34" charset="0"/>
              </a:rPr>
              <a:t>Deall</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ambell</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i</a:t>
            </a:r>
            <a:r>
              <a:rPr lang="en-GB" sz="3100" b="0" i="0" dirty="0">
                <a:solidFill>
                  <a:srgbClr val="1F1F1F"/>
                </a:solidFill>
                <a:effectLst/>
                <a:latin typeface="Arial" panose="020B0604020202020204" pitchFamily="34" charset="0"/>
              </a:rPr>
              <a:t> air </a:t>
            </a:r>
            <a:r>
              <a:rPr lang="en-GB" sz="3100" b="0" i="0" dirty="0" err="1">
                <a:solidFill>
                  <a:srgbClr val="1F1F1F"/>
                </a:solidFill>
                <a:effectLst/>
                <a:latin typeface="Arial" panose="020B0604020202020204" pitchFamily="34" charset="0"/>
              </a:rPr>
              <a:t>fel</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na</a:t>
            </a:r>
            <a:r>
              <a:rPr lang="en-GB" sz="3100" b="0" i="0" dirty="0">
                <a:solidFill>
                  <a:srgbClr val="1F1F1F"/>
                </a:solidFill>
                <a:effectLst/>
                <a:latin typeface="Arial" panose="020B0604020202020204" pitchFamily="34" charset="0"/>
              </a:rPr>
              <a:t>’, ‘ta-ta’ a ‘</a:t>
            </a:r>
            <a:r>
              <a:rPr lang="en-GB" sz="3100" b="0" i="0" dirty="0" err="1">
                <a:solidFill>
                  <a:srgbClr val="1F1F1F"/>
                </a:solidFill>
                <a:effectLst/>
                <a:latin typeface="Arial" panose="020B0604020202020204" pitchFamily="34" charset="0"/>
              </a:rPr>
              <a:t>swper</a:t>
            </a:r>
            <a:r>
              <a:rPr lang="en-GB" sz="3100" b="0" i="0" dirty="0">
                <a:solidFill>
                  <a:srgbClr val="1F1F1F"/>
                </a:solidFill>
                <a:effectLst/>
                <a:latin typeface="Arial" panose="020B0604020202020204" pitchFamily="34" charset="0"/>
              </a:rPr>
              <a:t>’;</a:t>
            </a:r>
          </a:p>
          <a:p>
            <a:pPr algn="l">
              <a:buFont typeface="Arial" panose="020B0604020202020204" pitchFamily="34" charset="0"/>
              <a:buChar char="•"/>
            </a:pPr>
            <a:r>
              <a:rPr lang="en-GB" sz="3100" b="0" i="0" dirty="0" err="1">
                <a:solidFill>
                  <a:srgbClr val="1F1F1F"/>
                </a:solidFill>
                <a:effectLst/>
                <a:latin typeface="Arial" panose="020B0604020202020204" pitchFamily="34" charset="0"/>
              </a:rPr>
              <a:t>Clapio</a:t>
            </a:r>
            <a:r>
              <a:rPr lang="en-GB" sz="3100" b="0" i="0" dirty="0">
                <a:solidFill>
                  <a:srgbClr val="1F1F1F"/>
                </a:solidFill>
                <a:effectLst/>
                <a:latin typeface="Arial" panose="020B0604020202020204" pitchFamily="34" charset="0"/>
              </a:rPr>
              <a:t> a </a:t>
            </a:r>
            <a:r>
              <a:rPr lang="en-GB" sz="3100" b="0" i="0" dirty="0" err="1">
                <a:solidFill>
                  <a:srgbClr val="1F1F1F"/>
                </a:solidFill>
                <a:effectLst/>
                <a:latin typeface="Arial" panose="020B0604020202020204" pitchFamily="34" charset="0"/>
              </a:rPr>
              <a:t>chwifio</a:t>
            </a:r>
            <a:r>
              <a:rPr lang="en-GB" sz="3100" b="0" i="0" dirty="0">
                <a:solidFill>
                  <a:srgbClr val="1F1F1F"/>
                </a:solidFill>
                <a:effectLst/>
                <a:latin typeface="Arial" panose="020B0604020202020204" pitchFamily="34" charset="0"/>
              </a:rPr>
              <a:t>;</a:t>
            </a:r>
          </a:p>
          <a:p>
            <a:pPr algn="l">
              <a:buFont typeface="Arial" panose="020B0604020202020204" pitchFamily="34" charset="0"/>
              <a:buChar char="•"/>
            </a:pPr>
            <a:r>
              <a:rPr lang="en-GB" sz="3100" b="0" i="0" dirty="0" err="1">
                <a:solidFill>
                  <a:srgbClr val="1F1F1F"/>
                </a:solidFill>
                <a:effectLst/>
                <a:latin typeface="Arial" panose="020B0604020202020204" pitchFamily="34" charset="0"/>
              </a:rPr>
              <a:t>Copïo</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pethau</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rydych</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chi’n</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eu</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gwneud</a:t>
            </a:r>
            <a:r>
              <a:rPr lang="en-GB" sz="3100" b="0" i="0" dirty="0">
                <a:solidFill>
                  <a:srgbClr val="1F1F1F"/>
                </a:solidFill>
                <a:effectLst/>
                <a:latin typeface="Arial" panose="020B0604020202020204" pitchFamily="34" charset="0"/>
              </a:rPr>
              <a:t> er </a:t>
            </a:r>
            <a:r>
              <a:rPr lang="en-GB" sz="3100" b="0" i="0" dirty="0" err="1">
                <a:solidFill>
                  <a:srgbClr val="1F1F1F"/>
                </a:solidFill>
                <a:effectLst/>
                <a:latin typeface="Arial" panose="020B0604020202020204" pitchFamily="34" charset="0"/>
              </a:rPr>
              <a:t>mwyn</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gwneud</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yr</a:t>
            </a:r>
            <a:r>
              <a:rPr lang="en-GB" sz="3100" b="0" i="0" dirty="0">
                <a:solidFill>
                  <a:srgbClr val="1F1F1F"/>
                </a:solidFill>
                <a:effectLst/>
                <a:latin typeface="Arial" panose="020B0604020202020204" pitchFamily="34" charset="0"/>
              </a:rPr>
              <a:t> un </a:t>
            </a:r>
            <a:r>
              <a:rPr lang="en-GB" sz="3100" b="0" i="0" dirty="0" err="1">
                <a:solidFill>
                  <a:srgbClr val="1F1F1F"/>
                </a:solidFill>
                <a:effectLst/>
                <a:latin typeface="Arial" panose="020B0604020202020204" pitchFamily="34" charset="0"/>
              </a:rPr>
              <a:t>peth</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e.e.</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ysgwyd</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tegan</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i</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wneud</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sŵn</a:t>
            </a:r>
            <a:r>
              <a:rPr lang="en-GB" sz="3100" b="0" i="0" dirty="0">
                <a:solidFill>
                  <a:srgbClr val="1F1F1F"/>
                </a:solidFill>
                <a:effectLst/>
                <a:latin typeface="Arial" panose="020B0604020202020204" pitchFamily="34" charset="0"/>
              </a:rPr>
              <a:t>; a</a:t>
            </a:r>
          </a:p>
          <a:p>
            <a:pPr algn="l">
              <a:buFont typeface="Arial" panose="020B0604020202020204" pitchFamily="34" charset="0"/>
              <a:buChar char="•"/>
            </a:pPr>
            <a:r>
              <a:rPr lang="en-GB" sz="3100" b="0" i="0" dirty="0" err="1">
                <a:solidFill>
                  <a:srgbClr val="1F1F1F"/>
                </a:solidFill>
                <a:effectLst/>
                <a:latin typeface="Arial" panose="020B0604020202020204" pitchFamily="34" charset="0"/>
              </a:rPr>
              <a:t>Chwilio</a:t>
            </a:r>
            <a:r>
              <a:rPr lang="en-GB" sz="3100" b="0" i="0" dirty="0">
                <a:solidFill>
                  <a:srgbClr val="1F1F1F"/>
                </a:solidFill>
                <a:effectLst/>
                <a:latin typeface="Arial" panose="020B0604020202020204" pitchFamily="34" charset="0"/>
              </a:rPr>
              <a:t> am </a:t>
            </a:r>
            <a:r>
              <a:rPr lang="en-GB" sz="3100" b="0" i="0" dirty="0" err="1">
                <a:solidFill>
                  <a:srgbClr val="1F1F1F"/>
                </a:solidFill>
                <a:effectLst/>
                <a:latin typeface="Arial" panose="020B0604020202020204" pitchFamily="34" charset="0"/>
              </a:rPr>
              <a:t>rywbeth</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os</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yw’n</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eich</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gweld</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chi’n</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ei</a:t>
            </a:r>
            <a:r>
              <a:rPr lang="en-GB" sz="3100" b="0" i="0" dirty="0">
                <a:solidFill>
                  <a:srgbClr val="1F1F1F"/>
                </a:solidFill>
                <a:effectLst/>
                <a:latin typeface="Arial" panose="020B0604020202020204" pitchFamily="34" charset="0"/>
              </a:rPr>
              <a:t> </a:t>
            </a:r>
            <a:r>
              <a:rPr lang="en-GB" sz="3100" b="0" i="0" dirty="0" err="1">
                <a:solidFill>
                  <a:srgbClr val="1F1F1F"/>
                </a:solidFill>
                <a:effectLst/>
                <a:latin typeface="Arial" panose="020B0604020202020204" pitchFamily="34" charset="0"/>
              </a:rPr>
              <a:t>guddio</a:t>
            </a:r>
            <a:r>
              <a:rPr lang="en-GB" sz="3100" b="0" i="0" dirty="0">
                <a:solidFill>
                  <a:srgbClr val="1F1F1F"/>
                </a:solidFill>
                <a:effectLst/>
                <a:latin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B3DDB1E1-ADAF-340F-F3AD-89A961F5EF9F}"/>
              </a:ext>
            </a:extLst>
          </p:cNvPr>
          <p:cNvSpPr>
            <a:spLocks noGrp="1"/>
          </p:cNvSpPr>
          <p:nvPr>
            <p:ph sz="half" idx="2"/>
          </p:nvPr>
        </p:nvSpPr>
        <p:spPr>
          <a:xfrm>
            <a:off x="4648200" y="1101640"/>
            <a:ext cx="4495800" cy="4923075"/>
          </a:xfrm>
        </p:spPr>
        <p:txBody>
          <a:bodyPr>
            <a:normAutofit fontScale="77500" lnSpcReduction="20000"/>
          </a:bodyPr>
          <a:lstStyle/>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Use a finger to point at small objects;</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Babble with recognisable sounds such as ‘mama’ and ‘dada’ and copy noises you make;</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Understand some words like ‘no’, ‘bye–bye’ and ‘dinner’;</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Clap and wave;</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Copy things you do to make the same thing happen e.g. shaking a toy to make it rattle; and</a:t>
            </a:r>
          </a:p>
          <a:p>
            <a:pPr algn="l">
              <a:buFont typeface="Arial" panose="020B0604020202020204" pitchFamily="34" charset="0"/>
              <a:buChar char="•"/>
            </a:pPr>
            <a:r>
              <a:rPr lang="en-GB" sz="3100" b="0" i="0" dirty="0">
                <a:solidFill>
                  <a:schemeClr val="accent1">
                    <a:lumMod val="75000"/>
                  </a:schemeClr>
                </a:solidFill>
                <a:effectLst/>
                <a:latin typeface="Arial" panose="020B0604020202020204" pitchFamily="34" charset="0"/>
              </a:rPr>
              <a:t>Look for something if they see you hide it.</a:t>
            </a:r>
          </a:p>
          <a:p>
            <a:endParaRPr lang="en-GB" dirty="0"/>
          </a:p>
        </p:txBody>
      </p:sp>
      <p:sp>
        <p:nvSpPr>
          <p:cNvPr id="5" name="Title 1">
            <a:extLst>
              <a:ext uri="{FF2B5EF4-FFF2-40B4-BE49-F238E27FC236}">
                <a16:creationId xmlns:a16="http://schemas.microsoft.com/office/drawing/2014/main" id="{1EFAE405-BA6C-6F60-4C26-D0A108082DAC}"/>
              </a:ext>
            </a:extLst>
          </p:cNvPr>
          <p:cNvSpPr txBox="1">
            <a:spLocks/>
          </p:cNvSpPr>
          <p:nvPr/>
        </p:nvSpPr>
        <p:spPr>
          <a:xfrm>
            <a:off x="-169606" y="169810"/>
            <a:ext cx="9144000"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latin typeface="Arial" panose="020B0604020202020204" pitchFamily="34" charset="0"/>
              </a:rPr>
              <a:t>9 – 10 mis:</a:t>
            </a:r>
            <a:r>
              <a:rPr lang="en-GB" sz="4900" b="1" dirty="0">
                <a:solidFill>
                  <a:schemeClr val="accent1">
                    <a:lumMod val="75000"/>
                  </a:schemeClr>
                </a:solidFill>
                <a:latin typeface="Arial" panose="020B0604020202020204" pitchFamily="34" charset="0"/>
              </a:rPr>
              <a:t>         9 - 10 months</a:t>
            </a:r>
            <a:br>
              <a:rPr lang="en-GB" b="1" dirty="0">
                <a:solidFill>
                  <a:srgbClr val="1F1F1F"/>
                </a:solidFill>
                <a:latin typeface="Arial" panose="020B0604020202020204" pitchFamily="34" charset="0"/>
              </a:rPr>
            </a:br>
            <a:endParaRPr lang="en-GB" dirty="0"/>
          </a:p>
        </p:txBody>
      </p:sp>
    </p:spTree>
    <p:extLst>
      <p:ext uri="{BB962C8B-B14F-4D97-AF65-F5344CB8AC3E}">
        <p14:creationId xmlns:p14="http://schemas.microsoft.com/office/powerpoint/2010/main" val="2435305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C509B-D489-1CCD-0941-1E0EC38760FE}"/>
              </a:ext>
            </a:extLst>
          </p:cNvPr>
          <p:cNvSpPr>
            <a:spLocks noGrp="1"/>
          </p:cNvSpPr>
          <p:nvPr>
            <p:ph type="title"/>
          </p:nvPr>
        </p:nvSpPr>
        <p:spPr>
          <a:xfrm>
            <a:off x="-169606" y="169810"/>
            <a:ext cx="9144000" cy="1052703"/>
          </a:xfrm>
        </p:spPr>
        <p:txBody>
          <a:bodyPr>
            <a:normAutofit fontScale="90000"/>
          </a:bodyPr>
          <a:lstStyle/>
          <a:p>
            <a:pPr algn="ctr"/>
            <a:r>
              <a:rPr lang="en-GB" sz="4900" b="1" dirty="0">
                <a:latin typeface="Arial" panose="020B0604020202020204" pitchFamily="34" charset="0"/>
              </a:rPr>
              <a:t>11 – 12 mis:</a:t>
            </a:r>
            <a:r>
              <a:rPr lang="en-GB" sz="4900" b="1" dirty="0">
                <a:solidFill>
                  <a:schemeClr val="accent1">
                    <a:lumMod val="75000"/>
                  </a:schemeClr>
                </a:solidFill>
                <a:latin typeface="Arial" panose="020B0604020202020204" pitchFamily="34" charset="0"/>
              </a:rPr>
              <a:t>         </a:t>
            </a:r>
            <a:r>
              <a:rPr lang="en-GB" sz="4900" b="1" i="0" dirty="0">
                <a:solidFill>
                  <a:schemeClr val="accent1">
                    <a:lumMod val="75000"/>
                  </a:schemeClr>
                </a:solidFill>
                <a:effectLst/>
                <a:latin typeface="Arial" panose="020B0604020202020204" pitchFamily="34" charset="0"/>
              </a:rPr>
              <a:t>11 - 12 months</a:t>
            </a:r>
            <a:br>
              <a:rPr lang="en-GB" b="1" i="0" dirty="0">
                <a:solidFill>
                  <a:srgbClr val="1F1F1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C690621-89F9-B6D6-F232-7439702D0E9C}"/>
              </a:ext>
            </a:extLst>
          </p:cNvPr>
          <p:cNvSpPr>
            <a:spLocks noGrp="1"/>
          </p:cNvSpPr>
          <p:nvPr>
            <p:ph sz="half" idx="1"/>
          </p:nvPr>
        </p:nvSpPr>
        <p:spPr>
          <a:xfrm>
            <a:off x="-1" y="962845"/>
            <a:ext cx="4380271" cy="5025000"/>
          </a:xfrm>
        </p:spPr>
        <p:txBody>
          <a:bodyPr>
            <a:normAutofit fontScale="47500" lnSpcReduction="20000"/>
          </a:bodyPr>
          <a:lstStyle/>
          <a:p>
            <a:pPr algn="l">
              <a:buFont typeface="Arial" panose="020B0604020202020204" pitchFamily="34" charset="0"/>
              <a:buChar char="•"/>
            </a:pPr>
            <a:r>
              <a:rPr lang="en-GB" sz="4400" b="0" i="0" dirty="0" err="1">
                <a:solidFill>
                  <a:srgbClr val="1F1F1F"/>
                </a:solidFill>
                <a:effectLst/>
                <a:latin typeface="Arial" panose="020B0604020202020204" pitchFamily="34" charset="0"/>
              </a:rPr>
              <a:t>Deall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ymadroddion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syml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fel</a:t>
            </a:r>
            <a:endParaRPr lang="en-GB" sz="4400" b="0" i="0" dirty="0">
              <a:solidFill>
                <a:srgbClr val="1F1F1F"/>
              </a:solidFill>
              <a:effectLst/>
              <a:latin typeface="Arial" panose="020B0604020202020204" pitchFamily="34" charset="0"/>
            </a:endParaRPr>
          </a:p>
          <a:p>
            <a:pPr algn="l">
              <a:buFont typeface="Arial" panose="020B0604020202020204" pitchFamily="34" charset="0"/>
              <a:buChar char="•"/>
            </a:pPr>
            <a:r>
              <a:rPr lang="en-GB" sz="4400" b="0" i="0" dirty="0">
                <a:solidFill>
                  <a:srgbClr val="1F1F1F"/>
                </a:solidFill>
                <a:effectLst/>
                <a:latin typeface="Arial" panose="020B0604020202020204" pitchFamily="34" charset="0"/>
              </a:rPr>
              <a:t>Dilyn </a:t>
            </a:r>
            <a:r>
              <a:rPr lang="en-GB" sz="4400" b="0" i="0" dirty="0" err="1">
                <a:solidFill>
                  <a:srgbClr val="1F1F1F"/>
                </a:solidFill>
                <a:effectLst/>
                <a:latin typeface="Arial" panose="020B0604020202020204" pitchFamily="34" charset="0"/>
              </a:rPr>
              <a:t>cyfarwyddiadau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syml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gydag</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eitemau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cyfarwydd</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fel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cer</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nôl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tedi</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err="1">
                <a:solidFill>
                  <a:srgbClr val="1F1F1F"/>
                </a:solidFill>
                <a:effectLst/>
                <a:latin typeface="Arial" panose="020B0604020202020204" pitchFamily="34" charset="0"/>
              </a:rPr>
              <a:t>Adnabod</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pobl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gyfarwydd</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err="1">
                <a:solidFill>
                  <a:srgbClr val="1F1F1F"/>
                </a:solidFill>
                <a:effectLst/>
                <a:latin typeface="Arial" panose="020B0604020202020204" pitchFamily="34" charset="0"/>
              </a:rPr>
              <a:t>Dangos</a:t>
            </a:r>
            <a:r>
              <a:rPr lang="en-GB" sz="4400" b="0" i="0" dirty="0">
                <a:solidFill>
                  <a:srgbClr val="1F1F1F"/>
                </a:solidFill>
                <a:effectLst/>
                <a:latin typeface="Arial" panose="020B0604020202020204" pitchFamily="34" charset="0"/>
              </a:rPr>
              <a:t> cariad </a:t>
            </a:r>
            <a:r>
              <a:rPr lang="en-GB" sz="4400" b="0" i="0" dirty="0" err="1">
                <a:solidFill>
                  <a:srgbClr val="1F1F1F"/>
                </a:solidFill>
                <a:effectLst/>
                <a:latin typeface="Arial" panose="020B0604020202020204" pitchFamily="34" charset="0"/>
              </a:rPr>
              <a:t>drwy</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roi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cusan</a:t>
            </a:r>
            <a:r>
              <a:rPr lang="en-GB" sz="4400" b="0" i="0" dirty="0">
                <a:solidFill>
                  <a:srgbClr val="1F1F1F"/>
                </a:solidFill>
                <a:effectLst/>
                <a:latin typeface="Arial" panose="020B0604020202020204" pitchFamily="34" charset="0"/>
              </a:rPr>
              <a:t> a </a:t>
            </a:r>
            <a:r>
              <a:rPr lang="en-GB" sz="4400" b="0" i="0" dirty="0" err="1">
                <a:solidFill>
                  <a:srgbClr val="1F1F1F"/>
                </a:solidFill>
                <a:effectLst/>
                <a:latin typeface="Arial" panose="020B0604020202020204" pitchFamily="34" charset="0"/>
              </a:rPr>
              <a:t>chwtsh</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err="1">
                <a:solidFill>
                  <a:srgbClr val="1F1F1F"/>
                </a:solidFill>
                <a:effectLst/>
                <a:latin typeface="Arial" panose="020B0604020202020204" pitchFamily="34" charset="0"/>
              </a:rPr>
              <a:t>Gwthio</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taflu</a:t>
            </a:r>
            <a:r>
              <a:rPr lang="en-GB" sz="4400" b="0" i="0" dirty="0">
                <a:solidFill>
                  <a:srgbClr val="1F1F1F"/>
                </a:solidFill>
                <a:effectLst/>
                <a:latin typeface="Arial" panose="020B0604020202020204" pitchFamily="34" charset="0"/>
              </a:rPr>
              <a:t> a </a:t>
            </a:r>
            <a:r>
              <a:rPr lang="en-GB" sz="4400" b="0" i="0" dirty="0" err="1">
                <a:solidFill>
                  <a:srgbClr val="1F1F1F"/>
                </a:solidFill>
                <a:effectLst/>
                <a:latin typeface="Arial" panose="020B0604020202020204" pitchFamily="34" charset="0"/>
              </a:rPr>
              <a:t>tharo</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i’r</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llawr</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bopeth</a:t>
            </a:r>
            <a:r>
              <a:rPr lang="en-GB" sz="4400" b="0" i="0" dirty="0">
                <a:solidFill>
                  <a:srgbClr val="1F1F1F"/>
                </a:solidFill>
                <a:effectLst/>
                <a:latin typeface="Arial" panose="020B0604020202020204" pitchFamily="34" charset="0"/>
              </a:rPr>
              <a:t> o </a:t>
            </a:r>
            <a:r>
              <a:rPr lang="en-GB" sz="4400" b="0" i="0" dirty="0" err="1">
                <a:solidFill>
                  <a:srgbClr val="1F1F1F"/>
                </a:solidFill>
                <a:effectLst/>
                <a:latin typeface="Arial" panose="020B0604020202020204" pitchFamily="34" charset="0"/>
              </a:rPr>
              <a:t>fewn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golwg</a:t>
            </a:r>
            <a:r>
              <a:rPr lang="en-GB" sz="4400" b="0" i="0" dirty="0">
                <a:solidFill>
                  <a:srgbClr val="1F1F1F"/>
                </a:solidFill>
                <a:effectLst/>
                <a:latin typeface="Arial" panose="020B0604020202020204" pitchFamily="34" charset="0"/>
              </a:rPr>
              <a:t> a </a:t>
            </a:r>
            <a:r>
              <a:rPr lang="en-GB" sz="4400" b="0" i="0" dirty="0" err="1">
                <a:solidFill>
                  <a:srgbClr val="1F1F1F"/>
                </a:solidFill>
                <a:effectLst/>
                <a:latin typeface="Arial" panose="020B0604020202020204" pitchFamily="34" charset="0"/>
              </a:rPr>
              <a:t>rhoi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teganau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eraill</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err="1">
                <a:solidFill>
                  <a:srgbClr val="1F1F1F"/>
                </a:solidFill>
                <a:effectLst/>
                <a:latin typeface="Arial" panose="020B0604020202020204" pitchFamily="34" charset="0"/>
              </a:rPr>
              <a:t>Defnyddio</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ystumiau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fel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pwyntio</a:t>
            </a:r>
            <a:r>
              <a:rPr lang="en-GB" sz="4400" b="0" i="0" dirty="0">
                <a:solidFill>
                  <a:srgbClr val="1F1F1F"/>
                </a:solidFill>
                <a:effectLst/>
                <a:latin typeface="Arial" panose="020B0604020202020204" pitchFamily="34" charset="0"/>
              </a:rPr>
              <a:t> a </a:t>
            </a:r>
            <a:r>
              <a:rPr lang="en-GB" sz="4400" b="0" i="0" dirty="0" err="1">
                <a:solidFill>
                  <a:srgbClr val="1F1F1F"/>
                </a:solidFill>
                <a:effectLst/>
                <a:latin typeface="Arial" panose="020B0604020202020204" pitchFamily="34" charset="0"/>
              </a:rPr>
              <a:t>chwifio</a:t>
            </a:r>
            <a:r>
              <a:rPr lang="en-GB" sz="4400" b="0" i="0" dirty="0">
                <a:solidFill>
                  <a:srgbClr val="1F1F1F"/>
                </a:solidFill>
                <a:effectLst/>
                <a:latin typeface="Arial" panose="020B0604020202020204" pitchFamily="34" charset="0"/>
              </a:rPr>
              <a:t> a </a:t>
            </a:r>
            <a:r>
              <a:rPr lang="en-GB" sz="4400" b="0" i="0" dirty="0" err="1">
                <a:solidFill>
                  <a:srgbClr val="1F1F1F"/>
                </a:solidFill>
                <a:effectLst/>
                <a:latin typeface="Arial" panose="020B0604020202020204" pitchFamily="34" charset="0"/>
              </a:rPr>
              <a:t>deall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mwy</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o’r</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hyn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rydych</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chi’n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ei</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ddweud</a:t>
            </a:r>
            <a:r>
              <a:rPr lang="en-GB" sz="4400" b="0" i="0" dirty="0">
                <a:solidFill>
                  <a:srgbClr val="1F1F1F"/>
                </a:solidFill>
                <a:effectLst/>
                <a:latin typeface="Arial" panose="020B0604020202020204" pitchFamily="34" charset="0"/>
              </a:rPr>
              <a:t>;</a:t>
            </a:r>
          </a:p>
          <a:p>
            <a:pPr algn="l">
              <a:buFont typeface="Arial" panose="020B0604020202020204" pitchFamily="34" charset="0"/>
              <a:buChar char="•"/>
            </a:pPr>
            <a:r>
              <a:rPr lang="en-GB" sz="4400" b="0" i="0" dirty="0" err="1">
                <a:solidFill>
                  <a:srgbClr val="1F1F1F"/>
                </a:solidFill>
                <a:effectLst/>
                <a:latin typeface="Arial" panose="020B0604020202020204" pitchFamily="34" charset="0"/>
              </a:rPr>
              <a:t>Symud</a:t>
            </a:r>
            <a:r>
              <a:rPr lang="en-GB" sz="4400" b="0" i="0" dirty="0">
                <a:solidFill>
                  <a:srgbClr val="1F1F1F"/>
                </a:solidFill>
                <a:effectLst/>
                <a:latin typeface="Arial" panose="020B0604020202020204" pitchFamily="34" charset="0"/>
              </a:rPr>
              <a:t> o </a:t>
            </a:r>
            <a:r>
              <a:rPr lang="en-GB" sz="4400" b="0" i="0" dirty="0" err="1">
                <a:solidFill>
                  <a:srgbClr val="1F1F1F"/>
                </a:solidFill>
                <a:effectLst/>
                <a:latin typeface="Arial" panose="020B0604020202020204" pitchFamily="34" charset="0"/>
              </a:rPr>
              <a:t>gwmpas</a:t>
            </a:r>
            <a:r>
              <a:rPr lang="en-GB" sz="4400" b="0" i="0" dirty="0">
                <a:solidFill>
                  <a:srgbClr val="1F1F1F"/>
                </a:solidFill>
                <a:effectLst/>
                <a:latin typeface="Arial" panose="020B0604020202020204" pitchFamily="34" charset="0"/>
              </a:rPr>
              <a:t>. Mae </a:t>
            </a:r>
            <a:r>
              <a:rPr lang="en-GB" sz="4400" b="0" i="0" dirty="0" err="1">
                <a:solidFill>
                  <a:srgbClr val="1F1F1F"/>
                </a:solidFill>
                <a:effectLst/>
                <a:latin typeface="Arial" panose="020B0604020202020204" pitchFamily="34" charset="0"/>
              </a:rPr>
              <a:t>rhai</a:t>
            </a:r>
            <a:r>
              <a:rPr lang="en-GB" sz="4400" b="0" i="0" dirty="0">
                <a:solidFill>
                  <a:srgbClr val="1F1F1F"/>
                </a:solidFill>
                <a:effectLst/>
                <a:latin typeface="Arial" panose="020B0604020202020204" pitchFamily="34" charset="0"/>
              </a:rPr>
              <a:t> plant </a:t>
            </a:r>
            <a:r>
              <a:rPr lang="en-GB" sz="4400" b="0" i="0" dirty="0" err="1">
                <a:solidFill>
                  <a:srgbClr val="1F1F1F"/>
                </a:solidFill>
                <a:effectLst/>
                <a:latin typeface="Arial" panose="020B0604020202020204" pitchFamily="34" charset="0"/>
              </a:rPr>
              <a:t>yn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dysgu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cropian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tra</a:t>
            </a:r>
            <a:r>
              <a:rPr lang="en-GB" sz="4400" b="0" i="0" dirty="0">
                <a:solidFill>
                  <a:srgbClr val="1F1F1F"/>
                </a:solidFill>
                <a:effectLst/>
                <a:latin typeface="Arial" panose="020B0604020202020204" pitchFamily="34" charset="0"/>
              </a:rPr>
              <a:t> bod </a:t>
            </a:r>
            <a:r>
              <a:rPr lang="en-GB" sz="4400" b="0" i="0" dirty="0" err="1">
                <a:solidFill>
                  <a:srgbClr val="1F1F1F"/>
                </a:solidFill>
                <a:effectLst/>
                <a:latin typeface="Arial" panose="020B0604020202020204" pitchFamily="34" charset="0"/>
              </a:rPr>
              <a:t>eraill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yn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symud</a:t>
            </a:r>
            <a:r>
              <a:rPr lang="en-GB" sz="4400" b="0" i="0" dirty="0">
                <a:solidFill>
                  <a:srgbClr val="1F1F1F"/>
                </a:solidFill>
                <a:effectLst/>
                <a:latin typeface="Arial" panose="020B0604020202020204" pitchFamily="34" charset="0"/>
              </a:rPr>
              <a:t> o </a:t>
            </a:r>
            <a:r>
              <a:rPr lang="en-GB" sz="4400" b="0" i="0" dirty="0" err="1">
                <a:solidFill>
                  <a:srgbClr val="1F1F1F"/>
                </a:solidFill>
                <a:effectLst/>
                <a:latin typeface="Arial" panose="020B0604020202020204" pitchFamily="34" charset="0"/>
              </a:rPr>
              <a:t>gwmpas</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ar</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eu</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bol</a:t>
            </a:r>
            <a:r>
              <a:rPr lang="en-GB" sz="4400" b="0" i="0" dirty="0">
                <a:solidFill>
                  <a:srgbClr val="1F1F1F"/>
                </a:solidFill>
                <a:effectLst/>
                <a:latin typeface="Arial" panose="020B0604020202020204" pitchFamily="34" charset="0"/>
              </a:rPr>
              <a:t> neu </a:t>
            </a:r>
            <a:r>
              <a:rPr lang="en-GB" sz="4400" b="0" i="0" dirty="0" err="1">
                <a:solidFill>
                  <a:srgbClr val="1F1F1F"/>
                </a:solidFill>
                <a:effectLst/>
                <a:latin typeface="Arial" panose="020B0604020202020204" pitchFamily="34" charset="0"/>
              </a:rPr>
              <a:t>ar</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eu</a:t>
            </a:r>
            <a:r>
              <a:rPr lang="en-GB" sz="4400" b="0" i="0" dirty="0">
                <a:solidFill>
                  <a:srgbClr val="1F1F1F"/>
                </a:solidFill>
                <a:effectLst/>
                <a:latin typeface="Arial" panose="020B0604020202020204" pitchFamily="34" charset="0"/>
              </a:rPr>
              <a:t> pen </a:t>
            </a:r>
            <a:r>
              <a:rPr lang="en-GB" sz="4400" b="0" i="0" dirty="0" err="1">
                <a:solidFill>
                  <a:srgbClr val="1F1F1F"/>
                </a:solidFill>
                <a:effectLst/>
                <a:latin typeface="Arial" panose="020B0604020202020204" pitchFamily="34" charset="0"/>
              </a:rPr>
              <a:t>ôl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Bydd</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eraill</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yn</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rholio</a:t>
            </a:r>
            <a:r>
              <a:rPr lang="en-GB" sz="4400" b="0" i="0" dirty="0">
                <a:solidFill>
                  <a:srgbClr val="1F1F1F"/>
                </a:solidFill>
                <a:effectLst/>
                <a:latin typeface="Arial" panose="020B0604020202020204" pitchFamily="34" charset="0"/>
              </a:rPr>
              <a:t> </a:t>
            </a:r>
            <a:r>
              <a:rPr lang="en-GB" sz="4400" b="0" i="0" dirty="0" err="1">
                <a:solidFill>
                  <a:srgbClr val="1F1F1F"/>
                </a:solidFill>
                <a:effectLst/>
                <a:latin typeface="Arial" panose="020B0604020202020204" pitchFamily="34" charset="0"/>
              </a:rPr>
              <a:t>i</a:t>
            </a:r>
            <a:r>
              <a:rPr lang="en-GB" sz="4400" b="0" i="0" dirty="0">
                <a:solidFill>
                  <a:srgbClr val="1F1F1F"/>
                </a:solidFill>
                <a:effectLst/>
                <a:latin typeface="Arial" panose="020B0604020202020204" pitchFamily="34" charset="0"/>
              </a:rPr>
              <a:t> bob man</a:t>
            </a:r>
          </a:p>
          <a:p>
            <a:endParaRPr lang="en-GB" dirty="0"/>
          </a:p>
        </p:txBody>
      </p:sp>
      <p:sp>
        <p:nvSpPr>
          <p:cNvPr id="4" name="Content Placeholder 3">
            <a:extLst>
              <a:ext uri="{FF2B5EF4-FFF2-40B4-BE49-F238E27FC236}">
                <a16:creationId xmlns:a16="http://schemas.microsoft.com/office/drawing/2014/main" id="{B1BC9FF0-C5C4-ECAB-7574-B7240442BA00}"/>
              </a:ext>
            </a:extLst>
          </p:cNvPr>
          <p:cNvSpPr>
            <a:spLocks noGrp="1"/>
          </p:cNvSpPr>
          <p:nvPr>
            <p:ph sz="half" idx="2"/>
          </p:nvPr>
        </p:nvSpPr>
        <p:spPr>
          <a:xfrm>
            <a:off x="4461388" y="811162"/>
            <a:ext cx="4741606" cy="5532642"/>
          </a:xfrm>
        </p:spPr>
        <p:txBody>
          <a:bodyPr>
            <a:noAutofit/>
          </a:bodyPr>
          <a:lstStyle/>
          <a:p>
            <a:pPr algn="l">
              <a:spcBef>
                <a:spcPts val="0"/>
              </a:spcBef>
              <a:buFont typeface="Arial" panose="020B0604020202020204" pitchFamily="34" charset="0"/>
              <a:buChar char="•"/>
            </a:pPr>
            <a:r>
              <a:rPr lang="en-GB" sz="2200" b="0" i="0" dirty="0">
                <a:solidFill>
                  <a:schemeClr val="accent1">
                    <a:lumMod val="75000"/>
                  </a:schemeClr>
                </a:solidFill>
                <a:effectLst/>
                <a:latin typeface="Arial" panose="020B0604020202020204" pitchFamily="34" charset="0"/>
              </a:rPr>
              <a:t>Understand simple phrases</a:t>
            </a:r>
          </a:p>
          <a:p>
            <a:pPr algn="l">
              <a:spcBef>
                <a:spcPts val="0"/>
              </a:spcBef>
              <a:buFont typeface="Arial" panose="020B0604020202020204" pitchFamily="34" charset="0"/>
              <a:buChar char="•"/>
            </a:pPr>
            <a:r>
              <a:rPr lang="en-GB" sz="2200" b="0" i="0" dirty="0">
                <a:solidFill>
                  <a:schemeClr val="accent1">
                    <a:lumMod val="75000"/>
                  </a:schemeClr>
                </a:solidFill>
                <a:effectLst/>
                <a:latin typeface="Arial" panose="020B0604020202020204" pitchFamily="34" charset="0"/>
              </a:rPr>
              <a:t>Follow simple directions with familiar objects, like ‘bring me teddy’;</a:t>
            </a:r>
          </a:p>
          <a:p>
            <a:pPr algn="l">
              <a:spcBef>
                <a:spcPts val="0"/>
              </a:spcBef>
              <a:buFont typeface="Arial" panose="020B0604020202020204" pitchFamily="34" charset="0"/>
              <a:buChar char="•"/>
            </a:pPr>
            <a:r>
              <a:rPr lang="en-GB" sz="2200" b="0" i="0" dirty="0">
                <a:solidFill>
                  <a:schemeClr val="accent1">
                    <a:lumMod val="75000"/>
                  </a:schemeClr>
                </a:solidFill>
                <a:effectLst/>
                <a:latin typeface="Arial" panose="020B0604020202020204" pitchFamily="34" charset="0"/>
              </a:rPr>
              <a:t>Recognise people they know;</a:t>
            </a:r>
          </a:p>
          <a:p>
            <a:pPr algn="l">
              <a:spcBef>
                <a:spcPts val="0"/>
              </a:spcBef>
              <a:buFont typeface="Arial" panose="020B0604020202020204" pitchFamily="34" charset="0"/>
              <a:buChar char="•"/>
            </a:pPr>
            <a:r>
              <a:rPr lang="en-GB" sz="2200" b="0" i="0" dirty="0">
                <a:solidFill>
                  <a:schemeClr val="accent1">
                    <a:lumMod val="75000"/>
                  </a:schemeClr>
                </a:solidFill>
                <a:effectLst/>
                <a:latin typeface="Arial" panose="020B0604020202020204" pitchFamily="34" charset="0"/>
              </a:rPr>
              <a:t>Show affection with kisses and cuddles;</a:t>
            </a:r>
          </a:p>
          <a:p>
            <a:pPr algn="l">
              <a:spcBef>
                <a:spcPts val="0"/>
              </a:spcBef>
              <a:buFont typeface="Arial" panose="020B0604020202020204" pitchFamily="34" charset="0"/>
              <a:buChar char="•"/>
            </a:pPr>
            <a:r>
              <a:rPr lang="en-GB" sz="2200" b="0" i="0" dirty="0">
                <a:solidFill>
                  <a:schemeClr val="accent1">
                    <a:lumMod val="75000"/>
                  </a:schemeClr>
                </a:solidFill>
                <a:effectLst/>
                <a:latin typeface="Arial" panose="020B0604020202020204" pitchFamily="34" charset="0"/>
              </a:rPr>
              <a:t>Push, throw and knock down everything in sight and give toys to others;</a:t>
            </a:r>
          </a:p>
          <a:p>
            <a:pPr algn="l">
              <a:spcBef>
                <a:spcPts val="0"/>
              </a:spcBef>
              <a:buFont typeface="Arial" panose="020B0604020202020204" pitchFamily="34" charset="0"/>
              <a:buChar char="•"/>
            </a:pPr>
            <a:r>
              <a:rPr lang="en-GB" sz="2200" b="0" i="0" dirty="0">
                <a:solidFill>
                  <a:schemeClr val="accent1">
                    <a:lumMod val="75000"/>
                  </a:schemeClr>
                </a:solidFill>
                <a:effectLst/>
                <a:latin typeface="Arial" panose="020B0604020202020204" pitchFamily="34" charset="0"/>
              </a:rPr>
              <a:t>Use gestures like pointing and waving</a:t>
            </a:r>
          </a:p>
          <a:p>
            <a:pPr algn="l">
              <a:spcBef>
                <a:spcPts val="0"/>
              </a:spcBef>
              <a:buFont typeface="Arial" panose="020B0604020202020204" pitchFamily="34" charset="0"/>
              <a:buChar char="•"/>
            </a:pPr>
            <a:r>
              <a:rPr lang="en-GB" sz="2200" b="0" i="0" dirty="0">
                <a:solidFill>
                  <a:schemeClr val="accent1">
                    <a:lumMod val="75000"/>
                  </a:schemeClr>
                </a:solidFill>
                <a:effectLst/>
                <a:latin typeface="Arial" panose="020B0604020202020204" pitchFamily="34" charset="0"/>
              </a:rPr>
              <a:t>Move around. Some children learn to crawl, while others move around on their tummies or their bottoms. Others will roll to wherever they want to go</a:t>
            </a:r>
            <a:endParaRPr lang="en-GB" sz="2200" dirty="0"/>
          </a:p>
        </p:txBody>
      </p:sp>
    </p:spTree>
    <p:extLst>
      <p:ext uri="{BB962C8B-B14F-4D97-AF65-F5344CB8AC3E}">
        <p14:creationId xmlns:p14="http://schemas.microsoft.com/office/powerpoint/2010/main" val="193465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F8273-5469-17DA-A981-57E4CE7E3D1D}"/>
              </a:ext>
            </a:extLst>
          </p:cNvPr>
          <p:cNvSpPr>
            <a:spLocks noGrp="1"/>
          </p:cNvSpPr>
          <p:nvPr>
            <p:ph type="title"/>
          </p:nvPr>
        </p:nvSpPr>
        <p:spPr>
          <a:xfrm>
            <a:off x="28267" y="452027"/>
            <a:ext cx="9048135" cy="916398"/>
          </a:xfrm>
        </p:spPr>
        <p:txBody>
          <a:bodyPr>
            <a:normAutofit fontScale="90000"/>
          </a:bodyPr>
          <a:lstStyle/>
          <a:p>
            <a:pPr algn="ctr"/>
            <a:br>
              <a:rPr lang="en-GB" b="1" i="0" dirty="0">
                <a:solidFill>
                  <a:srgbClr val="1F1F1F"/>
                </a:solidFill>
                <a:effectLst/>
                <a:latin typeface="Arial" panose="020B0604020202020204" pitchFamily="34" charset="0"/>
              </a:rPr>
            </a:br>
            <a:r>
              <a:rPr lang="en-GB" sz="4900" b="1" i="0" dirty="0" err="1">
                <a:effectLst/>
                <a:latin typeface="Arial" panose="020B0604020202020204" pitchFamily="34" charset="0"/>
              </a:rPr>
              <a:t>Rhwng</a:t>
            </a:r>
            <a:r>
              <a:rPr lang="en-GB" sz="4900" b="1" i="0" dirty="0">
                <a:effectLst/>
                <a:latin typeface="Arial" panose="020B0604020202020204" pitchFamily="34" charset="0"/>
              </a:rPr>
              <a:t> 12 a 18 mis: </a:t>
            </a:r>
            <a:br>
              <a:rPr lang="en-GB" sz="4900" b="1" i="0" dirty="0">
                <a:effectLst/>
                <a:latin typeface="Arial" panose="020B0604020202020204" pitchFamily="34" charset="0"/>
              </a:rPr>
            </a:br>
            <a:r>
              <a:rPr lang="en-GB" sz="4900" b="1" i="0" dirty="0">
                <a:solidFill>
                  <a:schemeClr val="accent1">
                    <a:lumMod val="75000"/>
                  </a:schemeClr>
                </a:solidFill>
                <a:effectLst/>
                <a:latin typeface="Arial" panose="020B0604020202020204" pitchFamily="34" charset="0"/>
              </a:rPr>
              <a:t>Between 12 – 18 months:</a:t>
            </a:r>
            <a:br>
              <a:rPr lang="en-GB" b="1" i="0" dirty="0">
                <a:solidFill>
                  <a:srgbClr val="1F1F1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E76E1D2-131C-1E57-5079-12A1A68FEAEC}"/>
              </a:ext>
            </a:extLst>
          </p:cNvPr>
          <p:cNvSpPr>
            <a:spLocks noGrp="1"/>
          </p:cNvSpPr>
          <p:nvPr>
            <p:ph sz="half" idx="1"/>
          </p:nvPr>
        </p:nvSpPr>
        <p:spPr>
          <a:xfrm>
            <a:off x="28267" y="2076347"/>
            <a:ext cx="4495800" cy="4140098"/>
          </a:xfrm>
        </p:spPr>
        <p:txBody>
          <a:bodyPr>
            <a:normAutofit fontScale="92500" lnSpcReduction="10000"/>
          </a:bodyPr>
          <a:lstStyle/>
          <a:p>
            <a:pPr algn="l">
              <a:buFont typeface="Arial" panose="020B0604020202020204" pitchFamily="34" charset="0"/>
              <a:buChar char="•"/>
            </a:pPr>
            <a:r>
              <a:rPr lang="en-GB" b="0" i="0" dirty="0" err="1">
                <a:solidFill>
                  <a:srgbClr val="1F1F1F"/>
                </a:solidFill>
                <a:effectLst/>
                <a:latin typeface="Arial" panose="020B0604020202020204" pitchFamily="34" charset="0"/>
              </a:rPr>
              <a:t>Cerdded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rhedeg</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dringo</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dechrau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dweud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geiriau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deall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nhw</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chael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hi’n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anodd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delio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â’i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deimladau</a:t>
            </a:r>
            <a:r>
              <a:rPr lang="en-GB" b="0" i="0" dirty="0">
                <a:solidFill>
                  <a:srgbClr val="1F1F1F"/>
                </a:solidFill>
                <a:effectLst/>
                <a:latin typeface="Arial" panose="020B0604020202020204" pitchFamily="34" charset="0"/>
              </a:rPr>
              <a:t>, a gall </a:t>
            </a:r>
            <a:r>
              <a:rPr lang="en-GB" b="0" i="0" dirty="0" err="1">
                <a:solidFill>
                  <a:srgbClr val="1F1F1F"/>
                </a:solidFill>
                <a:effectLst/>
                <a:latin typeface="Arial" panose="020B0604020202020204" pitchFamily="34" charset="0"/>
              </a:rPr>
              <a:t>hyn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arwain</a:t>
            </a:r>
            <a:r>
              <a:rPr lang="en-GB" b="0" i="0" dirty="0">
                <a:solidFill>
                  <a:srgbClr val="1F1F1F"/>
                </a:solidFill>
                <a:effectLst/>
                <a:latin typeface="Arial" panose="020B0604020202020204" pitchFamily="34" charset="0"/>
              </a:rPr>
              <a:t> at </a:t>
            </a:r>
            <a:r>
              <a:rPr lang="en-GB" b="0" i="0" dirty="0" err="1">
                <a:solidFill>
                  <a:srgbClr val="1F1F1F"/>
                </a:solidFill>
                <a:effectLst/>
                <a:latin typeface="Arial" panose="020B0604020202020204" pitchFamily="34" charset="0"/>
              </a:rPr>
              <a:t>ambell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stranc</a:t>
            </a:r>
            <a:r>
              <a:rPr lang="en-GB" b="0" i="0" dirty="0">
                <a:solidFill>
                  <a:srgbClr val="1F1F1F"/>
                </a:solidFill>
                <a:effectLst/>
                <a:latin typeface="Arial" panose="020B0604020202020204" pitchFamily="34" charset="0"/>
              </a:rPr>
              <a:t>;</a:t>
            </a:r>
          </a:p>
          <a:p>
            <a:pPr algn="l">
              <a:buFont typeface="Arial" panose="020B0604020202020204" pitchFamily="34" charset="0"/>
              <a:buChar char="•"/>
            </a:pPr>
            <a:r>
              <a:rPr lang="en-GB" b="0" i="0" dirty="0" err="1">
                <a:solidFill>
                  <a:srgbClr val="1F1F1F"/>
                </a:solidFill>
                <a:effectLst/>
                <a:latin typeface="Arial" panose="020B0604020202020204" pitchFamily="34" charset="0"/>
              </a:rPr>
              <a:t>dechrau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bwydo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hun</a:t>
            </a:r>
            <a:r>
              <a:rPr lang="en-GB" b="0" i="0" dirty="0">
                <a:solidFill>
                  <a:srgbClr val="1F1F1F"/>
                </a:solidFill>
                <a:effectLst/>
                <a:latin typeface="Arial" panose="020B0604020202020204" pitchFamily="34" charset="0"/>
              </a:rPr>
              <a:t>; </a:t>
            </a:r>
          </a:p>
          <a:p>
            <a:pPr algn="l">
              <a:buFont typeface="Arial" panose="020B0604020202020204" pitchFamily="34" charset="0"/>
              <a:buChar char="•"/>
            </a:pPr>
            <a:r>
              <a:rPr lang="en-GB" b="0" i="0" dirty="0" err="1">
                <a:solidFill>
                  <a:srgbClr val="1F1F1F"/>
                </a:solidFill>
                <a:effectLst/>
                <a:latin typeface="Arial" panose="020B0604020202020204" pitchFamily="34" charset="0"/>
              </a:rPr>
              <a:t>mwynhau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chwarae</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adeiladau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gyda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brics</a:t>
            </a:r>
            <a:endParaRPr lang="en-GB" b="0" i="0" dirty="0">
              <a:solidFill>
                <a:srgbClr val="1F1F1F"/>
              </a:solidFill>
              <a:effectLst/>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2B2C56D9-8A22-4778-E388-A151D0004DF2}"/>
              </a:ext>
            </a:extLst>
          </p:cNvPr>
          <p:cNvSpPr>
            <a:spLocks noGrp="1"/>
          </p:cNvSpPr>
          <p:nvPr>
            <p:ph sz="half" idx="2"/>
          </p:nvPr>
        </p:nvSpPr>
        <p:spPr>
          <a:xfrm>
            <a:off x="4648200" y="1766630"/>
            <a:ext cx="4495800" cy="4446639"/>
          </a:xfrm>
        </p:spPr>
        <p:txBody>
          <a:bodyPr>
            <a:normAutofit fontScale="92500" lnSpcReduction="10000"/>
          </a:bodyPr>
          <a:lstStyle/>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Be walking, running and climbing;</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start to say words and understand them;</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find their feelings hard to handle, which may lead to some tantrums;</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begin to feed themselves; and</a:t>
            </a:r>
          </a:p>
          <a:p>
            <a:pPr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rPr>
              <a:t>enjoy playing and building with bricks</a:t>
            </a:r>
          </a:p>
          <a:p>
            <a:endParaRPr lang="en-GB" dirty="0"/>
          </a:p>
        </p:txBody>
      </p:sp>
    </p:spTree>
    <p:extLst>
      <p:ext uri="{BB962C8B-B14F-4D97-AF65-F5344CB8AC3E}">
        <p14:creationId xmlns:p14="http://schemas.microsoft.com/office/powerpoint/2010/main" val="33570011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08CDD-8CFD-126E-877E-00581DEE65CD}"/>
              </a:ext>
            </a:extLst>
          </p:cNvPr>
          <p:cNvSpPr>
            <a:spLocks noGrp="1"/>
          </p:cNvSpPr>
          <p:nvPr>
            <p:ph type="title"/>
          </p:nvPr>
        </p:nvSpPr>
        <p:spPr>
          <a:xfrm>
            <a:off x="-76198" y="404198"/>
            <a:ext cx="9144000" cy="1325563"/>
          </a:xfrm>
        </p:spPr>
        <p:txBody>
          <a:bodyPr>
            <a:normAutofit fontScale="90000"/>
          </a:bodyPr>
          <a:lstStyle/>
          <a:p>
            <a:pPr algn="ctr"/>
            <a:r>
              <a:rPr lang="en-GB" sz="4900" b="1" i="0" dirty="0" err="1">
                <a:effectLst/>
                <a:latin typeface="Arial" panose="020B0604020202020204" pitchFamily="34" charset="0"/>
              </a:rPr>
              <a:t>Rhwng</a:t>
            </a:r>
            <a:r>
              <a:rPr lang="en-GB" sz="4900" b="1" i="0" dirty="0">
                <a:effectLst/>
                <a:latin typeface="Arial" panose="020B0604020202020204" pitchFamily="34" charset="0"/>
              </a:rPr>
              <a:t> 18 mis a 2 </a:t>
            </a:r>
            <a:r>
              <a:rPr lang="en-GB" sz="4900" b="1" i="0" dirty="0" err="1">
                <a:effectLst/>
                <a:latin typeface="Arial" panose="020B0604020202020204" pitchFamily="34" charset="0"/>
              </a:rPr>
              <a:t>flynedd</a:t>
            </a:r>
            <a:r>
              <a:rPr lang="en-GB" sz="4900" b="1" i="0" dirty="0">
                <a:effectLst/>
                <a:latin typeface="Arial" panose="020B0604020202020204" pitchFamily="34" charset="0"/>
              </a:rPr>
              <a:t>: </a:t>
            </a:r>
            <a:r>
              <a:rPr lang="en-GB" sz="4900" b="1" i="0" dirty="0">
                <a:solidFill>
                  <a:schemeClr val="accent1">
                    <a:lumMod val="75000"/>
                  </a:schemeClr>
                </a:solidFill>
                <a:effectLst/>
                <a:latin typeface="Arial" panose="020B0604020202020204" pitchFamily="34" charset="0"/>
              </a:rPr>
              <a:t>Between 18 months – 2 years:</a:t>
            </a:r>
            <a:br>
              <a:rPr lang="en-GB" b="1" i="0" dirty="0">
                <a:solidFill>
                  <a:srgbClr val="1F1F1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0D8BC7E-8090-8AA6-2FBE-03BABD48FD5F}"/>
              </a:ext>
            </a:extLst>
          </p:cNvPr>
          <p:cNvSpPr>
            <a:spLocks noGrp="1"/>
          </p:cNvSpPr>
          <p:nvPr>
            <p:ph sz="half" idx="1"/>
          </p:nvPr>
        </p:nvSpPr>
        <p:spPr>
          <a:xfrm>
            <a:off x="76200" y="1855121"/>
            <a:ext cx="4495800" cy="4100052"/>
          </a:xfrm>
        </p:spPr>
        <p:txBody>
          <a:bodyPr>
            <a:normAutofit fontScale="55000" lnSpcReduction="20000"/>
          </a:bodyPr>
          <a:lstStyle/>
          <a:p>
            <a:pPr algn="l">
              <a:buFont typeface="Arial" panose="020B0604020202020204" pitchFamily="34" charset="0"/>
              <a:buChar char="•"/>
            </a:pPr>
            <a:r>
              <a:rPr lang="en-GB" sz="4500" b="0" i="0" dirty="0" err="1">
                <a:solidFill>
                  <a:srgbClr val="1F1F1F"/>
                </a:solidFill>
                <a:effectLst/>
                <a:latin typeface="Arial" panose="020B0604020202020204" pitchFamily="34" charset="0"/>
              </a:rPr>
              <a:t>deall</a:t>
            </a:r>
            <a:r>
              <a:rPr lang="en-GB" sz="4500" b="0" i="0" dirty="0">
                <a:solidFill>
                  <a:srgbClr val="1F1F1F"/>
                </a:solidFill>
                <a:effectLst/>
                <a:latin typeface="Arial" panose="020B0604020202020204" pitchFamily="34" charset="0"/>
              </a:rPr>
              <a:t> y gair ‘</a:t>
            </a:r>
            <a:r>
              <a:rPr lang="en-GB" sz="4500" b="0" i="0" dirty="0" err="1">
                <a:solidFill>
                  <a:srgbClr val="1F1F1F"/>
                </a:solidFill>
                <a:effectLst/>
                <a:latin typeface="Arial" panose="020B0604020202020204" pitchFamily="34" charset="0"/>
              </a:rPr>
              <a:t>na</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ond</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ddim</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yn</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gallu</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rheoli</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ei</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fympwyon</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eto</a:t>
            </a:r>
            <a:r>
              <a:rPr lang="en-GB" sz="4500" b="0" i="0" dirty="0">
                <a:solidFill>
                  <a:srgbClr val="1F1F1F"/>
                </a:solidFill>
                <a:effectLst/>
                <a:latin typeface="Arial" panose="020B0604020202020204" pitchFamily="34" charset="0"/>
              </a:rPr>
              <a:t>;</a:t>
            </a:r>
          </a:p>
          <a:p>
            <a:pPr algn="l">
              <a:buFont typeface="Arial" panose="020B0604020202020204" pitchFamily="34" charset="0"/>
              <a:buChar char="•"/>
            </a:pPr>
            <a:r>
              <a:rPr lang="en-GB" sz="4500" b="0" i="0" dirty="0" err="1">
                <a:solidFill>
                  <a:srgbClr val="1F1F1F"/>
                </a:solidFill>
                <a:effectLst/>
                <a:latin typeface="Arial" panose="020B0604020202020204" pitchFamily="34" charset="0"/>
              </a:rPr>
              <a:t>dechrau</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cicio</a:t>
            </a:r>
            <a:r>
              <a:rPr lang="en-GB" sz="4500" b="0" i="0" dirty="0">
                <a:solidFill>
                  <a:srgbClr val="1F1F1F"/>
                </a:solidFill>
                <a:effectLst/>
                <a:latin typeface="Arial" panose="020B0604020202020204" pitchFamily="34" charset="0"/>
              </a:rPr>
              <a:t> a </a:t>
            </a:r>
            <a:r>
              <a:rPr lang="en-GB" sz="4500" b="0" i="0" dirty="0" err="1">
                <a:solidFill>
                  <a:srgbClr val="1F1F1F"/>
                </a:solidFill>
                <a:effectLst/>
                <a:latin typeface="Arial" panose="020B0604020202020204" pitchFamily="34" charset="0"/>
              </a:rPr>
              <a:t>thaflu</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peli</a:t>
            </a:r>
            <a:r>
              <a:rPr lang="en-GB" sz="4500" b="0" i="0" dirty="0">
                <a:solidFill>
                  <a:srgbClr val="1F1F1F"/>
                </a:solidFill>
                <a:effectLst/>
                <a:latin typeface="Arial" panose="020B0604020202020204" pitchFamily="34" charset="0"/>
              </a:rPr>
              <a:t>;</a:t>
            </a:r>
          </a:p>
          <a:p>
            <a:pPr algn="l">
              <a:buFont typeface="Arial" panose="020B0604020202020204" pitchFamily="34" charset="0"/>
              <a:buChar char="•"/>
            </a:pPr>
            <a:r>
              <a:rPr lang="en-GB" sz="4500" b="0" i="0" dirty="0" err="1">
                <a:solidFill>
                  <a:srgbClr val="1F1F1F"/>
                </a:solidFill>
                <a:effectLst/>
                <a:latin typeface="Arial" panose="020B0604020202020204" pitchFamily="34" charset="0"/>
              </a:rPr>
              <a:t>gwybod</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nifer</a:t>
            </a:r>
            <a:r>
              <a:rPr lang="en-GB" sz="4500" b="0" i="0" dirty="0">
                <a:solidFill>
                  <a:srgbClr val="1F1F1F"/>
                </a:solidFill>
                <a:effectLst/>
                <a:latin typeface="Arial" panose="020B0604020202020204" pitchFamily="34" charset="0"/>
              </a:rPr>
              <a:t> o </a:t>
            </a:r>
            <a:r>
              <a:rPr lang="en-GB" sz="4500" b="0" i="0" dirty="0" err="1">
                <a:solidFill>
                  <a:srgbClr val="1F1F1F"/>
                </a:solidFill>
                <a:effectLst/>
                <a:latin typeface="Arial" panose="020B0604020202020204" pitchFamily="34" charset="0"/>
              </a:rPr>
              <a:t>eiriau</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unigol</a:t>
            </a:r>
            <a:r>
              <a:rPr lang="en-GB" sz="4500" b="0" i="0" dirty="0">
                <a:solidFill>
                  <a:srgbClr val="1F1F1F"/>
                </a:solidFill>
                <a:effectLst/>
                <a:latin typeface="Arial" panose="020B0604020202020204" pitchFamily="34" charset="0"/>
              </a:rPr>
              <a:t> ac </a:t>
            </a:r>
            <a:r>
              <a:rPr lang="en-GB" sz="4500" b="0" i="0" dirty="0" err="1">
                <a:solidFill>
                  <a:srgbClr val="1F1F1F"/>
                </a:solidFill>
                <a:effectLst/>
                <a:latin typeface="Arial" panose="020B0604020202020204" pitchFamily="34" charset="0"/>
              </a:rPr>
              <a:t>yn</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dechrau</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eu</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rhoi</a:t>
            </a:r>
            <a:r>
              <a:rPr lang="en-GB" sz="4500" b="0" i="0" dirty="0">
                <a:solidFill>
                  <a:srgbClr val="1F1F1F"/>
                </a:solidFill>
                <a:effectLst/>
                <a:latin typeface="Arial" panose="020B0604020202020204" pitchFamily="34" charset="0"/>
              </a:rPr>
              <a:t> at </a:t>
            </a:r>
            <a:r>
              <a:rPr lang="en-GB" sz="4500" b="0" i="0" dirty="0" err="1">
                <a:solidFill>
                  <a:srgbClr val="1F1F1F"/>
                </a:solidFill>
                <a:effectLst/>
                <a:latin typeface="Arial" panose="020B0604020202020204" pitchFamily="34" charset="0"/>
              </a:rPr>
              <a:t>ei</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gilydd</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i</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ffurfio</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brawddegau</a:t>
            </a:r>
            <a:r>
              <a:rPr lang="en-GB" sz="4500" b="0" i="0" dirty="0">
                <a:solidFill>
                  <a:srgbClr val="1F1F1F"/>
                </a:solidFill>
                <a:effectLst/>
                <a:latin typeface="Arial" panose="020B0604020202020204" pitchFamily="34" charset="0"/>
              </a:rPr>
              <a:t>;</a:t>
            </a:r>
          </a:p>
          <a:p>
            <a:pPr algn="l">
              <a:buFont typeface="Arial" panose="020B0604020202020204" pitchFamily="34" charset="0"/>
              <a:buChar char="•"/>
            </a:pPr>
            <a:r>
              <a:rPr lang="en-GB" sz="4500" b="0" i="0" dirty="0" err="1">
                <a:solidFill>
                  <a:srgbClr val="1F1F1F"/>
                </a:solidFill>
                <a:effectLst/>
                <a:latin typeface="Arial" panose="020B0604020202020204" pitchFamily="34" charset="0"/>
              </a:rPr>
              <a:t>mynd</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yn</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flin</a:t>
            </a:r>
            <a:r>
              <a:rPr lang="en-GB" sz="4500" b="0" i="0" dirty="0">
                <a:solidFill>
                  <a:srgbClr val="1F1F1F"/>
                </a:solidFill>
                <a:effectLst/>
                <a:latin typeface="Arial" panose="020B0604020202020204" pitchFamily="34" charset="0"/>
              </a:rPr>
              <a:t> pan </a:t>
            </a:r>
            <a:r>
              <a:rPr lang="en-GB" sz="4500" b="0" i="0" dirty="0" err="1">
                <a:solidFill>
                  <a:srgbClr val="1F1F1F"/>
                </a:solidFill>
                <a:effectLst/>
                <a:latin typeface="Arial" panose="020B0604020202020204" pitchFamily="34" charset="0"/>
              </a:rPr>
              <a:t>na</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fydd</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yn</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gallu</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gwneud</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rhywbeth</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dros</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ei</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hunan</a:t>
            </a:r>
            <a:r>
              <a:rPr lang="en-GB" sz="4500" b="0" i="0" dirty="0">
                <a:solidFill>
                  <a:srgbClr val="1F1F1F"/>
                </a:solidFill>
                <a:effectLst/>
                <a:latin typeface="Arial" panose="020B0604020202020204" pitchFamily="34" charset="0"/>
              </a:rPr>
              <a:t>; a</a:t>
            </a:r>
          </a:p>
          <a:p>
            <a:pPr algn="l">
              <a:buFont typeface="Arial" panose="020B0604020202020204" pitchFamily="34" charset="0"/>
              <a:buChar char="•"/>
            </a:pPr>
            <a:r>
              <a:rPr lang="en-GB" sz="4500" b="0" i="0" dirty="0" err="1">
                <a:solidFill>
                  <a:srgbClr val="1F1F1F"/>
                </a:solidFill>
                <a:effectLst/>
                <a:latin typeface="Arial" panose="020B0604020202020204" pitchFamily="34" charset="0"/>
              </a:rPr>
              <a:t>dechrau</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mwynhau</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chwarae</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esgus</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fel</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siarad</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ar</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ffôn</a:t>
            </a:r>
            <a:r>
              <a:rPr lang="en-GB" sz="4500" b="0" i="0" dirty="0">
                <a:solidFill>
                  <a:srgbClr val="1F1F1F"/>
                </a:solidFill>
                <a:effectLst/>
                <a:latin typeface="Arial" panose="020B0604020202020204" pitchFamily="34" charset="0"/>
              </a:rPr>
              <a:t> </a:t>
            </a:r>
            <a:r>
              <a:rPr lang="en-GB" sz="4500" b="0" i="0" dirty="0" err="1">
                <a:solidFill>
                  <a:srgbClr val="1F1F1F"/>
                </a:solidFill>
                <a:effectLst/>
                <a:latin typeface="Arial" panose="020B0604020202020204" pitchFamily="34" charset="0"/>
              </a:rPr>
              <a:t>tegan</a:t>
            </a:r>
            <a:r>
              <a:rPr lang="en-GB" sz="4500" b="0" i="0" dirty="0">
                <a:solidFill>
                  <a:srgbClr val="1F1F1F"/>
                </a:solidFill>
                <a:effectLst/>
                <a:latin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0B699C90-6CF8-30C5-CD6D-57958ED4A01B}"/>
              </a:ext>
            </a:extLst>
          </p:cNvPr>
          <p:cNvSpPr>
            <a:spLocks noGrp="1"/>
          </p:cNvSpPr>
          <p:nvPr>
            <p:ph sz="half" idx="2"/>
          </p:nvPr>
        </p:nvSpPr>
        <p:spPr>
          <a:xfrm>
            <a:off x="4648199" y="1707637"/>
            <a:ext cx="4385187" cy="4395019"/>
          </a:xfrm>
        </p:spPr>
        <p:txBody>
          <a:bodyPr>
            <a:normAutofit fontScale="55000" lnSpcReduction="20000"/>
          </a:bodyPr>
          <a:lstStyle/>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understand the word ‘no’ but are unable to control their impulses yet;</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start kicking and throwing balls;</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know a range of single words and start putting them together to make sentences;</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get cross when they can’t do something for themselves; and</a:t>
            </a:r>
          </a:p>
          <a:p>
            <a:pPr algn="l">
              <a:buFont typeface="Arial" panose="020B0604020202020204" pitchFamily="34" charset="0"/>
              <a:buChar char="•"/>
            </a:pPr>
            <a:r>
              <a:rPr lang="en-GB" sz="4400" b="0" i="0" dirty="0">
                <a:solidFill>
                  <a:schemeClr val="accent1">
                    <a:lumMod val="75000"/>
                  </a:schemeClr>
                </a:solidFill>
                <a:effectLst/>
                <a:latin typeface="Arial" panose="020B0604020202020204" pitchFamily="34" charset="0"/>
              </a:rPr>
              <a:t>begin to enjoy pretend play like talking on a toy telephone.</a:t>
            </a:r>
          </a:p>
          <a:p>
            <a:endParaRPr lang="en-GB" dirty="0"/>
          </a:p>
        </p:txBody>
      </p:sp>
    </p:spTree>
    <p:extLst>
      <p:ext uri="{BB962C8B-B14F-4D97-AF65-F5344CB8AC3E}">
        <p14:creationId xmlns:p14="http://schemas.microsoft.com/office/powerpoint/2010/main" val="17842442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28CDB-1C4D-A7E0-3D46-BC98A03A9ED7}"/>
              </a:ext>
            </a:extLst>
          </p:cNvPr>
          <p:cNvSpPr>
            <a:spLocks noGrp="1"/>
          </p:cNvSpPr>
          <p:nvPr>
            <p:ph type="title"/>
          </p:nvPr>
        </p:nvSpPr>
        <p:spPr>
          <a:xfrm>
            <a:off x="265471" y="247138"/>
            <a:ext cx="8389989" cy="1325563"/>
          </a:xfrm>
        </p:spPr>
        <p:txBody>
          <a:bodyPr>
            <a:normAutofit fontScale="90000"/>
          </a:bodyPr>
          <a:lstStyle/>
          <a:p>
            <a:pPr algn="ctr"/>
            <a:r>
              <a:rPr lang="en-GB" dirty="0" err="1">
                <a:latin typeface="Arial" panose="020B0604020202020204" pitchFamily="34" charset="0"/>
                <a:cs typeface="Arial" panose="020B0604020202020204" pitchFamily="34" charset="0"/>
              </a:rPr>
              <a:t>Heriau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ofalu</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blentyn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Challenges when caring for an infant within a setting </a:t>
            </a:r>
          </a:p>
        </p:txBody>
      </p:sp>
      <p:sp>
        <p:nvSpPr>
          <p:cNvPr id="3" name="Content Placeholder 2">
            <a:extLst>
              <a:ext uri="{FF2B5EF4-FFF2-40B4-BE49-F238E27FC236}">
                <a16:creationId xmlns:a16="http://schemas.microsoft.com/office/drawing/2014/main" id="{78D3F837-5E04-822E-03A5-8743C3A89AB9}"/>
              </a:ext>
            </a:extLst>
          </p:cNvPr>
          <p:cNvSpPr>
            <a:spLocks noGrp="1"/>
          </p:cNvSpPr>
          <p:nvPr>
            <p:ph sz="half" idx="1"/>
          </p:nvPr>
        </p:nvSpPr>
        <p:spPr>
          <a:xfrm>
            <a:off x="488541" y="2110044"/>
            <a:ext cx="3867150" cy="3809862"/>
          </a:xfrm>
        </p:spPr>
        <p:txBody>
          <a:bodyPr/>
          <a:lstStyle/>
          <a:p>
            <a:r>
              <a:rPr lang="en-GB" sz="3600" dirty="0" err="1">
                <a:latin typeface="Arial" panose="020B0604020202020204" pitchFamily="34" charset="0"/>
                <a:cs typeface="Arial" panose="020B0604020202020204" pitchFamily="34" charset="0"/>
              </a:rPr>
              <a:t>Arferion</a:t>
            </a:r>
            <a:r>
              <a:rPr lang="en-GB" sz="3600" dirty="0">
                <a:latin typeface="Arial" panose="020B0604020202020204" pitchFamily="34" charset="0"/>
                <a:cs typeface="Arial" panose="020B0604020202020204" pitchFamily="34" charset="0"/>
              </a:rPr>
              <a:t> </a:t>
            </a:r>
          </a:p>
          <a:p>
            <a:r>
              <a:rPr lang="en-GB" sz="3600" dirty="0" err="1">
                <a:latin typeface="Arial" panose="020B0604020202020204" pitchFamily="34" charset="0"/>
                <a:cs typeface="Arial" panose="020B0604020202020204" pitchFamily="34" charset="0"/>
              </a:rPr>
              <a:t>Effaith</a:t>
            </a:r>
            <a:r>
              <a:rPr lang="en-GB" sz="3600" dirty="0">
                <a:latin typeface="Arial" panose="020B0604020202020204" pitchFamily="34" charset="0"/>
                <a:cs typeface="Arial" panose="020B0604020202020204" pitchFamily="34" charset="0"/>
              </a:rPr>
              <a:t> Covid </a:t>
            </a:r>
          </a:p>
          <a:p>
            <a:r>
              <a:rPr lang="en-GB" sz="3600" dirty="0" err="1">
                <a:latin typeface="Arial" panose="020B0604020202020204" pitchFamily="34" charset="0"/>
                <a:cs typeface="Arial" panose="020B0604020202020204" pitchFamily="34" charset="0"/>
              </a:rPr>
              <a:t>Gwahanu</a:t>
            </a:r>
            <a:r>
              <a:rPr lang="en-GB" sz="3600" dirty="0">
                <a:latin typeface="Arial" panose="020B0604020202020204" pitchFamily="34" charset="0"/>
                <a:cs typeface="Arial" panose="020B0604020202020204" pitchFamily="34" charset="0"/>
              </a:rPr>
              <a:t> </a:t>
            </a:r>
          </a:p>
          <a:p>
            <a:r>
              <a:rPr lang="en-GB" sz="3600" dirty="0" err="1">
                <a:latin typeface="Arial" panose="020B0604020202020204" pitchFamily="34" charset="0"/>
                <a:cs typeface="Arial" panose="020B0604020202020204" pitchFamily="34" charset="0"/>
              </a:rPr>
              <a:t>Emosiynau</a:t>
            </a:r>
            <a:r>
              <a:rPr lang="en-GB" sz="3600" dirty="0">
                <a:latin typeface="Arial" panose="020B0604020202020204" pitchFamily="34" charset="0"/>
                <a:cs typeface="Arial" panose="020B0604020202020204" pitchFamily="34" charset="0"/>
              </a:rPr>
              <a:t> </a:t>
            </a:r>
          </a:p>
          <a:p>
            <a:r>
              <a:rPr lang="en-GB" sz="3600" dirty="0" err="1">
                <a:latin typeface="Arial" panose="020B0604020202020204" pitchFamily="34" charset="0"/>
                <a:cs typeface="Arial" panose="020B0604020202020204" pitchFamily="34" charset="0"/>
              </a:rPr>
              <a:t>Eraill</a:t>
            </a:r>
            <a:r>
              <a:rPr lang="en-GB" sz="3600"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A394736D-DD29-AD9D-CD7F-8776DABE0757}"/>
              </a:ext>
            </a:extLst>
          </p:cNvPr>
          <p:cNvSpPr>
            <a:spLocks noGrp="1"/>
          </p:cNvSpPr>
          <p:nvPr>
            <p:ph sz="half" idx="2"/>
          </p:nvPr>
        </p:nvSpPr>
        <p:spPr>
          <a:xfrm>
            <a:off x="4707194" y="2083722"/>
            <a:ext cx="3867150" cy="3809862"/>
          </a:xfrm>
        </p:spPr>
        <p:txBody>
          <a:bodyPr/>
          <a:lstStyle/>
          <a:p>
            <a:r>
              <a:rPr lang="en-GB" sz="3600" dirty="0">
                <a:solidFill>
                  <a:schemeClr val="accent1">
                    <a:lumMod val="75000"/>
                  </a:schemeClr>
                </a:solidFill>
                <a:latin typeface="Arial" panose="020B0604020202020204" pitchFamily="34" charset="0"/>
                <a:cs typeface="Arial" panose="020B0604020202020204" pitchFamily="34" charset="0"/>
              </a:rPr>
              <a:t>Routines </a:t>
            </a:r>
          </a:p>
          <a:p>
            <a:r>
              <a:rPr lang="en-GB" sz="3600" dirty="0">
                <a:solidFill>
                  <a:schemeClr val="accent1">
                    <a:lumMod val="75000"/>
                  </a:schemeClr>
                </a:solidFill>
                <a:latin typeface="Arial" panose="020B0604020202020204" pitchFamily="34" charset="0"/>
                <a:cs typeface="Arial" panose="020B0604020202020204" pitchFamily="34" charset="0"/>
              </a:rPr>
              <a:t>Covid impact </a:t>
            </a:r>
          </a:p>
          <a:p>
            <a:r>
              <a:rPr lang="en-GB" sz="3600" dirty="0">
                <a:solidFill>
                  <a:schemeClr val="accent1">
                    <a:lumMod val="75000"/>
                  </a:schemeClr>
                </a:solidFill>
                <a:latin typeface="Arial" panose="020B0604020202020204" pitchFamily="34" charset="0"/>
                <a:cs typeface="Arial" panose="020B0604020202020204" pitchFamily="34" charset="0"/>
              </a:rPr>
              <a:t>Separation </a:t>
            </a:r>
          </a:p>
          <a:p>
            <a:r>
              <a:rPr lang="en-GB" sz="3600" dirty="0">
                <a:solidFill>
                  <a:schemeClr val="accent1">
                    <a:lumMod val="75000"/>
                  </a:schemeClr>
                </a:solidFill>
                <a:latin typeface="Arial" panose="020B0604020202020204" pitchFamily="34" charset="0"/>
                <a:cs typeface="Arial" panose="020B0604020202020204" pitchFamily="34" charset="0"/>
              </a:rPr>
              <a:t>Emotions </a:t>
            </a:r>
          </a:p>
          <a:p>
            <a:r>
              <a:rPr lang="en-GB" sz="3600" dirty="0">
                <a:solidFill>
                  <a:schemeClr val="accent1">
                    <a:lumMod val="75000"/>
                  </a:schemeClr>
                </a:solidFill>
                <a:latin typeface="Arial" panose="020B0604020202020204" pitchFamily="34" charset="0"/>
                <a:cs typeface="Arial" panose="020B0604020202020204" pitchFamily="34" charset="0"/>
              </a:rPr>
              <a:t>Others? </a:t>
            </a:r>
          </a:p>
          <a:p>
            <a:endParaRPr lang="en-GB" dirty="0"/>
          </a:p>
        </p:txBody>
      </p:sp>
    </p:spTree>
    <p:extLst>
      <p:ext uri="{BB962C8B-B14F-4D97-AF65-F5344CB8AC3E}">
        <p14:creationId xmlns:p14="http://schemas.microsoft.com/office/powerpoint/2010/main" val="3958990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B188-1DF5-41E4-92BA-10043273A7DB}"/>
              </a:ext>
            </a:extLst>
          </p:cNvPr>
          <p:cNvSpPr>
            <a:spLocks noGrp="1"/>
          </p:cNvSpPr>
          <p:nvPr>
            <p:ph type="title"/>
          </p:nvPr>
        </p:nvSpPr>
        <p:spPr>
          <a:xfrm>
            <a:off x="457200" y="358722"/>
            <a:ext cx="8229600" cy="857250"/>
          </a:xfrm>
        </p:spPr>
        <p:txBody>
          <a:bodyPr>
            <a:normAutofit fontScale="90000"/>
          </a:bodyPr>
          <a:lstStyle/>
          <a:p>
            <a:pPr algn="ctr"/>
            <a:r>
              <a:rPr lang="en-GB" dirty="0"/>
              <a:t> </a:t>
            </a:r>
            <a:r>
              <a:rPr lang="cy-GB" sz="4900" dirty="0">
                <a:solidFill>
                  <a:srgbClr val="000000"/>
                </a:solidFill>
                <a:latin typeface="Arial" panose="020B0604020202020204" pitchFamily="34" charset="0"/>
                <a:ea typeface="DengXian" panose="02010600030101010101" pitchFamily="2" charset="-122"/>
                <a:cs typeface="Arial" panose="020B0604020202020204" pitchFamily="34" charset="0"/>
              </a:rPr>
              <a:t>Datblygiad Cyfannol</a:t>
            </a:r>
            <a:r>
              <a:rPr lang="en-GB" sz="4900" dirty="0">
                <a:latin typeface="Arial" panose="020B0604020202020204" pitchFamily="34" charset="0"/>
                <a:cs typeface="Arial" panose="020B0604020202020204" pitchFamily="34" charset="0"/>
              </a:rPr>
              <a:t>   </a:t>
            </a:r>
            <a:br>
              <a:rPr lang="en-GB" sz="4900" dirty="0">
                <a:latin typeface="Arial" panose="020B0604020202020204" pitchFamily="34" charset="0"/>
                <a:cs typeface="Arial" panose="020B0604020202020204" pitchFamily="34" charset="0"/>
              </a:rPr>
            </a:br>
            <a:r>
              <a:rPr lang="en-GB" sz="4900" dirty="0">
                <a:latin typeface="Arial" panose="020B0604020202020204" pitchFamily="34" charset="0"/>
                <a:cs typeface="Arial" panose="020B0604020202020204" pitchFamily="34" charset="0"/>
              </a:rPr>
              <a:t> </a:t>
            </a:r>
            <a:r>
              <a:rPr lang="en-GB" sz="4900" dirty="0">
                <a:solidFill>
                  <a:schemeClr val="accent1">
                    <a:lumMod val="75000"/>
                  </a:schemeClr>
                </a:solidFill>
                <a:latin typeface="Arial" panose="020B0604020202020204" pitchFamily="34" charset="0"/>
                <a:cs typeface="Arial" panose="020B0604020202020204" pitchFamily="34" charset="0"/>
              </a:rPr>
              <a:t>Holistic Development</a:t>
            </a:r>
          </a:p>
        </p:txBody>
      </p:sp>
      <p:sp>
        <p:nvSpPr>
          <p:cNvPr id="3" name="Content Placeholder 2">
            <a:extLst>
              <a:ext uri="{FF2B5EF4-FFF2-40B4-BE49-F238E27FC236}">
                <a16:creationId xmlns:a16="http://schemas.microsoft.com/office/drawing/2014/main" id="{A56703B6-F02E-4B6C-A50E-AD70C9F83973}"/>
              </a:ext>
            </a:extLst>
          </p:cNvPr>
          <p:cNvSpPr>
            <a:spLocks noGrp="1"/>
          </p:cNvSpPr>
          <p:nvPr>
            <p:ph sz="half" idx="1"/>
          </p:nvPr>
        </p:nvSpPr>
        <p:spPr>
          <a:xfrm>
            <a:off x="0" y="1644445"/>
            <a:ext cx="4227319" cy="4357377"/>
          </a:xfrm>
        </p:spPr>
        <p:txBody>
          <a:bodyPr>
            <a:normAutofit lnSpcReduction="10000"/>
          </a:bodyPr>
          <a:lstStyle/>
          <a:p>
            <a:pPr marL="257175" indent="-257175">
              <a:tabLst>
                <a:tab pos="342900" algn="l"/>
              </a:tabLst>
            </a:pPr>
            <a:r>
              <a:rPr lang="cy-GB" dirty="0">
                <a:solidFill>
                  <a:srgbClr val="000000"/>
                </a:solidFill>
                <a:latin typeface="Arial" panose="020B0604020202020204" pitchFamily="34" charset="0"/>
                <a:ea typeface="Times New Roman" panose="02020603050405020304" pitchFamily="18" charset="0"/>
                <a:cs typeface="Arial" panose="020B0604020202020204" pitchFamily="34" charset="0"/>
              </a:rPr>
              <a:t>Mae cyfannol yn golygu ymdrin â rhywbeth yn ei gyfanrwydd, hyd yn oed</a:t>
            </a:r>
            <a:r>
              <a:rPr lang="cy-GB" dirty="0">
                <a:latin typeface="Arial" panose="020B0604020202020204" pitchFamily="34" charset="0"/>
                <a:ea typeface="Times New Roman" panose="02020603050405020304" pitchFamily="18" charset="0"/>
                <a:cs typeface="Arial" panose="020B0604020202020204" pitchFamily="34" charset="0"/>
              </a:rPr>
              <a:t> </a:t>
            </a:r>
            <a:r>
              <a:rPr lang="cy-GB" dirty="0">
                <a:solidFill>
                  <a:srgbClr val="000000"/>
                </a:solidFill>
                <a:latin typeface="Arial" panose="020B0604020202020204" pitchFamily="34" charset="0"/>
                <a:ea typeface="Times New Roman" panose="02020603050405020304" pitchFamily="18" charset="0"/>
                <a:cs typeface="Arial" panose="020B0604020202020204" pitchFamily="34" charset="0"/>
              </a:rPr>
              <a:t> os gallwch chi rannu'r cyfan yn feysydd ar wahân.</a:t>
            </a:r>
            <a:endParaRPr lang="cy-GB"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dirty="0">
                <a:solidFill>
                  <a:srgbClr val="000000"/>
                </a:solidFill>
                <a:latin typeface="Arial" panose="020B0604020202020204" pitchFamily="34" charset="0"/>
                <a:ea typeface="Times New Roman" panose="02020603050405020304" pitchFamily="18" charset="0"/>
                <a:cs typeface="Arial" panose="020B0604020202020204" pitchFamily="34" charset="0"/>
              </a:rPr>
              <a:t>Datblygiad plant cyfannol yw pan fydd pob maes o ran dysgu, datblygiad a thwf yn cael ei blethu â'i gilydd.</a:t>
            </a:r>
            <a:endParaRPr lang="cy-GB" dirty="0">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731B05A-C698-465E-8AE4-BFB98F227823}"/>
              </a:ext>
            </a:extLst>
          </p:cNvPr>
          <p:cNvSpPr>
            <a:spLocks noGrp="1"/>
          </p:cNvSpPr>
          <p:nvPr>
            <p:ph sz="half" idx="2"/>
          </p:nvPr>
        </p:nvSpPr>
        <p:spPr>
          <a:xfrm>
            <a:off x="4439265" y="1644445"/>
            <a:ext cx="4704735" cy="4566167"/>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Holistic means dealing with something as a whole, even if you can subdivide the whole into separate areas.</a:t>
            </a:r>
          </a:p>
          <a:p>
            <a:r>
              <a:rPr lang="en-GB" dirty="0">
                <a:solidFill>
                  <a:schemeClr val="accent1">
                    <a:lumMod val="75000"/>
                  </a:schemeClr>
                </a:solidFill>
                <a:latin typeface="Arial" panose="020B0604020202020204" pitchFamily="34" charset="0"/>
                <a:cs typeface="Arial" panose="020B0604020202020204" pitchFamily="34" charset="0"/>
              </a:rPr>
              <a:t> Holistic child development is where every area of learning, development and growth is entwined with every other.</a:t>
            </a:r>
          </a:p>
        </p:txBody>
      </p:sp>
    </p:spTree>
    <p:extLst>
      <p:ext uri="{BB962C8B-B14F-4D97-AF65-F5344CB8AC3E}">
        <p14:creationId xmlns:p14="http://schemas.microsoft.com/office/powerpoint/2010/main" val="477843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2F18919-348D-4E0E-8AB0-CD12E998737F}"/>
              </a:ext>
            </a:extLst>
          </p:cNvPr>
          <p:cNvSpPr>
            <a:spLocks noGrp="1"/>
          </p:cNvSpPr>
          <p:nvPr>
            <p:ph type="title"/>
          </p:nvPr>
        </p:nvSpPr>
        <p:spPr>
          <a:xfrm>
            <a:off x="259940" y="-69952"/>
            <a:ext cx="7886700" cy="1325563"/>
          </a:xfrm>
        </p:spPr>
        <p:txBody>
          <a:bodyPr/>
          <a:lstStyle/>
          <a:p>
            <a:r>
              <a:rPr lang="cy-GB" dirty="0">
                <a:latin typeface="Arial" panose="020B0604020202020204" pitchFamily="34" charset="0"/>
                <a:cs typeface="Arial" panose="020B0604020202020204" pitchFamily="34" charset="0"/>
              </a:rPr>
              <a:t>Cyfeiriadau</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5BD8BB6A-A7C4-4488-B0FA-B7880ADA5BD4}"/>
              </a:ext>
            </a:extLst>
          </p:cNvPr>
          <p:cNvSpPr>
            <a:spLocks noGrp="1"/>
          </p:cNvSpPr>
          <p:nvPr>
            <p:ph idx="1"/>
          </p:nvPr>
        </p:nvSpPr>
        <p:spPr>
          <a:xfrm>
            <a:off x="0" y="899652"/>
            <a:ext cx="9077632" cy="5073447"/>
          </a:xfrm>
        </p:spPr>
        <p:txBody>
          <a:bodyPr>
            <a:normAutofit fontScale="40000" lnSpcReduction="20000"/>
          </a:bodyPr>
          <a:lstStyle/>
          <a:p>
            <a:pPr marL="0" indent="0">
              <a:buNone/>
            </a:pPr>
            <a:endParaRPr lang="en-GB" b="0" i="0" dirty="0">
              <a:solidFill>
                <a:srgbClr val="FF0000"/>
              </a:solidFill>
              <a:effectLst/>
              <a:latin typeface="Source Sans Pro" panose="020B0503030403020204" pitchFamily="34" charset="0"/>
            </a:endParaRPr>
          </a:p>
          <a:p>
            <a:r>
              <a:rPr lang="en-GB" sz="5100" b="0" i="0" dirty="0">
                <a:effectLst/>
                <a:latin typeface="Arial" panose="020B0604020202020204" pitchFamily="34" charset="0"/>
                <a:cs typeface="Arial" panose="020B0604020202020204" pitchFamily="34" charset="0"/>
              </a:rPr>
              <a:t>Learning and Teaching Scotland (2005) </a:t>
            </a:r>
            <a:r>
              <a:rPr lang="en-GB" sz="5100" b="0" i="1" dirty="0">
                <a:effectLst/>
                <a:latin typeface="Arial" panose="020B0604020202020204" pitchFamily="34" charset="0"/>
                <a:cs typeface="Arial" panose="020B0604020202020204" pitchFamily="34" charset="0"/>
              </a:rPr>
              <a:t>Birth to Three: Supporting Our Youngest Children</a:t>
            </a:r>
            <a:r>
              <a:rPr lang="en-GB" sz="5100" b="0" i="0" dirty="0">
                <a:effectLst/>
                <a:latin typeface="Arial" panose="020B0604020202020204" pitchFamily="34" charset="0"/>
                <a:cs typeface="Arial" panose="020B0604020202020204" pitchFamily="34" charset="0"/>
              </a:rPr>
              <a:t>. Edinburgh: Learning and Teaching Scotland.</a:t>
            </a:r>
          </a:p>
          <a:p>
            <a:r>
              <a:rPr lang="en-GB" sz="5100" b="0" i="0" dirty="0" err="1">
                <a:effectLst/>
                <a:latin typeface="Arial" panose="020B0604020202020204" pitchFamily="34" charset="0"/>
                <a:cs typeface="Arial" panose="020B0604020202020204" pitchFamily="34" charset="0"/>
              </a:rPr>
              <a:t>Marmeleira</a:t>
            </a:r>
            <a:r>
              <a:rPr lang="en-GB" sz="5100" b="0" i="0" dirty="0">
                <a:effectLst/>
                <a:latin typeface="Arial" panose="020B0604020202020204" pitchFamily="34" charset="0"/>
                <a:cs typeface="Arial" panose="020B0604020202020204" pitchFamily="34" charset="0"/>
              </a:rPr>
              <a:t>, J. &amp; Duarte Santos, G. (2019) ‘Do Not Neglect the Body and Action: The Emergence of Embodiment Approaches to Understanding Human Development’, </a:t>
            </a:r>
            <a:r>
              <a:rPr lang="en-GB" sz="5100" b="0" i="1" dirty="0">
                <a:effectLst/>
                <a:latin typeface="Arial" panose="020B0604020202020204" pitchFamily="34" charset="0"/>
                <a:cs typeface="Arial" panose="020B0604020202020204" pitchFamily="34" charset="0"/>
              </a:rPr>
              <a:t>Perceptual and Motor Skills</a:t>
            </a:r>
            <a:r>
              <a:rPr lang="en-GB" sz="5100" b="0" i="0" dirty="0">
                <a:effectLst/>
                <a:latin typeface="Arial" panose="020B0604020202020204" pitchFamily="34" charset="0"/>
                <a:cs typeface="Arial" panose="020B0604020202020204" pitchFamily="34" charset="0"/>
              </a:rPr>
              <a:t>. [Online] 126 (3), pp 410–445. </a:t>
            </a:r>
          </a:p>
          <a:p>
            <a:r>
              <a:rPr lang="en-GB" sz="5100" b="0" i="0" dirty="0">
                <a:solidFill>
                  <a:srgbClr val="1C1D1E"/>
                </a:solidFill>
                <a:effectLst/>
                <a:latin typeface="Arial" panose="020B0604020202020204" pitchFamily="34" charset="0"/>
                <a:cs typeface="Arial" panose="020B0604020202020204" pitchFamily="34" charset="0"/>
              </a:rPr>
              <a:t>Marshall, P. J. (2016) ‘Embodiment and Human Development’, </a:t>
            </a:r>
            <a:r>
              <a:rPr lang="en-GB" sz="5100" b="0" i="1" dirty="0">
                <a:solidFill>
                  <a:srgbClr val="1C1D1E"/>
                </a:solidFill>
                <a:effectLst/>
                <a:latin typeface="Arial" panose="020B0604020202020204" pitchFamily="34" charset="0"/>
                <a:cs typeface="Arial" panose="020B0604020202020204" pitchFamily="34" charset="0"/>
              </a:rPr>
              <a:t>Child Dev </a:t>
            </a:r>
            <a:r>
              <a:rPr lang="en-GB" sz="5100" b="0" i="1" dirty="0" err="1">
                <a:solidFill>
                  <a:srgbClr val="1C1D1E"/>
                </a:solidFill>
                <a:effectLst/>
                <a:latin typeface="Arial" panose="020B0604020202020204" pitchFamily="34" charset="0"/>
                <a:cs typeface="Arial" panose="020B0604020202020204" pitchFamily="34" charset="0"/>
              </a:rPr>
              <a:t>Perspect</a:t>
            </a:r>
            <a:r>
              <a:rPr lang="en-GB" sz="5100" b="0" i="0" dirty="0">
                <a:solidFill>
                  <a:srgbClr val="1C1D1E"/>
                </a:solidFill>
                <a:effectLst/>
                <a:latin typeface="Arial" panose="020B0604020202020204" pitchFamily="34" charset="0"/>
                <a:cs typeface="Arial" panose="020B0604020202020204" pitchFamily="34" charset="0"/>
              </a:rPr>
              <a:t>, 10: pp 245-250. </a:t>
            </a:r>
            <a:r>
              <a:rPr lang="en-GB" sz="5100" b="0" i="0" u="none" strike="noStrike" dirty="0">
                <a:solidFill>
                  <a:srgbClr val="0061AA"/>
                </a:solidFill>
                <a:effectLst/>
                <a:latin typeface="Arial" panose="020B0604020202020204" pitchFamily="34" charset="0"/>
                <a:cs typeface="Arial" panose="020B0604020202020204" pitchFamily="34" charset="0"/>
                <a:hlinkClick r:id="rId2"/>
              </a:rPr>
              <a:t>https://doi-org.ezproxy.uwtsd.ac.uk/10.1111/cdep.12190</a:t>
            </a:r>
            <a:endParaRPr lang="en-GB" sz="5100" b="0" i="0" u="none" strike="noStrike" dirty="0">
              <a:solidFill>
                <a:srgbClr val="0061AA"/>
              </a:solidFill>
              <a:effectLst/>
              <a:latin typeface="Arial" panose="020B0604020202020204" pitchFamily="34" charset="0"/>
              <a:cs typeface="Arial" panose="020B0604020202020204" pitchFamily="34" charset="0"/>
            </a:endParaRPr>
          </a:p>
          <a:p>
            <a:r>
              <a:rPr lang="en-GB" sz="5100" b="0" i="0" dirty="0">
                <a:effectLst/>
                <a:latin typeface="Arial" panose="020B0604020202020204" pitchFamily="34" charset="0"/>
                <a:cs typeface="Arial" panose="020B0604020202020204" pitchFamily="34" charset="0"/>
              </a:rPr>
              <a:t>Thousand days. (no date) Building Health. Available at: </a:t>
            </a:r>
            <a:r>
              <a:rPr lang="en-GB" sz="5100" b="0" i="0" dirty="0">
                <a:effectLst/>
                <a:latin typeface="Arial" panose="020B0604020202020204" pitchFamily="34" charset="0"/>
                <a:cs typeface="Arial" panose="020B0604020202020204" pitchFamily="34" charset="0"/>
                <a:hlinkClick r:id="rId3"/>
              </a:rPr>
              <a:t>https://thousanddays.org/why-1000-days/building-health/#1640053143777-46761c72-cb18cb07-6958</a:t>
            </a:r>
            <a:r>
              <a:rPr lang="en-GB" sz="5100" b="0" i="0" dirty="0">
                <a:effectLst/>
                <a:latin typeface="Arial" panose="020B0604020202020204" pitchFamily="34" charset="0"/>
                <a:cs typeface="Arial" panose="020B0604020202020204" pitchFamily="34" charset="0"/>
              </a:rPr>
              <a:t>. (Accessed:1</a:t>
            </a:r>
            <a:r>
              <a:rPr lang="en-GB" sz="5100" b="0" i="0" baseline="30000" dirty="0">
                <a:effectLst/>
                <a:latin typeface="Arial" panose="020B0604020202020204" pitchFamily="34" charset="0"/>
                <a:cs typeface="Arial" panose="020B0604020202020204" pitchFamily="34" charset="0"/>
              </a:rPr>
              <a:t>st</a:t>
            </a:r>
            <a:r>
              <a:rPr lang="en-GB" sz="5100" b="0" i="0" dirty="0">
                <a:effectLst/>
                <a:latin typeface="Arial" panose="020B0604020202020204" pitchFamily="34" charset="0"/>
                <a:cs typeface="Arial" panose="020B0604020202020204" pitchFamily="34" charset="0"/>
              </a:rPr>
              <a:t> August 2023). </a:t>
            </a:r>
          </a:p>
          <a:p>
            <a:r>
              <a:rPr lang="en-GB" sz="5100" dirty="0">
                <a:latin typeface="Arial" panose="020B0604020202020204" pitchFamily="34" charset="0"/>
                <a:cs typeface="Arial" panose="020B0604020202020204" pitchFamily="34" charset="0"/>
              </a:rPr>
              <a:t>Save the Children. (2016) </a:t>
            </a:r>
            <a:r>
              <a:rPr lang="en-GB" sz="5100" i="1" dirty="0">
                <a:latin typeface="Arial" panose="020B0604020202020204" pitchFamily="34" charset="0"/>
                <a:cs typeface="Arial" panose="020B0604020202020204" pitchFamily="34" charset="0"/>
              </a:rPr>
              <a:t>Lighting up young brains: How parents, carers and nurseries support children’s brain development in the first five years. </a:t>
            </a:r>
            <a:r>
              <a:rPr lang="en-GB" sz="5100" dirty="0">
                <a:latin typeface="Arial" panose="020B0604020202020204" pitchFamily="34" charset="0"/>
                <a:cs typeface="Arial" panose="020B0604020202020204" pitchFamily="34" charset="0"/>
              </a:rPr>
              <a:t>Available at: </a:t>
            </a:r>
            <a:r>
              <a:rPr lang="en-GB" sz="5100" dirty="0">
                <a:latin typeface="Arial" panose="020B0604020202020204" pitchFamily="34" charset="0"/>
                <a:cs typeface="Arial" panose="020B0604020202020204" pitchFamily="34" charset="0"/>
                <a:hlinkClick r:id="rId4"/>
              </a:rPr>
              <a:t>lighting-up-young-brains.pdf (savethechildren.org.uk)</a:t>
            </a:r>
            <a:r>
              <a:rPr lang="en-GB" sz="5100" dirty="0">
                <a:latin typeface="Arial" panose="020B0604020202020204" pitchFamily="34" charset="0"/>
                <a:cs typeface="Arial" panose="020B0604020202020204" pitchFamily="34" charset="0"/>
              </a:rPr>
              <a:t> </a:t>
            </a:r>
          </a:p>
          <a:p>
            <a:r>
              <a:rPr lang="en-GB" sz="5100" dirty="0">
                <a:latin typeface="Arial" panose="020B0604020202020204" pitchFamily="34" charset="0"/>
                <a:cs typeface="Arial" panose="020B0604020202020204" pitchFamily="34" charset="0"/>
              </a:rPr>
              <a:t>Welsh Government. (no date) </a:t>
            </a:r>
            <a:r>
              <a:rPr lang="en-GB" sz="5100" i="1" dirty="0">
                <a:latin typeface="Arial" panose="020B0604020202020204" pitchFamily="34" charset="0"/>
                <a:cs typeface="Arial" panose="020B0604020202020204" pitchFamily="34" charset="0"/>
              </a:rPr>
              <a:t>New parents and stages of development: 0 to 4 years.</a:t>
            </a:r>
            <a:r>
              <a:rPr lang="en-GB" sz="5100" dirty="0">
                <a:latin typeface="Arial" panose="020B0604020202020204" pitchFamily="34" charset="0"/>
                <a:cs typeface="Arial" panose="020B0604020202020204" pitchFamily="34" charset="0"/>
              </a:rPr>
              <a:t> Available at: </a:t>
            </a:r>
            <a:r>
              <a:rPr lang="en-GB" sz="5100" dirty="0">
                <a:latin typeface="Arial" panose="020B0604020202020204" pitchFamily="34" charset="0"/>
                <a:cs typeface="Arial" panose="020B0604020202020204" pitchFamily="34" charset="0"/>
                <a:hlinkClick r:id="rId5"/>
              </a:rPr>
              <a:t>https://www.gov.wales/parenting-give-it-time/children-0-4-years/childrens-behaviour-0-4-years/new-parents-and-stages-development-0-4-years</a:t>
            </a:r>
            <a:r>
              <a:rPr lang="en-GB" sz="5100" dirty="0">
                <a:latin typeface="Arial" panose="020B0604020202020204" pitchFamily="34" charset="0"/>
                <a:cs typeface="Arial" panose="020B0604020202020204" pitchFamily="34" charset="0"/>
              </a:rPr>
              <a:t> (Accessed: 1</a:t>
            </a:r>
            <a:r>
              <a:rPr lang="en-GB" sz="5100" baseline="30000" dirty="0">
                <a:latin typeface="Arial" panose="020B0604020202020204" pitchFamily="34" charset="0"/>
                <a:cs typeface="Arial" panose="020B0604020202020204" pitchFamily="34" charset="0"/>
              </a:rPr>
              <a:t>st</a:t>
            </a:r>
            <a:r>
              <a:rPr lang="en-GB" sz="5100" dirty="0">
                <a:latin typeface="Arial" panose="020B0604020202020204" pitchFamily="34" charset="0"/>
                <a:cs typeface="Arial" panose="020B0604020202020204" pitchFamily="34" charset="0"/>
              </a:rPr>
              <a:t> August 2023). </a:t>
            </a:r>
          </a:p>
        </p:txBody>
      </p:sp>
    </p:spTree>
    <p:extLst>
      <p:ext uri="{BB962C8B-B14F-4D97-AF65-F5344CB8AC3E}">
        <p14:creationId xmlns:p14="http://schemas.microsoft.com/office/powerpoint/2010/main" val="404293100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9187082-9F79-471C-829D-EC7C8D0CB5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FF7BF38-9029-45BA-8054-E960AA2EF14D}">
  <ds:schemaRefs>
    <ds:schemaRef ds:uri="http://schemas.microsoft.com/sharepoint/v3/contenttype/forms"/>
  </ds:schemaRefs>
</ds:datastoreItem>
</file>

<file path=customXml/itemProps3.xml><?xml version="1.0" encoding="utf-8"?>
<ds:datastoreItem xmlns:ds="http://schemas.openxmlformats.org/officeDocument/2006/customXml" ds:itemID="{9593E1A8-FD11-458F-85CA-5054349BEB0C}">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4759</Words>
  <Application>Microsoft Office PowerPoint</Application>
  <PresentationFormat>On-screen Show (4:3)</PresentationFormat>
  <Paragraphs>360</Paragraphs>
  <Slides>28</Slides>
  <Notes>17</Notes>
  <HiddenSlides>0</HiddenSlides>
  <MMClips>0</MMClips>
  <ScaleCrop>false</ScaleCrop>
  <HeadingPairs>
    <vt:vector size="4" baseType="variant">
      <vt:variant>
        <vt:lpstr>Theme</vt:lpstr>
      </vt:variant>
      <vt:variant>
        <vt:i4>19</vt:i4>
      </vt:variant>
      <vt:variant>
        <vt:lpstr>Slide Titles</vt:lpstr>
      </vt:variant>
      <vt:variant>
        <vt:i4>28</vt:i4>
      </vt:variant>
    </vt:vector>
  </HeadingPairs>
  <TitlesOfParts>
    <vt:vector size="47"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ECEY4005C:Y 1000 Diwrnod Cyntaf  ECEY4005: The First 1000 Days   </vt:lpstr>
      <vt:lpstr>Pam mae'r 1000 diwrnod cyntaf yn arwyddocaol Why are the first 1000 days Significant</vt:lpstr>
      <vt:lpstr>      Dylanwadau Cynnar           Early Influences</vt:lpstr>
      <vt:lpstr>Dechreuadau Anhygoel    Incredible Beginnings</vt:lpstr>
      <vt:lpstr>Dechreuadau Anhygoel   Incredible Beginnings</vt:lpstr>
      <vt:lpstr>Strwythur yr Ymennydd            Brain Structure</vt:lpstr>
      <vt:lpstr>Cysylltiadau           Connections</vt:lpstr>
      <vt:lpstr>Serfio a dychwelyd           Serve and return</vt:lpstr>
      <vt:lpstr>Cinesthesia        Kinesthesia </vt:lpstr>
      <vt:lpstr>Cysylltiadau yw'r allwedd! Connections are the key!</vt:lpstr>
      <vt:lpstr>Themâu allweddol     Key themes</vt:lpstr>
      <vt:lpstr>Ymgorfforiad / Embodiment</vt:lpstr>
      <vt:lpstr>Dysgu                 Learning </vt:lpstr>
      <vt:lpstr>Dysgu                 Learning </vt:lpstr>
      <vt:lpstr>Datblygiad cyn-geni / Pre-natal development </vt:lpstr>
      <vt:lpstr>Datblygiad Cynnar / Early Development </vt:lpstr>
      <vt:lpstr> </vt:lpstr>
      <vt:lpstr> </vt:lpstr>
      <vt:lpstr> </vt:lpstr>
      <vt:lpstr> </vt:lpstr>
      <vt:lpstr> </vt:lpstr>
      <vt:lpstr>11 – 12 mis:         11 - 12 months </vt:lpstr>
      <vt:lpstr> Rhwng 12 a 18 mis:  Between 12 – 18 months: </vt:lpstr>
      <vt:lpstr>Rhwng 18 mis a 2 flynedd: Between 18 months – 2 years: </vt:lpstr>
      <vt:lpstr>Heriau wrth ofalu am blentyn bach mewn lleoliad / Challenges when caring for an infant within a setting </vt:lpstr>
      <vt:lpstr> Datblygiad Cyfannol     Holistic Development</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Rachel Iles</cp:lastModifiedBy>
  <cp:revision>10</cp:revision>
  <dcterms:created xsi:type="dcterms:W3CDTF">2021-03-10T12:10:47Z</dcterms:created>
  <dcterms:modified xsi:type="dcterms:W3CDTF">2023-12-01T14:35:38Z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