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0"/>
  </p:notesMasterIdLst>
  <p:sldIdLst>
    <p:sldId id="526" r:id="rId2"/>
    <p:sldId id="334" r:id="rId3"/>
    <p:sldId id="338" r:id="rId4"/>
    <p:sldId id="340" r:id="rId5"/>
    <p:sldId id="485" r:id="rId6"/>
    <p:sldId id="517" r:id="rId7"/>
    <p:sldId id="516" r:id="rId8"/>
    <p:sldId id="527"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4"/>
    <p:restoredTop sz="90649" autoAdjust="0"/>
  </p:normalViewPr>
  <p:slideViewPr>
    <p:cSldViewPr snapToGrid="0" snapToObjects="1">
      <p:cViewPr>
        <p:scale>
          <a:sx n="93" d="100"/>
          <a:sy n="93" d="100"/>
        </p:scale>
        <p:origin x="624" y="90"/>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t>6/4/2023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t>‹#›</a:t>
            </a:fld>
            <a:endParaRPr lang="en-US"/>
          </a:p>
        </p:txBody>
      </p:sp>
    </p:spTree>
    <p:extLst>
      <p:ext uri="{BB962C8B-B14F-4D97-AF65-F5344CB8AC3E}">
        <p14:creationId xmlns:p14="http://schemas.microsoft.com/office/powerpoint/2010/main" val="1307558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1</a:t>
            </a:fld>
            <a:endParaRPr lang="en-US"/>
          </a:p>
        </p:txBody>
      </p:sp>
    </p:spTree>
    <p:extLst>
      <p:ext uri="{BB962C8B-B14F-4D97-AF65-F5344CB8AC3E}">
        <p14:creationId xmlns:p14="http://schemas.microsoft.com/office/powerpoint/2010/main" val="77944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2</a:t>
            </a:fld>
            <a:endParaRPr lang="en-US"/>
          </a:p>
        </p:txBody>
      </p:sp>
    </p:spTree>
    <p:extLst>
      <p:ext uri="{BB962C8B-B14F-4D97-AF65-F5344CB8AC3E}">
        <p14:creationId xmlns:p14="http://schemas.microsoft.com/office/powerpoint/2010/main" val="19720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00"/>
              </a:spcAft>
            </a:pPr>
            <a:endParaRPr lang="en-US" sz="1200" dirty="0"/>
          </a:p>
          <a:p>
            <a:pPr marL="171450" indent="-171450">
              <a:lnSpc>
                <a:spcPct val="90000"/>
              </a:lnSpc>
              <a:spcAft>
                <a:spcPts val="600"/>
              </a:spcAft>
              <a:buFontTx/>
              <a:buChar char="-"/>
            </a:pPr>
            <a:endParaRPr lang="en-US" sz="120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6</a:t>
            </a:fld>
            <a:endParaRPr lang="en-US"/>
          </a:p>
        </p:txBody>
      </p:sp>
    </p:spTree>
    <p:extLst>
      <p:ext uri="{BB962C8B-B14F-4D97-AF65-F5344CB8AC3E}">
        <p14:creationId xmlns:p14="http://schemas.microsoft.com/office/powerpoint/2010/main" val="1062619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47F96E-5F37-ED42-BB87-FE937D4C2511}" type="slidenum">
              <a:rPr lang="en-US" smtClean="0"/>
              <a:t>7</a:t>
            </a:fld>
            <a:endParaRPr lang="en-US"/>
          </a:p>
        </p:txBody>
      </p:sp>
    </p:spTree>
    <p:extLst>
      <p:ext uri="{BB962C8B-B14F-4D97-AF65-F5344CB8AC3E}">
        <p14:creationId xmlns:p14="http://schemas.microsoft.com/office/powerpoint/2010/main" val="355251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742DA0-3A09-A540-984C-6BCEA85E50E3}" type="datetime1">
              <a:rPr lang="en-GB" smtClean="0"/>
              <a:t>04/06/2023</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1129651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88796-0600-3145-8CE7-6A8180BDCBAD}" type="datetime1">
              <a:rPr lang="en-GB" smtClean="0"/>
              <a:t>04/06/2023</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065394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7B68F5-D43F-9842-9E51-5D23E61E6560}" type="datetime1">
              <a:rPr lang="en-GB" smtClean="0"/>
              <a:t>04/06/2023</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2367124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9C7608-8E3A-ED4B-8729-56117EFCC6CA}" type="datetime1">
              <a:rPr lang="en-GB" smtClean="0"/>
              <a:t>04/06/2023</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741564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CEF7FF-BCDB-1548-ABE0-0E35ED5A7D82}" type="datetime1">
              <a:rPr lang="en-GB" smtClean="0"/>
              <a:t>04/06/2023</a:t>
            </a:fld>
            <a:endParaRPr lang="en-US"/>
          </a:p>
        </p:txBody>
      </p:sp>
      <p:sp>
        <p:nvSpPr>
          <p:cNvPr id="8" name="Footer Placeholder 7"/>
          <p:cNvSpPr>
            <a:spLocks noGrp="1"/>
          </p:cNvSpPr>
          <p:nvPr>
            <p:ph type="ftr" sz="quarter" idx="11"/>
          </p:nvPr>
        </p:nvSpPr>
        <p:spPr/>
        <p:txBody>
          <a:bodyPr/>
          <a:lstStyle/>
          <a:p>
            <a:r>
              <a:rPr lang="en-US"/>
              <a:t>©Sian Roderick</a:t>
            </a:r>
          </a:p>
        </p:txBody>
      </p:sp>
      <p:sp>
        <p:nvSpPr>
          <p:cNvPr id="9" name="Slide Number Placeholder 8"/>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679532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AD4DFE-41A1-F340-BCB6-A54706ED257C}" type="datetime1">
              <a:rPr lang="en-GB" smtClean="0"/>
              <a:t>04/06/2023</a:t>
            </a:fld>
            <a:endParaRPr lang="en-US"/>
          </a:p>
        </p:txBody>
      </p:sp>
      <p:sp>
        <p:nvSpPr>
          <p:cNvPr id="4" name="Footer Placeholder 3"/>
          <p:cNvSpPr>
            <a:spLocks noGrp="1"/>
          </p:cNvSpPr>
          <p:nvPr>
            <p:ph type="ftr" sz="quarter" idx="11"/>
          </p:nvPr>
        </p:nvSpPr>
        <p:spPr/>
        <p:txBody>
          <a:bodyPr/>
          <a:lstStyle/>
          <a:p>
            <a:r>
              <a:rPr lang="en-US"/>
              <a:t>©Sian Roderick</a:t>
            </a:r>
          </a:p>
        </p:txBody>
      </p:sp>
      <p:sp>
        <p:nvSpPr>
          <p:cNvPr id="5" name="Slide Number Placeholder 4"/>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934617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t>04/06/2023</a:t>
            </a:fld>
            <a:endParaRPr lang="en-US"/>
          </a:p>
        </p:txBody>
      </p:sp>
      <p:sp>
        <p:nvSpPr>
          <p:cNvPr id="3" name="Footer Placeholder 2"/>
          <p:cNvSpPr>
            <a:spLocks noGrp="1"/>
          </p:cNvSpPr>
          <p:nvPr>
            <p:ph type="ftr" sz="quarter" idx="11"/>
          </p:nvPr>
        </p:nvSpPr>
        <p:spPr/>
        <p:txBody>
          <a:bodyPr/>
          <a:lstStyle/>
          <a:p>
            <a:r>
              <a:rPr lang="en-US"/>
              <a:t>©Sian Roderick</a:t>
            </a:r>
          </a:p>
        </p:txBody>
      </p:sp>
      <p:sp>
        <p:nvSpPr>
          <p:cNvPr id="4" name="Slide Number Placeholder 3"/>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66653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9ED72F-C9DD-AD40-AA70-F3D0A20DF7A0}" type="datetime1">
              <a:rPr lang="en-GB" smtClean="0"/>
              <a:t>04/06/2023</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41870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34A244B-BC28-1C4B-BF60-3004B36FF2C5}" type="datetime1">
              <a:rPr lang="en-GB" smtClean="0"/>
              <a:t>04/06/2023</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8590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0941A5-4C3D-F643-8EB5-1966A5E9B7D6}" type="datetime1">
              <a:rPr lang="en-GB" smtClean="0"/>
              <a:t>04/06/2023</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4240777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CBC21F-00B1-724E-9FED-5E4B991EC8E5}" type="datetime1">
              <a:rPr lang="en-GB" smtClean="0"/>
              <a:t>04/06/2023</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60390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A44429-C87E-1340-B0E4-53236077983C}" type="datetime1">
              <a:rPr lang="en-GB" smtClean="0"/>
              <a:t>04/06/2023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©Sian Roderick</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25600D-F75F-644B-853F-6FCEA510D232}" type="slidenum">
              <a:rPr lang="en-US" smtClean="0"/>
              <a:t>‹#›</a:t>
            </a:fld>
            <a:endParaRPr lang="en-US"/>
          </a:p>
        </p:txBody>
      </p:sp>
    </p:spTree>
    <p:extLst>
      <p:ext uri="{BB962C8B-B14F-4D97-AF65-F5344CB8AC3E}">
        <p14:creationId xmlns:p14="http://schemas.microsoft.com/office/powerpoint/2010/main" val="573550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48" name="Group 47">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717" y="0"/>
            <a:ext cx="8323428" cy="6858000"/>
            <a:chOff x="547625" y="0"/>
            <a:chExt cx="11097905" cy="6858000"/>
          </a:xfrm>
        </p:grpSpPr>
        <p:sp>
          <p:nvSpPr>
            <p:cNvPr id="49" name="Freeform: Shape 48">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41" name="Rectangle 8">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8203" y="1821865"/>
            <a:ext cx="5670645" cy="263186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2259022" y="2264268"/>
            <a:ext cx="4469005" cy="1438293"/>
          </a:xfrm>
        </p:spPr>
        <p:txBody>
          <a:bodyPr>
            <a:normAutofit/>
          </a:bodyPr>
          <a:lstStyle/>
          <a:p>
            <a:pPr defTabSz="566928"/>
            <a:r>
              <a:rPr lang="en-US" sz="2914" kern="1200">
                <a:solidFill>
                  <a:srgbClr val="FFFFFF"/>
                </a:solidFill>
                <a:latin typeface="+mj-lt"/>
                <a:ea typeface="+mj-ea"/>
                <a:cs typeface="+mj-cs"/>
              </a:rPr>
              <a:t>Developing Your Research Project</a:t>
            </a:r>
            <a:endParaRPr lang="en-US" sz="4700">
              <a:solidFill>
                <a:srgbClr val="FFFFFF"/>
              </a:solidFill>
            </a:endParaRPr>
          </a:p>
        </p:txBody>
      </p:sp>
      <p:sp>
        <p:nvSpPr>
          <p:cNvPr id="3" name="Subtitle 2"/>
          <p:cNvSpPr>
            <a:spLocks noGrp="1"/>
          </p:cNvSpPr>
          <p:nvPr>
            <p:ph type="subTitle" idx="1"/>
          </p:nvPr>
        </p:nvSpPr>
        <p:spPr>
          <a:xfrm>
            <a:off x="2414510" y="3702561"/>
            <a:ext cx="4158031" cy="657141"/>
          </a:xfrm>
        </p:spPr>
        <p:txBody>
          <a:bodyPr vert="horz" lIns="91440" tIns="45720" rIns="91440" bIns="45720" rtlCol="0">
            <a:normAutofit/>
          </a:bodyPr>
          <a:lstStyle/>
          <a:p>
            <a:pPr defTabSz="566928">
              <a:spcBef>
                <a:spcPts val="620"/>
              </a:spcBef>
            </a:pPr>
            <a:r>
              <a:rPr lang="en-US" sz="1054" kern="1200">
                <a:solidFill>
                  <a:srgbClr val="FFFFFF"/>
                </a:solidFill>
                <a:latin typeface="+mn-lt"/>
                <a:ea typeface="+mn-ea"/>
                <a:cs typeface="Calibri" panose="020F0502020204030204"/>
              </a:rPr>
              <a:t> </a:t>
            </a:r>
          </a:p>
          <a:p>
            <a:pPr defTabSz="566928">
              <a:spcBef>
                <a:spcPts val="620"/>
              </a:spcBef>
            </a:pPr>
            <a:endParaRPr lang="en-US" sz="1054" kern="1200">
              <a:solidFill>
                <a:srgbClr val="FFFFFF"/>
              </a:solidFill>
              <a:latin typeface="+mn-lt"/>
              <a:ea typeface="+mn-ea"/>
              <a:cs typeface="Calibri" panose="020F0502020204030204"/>
            </a:endParaRPr>
          </a:p>
          <a:p>
            <a:endParaRPr lang="en-US" sz="1700" dirty="0">
              <a:solidFill>
                <a:srgbClr val="FFFFFF"/>
              </a:solidFill>
              <a:cs typeface="Calibri" panose="020F0502020204030204"/>
            </a:endParaRPr>
          </a:p>
        </p:txBody>
      </p:sp>
      <p:sp>
        <p:nvSpPr>
          <p:cNvPr id="5" name="TextBox 4">
            <a:extLst>
              <a:ext uri="{FF2B5EF4-FFF2-40B4-BE49-F238E27FC236}">
                <a16:creationId xmlns:a16="http://schemas.microsoft.com/office/drawing/2014/main" id="{3F6E0565-73D2-A34D-8E54-92F74FF2A033}"/>
              </a:ext>
            </a:extLst>
          </p:cNvPr>
          <p:cNvSpPr txBox="1"/>
          <p:nvPr/>
        </p:nvSpPr>
        <p:spPr>
          <a:xfrm>
            <a:off x="2454432" y="4571034"/>
            <a:ext cx="4078185" cy="397673"/>
          </a:xfrm>
          <a:prstGeom prst="rect">
            <a:avLst/>
          </a:prstGeom>
          <a:noFill/>
        </p:spPr>
        <p:txBody>
          <a:bodyPr wrap="square" rtlCol="0">
            <a:spAutoFit/>
          </a:bodyPr>
          <a:lstStyle/>
          <a:p>
            <a:pPr algn="ctr" defTabSz="566928">
              <a:spcAft>
                <a:spcPts val="600"/>
              </a:spcAft>
            </a:pPr>
            <a:r>
              <a:rPr lang="en-US" sz="1984" kern="1200">
                <a:solidFill>
                  <a:schemeClr val="tx1"/>
                </a:solidFill>
                <a:latin typeface="+mn-lt"/>
                <a:ea typeface="+mn-ea"/>
                <a:cs typeface="+mn-cs"/>
              </a:rPr>
              <a:t>Part 3 – Sampling and Ethics</a:t>
            </a:r>
            <a:endParaRPr lang="en-US" sz="3200"/>
          </a:p>
        </p:txBody>
      </p:sp>
    </p:spTree>
    <p:extLst>
      <p:ext uri="{BB962C8B-B14F-4D97-AF65-F5344CB8AC3E}">
        <p14:creationId xmlns:p14="http://schemas.microsoft.com/office/powerpoint/2010/main" val="163020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628650" y="154195"/>
            <a:ext cx="8259318" cy="1325563"/>
          </a:xfrm>
        </p:spPr>
        <p:txBody>
          <a:bodyPr>
            <a:normAutofit/>
          </a:bodyPr>
          <a:lstStyle/>
          <a:p>
            <a:r>
              <a:rPr lang="en-US" sz="3600" dirty="0"/>
              <a:t>Example of </a:t>
            </a:r>
            <a:r>
              <a:rPr lang="en-US" sz="3600"/>
              <a:t>a Quantitative </a:t>
            </a:r>
            <a:br>
              <a:rPr lang="en-US" sz="3600"/>
            </a:br>
            <a:r>
              <a:rPr lang="en-US" sz="3600"/>
              <a:t>Sample</a:t>
            </a:r>
            <a:endParaRPr lang="en-US" sz="3600" dirty="0"/>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1479758"/>
            <a:ext cx="8100822" cy="2585323"/>
          </a:xfrm>
          <a:prstGeom prst="rect">
            <a:avLst/>
          </a:prstGeom>
          <a:noFill/>
        </p:spPr>
        <p:txBody>
          <a:bodyPr wrap="square" rtlCol="0">
            <a:spAutoFit/>
          </a:bodyPr>
          <a:lstStyle/>
          <a:p>
            <a:r>
              <a:rPr lang="en-US" b="1" dirty="0">
                <a:solidFill>
                  <a:srgbClr val="0070C0"/>
                </a:solidFill>
              </a:rPr>
              <a:t>Probability Sampling </a:t>
            </a:r>
          </a:p>
          <a:p>
            <a:endParaRPr lang="en-US" b="1" dirty="0"/>
          </a:p>
          <a:p>
            <a:r>
              <a:rPr lang="en-US" dirty="0"/>
              <a:t>The researcher wants to find out how many Universities in the UK have 100% student attendance rates for their research methods modules and does socio-economic status make a difference?</a:t>
            </a:r>
          </a:p>
          <a:p>
            <a:endParaRPr lang="en-US" dirty="0"/>
          </a:p>
          <a:p>
            <a:r>
              <a:rPr lang="en-US" dirty="0"/>
              <a:t>The researcher wants to make sure that every university in the UK has an equal  chance of being selected for the study.</a:t>
            </a:r>
          </a:p>
          <a:p>
            <a:endParaRPr lang="en-US" dirty="0"/>
          </a:p>
        </p:txBody>
      </p:sp>
      <p:pic>
        <p:nvPicPr>
          <p:cNvPr id="7" name="Picture 6">
            <a:extLst>
              <a:ext uri="{FF2B5EF4-FFF2-40B4-BE49-F238E27FC236}">
                <a16:creationId xmlns:a16="http://schemas.microsoft.com/office/drawing/2014/main" id="{638AEBB5-38C0-814F-8CE6-08550BAB9258}"/>
              </a:ext>
            </a:extLst>
          </p:cNvPr>
          <p:cNvPicPr>
            <a:picLocks noChangeAspect="1"/>
          </p:cNvPicPr>
          <p:nvPr/>
        </p:nvPicPr>
        <p:blipFill>
          <a:blip r:embed="rId3"/>
          <a:stretch>
            <a:fillRect/>
          </a:stretch>
        </p:blipFill>
        <p:spPr>
          <a:xfrm>
            <a:off x="5672380" y="-30822"/>
            <a:ext cx="3471620" cy="2075559"/>
          </a:xfrm>
          <a:prstGeom prst="rect">
            <a:avLst/>
          </a:prstGeom>
        </p:spPr>
      </p:pic>
      <p:sp>
        <p:nvSpPr>
          <p:cNvPr id="5" name="Rectangle 4">
            <a:extLst>
              <a:ext uri="{FF2B5EF4-FFF2-40B4-BE49-F238E27FC236}">
                <a16:creationId xmlns:a16="http://schemas.microsoft.com/office/drawing/2014/main" id="{B2B3944A-31E1-8749-9E62-51DC94290691}"/>
              </a:ext>
            </a:extLst>
          </p:cNvPr>
          <p:cNvSpPr/>
          <p:nvPr/>
        </p:nvSpPr>
        <p:spPr>
          <a:xfrm>
            <a:off x="8058912" y="1690689"/>
            <a:ext cx="930147" cy="3331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EACFF82-069E-1B44-9333-9F7B5200C8C3}"/>
              </a:ext>
            </a:extLst>
          </p:cNvPr>
          <p:cNvSpPr txBox="1"/>
          <p:nvPr/>
        </p:nvSpPr>
        <p:spPr>
          <a:xfrm>
            <a:off x="628650" y="3854150"/>
            <a:ext cx="7994489" cy="923330"/>
          </a:xfrm>
          <a:prstGeom prst="rect">
            <a:avLst/>
          </a:prstGeom>
          <a:noFill/>
        </p:spPr>
        <p:txBody>
          <a:bodyPr wrap="square" rtlCol="0">
            <a:spAutoFit/>
          </a:bodyPr>
          <a:lstStyle/>
          <a:p>
            <a:r>
              <a:rPr lang="en-US" dirty="0"/>
              <a:t>The researcher hopes this will allow her to make </a:t>
            </a:r>
            <a:r>
              <a:rPr lang="en-US" b="1" dirty="0" err="1"/>
              <a:t>generalisations</a:t>
            </a:r>
            <a:r>
              <a:rPr lang="en-US" dirty="0"/>
              <a:t> from the data e.g. “</a:t>
            </a:r>
            <a:r>
              <a:rPr lang="en-US" i="1" dirty="0"/>
              <a:t>Students really enjoy research methods in the UK as the majority are well attended</a:t>
            </a:r>
            <a:r>
              <a:rPr lang="en-US" dirty="0"/>
              <a:t>” and “</a:t>
            </a:r>
            <a:r>
              <a:rPr lang="en-US" i="1" dirty="0"/>
              <a:t>socio-economic stats does not influence attendance</a:t>
            </a:r>
            <a:r>
              <a:rPr lang="en-US" dirty="0"/>
              <a:t>”</a:t>
            </a:r>
          </a:p>
        </p:txBody>
      </p:sp>
      <p:sp>
        <p:nvSpPr>
          <p:cNvPr id="8" name="TextBox 7">
            <a:extLst>
              <a:ext uri="{FF2B5EF4-FFF2-40B4-BE49-F238E27FC236}">
                <a16:creationId xmlns:a16="http://schemas.microsoft.com/office/drawing/2014/main" id="{7D52AD10-4861-A141-8BD3-89230F6625CA}"/>
              </a:ext>
            </a:extLst>
          </p:cNvPr>
          <p:cNvSpPr txBox="1"/>
          <p:nvPr/>
        </p:nvSpPr>
        <p:spPr>
          <a:xfrm>
            <a:off x="628650" y="4872678"/>
            <a:ext cx="8100822" cy="369332"/>
          </a:xfrm>
          <a:prstGeom prst="rect">
            <a:avLst/>
          </a:prstGeom>
          <a:noFill/>
        </p:spPr>
        <p:txBody>
          <a:bodyPr wrap="square" rtlCol="0">
            <a:spAutoFit/>
          </a:bodyPr>
          <a:lstStyle/>
          <a:p>
            <a:r>
              <a:rPr lang="en-US" dirty="0"/>
              <a:t>To do this, the researcher decides to use a </a:t>
            </a:r>
            <a:r>
              <a:rPr lang="en-US" b="1" dirty="0">
                <a:solidFill>
                  <a:srgbClr val="0070C0"/>
                </a:solidFill>
              </a:rPr>
              <a:t>simple</a:t>
            </a:r>
            <a:r>
              <a:rPr lang="en-US" dirty="0"/>
              <a:t> </a:t>
            </a:r>
            <a:r>
              <a:rPr lang="en-US" b="1" dirty="0">
                <a:solidFill>
                  <a:srgbClr val="0070C0"/>
                </a:solidFill>
              </a:rPr>
              <a:t>random sample</a:t>
            </a:r>
          </a:p>
        </p:txBody>
      </p:sp>
      <p:sp>
        <p:nvSpPr>
          <p:cNvPr id="9" name="TextBox 8">
            <a:extLst>
              <a:ext uri="{FF2B5EF4-FFF2-40B4-BE49-F238E27FC236}">
                <a16:creationId xmlns:a16="http://schemas.microsoft.com/office/drawing/2014/main" id="{64B9D0A5-86A0-C24B-83B4-7CBB3410B1A4}"/>
              </a:ext>
            </a:extLst>
          </p:cNvPr>
          <p:cNvSpPr txBox="1"/>
          <p:nvPr/>
        </p:nvSpPr>
        <p:spPr>
          <a:xfrm>
            <a:off x="628650" y="5347504"/>
            <a:ext cx="7895335" cy="1200329"/>
          </a:xfrm>
          <a:prstGeom prst="rect">
            <a:avLst/>
          </a:prstGeom>
          <a:noFill/>
        </p:spPr>
        <p:txBody>
          <a:bodyPr wrap="square" rtlCol="0">
            <a:spAutoFit/>
          </a:bodyPr>
          <a:lstStyle/>
          <a:p>
            <a:r>
              <a:rPr lang="en-US" dirty="0"/>
              <a:t>The researcher gives each university a number  and the random sample is generated by a computer programme.  The universities selected are then sent the questionnaire to complete and return.</a:t>
            </a:r>
          </a:p>
          <a:p>
            <a:endParaRPr lang="en-US" dirty="0"/>
          </a:p>
        </p:txBody>
      </p:sp>
    </p:spTree>
    <p:extLst>
      <p:ext uri="{BB962C8B-B14F-4D97-AF65-F5344CB8AC3E}">
        <p14:creationId xmlns:p14="http://schemas.microsoft.com/office/powerpoint/2010/main" val="189537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521589" y="818775"/>
            <a:ext cx="8100822" cy="1325563"/>
          </a:xfrm>
        </p:spPr>
        <p:txBody>
          <a:bodyPr>
            <a:normAutofit/>
          </a:bodyPr>
          <a:lstStyle/>
          <a:p>
            <a:r>
              <a:rPr lang="en-US" sz="3600" dirty="0"/>
              <a:t>Example of a Qualitative</a:t>
            </a:r>
            <a:br>
              <a:rPr lang="en-US" sz="3600" dirty="0"/>
            </a:br>
            <a:r>
              <a:rPr lang="en-US" sz="3600" dirty="0"/>
              <a:t>Sample</a:t>
            </a:r>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2742566"/>
            <a:ext cx="8100822" cy="2308324"/>
          </a:xfrm>
          <a:prstGeom prst="rect">
            <a:avLst/>
          </a:prstGeom>
          <a:noFill/>
        </p:spPr>
        <p:txBody>
          <a:bodyPr wrap="square" rtlCol="0">
            <a:spAutoFit/>
          </a:bodyPr>
          <a:lstStyle/>
          <a:p>
            <a:r>
              <a:rPr lang="en-US" b="1" dirty="0">
                <a:solidFill>
                  <a:srgbClr val="0070C0"/>
                </a:solidFill>
              </a:rPr>
              <a:t>Non-probability Sampling </a:t>
            </a:r>
          </a:p>
          <a:p>
            <a:endParaRPr lang="en-US" dirty="0"/>
          </a:p>
          <a:p>
            <a:r>
              <a:rPr lang="en-US" dirty="0"/>
              <a:t>The researcher is a student themselves and decides to interview everyone in their class about attendance (as she has limited time and resources for data capture).</a:t>
            </a:r>
          </a:p>
          <a:p>
            <a:endParaRPr lang="en-US" dirty="0"/>
          </a:p>
          <a:p>
            <a:r>
              <a:rPr lang="en-US" dirty="0"/>
              <a:t>This is known as a </a:t>
            </a:r>
            <a:r>
              <a:rPr lang="en-US" b="1" dirty="0">
                <a:solidFill>
                  <a:srgbClr val="0070C0"/>
                </a:solidFill>
              </a:rPr>
              <a:t>convenience sample.</a:t>
            </a:r>
          </a:p>
          <a:p>
            <a:endParaRPr lang="en-US" b="1" dirty="0">
              <a:solidFill>
                <a:srgbClr val="0070C0"/>
              </a:solidFill>
            </a:endParaRPr>
          </a:p>
          <a:p>
            <a:r>
              <a:rPr lang="en-US" dirty="0"/>
              <a:t>However, given that the researcher is a student, bias needs to be accounted for.</a:t>
            </a:r>
          </a:p>
        </p:txBody>
      </p:sp>
      <p:pic>
        <p:nvPicPr>
          <p:cNvPr id="5" name="Picture 4">
            <a:extLst>
              <a:ext uri="{FF2B5EF4-FFF2-40B4-BE49-F238E27FC236}">
                <a16:creationId xmlns:a16="http://schemas.microsoft.com/office/drawing/2014/main" id="{F2F4A9B1-571C-D141-8C1A-0029674BFA32}"/>
              </a:ext>
            </a:extLst>
          </p:cNvPr>
          <p:cNvPicPr>
            <a:picLocks noChangeAspect="1"/>
          </p:cNvPicPr>
          <p:nvPr/>
        </p:nvPicPr>
        <p:blipFill>
          <a:blip r:embed="rId2"/>
          <a:stretch>
            <a:fillRect/>
          </a:stretch>
        </p:blipFill>
        <p:spPr>
          <a:xfrm>
            <a:off x="5167448" y="0"/>
            <a:ext cx="3976552" cy="2377440"/>
          </a:xfrm>
          <a:prstGeom prst="rect">
            <a:avLst/>
          </a:prstGeom>
        </p:spPr>
      </p:pic>
      <p:sp>
        <p:nvSpPr>
          <p:cNvPr id="6" name="Rectangle 5">
            <a:extLst>
              <a:ext uri="{FF2B5EF4-FFF2-40B4-BE49-F238E27FC236}">
                <a16:creationId xmlns:a16="http://schemas.microsoft.com/office/drawing/2014/main" id="{F4460A92-85FF-9B49-93F4-021845806A72}"/>
              </a:ext>
            </a:extLst>
          </p:cNvPr>
          <p:cNvSpPr/>
          <p:nvPr/>
        </p:nvSpPr>
        <p:spPr>
          <a:xfrm>
            <a:off x="7924800" y="2055815"/>
            <a:ext cx="1064259" cy="321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446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628650" y="365126"/>
            <a:ext cx="8100822" cy="1325563"/>
          </a:xfrm>
        </p:spPr>
        <p:txBody>
          <a:bodyPr/>
          <a:lstStyle/>
          <a:p>
            <a:r>
              <a:rPr lang="en-US" sz="3600" dirty="0"/>
              <a:t>Another Example of </a:t>
            </a:r>
            <a:br>
              <a:rPr lang="en-US" sz="3600" dirty="0"/>
            </a:br>
            <a:r>
              <a:rPr lang="en-US" sz="3600" dirty="0"/>
              <a:t>a Qualitative Sample</a:t>
            </a:r>
            <a:endParaRPr lang="en-US" dirty="0"/>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1811279"/>
            <a:ext cx="8100822" cy="2585323"/>
          </a:xfrm>
          <a:prstGeom prst="rect">
            <a:avLst/>
          </a:prstGeom>
          <a:noFill/>
        </p:spPr>
        <p:txBody>
          <a:bodyPr wrap="square" rtlCol="0">
            <a:spAutoFit/>
          </a:bodyPr>
          <a:lstStyle/>
          <a:p>
            <a:r>
              <a:rPr lang="en-US" b="1" dirty="0">
                <a:solidFill>
                  <a:srgbClr val="0070C0"/>
                </a:solidFill>
              </a:rPr>
              <a:t>Non-probability Sampling - 2</a:t>
            </a:r>
          </a:p>
          <a:p>
            <a:endParaRPr lang="en-US" dirty="0"/>
          </a:p>
          <a:p>
            <a:r>
              <a:rPr lang="en-US" dirty="0"/>
              <a:t>The researcher wants to find out ’why some students on the research methods module have poor engagement with Canvas and what would improve their learning journey?”.</a:t>
            </a:r>
          </a:p>
          <a:p>
            <a:endParaRPr lang="en-US" dirty="0"/>
          </a:p>
          <a:p>
            <a:r>
              <a:rPr lang="en-US" dirty="0"/>
              <a:t>However, some student may have logged into Zoom and gone back to bed so records may not be accurate.  He does not want to approach the University for this data and some students might even see him as an authority figure.</a:t>
            </a:r>
          </a:p>
        </p:txBody>
      </p:sp>
      <p:pic>
        <p:nvPicPr>
          <p:cNvPr id="5" name="Picture 4">
            <a:extLst>
              <a:ext uri="{FF2B5EF4-FFF2-40B4-BE49-F238E27FC236}">
                <a16:creationId xmlns:a16="http://schemas.microsoft.com/office/drawing/2014/main" id="{D8E34D9A-5010-8349-B12A-5FD01D02BBE4}"/>
              </a:ext>
            </a:extLst>
          </p:cNvPr>
          <p:cNvPicPr>
            <a:picLocks noChangeAspect="1"/>
          </p:cNvPicPr>
          <p:nvPr/>
        </p:nvPicPr>
        <p:blipFill>
          <a:blip r:embed="rId2"/>
          <a:stretch>
            <a:fillRect/>
          </a:stretch>
        </p:blipFill>
        <p:spPr>
          <a:xfrm>
            <a:off x="5207431" y="1"/>
            <a:ext cx="3936568" cy="2274956"/>
          </a:xfrm>
          <a:prstGeom prst="rect">
            <a:avLst/>
          </a:prstGeom>
        </p:spPr>
      </p:pic>
      <p:sp>
        <p:nvSpPr>
          <p:cNvPr id="6" name="Rectangle 5">
            <a:extLst>
              <a:ext uri="{FF2B5EF4-FFF2-40B4-BE49-F238E27FC236}">
                <a16:creationId xmlns:a16="http://schemas.microsoft.com/office/drawing/2014/main" id="{E7A7E59B-FE0C-C44C-8BF7-91B57EB71113}"/>
              </a:ext>
            </a:extLst>
          </p:cNvPr>
          <p:cNvSpPr/>
          <p:nvPr/>
        </p:nvSpPr>
        <p:spPr>
          <a:xfrm>
            <a:off x="8058912" y="2151044"/>
            <a:ext cx="930147" cy="2507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D776712-B3DE-1346-BE5E-783C184969B6}"/>
              </a:ext>
            </a:extLst>
          </p:cNvPr>
          <p:cNvSpPr txBox="1"/>
          <p:nvPr/>
        </p:nvSpPr>
        <p:spPr>
          <a:xfrm>
            <a:off x="628650" y="4396602"/>
            <a:ext cx="7890317" cy="923330"/>
          </a:xfrm>
          <a:prstGeom prst="rect">
            <a:avLst/>
          </a:prstGeom>
          <a:noFill/>
        </p:spPr>
        <p:txBody>
          <a:bodyPr wrap="square" rtlCol="0">
            <a:spAutoFit/>
          </a:bodyPr>
          <a:lstStyle/>
          <a:p>
            <a:r>
              <a:rPr lang="en-US" dirty="0"/>
              <a:t>The researcher decides to use a </a:t>
            </a:r>
            <a:r>
              <a:rPr lang="en-US" b="1" dirty="0">
                <a:solidFill>
                  <a:srgbClr val="0070C0"/>
                </a:solidFill>
              </a:rPr>
              <a:t>snowball sample</a:t>
            </a:r>
            <a:r>
              <a:rPr lang="en-US" dirty="0"/>
              <a:t>.  He speaks to a student that rarely attends engages with the modules. After interviewing the student, the student agrees to put him in touch with other students who have poor attendance.  </a:t>
            </a:r>
          </a:p>
        </p:txBody>
      </p:sp>
      <p:sp>
        <p:nvSpPr>
          <p:cNvPr id="8" name="TextBox 7">
            <a:extLst>
              <a:ext uri="{FF2B5EF4-FFF2-40B4-BE49-F238E27FC236}">
                <a16:creationId xmlns:a16="http://schemas.microsoft.com/office/drawing/2014/main" id="{68494D0B-29D3-114B-91B8-F5FB1E6E1212}"/>
              </a:ext>
            </a:extLst>
          </p:cNvPr>
          <p:cNvSpPr txBox="1"/>
          <p:nvPr/>
        </p:nvSpPr>
        <p:spPr>
          <a:xfrm>
            <a:off x="628650" y="5435617"/>
            <a:ext cx="8100822" cy="923330"/>
          </a:xfrm>
          <a:prstGeom prst="rect">
            <a:avLst/>
          </a:prstGeom>
          <a:noFill/>
        </p:spPr>
        <p:txBody>
          <a:bodyPr wrap="square" rtlCol="0">
            <a:spAutoFit/>
          </a:bodyPr>
          <a:lstStyle/>
          <a:p>
            <a:r>
              <a:rPr lang="en-US" dirty="0"/>
              <a:t>The researcher needs to be aware that friends tend to recommend friends and so the scope of the sample may be very limited.</a:t>
            </a:r>
          </a:p>
          <a:p>
            <a:endParaRPr lang="en-US" dirty="0"/>
          </a:p>
        </p:txBody>
      </p:sp>
    </p:spTree>
    <p:extLst>
      <p:ext uri="{BB962C8B-B14F-4D97-AF65-F5344CB8AC3E}">
        <p14:creationId xmlns:p14="http://schemas.microsoft.com/office/powerpoint/2010/main" val="68477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382D-DC81-D842-B720-570530226D5D}"/>
              </a:ext>
            </a:extLst>
          </p:cNvPr>
          <p:cNvSpPr>
            <a:spLocks noGrp="1"/>
          </p:cNvSpPr>
          <p:nvPr>
            <p:ph type="title"/>
          </p:nvPr>
        </p:nvSpPr>
        <p:spPr>
          <a:xfrm>
            <a:off x="3808747" y="691467"/>
            <a:ext cx="4939868" cy="1286160"/>
          </a:xfrm>
        </p:spPr>
        <p:txBody>
          <a:bodyPr vert="horz" lIns="91440" tIns="45720" rIns="91440" bIns="45720" rtlCol="0" anchor="b">
            <a:normAutofit/>
          </a:bodyPr>
          <a:lstStyle/>
          <a:p>
            <a:r>
              <a:rPr lang="en-US" sz="4100" dirty="0"/>
              <a:t>Be Realistic</a:t>
            </a:r>
          </a:p>
        </p:txBody>
      </p:sp>
      <p:pic>
        <p:nvPicPr>
          <p:cNvPr id="7" name="Picture 6">
            <a:extLst>
              <a:ext uri="{FF2B5EF4-FFF2-40B4-BE49-F238E27FC236}">
                <a16:creationId xmlns:a16="http://schemas.microsoft.com/office/drawing/2014/main" id="{8F31FAB3-B5AA-814A-84B8-05F3B114B66A}"/>
              </a:ext>
            </a:extLst>
          </p:cNvPr>
          <p:cNvPicPr>
            <a:picLocks noChangeAspect="1"/>
          </p:cNvPicPr>
          <p:nvPr/>
        </p:nvPicPr>
        <p:blipFill rotWithShape="1">
          <a:blip r:embed="rId2"/>
          <a:srcRect l="23797" r="18758"/>
          <a:stretch/>
        </p:blipFill>
        <p:spPr>
          <a:xfrm>
            <a:off x="20" y="10"/>
            <a:ext cx="3476673" cy="6857990"/>
          </a:xfrm>
          <a:prstGeom prst="rect">
            <a:avLst/>
          </a:prstGeom>
          <a:effectLst/>
        </p:spPr>
      </p:pic>
      <p:cxnSp>
        <p:nvCxnSpPr>
          <p:cNvPr id="40"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69800"/>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52AC7C9-4F89-D54D-A264-52ED33828B68}"/>
              </a:ext>
            </a:extLst>
          </p:cNvPr>
          <p:cNvSpPr txBox="1"/>
          <p:nvPr/>
        </p:nvSpPr>
        <p:spPr>
          <a:xfrm>
            <a:off x="3681603" y="2301299"/>
            <a:ext cx="5194156" cy="2034403"/>
          </a:xfrm>
          <a:prstGeom prst="rect">
            <a:avLst/>
          </a:prstGeom>
          <a:noFill/>
        </p:spPr>
        <p:txBody>
          <a:bodyPr wrap="square" rtlCol="0">
            <a:spAutoFit/>
          </a:bodyPr>
          <a:lstStyle/>
          <a:p>
            <a:pPr>
              <a:lnSpc>
                <a:spcPct val="90000"/>
              </a:lnSpc>
              <a:spcAft>
                <a:spcPts val="600"/>
              </a:spcAft>
            </a:pPr>
            <a:r>
              <a:rPr lang="en-US" sz="1600" dirty="0"/>
              <a:t>It is important to consider how you will get data data </a:t>
            </a:r>
            <a:r>
              <a:rPr lang="en-US" sz="1600" i="1" dirty="0"/>
              <a:t>e.g. you might want to study the type of litter that washes up on a beach in Bali</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How will you do this?</a:t>
            </a:r>
          </a:p>
          <a:p>
            <a:pPr marL="285750" indent="-228600">
              <a:lnSpc>
                <a:spcPct val="90000"/>
              </a:lnSpc>
              <a:spcAft>
                <a:spcPts val="600"/>
              </a:spcAft>
              <a:buFont typeface="Arial" panose="020B0604020202020204" pitchFamily="34" charset="0"/>
              <a:buChar char="•"/>
            </a:pPr>
            <a:endParaRPr lang="en-US" dirty="0"/>
          </a:p>
          <a:p>
            <a:endParaRPr lang="en-US" dirty="0"/>
          </a:p>
        </p:txBody>
      </p:sp>
      <p:sp>
        <p:nvSpPr>
          <p:cNvPr id="5" name="TextBox 4">
            <a:extLst>
              <a:ext uri="{FF2B5EF4-FFF2-40B4-BE49-F238E27FC236}">
                <a16:creationId xmlns:a16="http://schemas.microsoft.com/office/drawing/2014/main" id="{DCFBE610-B56A-6E43-A1C4-89FF17EE40E1}"/>
              </a:ext>
            </a:extLst>
          </p:cNvPr>
          <p:cNvSpPr txBox="1"/>
          <p:nvPr/>
        </p:nvSpPr>
        <p:spPr>
          <a:xfrm>
            <a:off x="3681603" y="3834002"/>
            <a:ext cx="5143811" cy="1375761"/>
          </a:xfrm>
          <a:prstGeom prst="rect">
            <a:avLst/>
          </a:prstGeom>
          <a:noFill/>
        </p:spPr>
        <p:txBody>
          <a:bodyPr wrap="square" rtlCol="0">
            <a:spAutoFit/>
          </a:bodyPr>
          <a:lstStyle/>
          <a:p>
            <a:pPr>
              <a:lnSpc>
                <a:spcPct val="90000"/>
              </a:lnSpc>
              <a:spcAft>
                <a:spcPts val="600"/>
              </a:spcAft>
            </a:pPr>
            <a:r>
              <a:rPr lang="en-US" sz="1400" dirty="0"/>
              <a:t>Or…How does organisational trust for employees at Samsung compare to those in the Apple Corporation?</a:t>
            </a:r>
          </a:p>
          <a:p>
            <a:pPr indent="-228600">
              <a:lnSpc>
                <a:spcPct val="90000"/>
              </a:lnSpc>
              <a:spcAft>
                <a:spcPts val="600"/>
              </a:spcAft>
              <a:buFont typeface="Arial" panose="020B0604020202020204" pitchFamily="34" charset="0"/>
              <a:buChar char="•"/>
            </a:pPr>
            <a:endParaRPr lang="en-US" sz="1400" dirty="0"/>
          </a:p>
          <a:p>
            <a:pPr marL="285750" indent="-228600">
              <a:lnSpc>
                <a:spcPct val="90000"/>
              </a:lnSpc>
              <a:spcAft>
                <a:spcPts val="600"/>
              </a:spcAft>
              <a:buFont typeface="Arial" panose="020B0604020202020204" pitchFamily="34" charset="0"/>
              <a:buChar char="•"/>
            </a:pPr>
            <a:r>
              <a:rPr lang="en-US" sz="1400" dirty="0"/>
              <a:t>Where would the data come from?</a:t>
            </a:r>
          </a:p>
          <a:p>
            <a:endParaRPr lang="en-US" dirty="0"/>
          </a:p>
        </p:txBody>
      </p:sp>
      <p:sp>
        <p:nvSpPr>
          <p:cNvPr id="8" name="TextBox 7"/>
          <p:cNvSpPr txBox="1"/>
          <p:nvPr/>
        </p:nvSpPr>
        <p:spPr>
          <a:xfrm>
            <a:off x="3808747" y="5050276"/>
            <a:ext cx="4861528" cy="1169551"/>
          </a:xfrm>
          <a:prstGeom prst="rect">
            <a:avLst/>
          </a:prstGeom>
          <a:noFill/>
        </p:spPr>
        <p:txBody>
          <a:bodyPr wrap="square" rtlCol="0">
            <a:spAutoFit/>
          </a:bodyPr>
          <a:lstStyle/>
          <a:p>
            <a:r>
              <a:rPr lang="en-US" sz="1400" dirty="0"/>
              <a:t>Be cautious of:</a:t>
            </a:r>
          </a:p>
          <a:p>
            <a:pPr marL="285750" indent="-285750">
              <a:buFont typeface="Arial" charset="0"/>
              <a:buChar char="•"/>
            </a:pPr>
            <a:r>
              <a:rPr lang="en-US" sz="1400" dirty="0"/>
              <a:t>Sensitive topics</a:t>
            </a:r>
          </a:p>
          <a:p>
            <a:pPr marL="285750" indent="-285750">
              <a:buFont typeface="Arial" charset="0"/>
              <a:buChar char="•"/>
            </a:pPr>
            <a:r>
              <a:rPr lang="en-US" sz="1400" dirty="0"/>
              <a:t>NHS patient data</a:t>
            </a:r>
          </a:p>
          <a:p>
            <a:pPr marL="285750" indent="-285750">
              <a:buFont typeface="Arial" charset="0"/>
              <a:buChar char="•"/>
            </a:pPr>
            <a:r>
              <a:rPr lang="en-US" sz="1400" dirty="0"/>
              <a:t>Using university staff as your sample</a:t>
            </a:r>
          </a:p>
          <a:p>
            <a:pPr marL="285750" indent="-285750">
              <a:buFont typeface="Arial" charset="0"/>
              <a:buChar char="•"/>
            </a:pPr>
            <a:r>
              <a:rPr lang="en-US" sz="1400" dirty="0"/>
              <a:t>Friends and family</a:t>
            </a:r>
          </a:p>
        </p:txBody>
      </p:sp>
    </p:spTree>
    <p:extLst>
      <p:ext uri="{BB962C8B-B14F-4D97-AF65-F5344CB8AC3E}">
        <p14:creationId xmlns:p14="http://schemas.microsoft.com/office/powerpoint/2010/main" val="3468874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980906-D734-E044-A178-05FD6BA5DD86}"/>
              </a:ext>
            </a:extLst>
          </p:cNvPr>
          <p:cNvPicPr>
            <a:picLocks noChangeAspect="1"/>
          </p:cNvPicPr>
          <p:nvPr/>
        </p:nvPicPr>
        <p:blipFill>
          <a:blip r:embed="rId3"/>
          <a:stretch>
            <a:fillRect/>
          </a:stretch>
        </p:blipFill>
        <p:spPr>
          <a:xfrm>
            <a:off x="6705600" y="0"/>
            <a:ext cx="2438400" cy="1816011"/>
          </a:xfrm>
          <a:prstGeom prst="rect">
            <a:avLst/>
          </a:prstGeom>
        </p:spPr>
      </p:pic>
      <p:sp>
        <p:nvSpPr>
          <p:cNvPr id="2" name="Title 1">
            <a:extLst>
              <a:ext uri="{FF2B5EF4-FFF2-40B4-BE49-F238E27FC236}">
                <a16:creationId xmlns:a16="http://schemas.microsoft.com/office/drawing/2014/main" id="{84C913C9-8FC9-8D46-A92D-CF6F64408B49}"/>
              </a:ext>
            </a:extLst>
          </p:cNvPr>
          <p:cNvSpPr>
            <a:spLocks noGrp="1"/>
          </p:cNvSpPr>
          <p:nvPr>
            <p:ph type="title"/>
          </p:nvPr>
        </p:nvSpPr>
        <p:spPr/>
        <p:txBody>
          <a:bodyPr/>
          <a:lstStyle/>
          <a:p>
            <a:r>
              <a:rPr lang="en-US" dirty="0"/>
              <a:t>Ethical Principles</a:t>
            </a:r>
          </a:p>
        </p:txBody>
      </p:sp>
      <p:sp>
        <p:nvSpPr>
          <p:cNvPr id="3" name="TextBox 2">
            <a:extLst>
              <a:ext uri="{FF2B5EF4-FFF2-40B4-BE49-F238E27FC236}">
                <a16:creationId xmlns:a16="http://schemas.microsoft.com/office/drawing/2014/main" id="{71576238-82C8-AA4F-AB4A-679DCB8FFB92}"/>
              </a:ext>
            </a:extLst>
          </p:cNvPr>
          <p:cNvSpPr txBox="1"/>
          <p:nvPr/>
        </p:nvSpPr>
        <p:spPr>
          <a:xfrm>
            <a:off x="755904" y="1536192"/>
            <a:ext cx="7522464" cy="1200329"/>
          </a:xfrm>
          <a:prstGeom prst="rect">
            <a:avLst/>
          </a:prstGeom>
          <a:noFill/>
        </p:spPr>
        <p:txBody>
          <a:bodyPr wrap="square" rtlCol="0">
            <a:spAutoFit/>
          </a:bodyPr>
          <a:lstStyle/>
          <a:p>
            <a:r>
              <a:rPr lang="en-US" b="1" dirty="0"/>
              <a:t>Respect and Fairness</a:t>
            </a:r>
          </a:p>
          <a:p>
            <a:r>
              <a:rPr lang="en-US" dirty="0"/>
              <a:t>Treating the people who take part in your study in a way that does not undermine their credibility or values. </a:t>
            </a:r>
            <a:r>
              <a:rPr lang="en-US" b="1" dirty="0"/>
              <a:t>Ethical behavior also includes correct use of citations and references.</a:t>
            </a:r>
          </a:p>
        </p:txBody>
      </p:sp>
      <p:sp>
        <p:nvSpPr>
          <p:cNvPr id="4" name="TextBox 3">
            <a:extLst>
              <a:ext uri="{FF2B5EF4-FFF2-40B4-BE49-F238E27FC236}">
                <a16:creationId xmlns:a16="http://schemas.microsoft.com/office/drawing/2014/main" id="{269533FC-EC3F-E746-9FE0-0CEEC61AFF5E}"/>
              </a:ext>
            </a:extLst>
          </p:cNvPr>
          <p:cNvSpPr txBox="1"/>
          <p:nvPr/>
        </p:nvSpPr>
        <p:spPr>
          <a:xfrm>
            <a:off x="755904" y="2967335"/>
            <a:ext cx="7424928" cy="923330"/>
          </a:xfrm>
          <a:prstGeom prst="rect">
            <a:avLst/>
          </a:prstGeom>
          <a:noFill/>
        </p:spPr>
        <p:txBody>
          <a:bodyPr wrap="square" rtlCol="0">
            <a:spAutoFit/>
          </a:bodyPr>
          <a:lstStyle/>
          <a:p>
            <a:r>
              <a:rPr lang="en-US" b="1" dirty="0"/>
              <a:t>Privacy and Confidentiality</a:t>
            </a:r>
          </a:p>
          <a:p>
            <a:r>
              <a:rPr lang="en-US" dirty="0"/>
              <a:t>You should ensure that the research data you collect is anonymized and kept securely to protect the identity of the person, group and/or organization. </a:t>
            </a:r>
          </a:p>
        </p:txBody>
      </p:sp>
      <p:sp>
        <p:nvSpPr>
          <p:cNvPr id="5" name="TextBox 4">
            <a:extLst>
              <a:ext uri="{FF2B5EF4-FFF2-40B4-BE49-F238E27FC236}">
                <a16:creationId xmlns:a16="http://schemas.microsoft.com/office/drawing/2014/main" id="{3AF22BEB-4B5B-1B4E-BD15-B3886124B223}"/>
              </a:ext>
            </a:extLst>
          </p:cNvPr>
          <p:cNvSpPr txBox="1"/>
          <p:nvPr/>
        </p:nvSpPr>
        <p:spPr>
          <a:xfrm>
            <a:off x="755904" y="4121480"/>
            <a:ext cx="7759446" cy="1200329"/>
          </a:xfrm>
          <a:prstGeom prst="rect">
            <a:avLst/>
          </a:prstGeom>
          <a:noFill/>
        </p:spPr>
        <p:txBody>
          <a:bodyPr wrap="square" rtlCol="0">
            <a:spAutoFit/>
          </a:bodyPr>
          <a:lstStyle/>
          <a:p>
            <a:r>
              <a:rPr lang="en-US" b="1" dirty="0"/>
              <a:t>Integrity and Honesty</a:t>
            </a:r>
          </a:p>
          <a:p>
            <a:r>
              <a:rPr lang="en-US" dirty="0"/>
              <a:t>You must follow all legal and ethical requirements. </a:t>
            </a:r>
            <a:r>
              <a:rPr lang="en-US" b="1" dirty="0"/>
              <a:t>Your results must be trustworthy </a:t>
            </a:r>
            <a:r>
              <a:rPr lang="en-US" dirty="0"/>
              <a:t>and you should use an ‘informed consent’ with all respondents before you collect data from them.</a:t>
            </a:r>
          </a:p>
        </p:txBody>
      </p:sp>
      <p:sp>
        <p:nvSpPr>
          <p:cNvPr id="6" name="TextBox 5">
            <a:extLst>
              <a:ext uri="{FF2B5EF4-FFF2-40B4-BE49-F238E27FC236}">
                <a16:creationId xmlns:a16="http://schemas.microsoft.com/office/drawing/2014/main" id="{40E9F6D0-82BE-A14C-8FC8-B5EBE4C58AAF}"/>
              </a:ext>
            </a:extLst>
          </p:cNvPr>
          <p:cNvSpPr txBox="1"/>
          <p:nvPr/>
        </p:nvSpPr>
        <p:spPr>
          <a:xfrm>
            <a:off x="755904" y="5545696"/>
            <a:ext cx="7759446" cy="923330"/>
          </a:xfrm>
          <a:prstGeom prst="rect">
            <a:avLst/>
          </a:prstGeom>
          <a:noFill/>
        </p:spPr>
        <p:txBody>
          <a:bodyPr wrap="square" rtlCol="0">
            <a:spAutoFit/>
          </a:bodyPr>
          <a:lstStyle/>
          <a:p>
            <a:r>
              <a:rPr lang="en-US" b="1" dirty="0"/>
              <a:t>Voluntary Participation</a:t>
            </a:r>
          </a:p>
          <a:p>
            <a:r>
              <a:rPr lang="en-US" dirty="0"/>
              <a:t>You should not force people into taking part in your study or answering all questions. Respondents should know they can withdraw at anytime.</a:t>
            </a:r>
          </a:p>
        </p:txBody>
      </p:sp>
    </p:spTree>
    <p:extLst>
      <p:ext uri="{BB962C8B-B14F-4D97-AF65-F5344CB8AC3E}">
        <p14:creationId xmlns:p14="http://schemas.microsoft.com/office/powerpoint/2010/main" val="725184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74B874-AEC6-FE4A-92AE-A825366E95BA}"/>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400" b="1" kern="1200">
                <a:solidFill>
                  <a:srgbClr val="FFFFFF"/>
                </a:solidFill>
                <a:latin typeface="+mj-lt"/>
                <a:ea typeface="+mj-ea"/>
                <a:cs typeface="+mj-cs"/>
              </a:rPr>
              <a:t>Ethical Considerations</a:t>
            </a:r>
          </a:p>
        </p:txBody>
      </p:sp>
      <p:sp>
        <p:nvSpPr>
          <p:cNvPr id="3" name="TextBox 2">
            <a:extLst>
              <a:ext uri="{FF2B5EF4-FFF2-40B4-BE49-F238E27FC236}">
                <a16:creationId xmlns:a16="http://schemas.microsoft.com/office/drawing/2014/main" id="{24A5078A-8CF8-9D48-B1F7-DAD3759380EB}"/>
              </a:ext>
            </a:extLst>
          </p:cNvPr>
          <p:cNvSpPr txBox="1"/>
          <p:nvPr/>
        </p:nvSpPr>
        <p:spPr>
          <a:xfrm>
            <a:off x="540496" y="3564064"/>
            <a:ext cx="2371489" cy="3207068"/>
          </a:xfrm>
          <a:prstGeom prst="rect">
            <a:avLst/>
          </a:prstGeom>
        </p:spPr>
        <p:txBody>
          <a:bodyPr vert="horz" lIns="91440" tIns="45720" rIns="91440" bIns="45720" rtlCol="0">
            <a:normAutofit/>
          </a:bodyPr>
          <a:lstStyle/>
          <a:p>
            <a:pPr>
              <a:lnSpc>
                <a:spcPct val="90000"/>
              </a:lnSpc>
              <a:spcAft>
                <a:spcPts val="600"/>
              </a:spcAft>
            </a:pPr>
            <a:endParaRPr lang="en-US" sz="1400" dirty="0"/>
          </a:p>
        </p:txBody>
      </p:sp>
      <p:pic>
        <p:nvPicPr>
          <p:cNvPr id="8" name="Picture 7">
            <a:extLst>
              <a:ext uri="{FF2B5EF4-FFF2-40B4-BE49-F238E27FC236}">
                <a16:creationId xmlns:a16="http://schemas.microsoft.com/office/drawing/2014/main" id="{3F9918E8-F3EF-754A-9283-62762A765EE1}"/>
              </a:ext>
            </a:extLst>
          </p:cNvPr>
          <p:cNvPicPr>
            <a:picLocks noChangeAspect="1"/>
          </p:cNvPicPr>
          <p:nvPr/>
        </p:nvPicPr>
        <p:blipFill>
          <a:blip r:embed="rId3"/>
          <a:stretch>
            <a:fillRect/>
          </a:stretch>
        </p:blipFill>
        <p:spPr>
          <a:xfrm>
            <a:off x="3468842" y="952502"/>
            <a:ext cx="4172453" cy="2200314"/>
          </a:xfrm>
          <a:prstGeom prst="rect">
            <a:avLst/>
          </a:prstGeom>
        </p:spPr>
      </p:pic>
      <p:pic>
        <p:nvPicPr>
          <p:cNvPr id="5" name="Graphic 4">
            <a:extLst>
              <a:ext uri="{FF2B5EF4-FFF2-40B4-BE49-F238E27FC236}">
                <a16:creationId xmlns:a16="http://schemas.microsoft.com/office/drawing/2014/main" id="{AF41FA0D-1EDB-E64F-9930-DC44D85C568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41296" y="6355205"/>
            <a:ext cx="1502704" cy="415927"/>
          </a:xfrm>
          <a:prstGeom prst="rect">
            <a:avLst/>
          </a:prstGeom>
        </p:spPr>
      </p:pic>
      <p:sp>
        <p:nvSpPr>
          <p:cNvPr id="9" name="TextBox 8">
            <a:extLst>
              <a:ext uri="{FF2B5EF4-FFF2-40B4-BE49-F238E27FC236}">
                <a16:creationId xmlns:a16="http://schemas.microsoft.com/office/drawing/2014/main" id="{10336ED5-8DAE-3240-A9A5-6129446F97EE}"/>
              </a:ext>
            </a:extLst>
          </p:cNvPr>
          <p:cNvSpPr txBox="1"/>
          <p:nvPr/>
        </p:nvSpPr>
        <p:spPr>
          <a:xfrm>
            <a:off x="3468842" y="2945823"/>
            <a:ext cx="4959061" cy="3862596"/>
          </a:xfrm>
          <a:prstGeom prst="rect">
            <a:avLst/>
          </a:prstGeom>
          <a:noFill/>
        </p:spPr>
        <p:txBody>
          <a:bodyPr wrap="square" rtlCol="0">
            <a:spAutoFit/>
          </a:bodyPr>
          <a:lstStyle/>
          <a:p>
            <a:pPr>
              <a:spcAft>
                <a:spcPts val="600"/>
              </a:spcAft>
            </a:pPr>
            <a:endParaRPr lang="en-US" dirty="0"/>
          </a:p>
          <a:p>
            <a:pPr>
              <a:spcAft>
                <a:spcPts val="600"/>
              </a:spcAft>
            </a:pPr>
            <a:r>
              <a:rPr lang="en-US" sz="1600" b="1" dirty="0"/>
              <a:t>Research ethics </a:t>
            </a:r>
            <a:r>
              <a:rPr lang="en-US" sz="1600" dirty="0"/>
              <a:t>deal with the </a:t>
            </a:r>
            <a:r>
              <a:rPr lang="en-US" sz="1600" u="sng" dirty="0"/>
              <a:t>process of the research </a:t>
            </a:r>
            <a:r>
              <a:rPr lang="en-US" sz="1600" dirty="0"/>
              <a:t>itself and </a:t>
            </a:r>
            <a:r>
              <a:rPr lang="en-US" sz="1600" u="sng" dirty="0"/>
              <a:t>how results are reported</a:t>
            </a:r>
          </a:p>
          <a:p>
            <a:pPr>
              <a:spcAft>
                <a:spcPts val="600"/>
              </a:spcAft>
            </a:pPr>
            <a:endParaRPr lang="en-US" sz="1600" dirty="0"/>
          </a:p>
          <a:p>
            <a:pPr>
              <a:spcAft>
                <a:spcPts val="600"/>
              </a:spcAft>
            </a:pPr>
            <a:r>
              <a:rPr lang="en-US" sz="1600" dirty="0"/>
              <a:t>Research Ethics are guided by legal, cultural, professional and personal obligations</a:t>
            </a:r>
          </a:p>
          <a:p>
            <a:pPr>
              <a:spcAft>
                <a:spcPts val="600"/>
              </a:spcAft>
            </a:pPr>
            <a:endParaRPr lang="en-US" sz="1600" dirty="0"/>
          </a:p>
          <a:p>
            <a:pPr>
              <a:spcAft>
                <a:spcPts val="600"/>
              </a:spcAft>
            </a:pPr>
            <a:r>
              <a:rPr lang="en-US" sz="1600" dirty="0"/>
              <a:t>As students in a UK university, you </a:t>
            </a:r>
            <a:r>
              <a:rPr lang="en-US" sz="1600" b="1" u="sng" dirty="0"/>
              <a:t>MUST</a:t>
            </a:r>
            <a:r>
              <a:rPr lang="en-US" sz="1600" dirty="0"/>
              <a:t> comply with the university’s ethical standards.</a:t>
            </a:r>
          </a:p>
          <a:p>
            <a:pPr>
              <a:spcAft>
                <a:spcPts val="600"/>
              </a:spcAft>
            </a:pPr>
            <a:endParaRPr lang="en-US" sz="1600" dirty="0"/>
          </a:p>
          <a:p>
            <a:pPr>
              <a:spcAft>
                <a:spcPts val="600"/>
              </a:spcAft>
            </a:pPr>
            <a:r>
              <a:rPr lang="en-US" sz="1600" dirty="0"/>
              <a:t>You need to not only write about research ethics but will need to submit an ‘ethical approval form’ to your supervisor </a:t>
            </a:r>
            <a:r>
              <a:rPr lang="en-US" sz="1600" u="sng" dirty="0"/>
              <a:t>before you collect any data</a:t>
            </a:r>
            <a:r>
              <a:rPr lang="en-US" sz="1600" dirty="0"/>
              <a:t>.</a:t>
            </a:r>
          </a:p>
        </p:txBody>
      </p:sp>
      <p:sp>
        <p:nvSpPr>
          <p:cNvPr id="4" name="TextBox 3"/>
          <p:cNvSpPr txBox="1"/>
          <p:nvPr/>
        </p:nvSpPr>
        <p:spPr>
          <a:xfrm>
            <a:off x="616945" y="3738347"/>
            <a:ext cx="2110323" cy="2031325"/>
          </a:xfrm>
          <a:prstGeom prst="rect">
            <a:avLst/>
          </a:prstGeom>
          <a:noFill/>
        </p:spPr>
        <p:txBody>
          <a:bodyPr wrap="square" rtlCol="0">
            <a:spAutoFit/>
          </a:bodyPr>
          <a:lstStyle/>
          <a:p>
            <a:r>
              <a:rPr lang="en-US" dirty="0"/>
              <a:t>There will </a:t>
            </a:r>
            <a:r>
              <a:rPr lang="en-US" b="1" u="sng" dirty="0"/>
              <a:t>always </a:t>
            </a:r>
            <a:r>
              <a:rPr lang="en-US" dirty="0"/>
              <a:t>be some ethical components to the study</a:t>
            </a:r>
          </a:p>
          <a:p>
            <a:endParaRPr lang="en-US" dirty="0"/>
          </a:p>
          <a:p>
            <a:r>
              <a:rPr lang="en-US" dirty="0"/>
              <a:t>Please consider these carefully.</a:t>
            </a:r>
          </a:p>
        </p:txBody>
      </p:sp>
    </p:spTree>
    <p:extLst>
      <p:ext uri="{BB962C8B-B14F-4D97-AF65-F5344CB8AC3E}">
        <p14:creationId xmlns:p14="http://schemas.microsoft.com/office/powerpoint/2010/main" val="170294341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8">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0"/>
            <a:ext cx="9141618"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969769" y="713195"/>
            <a:ext cx="7204461" cy="2318665"/>
          </a:xfrm>
        </p:spPr>
        <p:txBody>
          <a:bodyPr anchor="t">
            <a:normAutofit/>
          </a:bodyPr>
          <a:lstStyle/>
          <a:p>
            <a:r>
              <a:rPr lang="en-US" sz="4700" dirty="0">
                <a:solidFill>
                  <a:srgbClr val="FFFFFF"/>
                </a:solidFill>
              </a:rPr>
              <a:t>Developing Your Research Project</a:t>
            </a:r>
          </a:p>
        </p:txBody>
      </p:sp>
      <p:sp>
        <p:nvSpPr>
          <p:cNvPr id="5" name="TextBox 4">
            <a:extLst>
              <a:ext uri="{FF2B5EF4-FFF2-40B4-BE49-F238E27FC236}">
                <a16:creationId xmlns:a16="http://schemas.microsoft.com/office/drawing/2014/main" id="{3F6E0565-73D2-A34D-8E54-92F74FF2A033}"/>
              </a:ext>
            </a:extLst>
          </p:cNvPr>
          <p:cNvSpPr txBox="1"/>
          <p:nvPr/>
        </p:nvSpPr>
        <p:spPr>
          <a:xfrm>
            <a:off x="1349148" y="2739472"/>
            <a:ext cx="6574421" cy="584775"/>
          </a:xfrm>
          <a:prstGeom prst="rect">
            <a:avLst/>
          </a:prstGeom>
          <a:noFill/>
        </p:spPr>
        <p:txBody>
          <a:bodyPr wrap="square" rtlCol="0">
            <a:spAutoFit/>
          </a:bodyPr>
          <a:lstStyle/>
          <a:p>
            <a:pPr algn="ctr"/>
            <a:r>
              <a:rPr lang="en-US" sz="3200" dirty="0">
                <a:solidFill>
                  <a:schemeClr val="bg1"/>
                </a:solidFill>
              </a:rPr>
              <a:t>Part 4 – Bringing it all Together</a:t>
            </a:r>
          </a:p>
        </p:txBody>
      </p:sp>
    </p:spTree>
    <p:extLst>
      <p:ext uri="{BB962C8B-B14F-4D97-AF65-F5344CB8AC3E}">
        <p14:creationId xmlns:p14="http://schemas.microsoft.com/office/powerpoint/2010/main" val="18400615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688</Words>
  <Application>Microsoft Office PowerPoint</Application>
  <PresentationFormat>On-screen Show (4:3)</PresentationFormat>
  <Paragraphs>68</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Meiryo</vt:lpstr>
      <vt:lpstr>Arial</vt:lpstr>
      <vt:lpstr>Calibri</vt:lpstr>
      <vt:lpstr>Calibri Light</vt:lpstr>
      <vt:lpstr>Office Theme</vt:lpstr>
      <vt:lpstr>Developing Your Research Project</vt:lpstr>
      <vt:lpstr>Example of a Quantitative  Sample</vt:lpstr>
      <vt:lpstr>Example of a Qualitative Sample</vt:lpstr>
      <vt:lpstr>Another Example of  a Qualitative Sample</vt:lpstr>
      <vt:lpstr>Be Realistic</vt:lpstr>
      <vt:lpstr>Ethical Principles</vt:lpstr>
      <vt:lpstr>Ethical Considerations</vt:lpstr>
      <vt:lpstr>Developing Your Research Project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Roderick S.</dc:creator>
  <cp:lastModifiedBy>Badir Miftah</cp:lastModifiedBy>
  <cp:revision>26</cp:revision>
  <dcterms:created xsi:type="dcterms:W3CDTF">2021-01-26T14:55:39Z</dcterms:created>
  <dcterms:modified xsi:type="dcterms:W3CDTF">2023-06-04T21:02:04Z</dcterms:modified>
</cp:coreProperties>
</file>