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unknown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455" r:id="rId3"/>
    <p:sldId id="456" r:id="rId4"/>
    <p:sldId id="442" r:id="rId5"/>
    <p:sldId id="469" r:id="rId6"/>
    <p:sldId id="458" r:id="rId7"/>
    <p:sldId id="470" r:id="rId8"/>
    <p:sldId id="457" r:id="rId9"/>
    <p:sldId id="471" r:id="rId10"/>
    <p:sldId id="474" r:id="rId11"/>
    <p:sldId id="460" r:id="rId12"/>
    <p:sldId id="475" r:id="rId13"/>
    <p:sldId id="472" r:id="rId14"/>
    <p:sldId id="473" r:id="rId15"/>
    <p:sldId id="450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500" autoAdjust="0"/>
    <p:restoredTop sz="94576" autoAdjust="0"/>
  </p:normalViewPr>
  <p:slideViewPr>
    <p:cSldViewPr>
      <p:cViewPr>
        <p:scale>
          <a:sx n="95" d="100"/>
          <a:sy n="95" d="100"/>
        </p:scale>
        <p:origin x="-926" y="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>
        <p:scale>
          <a:sx n="96" d="100"/>
          <a:sy n="96" d="100"/>
        </p:scale>
        <p:origin x="-2549" y="149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=""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=""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=""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=""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=""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=""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=""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=""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=""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64546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/>
              <a:t>Good morning to all of you.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I'll be concentrating on a case study of a hypothetical Type 2 Diabetes Mellitus patient today.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According to the NHS in 2024, this illness has an impact on the body's ability to control blood sugar.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I will go over the pertinent anatomy and physiology, take lifestyle factors into account, and then give a care plan based on NICE (2024) criteria in this presentation.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Visual recommendation: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An insulin pen, a pancreas diagram, a glucose monitor, and other health-related images are faded into a simple title slide background.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46975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14264" y="4516760"/>
            <a:ext cx="4891088" cy="4391025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/>
              <a:t>The subject of our case study is a 55-year-old cab driver named Mr. Harry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He is sedentary, has a blood pressure of 145 over 90 millimeters of mercury, and has a BMI of 32, indicating that he is fat.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He occasionally smokes, consumes alcohol in moderation, and has a family history of type 2 diabetes.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Public Health England observed in 2022 that his lifestyle, which includes an unhealthy diet, infrequent meals, and insufficient activity, has contributed to the development of his disease.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Images to display: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 cartoon or silhouette of a middle-aged man in a taxi.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Blood pressure, BMI, cigarette, and alcohol glass icons with their corresponding values next to them.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 family tree symbol that illustrates the history of diabetes.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Point out each number (BP and BMI) and explain its meaning while speaking (e.g., "a BMI over 30 implies obesity").</a:t>
            </a:r>
          </a:p>
          <a:p>
            <a:pPr algn="just">
              <a:lnSpc>
                <a:spcPct val="150000"/>
              </a:lnSpc>
            </a:pPr>
            <a:endParaRPr lang="en-US" dirty="0"/>
          </a:p>
          <a:p>
            <a:pPr algn="just">
              <a:lnSpc>
                <a:spcPct val="150000"/>
              </a:lnSpc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49479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/>
              <a:t>"The pancreas is essential for controlling blood sugar levels.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 network of glands called the endocrine system secretes hormones to regulate vital bodily processes.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Insulin, which is secreted by the pancreas, facilitates the transfer of glucose from the bloodstream into cells for energy (</a:t>
            </a:r>
            <a:r>
              <a:rPr lang="en-US" dirty="0" err="1"/>
              <a:t>Marieb</a:t>
            </a:r>
            <a:r>
              <a:rPr lang="en-US" dirty="0"/>
              <a:t> &amp; </a:t>
            </a:r>
            <a:r>
              <a:rPr lang="en-US" dirty="0" err="1"/>
              <a:t>Hoehn</a:t>
            </a:r>
            <a:r>
              <a:rPr lang="en-US" dirty="0"/>
              <a:t>, 2019).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Images to display: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An illustration of the pancreas's exocrine and endocrine components.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Blood glucose is lowered by labels like Insulin → and raised by labels like Glucagon →.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"As we see in this graphic, insulin is released by the beta cells in the islets of Langerhans," you could explain while pointing.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33633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/>
              <a:t>Insulin resistance develops in the body's cells in Type 2 Diabetes.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The body is unable to utilize insulin efficiently, despite the pancreas producing it.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Hyperglycemia, or elevated blood sugar, results from this.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This can harm organs and blood arteries over time, raising the risk of heart disease and stroke (British Heart Foundation, 2023).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Visual recommendation: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 comparison, side by side: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 The normal insulin route allows glucose to enter cells.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 Type 2 diabetes is characterized by ineffective insulin binding and blood glucose retention.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As you display the picture, describe: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Insulin opens the cell on the left, allowing glucose to enter; on the right, the cell is resistant, causing the blood to contain too much glucose.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35230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14388" y="700088"/>
            <a:ext cx="4878387" cy="36591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/>
              <a:t>Mr. Harry diabetes is significantly impacted by his lifestyle choices.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He consumes processed and sugary foods, drives for extended periods of time while seated, and feels stressed and exhausted at work.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These elements decrease his blood glucose management and lower his drive to exercise.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Stabilizing blood sugar levels requires a balanced diet and frequent exercise (Diabetes UK, 2023).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Visuals to display: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 contrast between fresh, healthful meals and unhealthy fast-food options.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- A clock depicting long working hours and a person seated at a steering wheel.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Include data icons that indicate "Sedentary lifestyle = higher blood glucose risk."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73234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/>
              <a:t>Mr. Harry can develop a number of regular routines to control his blood sugar: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1. Consume balanced, low-sugar meals that include lean proteins and veggies.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2. Walk briskly for thirty minutes every day.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3. Regularly check your blood sugar levels.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4. Take metformin as directed.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5. Get enough sleep and adhere to NHS and NICE (2024) recommendations.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 daily timeline illustration that depicts balanced meals, walking, medication, and sleep from dawn to night is one visual proposal.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Point to each icon as you talk, such as "Here you can see his new routine – balanced meal, exercise, check glucose, take medication, and rest."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45803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Ethical behavior and effective communication are also essential for diabetes care.</a:t>
            </a:r>
          </a:p>
          <a:p>
            <a:pPr>
              <a:lnSpc>
                <a:spcPct val="150000"/>
              </a:lnSpc>
            </a:pPr>
            <a:r>
              <a:rPr lang="en-US" dirty="0"/>
              <a:t>Healthcare providers should respect the patient's beliefs and provide concise, intelligible explanations.</a:t>
            </a:r>
          </a:p>
          <a:p>
            <a:pPr>
              <a:lnSpc>
                <a:spcPct val="150000"/>
              </a:lnSpc>
            </a:pPr>
            <a:r>
              <a:rPr lang="en-US" dirty="0"/>
              <a:t>Maintaining confidentiality and obtaining informed permission are crucial.</a:t>
            </a:r>
          </a:p>
          <a:p>
            <a:pPr>
              <a:lnSpc>
                <a:spcPct val="150000"/>
              </a:lnSpc>
            </a:pPr>
            <a:r>
              <a:rPr lang="en-US" dirty="0"/>
              <a:t>Developing a relationship of trust and support keeps the patient involved in their care (WHO, 2023).</a:t>
            </a:r>
          </a:p>
          <a:p>
            <a:pPr>
              <a:lnSpc>
                <a:spcPct val="150000"/>
              </a:lnSpc>
            </a:pPr>
            <a:r>
              <a:rPr lang="en-US" dirty="0"/>
              <a:t>Visual recommendation:</a:t>
            </a:r>
          </a:p>
          <a:p>
            <a:pPr>
              <a:lnSpc>
                <a:spcPct val="150000"/>
              </a:lnSpc>
            </a:pPr>
            <a:r>
              <a:rPr lang="en-US" dirty="0"/>
              <a:t>A picture of a doctor or nurse conversing with a patient over a desk.</a:t>
            </a:r>
          </a:p>
          <a:p>
            <a:pPr>
              <a:lnSpc>
                <a:spcPct val="150000"/>
              </a:lnSpc>
            </a:pPr>
            <a:r>
              <a:rPr lang="en-US" dirty="0"/>
              <a:t>Trust, respect, privacy, and permission are symbols of ethics.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67018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/>
              <a:t>Uncontrolled diabetes can eventually result in major issues like: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Heart illness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Renal failure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Loss of vision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Damage to the nerves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These significantly lower quality of life and raise the requirement for medical treatment.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However, many of these hazards can be decreased with monitoring and healthy lifestyle modifications.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Visual recommendation: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An illustration of the human anatomy showing the organs impacted by diabetes.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"Long-term complications of Type 2 Diabetes" is the caption underneath.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Point at the image and explain, "For instance, the kidneys and eyes are particularly sensitive."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05899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/>
              <a:t>It's crucial to maintain efficient blood glucose control and conduct routine monitoring.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Long-term results can be greatly enhanced by early intervention, such as dietary modifications, weight control, and medical evaluation (Public Health England, 2022).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Visual recommendation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 graph that illustrates how blood glucose or HbA1c levels improve over time.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Red → yellow → green is a color trend that can be used to show improvement.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326136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/>
              <a:t>"The NICE NG28 guidelines suggest: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Maintaining a HbA1c of less than 48 </a:t>
            </a:r>
            <a:r>
              <a:rPr lang="en-US" dirty="0" err="1"/>
              <a:t>millimoles</a:t>
            </a:r>
            <a:r>
              <a:rPr lang="en-US" dirty="0"/>
              <a:t> per mole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Adhering to a high-fiber, low-carb Mediterranean diet,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150 minutes or more of exercise each week,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 yearly evaluation with medical professionals,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Give up smoking and keep your weight within a healthy range.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Images to display: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Diet plate, heart, running shoe, crossed-out cigarette, and scale are the icons.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"That value — 48 </a:t>
            </a:r>
            <a:r>
              <a:rPr lang="en-US" dirty="0" err="1"/>
              <a:t>mmol</a:t>
            </a:r>
            <a:r>
              <a:rPr lang="en-US" dirty="0"/>
              <a:t>/</a:t>
            </a:r>
            <a:r>
              <a:rPr lang="en-US" dirty="0" err="1"/>
              <a:t>mol</a:t>
            </a:r>
            <a:r>
              <a:rPr lang="en-US" dirty="0"/>
              <a:t> – signifies good long-term glucose control," you should say when discussing HbA1c.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07412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/>
              <a:t>People with newly diagnosed Type 2 diabetes can learn more about the disease and make better choices by participating in the DESMOND program.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Through self-management techniques and group learning, it enhances results (NICE, 2024).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Visual recommendation: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 picture or example of patient and nurse education in small groups.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DESMOND stands for Diabetes Education and Self-Management for Newly Diagnosed and Ongoing Diabetes.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02739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/>
              <a:t>To sum up: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Insulin resistance is associated with Type 2 Diabetes Mellitus, a long-term metabolic disease.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It frequently stems from lifestyle choices including eating poorly, exercising infrequently, and being overweight.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Stable blood sugar, avoiding complications, and leading a healthy lifestyle are the main goals of effective treatment.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Important tactics include behavior modification, patient education, and supportive treatment.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Visual recommendation: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An </a:t>
            </a:r>
            <a:r>
              <a:rPr lang="en-US" dirty="0" err="1"/>
              <a:t>infographic</a:t>
            </a:r>
            <a:r>
              <a:rPr lang="en-US" dirty="0"/>
              <a:t> summarizing the four pillars of education, medication, exercise, and food.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31208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/>
              <a:t>Lastly, collaboration and communication are essential for effective diabetic care.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Better long-term outcomes are achieved through patient-centered care, shared decision-making, and collaboration between the healthcare team and the patient (NHS, 2024; WHO, 2023).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I appreciate you listening.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Visual: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A picture of a healthcare staff shaking hands with a patient symbolizes collaboration in patient care.</a:t>
            </a:r>
          </a:p>
          <a:p>
            <a:pPr algn="just">
              <a:lnSpc>
                <a:spcPct val="150000"/>
              </a:lnSpc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75654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/>
              <a:t>All references, including those from NHS (2024), NICE (2024), Diabetes UK (2023), and WHO (2023), are listed here in UWTSD Harvard Style.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2498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8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0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11560" y="1196752"/>
            <a:ext cx="8050709" cy="1584176"/>
          </a:xfrm>
        </p:spPr>
        <p:txBody>
          <a:bodyPr/>
          <a:lstStyle/>
          <a:p>
            <a:pPr algn="l" eaLnBrk="1" hangingPunct="1"/>
            <a:r>
              <a:rPr lang="en-US" altLang="en-US" sz="2800" b="1" dirty="0">
                <a:solidFill>
                  <a:schemeClr val="bg1"/>
                </a:solidFill>
              </a:rPr>
              <a:t>Title: Care Plan for a Fictional Patient with Type 2 Diabetes</a:t>
            </a:r>
          </a:p>
          <a:p>
            <a:pPr algn="l" eaLnBrk="1" hangingPunct="1"/>
            <a:r>
              <a:rPr lang="en-US" altLang="en-US" sz="2800" b="1" dirty="0">
                <a:solidFill>
                  <a:schemeClr val="bg1"/>
                </a:solidFill>
              </a:rPr>
              <a:t>Module: Introduction to Physiology (BMHP5023)</a:t>
            </a:r>
          </a:p>
          <a:p>
            <a:pPr algn="l" eaLnBrk="1" hangingPunct="1"/>
            <a:endParaRPr lang="en-US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US" altLang="en-US" sz="2800" b="1" dirty="0">
                <a:solidFill>
                  <a:schemeClr val="bg1"/>
                </a:solidFill>
              </a:rPr>
              <a:t>Lecturer: </a:t>
            </a:r>
            <a:r>
              <a:rPr lang="en-US" altLang="en-US" sz="2800" b="1" dirty="0" err="1">
                <a:solidFill>
                  <a:schemeClr val="bg1"/>
                </a:solidFill>
              </a:rPr>
              <a:t>Shaila</a:t>
            </a:r>
            <a:r>
              <a:rPr lang="en-US" altLang="en-US" sz="2800" b="1" dirty="0">
                <a:solidFill>
                  <a:schemeClr val="bg1"/>
                </a:solidFill>
              </a:rPr>
              <a:t> </a:t>
            </a:r>
            <a:r>
              <a:rPr lang="en-US" altLang="en-US" sz="2800" b="1" dirty="0" err="1">
                <a:solidFill>
                  <a:schemeClr val="bg1"/>
                </a:solidFill>
              </a:rPr>
              <a:t>Hussain</a:t>
            </a:r>
            <a:endParaRPr lang="en-US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US" altLang="en-US" sz="2800" b="1" dirty="0">
                <a:solidFill>
                  <a:schemeClr val="bg1"/>
                </a:solidFill>
              </a:rPr>
              <a:t>Student Name: Meskerem Beyene</a:t>
            </a:r>
          </a:p>
          <a:p>
            <a:pPr algn="l" eaLnBrk="1" hangingPunct="1"/>
            <a:r>
              <a:rPr lang="en-US" altLang="en-US" sz="2800" b="1" dirty="0">
                <a:solidFill>
                  <a:schemeClr val="bg1"/>
                </a:solidFill>
              </a:rPr>
              <a:t>Student ID: 2414543</a:t>
            </a:r>
          </a:p>
          <a:p>
            <a:pPr algn="l" eaLnBrk="1" hangingPunct="1"/>
            <a:r>
              <a:rPr lang="en-US" altLang="en-US" sz="2800" b="1" dirty="0">
                <a:solidFill>
                  <a:schemeClr val="bg1"/>
                </a:solidFill>
              </a:rPr>
              <a:t>Submission Date: 19 December 2025</a:t>
            </a:r>
          </a:p>
          <a:p>
            <a:pPr algn="l" eaLnBrk="1" hangingPunct="1"/>
            <a:endParaRPr lang="en-US" altLang="en-US" sz="2800" b="1" dirty="0">
              <a:solidFill>
                <a:schemeClr val="bg1"/>
              </a:solidFill>
            </a:endParaRP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="" xmlns:a16="http://schemas.microsoft.com/office/drawing/2014/main" id="{58B545C9-2BE0-C10C-7EE3-A47033448F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574"/>
    </mc:Choice>
    <mc:Fallback xmlns="">
      <p:transition spd="slow" advTm="265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32048"/>
          </a:xfrm>
        </p:spPr>
        <p:txBody>
          <a:bodyPr/>
          <a:lstStyle/>
          <a:p>
            <a:r>
              <a:rPr lang="en-GB" sz="32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476672"/>
            <a:ext cx="8954200" cy="5040560"/>
          </a:xfrm>
        </p:spPr>
        <p:txBody>
          <a:bodyPr/>
          <a:lstStyle/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focuses on a fictional person who has Type 2 Diabetes Mellitus (T2DM).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Because of insulin resistance and decreased insulin action, type 2 diabetes is a chronic metabolic disease that affects blood glucose balance.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Persistent hyperglycemia and a higher risk of consequences result from impaired glucose absorption (NHS, 2024).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examines important physiology and anatomy, such as insulin, glucose metabolism, and the pancreas.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takes into account lifestyle elements like food, exercise, weight, smoking, and alcohol consumption.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describes a person-centered, evidence-based care plan that is in line with NICE (2024) guidelines and includes medication management, monitoring, and lifestyle modifications.</a:t>
            </a:r>
            <a:endParaRPr lang="en-GB" sz="2200" dirty="0">
              <a:solidFill>
                <a:srgbClr val="0070C0"/>
              </a:solidFill>
            </a:endParaRPr>
          </a:p>
          <a:p>
            <a:pPr algn="just">
              <a:spcBef>
                <a:spcPts val="300"/>
              </a:spcBef>
              <a:spcAft>
                <a:spcPts val="300"/>
              </a:spcAft>
            </a:pPr>
            <a:endParaRPr lang="en-GB" sz="22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="" xmlns:a16="http://schemas.microsoft.com/office/drawing/2014/main" id="{2923C492-2DE3-E5DF-A731-FDF5AA3D84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684"/>
    </mc:Choice>
    <mc:Fallback xmlns="">
      <p:transition spd="slow" advTm="706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9697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332656"/>
          </a:xfrm>
        </p:spPr>
        <p:txBody>
          <a:bodyPr/>
          <a:lstStyle/>
          <a:p>
            <a:r>
              <a:rPr lang="en-GB" sz="3200" b="1" dirty="0" smtClean="0"/>
              <a:t>Patient </a:t>
            </a:r>
            <a:r>
              <a:rPr lang="en-GB" sz="3200" b="1" dirty="0"/>
              <a:t>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8640"/>
            <a:ext cx="9144000" cy="5688632"/>
          </a:xfrm>
        </p:spPr>
        <p:txBody>
          <a:bodyPr/>
          <a:lstStyle/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Mr. Harry is the patient profile.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55-year-old man taxi driver with a sedentary job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Vital signs: BMI 32 (obese) | BP 145/90 mmHg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Lifestyle:- Unhealthy eating habits and irregular meals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Minimal exercise, moderate drinker and seldom smoker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Family History: Higher genetic risk for type 2 diabetes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Hazards to Health:- Poor diet and sedentary lifestyle lead to insulin resistance. And elevated risk of neuropathy, renal issues, and cardiovascular disease. And Inadequate management of blood glucose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Focus on Management:- Regular meals and dietary changes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150 minutes or more per week of moderate exercise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Controlling weight, Quitting smoking and consuming less alcohol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100" dirty="0">
                <a:solidFill>
                  <a:srgbClr val="0070C0"/>
                </a:solidFill>
              </a:rPr>
              <a:t>Regular monitoring and patient education(2022, Public Health England)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Key Takeaway: The onset and course of Type 2 Diabetes are significantly influenced by lifestyle variables.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19/12/2025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="" xmlns:a16="http://schemas.microsoft.com/office/drawing/2014/main" id="{8BE39E5B-A139-7BC1-EE2D-F62DCED2AB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857"/>
    </mc:Choice>
    <mc:Fallback xmlns="">
      <p:transition spd="slow" advTm="958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360040"/>
          </a:xfrm>
        </p:spPr>
        <p:txBody>
          <a:bodyPr/>
          <a:lstStyle/>
          <a:p>
            <a:pPr>
              <a:spcBef>
                <a:spcPts val="0"/>
              </a:spcBef>
              <a:buFont typeface="Arial" panose="020B0604020202020204" pitchFamily="34" charset="0"/>
            </a:pPr>
            <a:r>
              <a:rPr lang="en-US" sz="3200" b="1" dirty="0">
                <a:cs typeface="Arial" panose="020B0604020202020204" pitchFamily="34" charset="0"/>
              </a:rPr>
              <a:t>Anatomy of the Endocrine System</a:t>
            </a:r>
            <a:endParaRPr lang="en-GB" sz="3200" b="1" dirty="0">
              <a:solidFill>
                <a:srgbClr val="0070C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=""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32656"/>
            <a:ext cx="9144000" cy="5184577"/>
          </a:xfrm>
        </p:spPr>
        <p:txBody>
          <a:bodyPr/>
          <a:lstStyle/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Endocrine System and Pancreas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The </a:t>
            </a:r>
            <a:r>
              <a:rPr lang="en-US" sz="2200" dirty="0">
                <a:solidFill>
                  <a:srgbClr val="0070C0"/>
                </a:solidFill>
              </a:rPr>
              <a:t>Endocrine </a:t>
            </a:r>
            <a:r>
              <a:rPr lang="en-US" sz="2200" dirty="0" smtClean="0">
                <a:solidFill>
                  <a:srgbClr val="0070C0"/>
                </a:solidFill>
              </a:rPr>
              <a:t>System:-Hormones </a:t>
            </a:r>
            <a:r>
              <a:rPr lang="en-US" sz="2200" dirty="0">
                <a:solidFill>
                  <a:srgbClr val="0070C0"/>
                </a:solidFill>
              </a:rPr>
              <a:t>are </a:t>
            </a:r>
            <a:r>
              <a:rPr lang="en-US" sz="2200" dirty="0" smtClean="0">
                <a:solidFill>
                  <a:srgbClr val="0070C0"/>
                </a:solidFill>
              </a:rPr>
              <a:t>released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 </a:t>
            </a:r>
            <a:r>
              <a:rPr lang="en-US" sz="2200" dirty="0">
                <a:solidFill>
                  <a:srgbClr val="0070C0"/>
                </a:solidFill>
              </a:rPr>
              <a:t>into the bloodstream by </a:t>
            </a:r>
            <a:r>
              <a:rPr lang="en-US" sz="2200" dirty="0" err="1" smtClean="0">
                <a:solidFill>
                  <a:srgbClr val="0070C0"/>
                </a:solidFill>
              </a:rPr>
              <a:t>glands.Control</a:t>
            </a:r>
            <a:r>
              <a:rPr lang="en-US" sz="2200" dirty="0" smtClean="0">
                <a:solidFill>
                  <a:srgbClr val="0070C0"/>
                </a:solidFill>
              </a:rPr>
              <a:t> </a:t>
            </a:r>
            <a:r>
              <a:rPr lang="en-US" sz="2200" dirty="0">
                <a:solidFill>
                  <a:srgbClr val="0070C0"/>
                </a:solidFill>
              </a:rPr>
              <a:t>growth</a:t>
            </a:r>
            <a:r>
              <a:rPr lang="en-US" sz="2200" dirty="0" smtClean="0">
                <a:solidFill>
                  <a:srgbClr val="0070C0"/>
                </a:solidFill>
              </a:rPr>
              <a:t>,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  </a:t>
            </a:r>
            <a:r>
              <a:rPr lang="en-US" sz="2200" dirty="0">
                <a:solidFill>
                  <a:srgbClr val="0070C0"/>
                </a:solidFill>
              </a:rPr>
              <a:t>metabolism, and homeostasis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The </a:t>
            </a:r>
            <a:r>
              <a:rPr lang="en-US" sz="2200" dirty="0">
                <a:solidFill>
                  <a:srgbClr val="0070C0"/>
                </a:solidFill>
              </a:rPr>
              <a:t>function of the </a:t>
            </a:r>
            <a:r>
              <a:rPr lang="en-US" sz="2200" dirty="0" smtClean="0">
                <a:solidFill>
                  <a:srgbClr val="0070C0"/>
                </a:solidFill>
              </a:rPr>
              <a:t>pancreas:-an </a:t>
            </a:r>
            <a:r>
              <a:rPr lang="en-US" sz="2200" dirty="0">
                <a:solidFill>
                  <a:srgbClr val="0070C0"/>
                </a:solidFill>
              </a:rPr>
              <a:t>essential </a:t>
            </a:r>
            <a:r>
              <a:rPr lang="en-US" sz="2200" dirty="0" smtClean="0">
                <a:solidFill>
                  <a:srgbClr val="0070C0"/>
                </a:solidFill>
              </a:rPr>
              <a:t>organ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 for </a:t>
            </a:r>
            <a:r>
              <a:rPr lang="en-US" sz="2200" dirty="0">
                <a:solidFill>
                  <a:srgbClr val="0070C0"/>
                </a:solidFill>
              </a:rPr>
              <a:t>controlling blood </a:t>
            </a:r>
            <a:r>
              <a:rPr lang="en-US" sz="2200" dirty="0" smtClean="0">
                <a:solidFill>
                  <a:srgbClr val="0070C0"/>
                </a:solidFill>
              </a:rPr>
              <a:t>sugar Insulin </a:t>
            </a:r>
            <a:r>
              <a:rPr lang="en-US" sz="2200" dirty="0">
                <a:solidFill>
                  <a:srgbClr val="0070C0"/>
                </a:solidFill>
              </a:rPr>
              <a:t>and glucagon </a:t>
            </a:r>
            <a:endParaRPr lang="en-US" sz="2200" dirty="0" smtClean="0">
              <a:solidFill>
                <a:srgbClr val="0070C0"/>
              </a:solidFill>
            </a:endParaRP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  are </a:t>
            </a:r>
            <a:r>
              <a:rPr lang="en-US" sz="2200" dirty="0">
                <a:solidFill>
                  <a:srgbClr val="0070C0"/>
                </a:solidFill>
              </a:rPr>
              <a:t>produced by the islets of Langerhans.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Hormonal Reactions: When </a:t>
            </a:r>
            <a:r>
              <a:rPr lang="en-US" sz="2200" dirty="0">
                <a:solidFill>
                  <a:srgbClr val="0070C0"/>
                </a:solidFill>
              </a:rPr>
              <a:t>blood glucose </a:t>
            </a:r>
            <a:r>
              <a:rPr lang="en-US" sz="2200" dirty="0" smtClean="0">
                <a:solidFill>
                  <a:srgbClr val="0070C0"/>
                </a:solidFill>
              </a:rPr>
              <a:t>levels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</a:t>
            </a:r>
            <a:r>
              <a:rPr lang="en-US" sz="2200" dirty="0">
                <a:solidFill>
                  <a:srgbClr val="0070C0"/>
                </a:solidFill>
              </a:rPr>
              <a:t>are high, insulin is released, which aids cells in absorbing glucose for </a:t>
            </a:r>
            <a:r>
              <a:rPr lang="en-US" sz="2200" dirty="0" smtClean="0">
                <a:solidFill>
                  <a:srgbClr val="0070C0"/>
                </a:solidFill>
              </a:rPr>
              <a:t>  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storage </a:t>
            </a:r>
            <a:r>
              <a:rPr lang="en-US" sz="2200" dirty="0">
                <a:solidFill>
                  <a:srgbClr val="0070C0"/>
                </a:solidFill>
              </a:rPr>
              <a:t>or energy.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When </a:t>
            </a:r>
            <a:r>
              <a:rPr lang="en-US" sz="2200" dirty="0">
                <a:solidFill>
                  <a:srgbClr val="0070C0"/>
                </a:solidFill>
              </a:rPr>
              <a:t>blood glucose levels are low, the hormone glucagon is released, telling the liver to release stored glucose.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Importance:-normal </a:t>
            </a:r>
            <a:r>
              <a:rPr lang="en-US" sz="2200" dirty="0">
                <a:solidFill>
                  <a:srgbClr val="0070C0"/>
                </a:solidFill>
              </a:rPr>
              <a:t>blood sugar is maintained by stable pancreatic </a:t>
            </a:r>
            <a:r>
              <a:rPr lang="en-US" sz="2200" dirty="0" smtClean="0">
                <a:solidFill>
                  <a:srgbClr val="0070C0"/>
                </a:solidFill>
              </a:rPr>
              <a:t>activity.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Hyperglycemia due to impaired insulin production or action, as in Type 2 diabetes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endParaRPr lang="en-US" sz="2200" dirty="0">
              <a:solidFill>
                <a:srgbClr val="0070C0"/>
              </a:solidFill>
            </a:endParaRP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solidFill>
                  <a:srgbClr val="0070C0"/>
                </a:solidFill>
              </a:rPr>
              <a:t>Diabetes management is aided by knowledge of the pancreas and endocrine connections.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endParaRPr lang="en-US" sz="2200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4664"/>
            <a:ext cx="2771800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="" xmlns:a16="http://schemas.microsoft.com/office/drawing/2014/main" id="{6E01920D-C9D6-9E9B-0531-51E54C9D10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495"/>
    </mc:Choice>
    <mc:Fallback xmlns="">
      <p:transition spd="slow" advTm="554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18058"/>
          </a:xfrm>
        </p:spPr>
        <p:txBody>
          <a:bodyPr/>
          <a:lstStyle/>
          <a:p>
            <a:r>
              <a:rPr lang="en-US" sz="3200" dirty="0"/>
              <a:t>Physiology in Type 2 Diabetes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6512" y="476672"/>
            <a:ext cx="9073008" cy="5040561"/>
          </a:xfrm>
        </p:spPr>
        <p:txBody>
          <a:bodyPr/>
          <a:lstStyle/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Resistance to </a:t>
            </a:r>
            <a:r>
              <a:rPr lang="en-US" sz="2200" dirty="0" smtClean="0">
                <a:solidFill>
                  <a:srgbClr val="0070C0"/>
                </a:solidFill>
              </a:rPr>
              <a:t>Insulin:-Insulin </a:t>
            </a:r>
            <a:r>
              <a:rPr lang="en-US" sz="2200" dirty="0">
                <a:solidFill>
                  <a:srgbClr val="0070C0"/>
                </a:solidFill>
              </a:rPr>
              <a:t>has a less effective effect on muscle and fat </a:t>
            </a:r>
            <a:r>
              <a:rPr lang="en-US" sz="2200" dirty="0" smtClean="0">
                <a:solidFill>
                  <a:srgbClr val="0070C0"/>
                </a:solidFill>
              </a:rPr>
              <a:t>cells. causes </a:t>
            </a:r>
            <a:r>
              <a:rPr lang="en-US" sz="2200" dirty="0">
                <a:solidFill>
                  <a:srgbClr val="0070C0"/>
                </a:solidFill>
              </a:rPr>
              <a:t>glucose to stay in the circulation. hyperglycemia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Pancreatic Reaction:- the </a:t>
            </a:r>
            <a:r>
              <a:rPr lang="en-US" sz="2200" dirty="0">
                <a:solidFill>
                  <a:srgbClr val="0070C0"/>
                </a:solidFill>
              </a:rPr>
              <a:t>pancreas initially generates extra insulin to make up </a:t>
            </a:r>
            <a:r>
              <a:rPr lang="en-US" sz="2200" dirty="0" smtClean="0">
                <a:solidFill>
                  <a:srgbClr val="0070C0"/>
                </a:solidFill>
              </a:rPr>
              <a:t>for as </a:t>
            </a:r>
            <a:r>
              <a:rPr lang="en-US" sz="2200" dirty="0">
                <a:solidFill>
                  <a:srgbClr val="0070C0"/>
                </a:solidFill>
              </a:rPr>
              <a:t>beta-cell function deteriorates over time, hyperglycemia gets worse.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Long-Term Consequences:-blood </a:t>
            </a:r>
            <a:r>
              <a:rPr lang="en-US" sz="2200" dirty="0">
                <a:solidFill>
                  <a:srgbClr val="0070C0"/>
                </a:solidFill>
              </a:rPr>
              <a:t>arteries and organs are harmed by persistently high blood </a:t>
            </a:r>
            <a:r>
              <a:rPr lang="en-US" sz="2200" dirty="0" smtClean="0">
                <a:solidFill>
                  <a:srgbClr val="0070C0"/>
                </a:solidFill>
              </a:rPr>
              <a:t>glucose. raises </a:t>
            </a:r>
            <a:r>
              <a:rPr lang="en-US" sz="2200" dirty="0">
                <a:solidFill>
                  <a:srgbClr val="0070C0"/>
                </a:solidFill>
              </a:rPr>
              <a:t>the risk of renal disease, neuropathy, stroke, heart disease, and vision loss.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The </a:t>
            </a:r>
            <a:r>
              <a:rPr lang="en-US" sz="2200" dirty="0">
                <a:solidFill>
                  <a:srgbClr val="0070C0"/>
                </a:solidFill>
              </a:rPr>
              <a:t>Value of Early </a:t>
            </a:r>
            <a:r>
              <a:rPr lang="en-US" sz="2200" dirty="0" smtClean="0">
                <a:solidFill>
                  <a:srgbClr val="0070C0"/>
                </a:solidFill>
              </a:rPr>
              <a:t>Intervention:- insulin </a:t>
            </a:r>
            <a:r>
              <a:rPr lang="en-US" sz="2200" dirty="0">
                <a:solidFill>
                  <a:srgbClr val="0070C0"/>
                </a:solidFill>
              </a:rPr>
              <a:t>sensitivity is improved by weight control and lifestyle </a:t>
            </a:r>
            <a:r>
              <a:rPr lang="en-US" sz="2200" dirty="0" smtClean="0">
                <a:solidFill>
                  <a:srgbClr val="0070C0"/>
                </a:solidFill>
              </a:rPr>
              <a:t>changes. organ </a:t>
            </a:r>
            <a:r>
              <a:rPr lang="en-US" sz="2200" dirty="0">
                <a:solidFill>
                  <a:srgbClr val="0070C0"/>
                </a:solidFill>
              </a:rPr>
              <a:t>damage can be prevented or postponed with medication and routine </a:t>
            </a:r>
            <a:r>
              <a:rPr lang="en-US" sz="2200" dirty="0" err="1" smtClean="0">
                <a:solidFill>
                  <a:srgbClr val="0070C0"/>
                </a:solidFill>
              </a:rPr>
              <a:t>monitoring.long</a:t>
            </a:r>
            <a:r>
              <a:rPr lang="en-US" sz="2200" dirty="0" smtClean="0">
                <a:solidFill>
                  <a:srgbClr val="0070C0"/>
                </a:solidFill>
              </a:rPr>
              <a:t>-term </a:t>
            </a:r>
            <a:r>
              <a:rPr lang="en-US" sz="2200" dirty="0">
                <a:solidFill>
                  <a:srgbClr val="0070C0"/>
                </a:solidFill>
              </a:rPr>
              <a:t>issues are decreased by effective management.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British </a:t>
            </a:r>
            <a:r>
              <a:rPr lang="en-US" sz="2200" dirty="0">
                <a:solidFill>
                  <a:srgbClr val="0070C0"/>
                </a:solidFill>
              </a:rPr>
              <a:t>Heart Foundation, 2023; </a:t>
            </a:r>
            <a:endParaRPr lang="en-US" sz="2200" dirty="0" smtClean="0">
              <a:solidFill>
                <a:srgbClr val="0070C0"/>
              </a:solidFill>
            </a:endParaRP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</a:t>
            </a:r>
            <a:r>
              <a:rPr lang="en-US" sz="2200" dirty="0" err="1" smtClean="0">
                <a:solidFill>
                  <a:srgbClr val="0070C0"/>
                </a:solidFill>
              </a:rPr>
              <a:t>Tortora</a:t>
            </a:r>
            <a:r>
              <a:rPr lang="en-US" sz="2200" dirty="0" smtClean="0">
                <a:solidFill>
                  <a:srgbClr val="0070C0"/>
                </a:solidFill>
              </a:rPr>
              <a:t> </a:t>
            </a:r>
            <a:r>
              <a:rPr lang="en-US" sz="2200" dirty="0">
                <a:solidFill>
                  <a:srgbClr val="0070C0"/>
                </a:solidFill>
              </a:rPr>
              <a:t>&amp; </a:t>
            </a:r>
            <a:r>
              <a:rPr lang="en-US" sz="2200" dirty="0" err="1">
                <a:solidFill>
                  <a:srgbClr val="0070C0"/>
                </a:solidFill>
              </a:rPr>
              <a:t>Derrickson</a:t>
            </a:r>
            <a:r>
              <a:rPr lang="en-US" sz="2200" dirty="0">
                <a:solidFill>
                  <a:srgbClr val="0070C0"/>
                </a:solidFill>
              </a:rPr>
              <a:t>, 2021)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804" y="4437112"/>
            <a:ext cx="2808312" cy="1232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="" xmlns:a16="http://schemas.microsoft.com/office/drawing/2014/main" id="{04396B56-C7FB-4E0B-72EB-3591F716F2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72955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827"/>
    </mc:Choice>
    <mc:Fallback xmlns="">
      <p:transition spd="slow" advTm="728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44624"/>
            <a:ext cx="8229600" cy="360040"/>
          </a:xfrm>
        </p:spPr>
        <p:txBody>
          <a:bodyPr/>
          <a:lstStyle/>
          <a:p>
            <a:r>
              <a:rPr lang="en-GB" sz="3200" b="1" dirty="0"/>
              <a:t>Lifestyle and Health Behaviours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46" y="332656"/>
            <a:ext cx="9001000" cy="5256585"/>
          </a:xfrm>
        </p:spPr>
        <p:txBody>
          <a:bodyPr/>
          <a:lstStyle/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Sedentary </a:t>
            </a:r>
            <a:r>
              <a:rPr lang="en-US" sz="2200" dirty="0" smtClean="0">
                <a:solidFill>
                  <a:srgbClr val="0070C0"/>
                </a:solidFill>
              </a:rPr>
              <a:t>Work:-a </a:t>
            </a:r>
            <a:r>
              <a:rPr lang="en-US" sz="2200" dirty="0">
                <a:solidFill>
                  <a:srgbClr val="0070C0"/>
                </a:solidFill>
              </a:rPr>
              <a:t>taxi driver who sits for extended periods of </a:t>
            </a:r>
            <a:r>
              <a:rPr lang="en-US" sz="2200" dirty="0" smtClean="0">
                <a:solidFill>
                  <a:srgbClr val="0070C0"/>
                </a:solidFill>
              </a:rPr>
              <a:t>time. Insulin </a:t>
            </a:r>
            <a:r>
              <a:rPr lang="en-US" sz="2200" dirty="0">
                <a:solidFill>
                  <a:srgbClr val="0070C0"/>
                </a:solidFill>
              </a:rPr>
              <a:t>resistance, weight gain, and poor glucose control are all increased by inactivity.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Consumption Patterns:- heavy </a:t>
            </a:r>
            <a:r>
              <a:rPr lang="en-US" sz="2200" dirty="0">
                <a:solidFill>
                  <a:srgbClr val="0070C0"/>
                </a:solidFill>
              </a:rPr>
              <a:t>consumption of meals that are processed, sweet, and heavy in </a:t>
            </a:r>
            <a:r>
              <a:rPr lang="en-US" sz="2200" dirty="0" smtClean="0">
                <a:solidFill>
                  <a:srgbClr val="0070C0"/>
                </a:solidFill>
              </a:rPr>
              <a:t>fat.</a:t>
            </a:r>
            <a:endParaRPr lang="en-US" sz="2200" dirty="0">
              <a:solidFill>
                <a:srgbClr val="0070C0"/>
              </a:solidFill>
            </a:endParaRP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Blood </a:t>
            </a:r>
            <a:r>
              <a:rPr lang="en-US" sz="2200" dirty="0">
                <a:solidFill>
                  <a:srgbClr val="0070C0"/>
                </a:solidFill>
              </a:rPr>
              <a:t>glucose rises and inadequate </a:t>
            </a:r>
            <a:r>
              <a:rPr lang="en-US" sz="2200" dirty="0" smtClean="0">
                <a:solidFill>
                  <a:srgbClr val="0070C0"/>
                </a:solidFill>
              </a:rPr>
              <a:t>nourishment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</a:t>
            </a:r>
            <a:r>
              <a:rPr lang="en-US" sz="2200" dirty="0">
                <a:solidFill>
                  <a:srgbClr val="0070C0"/>
                </a:solidFill>
              </a:rPr>
              <a:t>result from irregular and missing meals.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Exhaustion </a:t>
            </a:r>
            <a:r>
              <a:rPr lang="en-US" sz="2200" dirty="0">
                <a:solidFill>
                  <a:srgbClr val="0070C0"/>
                </a:solidFill>
              </a:rPr>
              <a:t>and </a:t>
            </a:r>
            <a:r>
              <a:rPr lang="en-US" sz="2200" dirty="0" smtClean="0">
                <a:solidFill>
                  <a:srgbClr val="0070C0"/>
                </a:solidFill>
              </a:rPr>
              <a:t>Stress:-extended workdays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 </a:t>
            </a:r>
            <a:r>
              <a:rPr lang="en-US" sz="2200" dirty="0">
                <a:solidFill>
                  <a:srgbClr val="0070C0"/>
                </a:solidFill>
              </a:rPr>
              <a:t>lower motivation to work </a:t>
            </a:r>
            <a:r>
              <a:rPr lang="en-US" sz="2200" dirty="0" smtClean="0">
                <a:solidFill>
                  <a:srgbClr val="0070C0"/>
                </a:solidFill>
              </a:rPr>
              <a:t>out contributes to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 smtClean="0">
                <a:solidFill>
                  <a:srgbClr val="0070C0"/>
                </a:solidFill>
              </a:rPr>
              <a:t>     unhealthful ways of living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Health Concerns- elevated </a:t>
            </a:r>
            <a:r>
              <a:rPr lang="en-US" sz="2200" dirty="0">
                <a:solidFill>
                  <a:srgbClr val="0070C0"/>
                </a:solidFill>
              </a:rPr>
              <a:t>risk of renal </a:t>
            </a:r>
            <a:r>
              <a:rPr lang="en-US" sz="2200" dirty="0" smtClean="0">
                <a:solidFill>
                  <a:srgbClr val="0070C0"/>
                </a:solidFill>
              </a:rPr>
              <a:t>damage</a:t>
            </a:r>
            <a:r>
              <a:rPr lang="en-US" sz="2200" dirty="0">
                <a:solidFill>
                  <a:srgbClr val="0070C0"/>
                </a:solidFill>
              </a:rPr>
              <a:t>, </a:t>
            </a:r>
            <a:r>
              <a:rPr lang="en-US" sz="2200" dirty="0" smtClean="0">
                <a:solidFill>
                  <a:srgbClr val="0070C0"/>
                </a:solidFill>
              </a:rPr>
              <a:t>neuropathy</a:t>
            </a:r>
            <a:r>
              <a:rPr lang="en-US" sz="2200" dirty="0">
                <a:solidFill>
                  <a:srgbClr val="0070C0"/>
                </a:solidFill>
              </a:rPr>
              <a:t>, cardiovascular </a:t>
            </a:r>
            <a:r>
              <a:rPr lang="en-US" sz="2200" dirty="0" smtClean="0">
                <a:solidFill>
                  <a:srgbClr val="0070C0"/>
                </a:solidFill>
              </a:rPr>
              <a:t>disease, and other </a:t>
            </a:r>
            <a:r>
              <a:rPr lang="en-US" sz="2200" dirty="0">
                <a:solidFill>
                  <a:srgbClr val="0070C0"/>
                </a:solidFill>
              </a:rPr>
              <a:t>metabolic problems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Positive </a:t>
            </a:r>
            <a:r>
              <a:rPr lang="en-US" sz="2200" dirty="0" err="1" smtClean="0">
                <a:solidFill>
                  <a:srgbClr val="0070C0"/>
                </a:solidFill>
              </a:rPr>
              <a:t>Modifications:a</a:t>
            </a:r>
            <a:r>
              <a:rPr lang="en-US" sz="2200" dirty="0" smtClean="0">
                <a:solidFill>
                  <a:srgbClr val="0070C0"/>
                </a:solidFill>
              </a:rPr>
              <a:t> </a:t>
            </a:r>
            <a:r>
              <a:rPr lang="en-US" sz="2200" dirty="0">
                <a:solidFill>
                  <a:srgbClr val="0070C0"/>
                </a:solidFill>
              </a:rPr>
              <a:t>well-rounded, low-sugar </a:t>
            </a:r>
            <a:r>
              <a:rPr lang="en-US" sz="2200" dirty="0" smtClean="0">
                <a:solidFill>
                  <a:srgbClr val="0070C0"/>
                </a:solidFill>
              </a:rPr>
              <a:t>diet Frequent </a:t>
            </a:r>
            <a:r>
              <a:rPr lang="en-US" sz="2200" dirty="0">
                <a:solidFill>
                  <a:srgbClr val="0070C0"/>
                </a:solidFill>
              </a:rPr>
              <a:t>exercise, even quick </a:t>
            </a:r>
            <a:r>
              <a:rPr lang="en-US" sz="2200" dirty="0" smtClean="0">
                <a:solidFill>
                  <a:srgbClr val="0070C0"/>
                </a:solidFill>
              </a:rPr>
              <a:t>walks Programs </a:t>
            </a:r>
            <a:r>
              <a:rPr lang="en-US" sz="2200" dirty="0">
                <a:solidFill>
                  <a:srgbClr val="0070C0"/>
                </a:solidFill>
              </a:rPr>
              <a:t>for lifestyle </a:t>
            </a:r>
            <a:r>
              <a:rPr lang="en-US" sz="2200" dirty="0" smtClean="0">
                <a:solidFill>
                  <a:srgbClr val="0070C0"/>
                </a:solidFill>
              </a:rPr>
              <a:t>support and </a:t>
            </a:r>
            <a:r>
              <a:rPr lang="en-US" sz="2200" dirty="0">
                <a:solidFill>
                  <a:srgbClr val="0070C0"/>
                </a:solidFill>
              </a:rPr>
              <a:t>structured instruction enhance general health and glucose </a:t>
            </a:r>
            <a:r>
              <a:rPr lang="en-US" sz="2200" dirty="0" smtClean="0">
                <a:solidFill>
                  <a:srgbClr val="0070C0"/>
                </a:solidFill>
              </a:rPr>
              <a:t>     control (</a:t>
            </a:r>
            <a:r>
              <a:rPr lang="en-US" sz="2200" dirty="0">
                <a:solidFill>
                  <a:srgbClr val="0070C0"/>
                </a:solidFill>
              </a:rPr>
              <a:t>UK Diabetes, 2023).</a:t>
            </a:r>
            <a:endParaRPr lang="en-GB" sz="22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3858" y="1700808"/>
            <a:ext cx="2308622" cy="2043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="" xmlns:a16="http://schemas.microsoft.com/office/drawing/2014/main" id="{AB366EFF-C7A0-C7FA-4717-4B556B5607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595"/>
    </mc:Choice>
    <mc:Fallback xmlns="">
      <p:transition spd="slow" advTm="635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2358"/>
            <a:ext cx="8229600" cy="418058"/>
          </a:xfrm>
        </p:spPr>
        <p:txBody>
          <a:bodyPr/>
          <a:lstStyle/>
          <a:p>
            <a:r>
              <a:rPr lang="en-US" sz="3200" dirty="0"/>
              <a:t>Daily Routine and Self-Care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60648"/>
            <a:ext cx="9061704" cy="5400600"/>
          </a:xfrm>
        </p:spPr>
        <p:txBody>
          <a:bodyPr/>
          <a:lstStyle/>
          <a:p>
            <a:pPr marL="288925" indent="-288925" algn="just">
              <a:spcBef>
                <a:spcPts val="0"/>
              </a:spcBef>
              <a:spcAft>
                <a:spcPts val="0"/>
              </a:spcAft>
            </a:pPr>
            <a:r>
              <a:rPr lang="en-US" sz="2100" dirty="0">
                <a:solidFill>
                  <a:srgbClr val="0070C0"/>
                </a:solidFill>
              </a:rPr>
              <a:t>A balanced diet consists of low-sugar meals that include entire grains, fruits, vegetables, lean meats, and healthy fats.</a:t>
            </a:r>
          </a:p>
          <a:p>
            <a:pPr marL="288925" indent="-288925" algn="just">
              <a:spcBef>
                <a:spcPts val="0"/>
              </a:spcBef>
              <a:spcAft>
                <a:spcPts val="0"/>
              </a:spcAft>
            </a:pPr>
            <a:r>
              <a:rPr lang="en-US" sz="2100" dirty="0">
                <a:solidFill>
                  <a:srgbClr val="0070C0"/>
                </a:solidFill>
              </a:rPr>
              <a:t>Exercise: To increase insulin sensitivity, 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dirty="0">
                <a:solidFill>
                  <a:srgbClr val="0070C0"/>
                </a:solidFill>
              </a:rPr>
              <a:t>    engage </a:t>
            </a:r>
            <a:r>
              <a:rPr lang="en-US" sz="2100" dirty="0" smtClean="0">
                <a:solidFill>
                  <a:srgbClr val="0070C0"/>
                </a:solidFill>
              </a:rPr>
              <a:t>in </a:t>
            </a:r>
            <a:r>
              <a:rPr lang="en-US" sz="2100" dirty="0">
                <a:solidFill>
                  <a:srgbClr val="0070C0"/>
                </a:solidFill>
              </a:rPr>
              <a:t>brisk walking or a similar activity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dirty="0">
                <a:solidFill>
                  <a:srgbClr val="0070C0"/>
                </a:solidFill>
              </a:rPr>
              <a:t>    for at least 30 minutes per day.</a:t>
            </a:r>
          </a:p>
          <a:p>
            <a:pPr marL="288925" indent="-288925" algn="just">
              <a:spcBef>
                <a:spcPts val="0"/>
              </a:spcBef>
              <a:spcAft>
                <a:spcPts val="0"/>
              </a:spcAft>
            </a:pPr>
            <a:r>
              <a:rPr lang="en-US" sz="2100" dirty="0">
                <a:solidFill>
                  <a:srgbClr val="0070C0"/>
                </a:solidFill>
              </a:rPr>
              <a:t>Monitoring: Regularly check blood sugar levels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dirty="0">
                <a:solidFill>
                  <a:srgbClr val="0070C0"/>
                </a:solidFill>
              </a:rPr>
              <a:t>     to identify changes and make any dietary,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dirty="0">
                <a:solidFill>
                  <a:srgbClr val="0070C0"/>
                </a:solidFill>
              </a:rPr>
              <a:t>     exercise, or medication adjustments.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100" dirty="0">
                <a:solidFill>
                  <a:srgbClr val="0070C0"/>
                </a:solidFill>
              </a:rPr>
              <a:t>Medication: To help with glucose management,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dirty="0">
                <a:solidFill>
                  <a:srgbClr val="0070C0"/>
                </a:solidFill>
              </a:rPr>
              <a:t>    use Metformin precisely as directed.</a:t>
            </a:r>
          </a:p>
          <a:p>
            <a:pPr marL="288925" indent="-288925" algn="just">
              <a:spcBef>
                <a:spcPts val="0"/>
              </a:spcBef>
              <a:spcAft>
                <a:spcPts val="0"/>
              </a:spcAft>
            </a:pPr>
            <a:r>
              <a:rPr lang="en-US" sz="2100" dirty="0" smtClean="0">
                <a:solidFill>
                  <a:srgbClr val="0070C0"/>
                </a:solidFill>
              </a:rPr>
              <a:t>Sleep</a:t>
            </a:r>
            <a:r>
              <a:rPr lang="en-US" sz="2100" dirty="0">
                <a:solidFill>
                  <a:srgbClr val="0070C0"/>
                </a:solidFill>
              </a:rPr>
              <a:t>: Make sure you get enough sleep because insulin sensitivity and metabolic health might be negatively impacted by sleep.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100" dirty="0" smtClean="0">
                <a:solidFill>
                  <a:srgbClr val="0070C0"/>
                </a:solidFill>
              </a:rPr>
              <a:t>Guidelines</a:t>
            </a:r>
            <a:r>
              <a:rPr lang="en-US" sz="2100" dirty="0">
                <a:solidFill>
                  <a:srgbClr val="0070C0"/>
                </a:solidFill>
              </a:rPr>
              <a:t>: For safe and efficient everyday management, adhere to NHS and NICE (2024) recommendations.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100" dirty="0" smtClean="0">
                <a:solidFill>
                  <a:srgbClr val="0070C0"/>
                </a:solidFill>
              </a:rPr>
              <a:t>Key </a:t>
            </a:r>
            <a:r>
              <a:rPr lang="en-US" sz="2100" dirty="0">
                <a:solidFill>
                  <a:srgbClr val="0070C0"/>
                </a:solidFill>
              </a:rPr>
              <a:t>Takeaway: Long-term health is supported and problems are decreased when nutrition, exercise, medication adherence, monitoring, and adequate sleep are combined.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19/12/2025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8197" y="548681"/>
            <a:ext cx="3193560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="" xmlns:a16="http://schemas.microsoft.com/office/drawing/2014/main" id="{B99E45B5-F2D6-4587-E47E-9502B8F25C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93595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955"/>
    </mc:Choice>
    <mc:Fallback xmlns="">
      <p:transition spd="slow" advTm="969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24544" y="-28654"/>
            <a:ext cx="9793088" cy="490066"/>
          </a:xfrm>
        </p:spPr>
        <p:txBody>
          <a:bodyPr/>
          <a:lstStyle/>
          <a:p>
            <a:r>
              <a:rPr lang="en-GB" sz="3200" b="1" dirty="0"/>
              <a:t>Communication and 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712" y="404664"/>
            <a:ext cx="8928992" cy="5472608"/>
          </a:xfrm>
        </p:spPr>
        <p:txBody>
          <a:bodyPr/>
          <a:lstStyle/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Effective communication and ethics are crucial for providing high-quality diabetes care.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Explain the illness and its remedies in a clear, succinct, and intelligible manner.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Encourage well-informed decision-making with customized information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Communicate in a way that respects the person's culture, values, and level of health literacy.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Prior to any intervention, make sure you have informed permission.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Ensure patient privacy and confidentiality at all times.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Establish a therapeutic alliance based on mutual respect, understanding, and continuous assistance.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Effective communication enhances long-term results, treatment compliance, and engagement (WHO, 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="" xmlns:a16="http://schemas.microsoft.com/office/drawing/2014/main" id="{43B0C41A-D1B4-1C0B-8CE2-1851B1583C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404"/>
    </mc:Choice>
    <mc:Fallback xmlns="">
      <p:transition spd="slow" advTm="634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80628"/>
            <a:ext cx="8229600" cy="360040"/>
          </a:xfrm>
        </p:spPr>
        <p:txBody>
          <a:bodyPr/>
          <a:lstStyle/>
          <a:p>
            <a:r>
              <a:rPr lang="en-US" sz="3200" dirty="0"/>
              <a:t>Risk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481" y="332656"/>
            <a:ext cx="8928992" cy="532859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en-US" sz="2200" dirty="0">
                <a:solidFill>
                  <a:srgbClr val="0070C0"/>
                </a:solidFill>
              </a:rPr>
              <a:t>Serious long-term problems can result from </a:t>
            </a:r>
            <a:r>
              <a:rPr lang="en-US" sz="2200" dirty="0" smtClean="0">
                <a:solidFill>
                  <a:srgbClr val="0070C0"/>
                </a:solidFill>
              </a:rPr>
              <a:t>poorly </a:t>
            </a:r>
            <a:r>
              <a:rPr lang="en-US" sz="2200" dirty="0">
                <a:solidFill>
                  <a:srgbClr val="0070C0"/>
                </a:solidFill>
              </a:rPr>
              <a:t>managed blood glucose.</a:t>
            </a:r>
          </a:p>
          <a:p>
            <a:pPr>
              <a:spcBef>
                <a:spcPts val="0"/>
              </a:spcBef>
            </a:pPr>
            <a:r>
              <a:rPr lang="en-US" sz="2200" dirty="0" smtClean="0">
                <a:solidFill>
                  <a:srgbClr val="0070C0"/>
                </a:solidFill>
              </a:rPr>
              <a:t>One </a:t>
            </a:r>
            <a:r>
              <a:rPr lang="en-US" sz="2200" dirty="0">
                <a:solidFill>
                  <a:srgbClr val="0070C0"/>
                </a:solidFill>
              </a:rPr>
              <a:t>of the main causes of sickness and </a:t>
            </a:r>
            <a:r>
              <a:rPr lang="en-US" sz="2200" dirty="0" smtClean="0">
                <a:solidFill>
                  <a:srgbClr val="0070C0"/>
                </a:solidFill>
              </a:rPr>
              <a:t>mortality is cardio vascular </a:t>
            </a:r>
            <a:r>
              <a:rPr lang="en-US" sz="2200" dirty="0">
                <a:solidFill>
                  <a:srgbClr val="0070C0"/>
                </a:solidFill>
              </a:rPr>
              <a:t>disease, which </a:t>
            </a:r>
            <a:r>
              <a:rPr lang="en-US" sz="2200" dirty="0" smtClean="0">
                <a:solidFill>
                  <a:srgbClr val="0070C0"/>
                </a:solidFill>
              </a:rPr>
              <a:t>includes </a:t>
            </a:r>
            <a:r>
              <a:rPr lang="en-US" sz="2200" dirty="0">
                <a:solidFill>
                  <a:srgbClr val="0070C0"/>
                </a:solidFill>
              </a:rPr>
              <a:t>heart disease and stroke.</a:t>
            </a:r>
          </a:p>
          <a:p>
            <a:pPr>
              <a:spcBef>
                <a:spcPts val="0"/>
              </a:spcBef>
            </a:pPr>
            <a:r>
              <a:rPr lang="en-US" sz="2200" dirty="0" smtClean="0">
                <a:solidFill>
                  <a:srgbClr val="0070C0"/>
                </a:solidFill>
              </a:rPr>
              <a:t>Diabetic </a:t>
            </a:r>
            <a:r>
              <a:rPr lang="en-US" sz="2200" dirty="0">
                <a:solidFill>
                  <a:srgbClr val="0070C0"/>
                </a:solidFill>
              </a:rPr>
              <a:t>nephropathy, or kidney injury, can </a:t>
            </a:r>
            <a:endParaRPr lang="en-US" sz="2200" dirty="0" smtClean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develop </a:t>
            </a:r>
            <a:r>
              <a:rPr lang="en-US" sz="2200" dirty="0">
                <a:solidFill>
                  <a:srgbClr val="0070C0"/>
                </a:solidFill>
              </a:rPr>
              <a:t>into chronic kidney disease or failure.</a:t>
            </a:r>
          </a:p>
          <a:p>
            <a:pPr>
              <a:spcBef>
                <a:spcPts val="0"/>
              </a:spcBef>
            </a:pPr>
            <a:r>
              <a:rPr lang="en-US" sz="2200" dirty="0" smtClean="0">
                <a:solidFill>
                  <a:srgbClr val="0070C0"/>
                </a:solidFill>
              </a:rPr>
              <a:t>Diabetic </a:t>
            </a:r>
            <a:r>
              <a:rPr lang="en-US" sz="2200" dirty="0">
                <a:solidFill>
                  <a:srgbClr val="0070C0"/>
                </a:solidFill>
              </a:rPr>
              <a:t>retinopathy, or eye damage, raises </a:t>
            </a:r>
            <a:endParaRPr lang="en-US" sz="2200" dirty="0" smtClean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the </a:t>
            </a:r>
            <a:r>
              <a:rPr lang="en-US" sz="2200" dirty="0">
                <a:solidFill>
                  <a:srgbClr val="0070C0"/>
                </a:solidFill>
              </a:rPr>
              <a:t>risk </a:t>
            </a:r>
            <a:r>
              <a:rPr lang="en-US" sz="2200" dirty="0" smtClean="0">
                <a:solidFill>
                  <a:srgbClr val="0070C0"/>
                </a:solidFill>
              </a:rPr>
              <a:t>of blindness </a:t>
            </a:r>
            <a:r>
              <a:rPr lang="en-US" sz="2200" dirty="0">
                <a:solidFill>
                  <a:srgbClr val="0070C0"/>
                </a:solidFill>
              </a:rPr>
              <a:t>and visual loss.</a:t>
            </a:r>
          </a:p>
          <a:p>
            <a:pPr>
              <a:spcBef>
                <a:spcPts val="0"/>
              </a:spcBef>
            </a:pPr>
            <a:r>
              <a:rPr lang="en-US" sz="2200" dirty="0" smtClean="0">
                <a:solidFill>
                  <a:srgbClr val="0070C0"/>
                </a:solidFill>
              </a:rPr>
              <a:t>Diabetic </a:t>
            </a:r>
            <a:r>
              <a:rPr lang="en-US" sz="2200" dirty="0">
                <a:solidFill>
                  <a:srgbClr val="0070C0"/>
                </a:solidFill>
              </a:rPr>
              <a:t>neuropathy, or nerve damage, </a:t>
            </a:r>
            <a:endParaRPr lang="en-US" sz="2200" dirty="0" smtClean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2200" dirty="0" smtClean="0">
                <a:solidFill>
                  <a:srgbClr val="0070C0"/>
                </a:solidFill>
              </a:rPr>
              <a:t>    frequently affects </a:t>
            </a:r>
            <a:r>
              <a:rPr lang="en-US" sz="2200" dirty="0">
                <a:solidFill>
                  <a:srgbClr val="0070C0"/>
                </a:solidFill>
              </a:rPr>
              <a:t>the legs and feet.</a:t>
            </a:r>
          </a:p>
          <a:p>
            <a:pPr>
              <a:spcBef>
                <a:spcPts val="0"/>
              </a:spcBef>
            </a:pPr>
            <a:r>
              <a:rPr lang="en-US" sz="2200" dirty="0" smtClean="0">
                <a:solidFill>
                  <a:srgbClr val="0070C0"/>
                </a:solidFill>
              </a:rPr>
              <a:t>Pain</a:t>
            </a:r>
            <a:r>
              <a:rPr lang="en-US" sz="2200" dirty="0">
                <a:solidFill>
                  <a:srgbClr val="0070C0"/>
                </a:solidFill>
              </a:rPr>
              <a:t>, numbness, ulceration, and the </a:t>
            </a:r>
            <a:r>
              <a:rPr lang="en-US" sz="2200" dirty="0" smtClean="0">
                <a:solidFill>
                  <a:srgbClr val="0070C0"/>
                </a:solidFill>
              </a:rPr>
              <a:t>possibility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</a:t>
            </a:r>
            <a:r>
              <a:rPr lang="en-US" sz="2200" dirty="0">
                <a:solidFill>
                  <a:srgbClr val="0070C0"/>
                </a:solidFill>
              </a:rPr>
              <a:t>of amputation are all consequences of neuropathy</a:t>
            </a:r>
            <a:r>
              <a:rPr lang="en-US" sz="2200" dirty="0" smtClean="0">
                <a:solidFill>
                  <a:srgbClr val="0070C0"/>
                </a:solidFill>
              </a:rPr>
              <a:t>.</a:t>
            </a:r>
          </a:p>
          <a:p>
            <a:pPr>
              <a:spcBef>
                <a:spcPts val="0"/>
              </a:spcBef>
            </a:pPr>
            <a:r>
              <a:rPr lang="en-US" sz="2200" dirty="0">
                <a:solidFill>
                  <a:srgbClr val="0070C0"/>
                </a:solidFill>
              </a:rPr>
              <a:t>Long-term issues lower freedom and quality of life</a:t>
            </a:r>
            <a:r>
              <a:rPr lang="en-US" sz="2200" dirty="0" smtClean="0">
                <a:solidFill>
                  <a:srgbClr val="0070C0"/>
                </a:solidFill>
              </a:rPr>
              <a:t>.</a:t>
            </a:r>
          </a:p>
          <a:p>
            <a:pPr>
              <a:spcBef>
                <a:spcPts val="0"/>
              </a:spcBef>
            </a:pPr>
            <a:r>
              <a:rPr lang="en-US" sz="2200" dirty="0">
                <a:solidFill>
                  <a:srgbClr val="0070C0"/>
                </a:solidFill>
              </a:rPr>
              <a:t>Complication risks are decreased by long-term care and effective blood glucose control</a:t>
            </a:r>
            <a:r>
              <a:rPr lang="en-US" sz="2200" dirty="0" smtClean="0">
                <a:solidFill>
                  <a:srgbClr val="0070C0"/>
                </a:solidFill>
              </a:rPr>
              <a:t>.</a:t>
            </a:r>
            <a:endParaRPr lang="en-US" sz="2200" dirty="0">
              <a:solidFill>
                <a:srgbClr val="0070C0"/>
              </a:solidFill>
            </a:endParaRPr>
          </a:p>
          <a:p>
            <a:pPr>
              <a:spcBef>
                <a:spcPts val="0"/>
              </a:spcBef>
            </a:pPr>
            <a:endParaRPr lang="en-US" sz="22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2200" dirty="0">
              <a:solidFill>
                <a:srgbClr val="0070C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="" xmlns:a16="http://schemas.microsoft.com/office/drawing/2014/main" id="{D36CB221-76F9-EC6B-16D1-23B6FFDCC5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6311" y="1700808"/>
            <a:ext cx="2802742" cy="2232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8781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107"/>
    </mc:Choice>
    <mc:Fallback xmlns="">
      <p:transition spd="slow" advTm="601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20270"/>
            <a:ext cx="8229600" cy="384648"/>
          </a:xfrm>
        </p:spPr>
        <p:txBody>
          <a:bodyPr/>
          <a:lstStyle/>
          <a:p>
            <a:r>
              <a:rPr lang="en-US" sz="3200" dirty="0"/>
              <a:t>continued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80" y="332656"/>
            <a:ext cx="9022724" cy="5558364"/>
          </a:xfrm>
        </p:spPr>
        <p:txBody>
          <a:bodyPr/>
          <a:lstStyle/>
          <a:p>
            <a:pPr algn="just">
              <a:spcBef>
                <a:spcPts val="0"/>
              </a:spcBef>
            </a:pPr>
            <a:r>
              <a:rPr lang="en-US" sz="2200" dirty="0" smtClean="0">
                <a:solidFill>
                  <a:srgbClr val="0070C0"/>
                </a:solidFill>
              </a:rPr>
              <a:t>Changes </a:t>
            </a:r>
            <a:r>
              <a:rPr lang="en-US" sz="2200" dirty="0">
                <a:solidFill>
                  <a:srgbClr val="0070C0"/>
                </a:solidFill>
              </a:rPr>
              <a:t>to a healthy lifestyle are </a:t>
            </a:r>
            <a:r>
              <a:rPr lang="en-US" sz="2200" dirty="0" smtClean="0">
                <a:solidFill>
                  <a:srgbClr val="0070C0"/>
                </a:solidFill>
              </a:rPr>
              <a:t>essential:-A </a:t>
            </a:r>
            <a:r>
              <a:rPr lang="en-US" sz="2200" dirty="0">
                <a:solidFill>
                  <a:srgbClr val="0070C0"/>
                </a:solidFill>
              </a:rPr>
              <a:t>healthy, well-balanced </a:t>
            </a:r>
            <a:r>
              <a:rPr lang="en-US" sz="2200" dirty="0" smtClean="0">
                <a:solidFill>
                  <a:srgbClr val="0070C0"/>
                </a:solidFill>
              </a:rPr>
              <a:t>diet, Frequent exercise and Controlling </a:t>
            </a:r>
            <a:r>
              <a:rPr lang="en-US" sz="2200" dirty="0">
                <a:solidFill>
                  <a:srgbClr val="0070C0"/>
                </a:solidFill>
              </a:rPr>
              <a:t>weight to increase insulin sensitivity</a:t>
            </a:r>
          </a:p>
          <a:p>
            <a:pPr algn="just">
              <a:spcBef>
                <a:spcPts val="0"/>
              </a:spcBef>
            </a:pPr>
            <a:r>
              <a:rPr lang="en-US" sz="2200" dirty="0">
                <a:solidFill>
                  <a:srgbClr val="0070C0"/>
                </a:solidFill>
              </a:rPr>
              <a:t>To reduce cardiovascular and metabolic risks, abstain from smoking and consume alcohol in moderation.</a:t>
            </a:r>
          </a:p>
          <a:p>
            <a:pPr algn="just">
              <a:spcBef>
                <a:spcPts val="0"/>
              </a:spcBef>
            </a:pPr>
            <a:r>
              <a:rPr lang="en-US" sz="2200" dirty="0">
                <a:solidFill>
                  <a:srgbClr val="0070C0"/>
                </a:solidFill>
              </a:rPr>
              <a:t>Results are improved by regular blood glucose checks and medication compliance.</a:t>
            </a:r>
          </a:p>
          <a:p>
            <a:pPr algn="just">
              <a:spcBef>
                <a:spcPts val="0"/>
              </a:spcBef>
            </a:pPr>
            <a:r>
              <a:rPr lang="en-US" sz="2200" dirty="0">
                <a:solidFill>
                  <a:srgbClr val="0070C0"/>
                </a:solidFill>
              </a:rPr>
              <a:t>Frequent medical examinations enable the early identification and prompt treatment of problems.</a:t>
            </a:r>
          </a:p>
          <a:p>
            <a:pPr algn="just">
              <a:spcBef>
                <a:spcPts val="0"/>
              </a:spcBef>
            </a:pPr>
            <a:r>
              <a:rPr lang="en-US" sz="2200" dirty="0">
                <a:solidFill>
                  <a:srgbClr val="0070C0"/>
                </a:solidFill>
              </a:rPr>
              <a:t>Both </a:t>
            </a:r>
            <a:r>
              <a:rPr lang="en-US" sz="2200" dirty="0" smtClean="0">
                <a:solidFill>
                  <a:srgbClr val="0070C0"/>
                </a:solidFill>
              </a:rPr>
              <a:t>micro vascular </a:t>
            </a:r>
            <a:r>
              <a:rPr lang="en-US" sz="2200" dirty="0">
                <a:solidFill>
                  <a:srgbClr val="0070C0"/>
                </a:solidFill>
              </a:rPr>
              <a:t>(eyes, kidneys, nerves) and </a:t>
            </a:r>
            <a:r>
              <a:rPr lang="en-US" sz="2200" dirty="0" smtClean="0">
                <a:solidFill>
                  <a:srgbClr val="0070C0"/>
                </a:solidFill>
              </a:rPr>
              <a:t>macro vascular </a:t>
            </a:r>
            <a:r>
              <a:rPr lang="en-US" sz="2200" dirty="0">
                <a:solidFill>
                  <a:srgbClr val="0070C0"/>
                </a:solidFill>
              </a:rPr>
              <a:t>(heart, stroke) problems can be avoided or slowed down by combining these tactics</a:t>
            </a:r>
            <a:r>
              <a:rPr lang="en-US" sz="2200" dirty="0" smtClean="0">
                <a:solidFill>
                  <a:srgbClr val="0070C0"/>
                </a:solidFill>
              </a:rPr>
              <a:t>.</a:t>
            </a:r>
          </a:p>
          <a:p>
            <a:pPr>
              <a:spcBef>
                <a:spcPts val="0"/>
              </a:spcBef>
            </a:pPr>
            <a:r>
              <a:rPr lang="en-US" sz="2200" dirty="0">
                <a:solidFill>
                  <a:srgbClr val="0070C0"/>
                </a:solidFill>
              </a:rPr>
              <a:t>Effective blood glucose control and regular monitoring </a:t>
            </a:r>
            <a:r>
              <a:rPr lang="en-US" sz="2200" dirty="0" smtClean="0">
                <a:solidFill>
                  <a:srgbClr val="0070C0"/>
                </a:solidFill>
              </a:rPr>
              <a:t>are essential. </a:t>
            </a:r>
            <a:r>
              <a:rPr lang="en-US" sz="2200" dirty="0">
                <a:solidFill>
                  <a:srgbClr val="0070C0"/>
                </a:solidFill>
              </a:rPr>
              <a:t>(Public Health England, 2022)</a:t>
            </a:r>
          </a:p>
          <a:p>
            <a:pPr>
              <a:spcBef>
                <a:spcPts val="0"/>
              </a:spcBef>
            </a:pPr>
            <a:r>
              <a:rPr lang="en-US" sz="2200" dirty="0" smtClean="0">
                <a:solidFill>
                  <a:srgbClr val="0070C0"/>
                </a:solidFill>
              </a:rPr>
              <a:t>Early </a:t>
            </a:r>
            <a:r>
              <a:rPr lang="en-US" sz="2200" dirty="0">
                <a:solidFill>
                  <a:srgbClr val="0070C0"/>
                </a:solidFill>
              </a:rPr>
              <a:t>preventive interventions improve long-term outcomes</a:t>
            </a:r>
            <a:br>
              <a:rPr lang="en-US" sz="2200" dirty="0">
                <a:solidFill>
                  <a:srgbClr val="0070C0"/>
                </a:solidFill>
              </a:rPr>
            </a:br>
            <a:endParaRPr lang="en-US" sz="2200" dirty="0"/>
          </a:p>
          <a:p>
            <a:pPr algn="just">
              <a:spcBef>
                <a:spcPts val="0"/>
              </a:spcBef>
            </a:pPr>
            <a:endParaRPr lang="en-US" sz="2200" dirty="0">
              <a:solidFill>
                <a:srgbClr val="0070C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="" xmlns:a16="http://schemas.microsoft.com/office/drawing/2014/main" id="{C96689A7-00F2-BC02-8068-498454A04F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36223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093"/>
    </mc:Choice>
    <mc:Fallback xmlns="">
      <p:transition spd="slow" advTm="27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-4773"/>
            <a:ext cx="8229600" cy="504056"/>
          </a:xfrm>
        </p:spPr>
        <p:txBody>
          <a:bodyPr/>
          <a:lstStyle/>
          <a:p>
            <a:r>
              <a:rPr lang="en-GB" sz="3200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6" y="620688"/>
            <a:ext cx="9011344" cy="4968553"/>
          </a:xfrm>
        </p:spPr>
        <p:txBody>
          <a:bodyPr/>
          <a:lstStyle/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Control of Blood Sugar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- HbA1c </a:t>
            </a:r>
            <a:r>
              <a:rPr lang="en-US" sz="2200" dirty="0">
                <a:solidFill>
                  <a:srgbClr val="0070C0"/>
                </a:solidFill>
              </a:rPr>
              <a:t>&lt; 48 </a:t>
            </a:r>
            <a:r>
              <a:rPr lang="en-US" sz="2200" dirty="0" err="1">
                <a:solidFill>
                  <a:srgbClr val="0070C0"/>
                </a:solidFill>
              </a:rPr>
              <a:t>mmol</a:t>
            </a:r>
            <a:r>
              <a:rPr lang="en-US" sz="2200" dirty="0">
                <a:solidFill>
                  <a:srgbClr val="0070C0"/>
                </a:solidFill>
              </a:rPr>
              <a:t>/</a:t>
            </a:r>
            <a:r>
              <a:rPr lang="en-US" sz="2200" dirty="0" err="1">
                <a:solidFill>
                  <a:srgbClr val="0070C0"/>
                </a:solidFill>
              </a:rPr>
              <a:t>mol</a:t>
            </a:r>
            <a:r>
              <a:rPr lang="en-US" sz="2200" dirty="0">
                <a:solidFill>
                  <a:srgbClr val="0070C0"/>
                </a:solidFill>
              </a:rPr>
              <a:t> is the goal.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 smtClean="0">
                <a:solidFill>
                  <a:srgbClr val="0070C0"/>
                </a:solidFill>
              </a:rPr>
              <a:t>    - lowers </a:t>
            </a:r>
            <a:r>
              <a:rPr lang="en-US" sz="2200" dirty="0">
                <a:solidFill>
                  <a:srgbClr val="0070C0"/>
                </a:solidFill>
              </a:rPr>
              <a:t>the chance of </a:t>
            </a:r>
            <a:r>
              <a:rPr lang="en-US" sz="2200" dirty="0" smtClean="0">
                <a:solidFill>
                  <a:srgbClr val="0070C0"/>
                </a:solidFill>
              </a:rPr>
              <a:t>both macro vascular 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 smtClean="0">
                <a:solidFill>
                  <a:srgbClr val="0070C0"/>
                </a:solidFill>
              </a:rPr>
              <a:t>    -  micro vascular  problems</a:t>
            </a:r>
            <a:endParaRPr lang="en-US" sz="2200" dirty="0">
              <a:solidFill>
                <a:srgbClr val="0070C0"/>
              </a:solidFill>
            </a:endParaRP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Management </a:t>
            </a:r>
            <a:r>
              <a:rPr lang="en-US" sz="2200" dirty="0">
                <a:solidFill>
                  <a:srgbClr val="0070C0"/>
                </a:solidFill>
              </a:rPr>
              <a:t>of Nutrition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 - Mediterranean </a:t>
            </a:r>
            <a:r>
              <a:rPr lang="en-US" sz="2200" dirty="0">
                <a:solidFill>
                  <a:srgbClr val="0070C0"/>
                </a:solidFill>
              </a:rPr>
              <a:t>diet with lots of fiber and few carbohydrates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 smtClean="0">
                <a:solidFill>
                  <a:srgbClr val="0070C0"/>
                </a:solidFill>
              </a:rPr>
              <a:t>     - Stress </a:t>
            </a:r>
            <a:r>
              <a:rPr lang="en-US" sz="2200" dirty="0">
                <a:solidFill>
                  <a:srgbClr val="0070C0"/>
                </a:solidFill>
              </a:rPr>
              <a:t>the importance of entire grains, fruits, vegetables, lean meats, and healthy fats.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endParaRPr lang="en-GB" sz="22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1026" name="Picture 2" descr="C:\Users\Home\Desktop\mesku\photo_2025-12-18_08-31-5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068960"/>
            <a:ext cx="2825812" cy="2534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="" xmlns:a16="http://schemas.microsoft.com/office/drawing/2014/main" id="{24B14D32-7168-C1BA-092C-01F59EE90C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568"/>
    </mc:Choice>
    <mc:Fallback xmlns="">
      <p:transition spd="slow" advTm="935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0330" y="44624"/>
            <a:ext cx="8229600" cy="274042"/>
          </a:xfrm>
        </p:spPr>
        <p:txBody>
          <a:bodyPr/>
          <a:lstStyle/>
          <a:p>
            <a:r>
              <a:rPr lang="en-US" sz="3600" dirty="0"/>
              <a:t>continued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404664"/>
            <a:ext cx="8856984" cy="5256584"/>
          </a:xfrm>
        </p:spPr>
        <p:txBody>
          <a:bodyPr/>
          <a:lstStyle/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Exercise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 - 150 </a:t>
            </a:r>
            <a:r>
              <a:rPr lang="en-US" sz="2200" dirty="0">
                <a:solidFill>
                  <a:srgbClr val="0070C0"/>
                </a:solidFill>
              </a:rPr>
              <a:t>minutes or more of moderate exercise per week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 smtClean="0">
                <a:solidFill>
                  <a:srgbClr val="0070C0"/>
                </a:solidFill>
              </a:rPr>
              <a:t>     - Examples </a:t>
            </a:r>
            <a:r>
              <a:rPr lang="en-US" sz="2200" dirty="0">
                <a:solidFill>
                  <a:srgbClr val="0070C0"/>
                </a:solidFill>
              </a:rPr>
              <a:t>include swimming, cycling, and brisk walking.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 smtClean="0">
                <a:solidFill>
                  <a:srgbClr val="0070C0"/>
                </a:solidFill>
              </a:rPr>
              <a:t>     - promotes </a:t>
            </a:r>
            <a:r>
              <a:rPr lang="en-US" sz="2200" dirty="0">
                <a:solidFill>
                  <a:srgbClr val="0070C0"/>
                </a:solidFill>
              </a:rPr>
              <a:t>metabolic health and insulin sensitivity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Lifestyle </a:t>
            </a:r>
            <a:r>
              <a:rPr lang="en-US" sz="2200" dirty="0">
                <a:solidFill>
                  <a:srgbClr val="0070C0"/>
                </a:solidFill>
              </a:rPr>
              <a:t>and Weight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 smtClean="0">
                <a:solidFill>
                  <a:srgbClr val="0070C0"/>
                </a:solidFill>
              </a:rPr>
              <a:t>     - Keep </a:t>
            </a:r>
            <a:r>
              <a:rPr lang="en-US" sz="2200" dirty="0">
                <a:solidFill>
                  <a:srgbClr val="0070C0"/>
                </a:solidFill>
              </a:rPr>
              <a:t>your weight in check.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 smtClean="0">
                <a:solidFill>
                  <a:srgbClr val="0070C0"/>
                </a:solidFill>
              </a:rPr>
              <a:t>     - Reduce </a:t>
            </a:r>
            <a:r>
              <a:rPr lang="en-US" sz="2200" dirty="0">
                <a:solidFill>
                  <a:srgbClr val="0070C0"/>
                </a:solidFill>
              </a:rPr>
              <a:t>alcohol consumption and give up smoking to </a:t>
            </a:r>
            <a:r>
              <a:rPr lang="en-US" sz="2200" dirty="0" smtClean="0">
                <a:solidFill>
                  <a:srgbClr val="0070C0"/>
                </a:solidFill>
              </a:rPr>
              <a:t>  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   reduce </a:t>
            </a:r>
            <a:r>
              <a:rPr lang="en-US" sz="2200" dirty="0">
                <a:solidFill>
                  <a:srgbClr val="0070C0"/>
                </a:solidFill>
              </a:rPr>
              <a:t>cardiovascular risk.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Regular </a:t>
            </a:r>
            <a:r>
              <a:rPr lang="en-US" sz="2200" dirty="0">
                <a:solidFill>
                  <a:srgbClr val="0070C0"/>
                </a:solidFill>
              </a:rPr>
              <a:t>Evaluations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 smtClean="0">
                <a:solidFill>
                  <a:srgbClr val="0070C0"/>
                </a:solidFill>
              </a:rPr>
              <a:t>     - Annual </a:t>
            </a:r>
            <a:r>
              <a:rPr lang="en-US" sz="2200" dirty="0">
                <a:solidFill>
                  <a:srgbClr val="0070C0"/>
                </a:solidFill>
              </a:rPr>
              <a:t>examinations to track development, modify therapy, </a:t>
            </a:r>
            <a:endParaRPr lang="en-US" sz="2200" dirty="0" smtClean="0">
              <a:solidFill>
                <a:srgbClr val="0070C0"/>
              </a:solidFill>
            </a:endParaRP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   and </a:t>
            </a:r>
            <a:r>
              <a:rPr lang="en-US" sz="2200" dirty="0">
                <a:solidFill>
                  <a:srgbClr val="0070C0"/>
                </a:solidFill>
              </a:rPr>
              <a:t>identify issues early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2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="" xmlns:a16="http://schemas.microsoft.com/office/drawing/2014/main" id="{843EC118-172D-404A-F851-9B8B98FF46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668344" y="5445224"/>
            <a:ext cx="2057400" cy="2057400"/>
          </a:xfrm>
          <a:prstGeom prst="ellipse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976" y="4125578"/>
            <a:ext cx="5055068" cy="15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1906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507"/>
    </mc:Choice>
    <mc:Fallback xmlns="">
      <p:transition spd="slow" advTm="325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360040"/>
          </a:xfrm>
        </p:spPr>
        <p:txBody>
          <a:bodyPr/>
          <a:lstStyle/>
          <a:p>
            <a:r>
              <a:rPr lang="en-US" sz="3200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856984" cy="5112569"/>
          </a:xfrm>
        </p:spPr>
        <p:txBody>
          <a:bodyPr/>
          <a:lstStyle/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Insulin </a:t>
            </a:r>
            <a:r>
              <a:rPr lang="en-US" sz="2200" dirty="0">
                <a:solidFill>
                  <a:srgbClr val="0070C0"/>
                </a:solidFill>
              </a:rPr>
              <a:t>resistance in a chronic metabolic disease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Impaired </a:t>
            </a:r>
            <a:r>
              <a:rPr lang="en-US" sz="2200" dirty="0">
                <a:solidFill>
                  <a:srgbClr val="0070C0"/>
                </a:solidFill>
              </a:rPr>
              <a:t>glucose uptake results from muscle and fat cells' poorer response to insulin.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Frequently </a:t>
            </a:r>
            <a:r>
              <a:rPr lang="en-US" sz="2200" dirty="0">
                <a:solidFill>
                  <a:srgbClr val="0070C0"/>
                </a:solidFill>
              </a:rPr>
              <a:t>impacted by an unhealthy diet, inactivity, and being overweight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Risk Elements:-unhealthy diet heavy in sugar and processed foods</a:t>
            </a: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solidFill>
                  <a:srgbClr val="0070C0"/>
                </a:solidFill>
              </a:rPr>
              <a:t> </a:t>
            </a:r>
            <a:r>
              <a:rPr lang="en-US" sz="2200" dirty="0" smtClean="0">
                <a:solidFill>
                  <a:srgbClr val="0070C0"/>
                </a:solidFill>
              </a:rPr>
              <a:t>      -A sedentary way of </a:t>
            </a:r>
            <a:r>
              <a:rPr lang="en-US" sz="2200" dirty="0" err="1" smtClean="0">
                <a:solidFill>
                  <a:srgbClr val="0070C0"/>
                </a:solidFill>
              </a:rPr>
              <a:t>living,obesity</a:t>
            </a:r>
            <a:r>
              <a:rPr lang="en-US" sz="2200" dirty="0" smtClean="0">
                <a:solidFill>
                  <a:srgbClr val="0070C0"/>
                </a:solidFill>
              </a:rPr>
              <a:t> and genetics and family history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Pathophysiology:- Insulin </a:t>
            </a:r>
            <a:r>
              <a:rPr lang="en-US" sz="2200" dirty="0">
                <a:solidFill>
                  <a:srgbClr val="0070C0"/>
                </a:solidFill>
              </a:rPr>
              <a:t>resistance leads to hyperglycemia, or increased blood </a:t>
            </a:r>
            <a:r>
              <a:rPr lang="en-US" sz="2200" dirty="0" smtClean="0">
                <a:solidFill>
                  <a:srgbClr val="0070C0"/>
                </a:solidFill>
              </a:rPr>
              <a:t>sugar. Chronic </a:t>
            </a:r>
            <a:r>
              <a:rPr lang="en-US" sz="2200" dirty="0">
                <a:solidFill>
                  <a:srgbClr val="0070C0"/>
                </a:solidFill>
              </a:rPr>
              <a:t>hyperglycemia harms organs and blood </a:t>
            </a:r>
            <a:r>
              <a:rPr lang="en-US" sz="2200" dirty="0" smtClean="0">
                <a:solidFill>
                  <a:srgbClr val="0070C0"/>
                </a:solidFill>
              </a:rPr>
              <a:t>vessels. raises </a:t>
            </a:r>
            <a:r>
              <a:rPr lang="en-US" sz="2200" dirty="0">
                <a:solidFill>
                  <a:srgbClr val="0070C0"/>
                </a:solidFill>
              </a:rPr>
              <a:t>the risk of neuropathy, renal damage, cardiovascular disease, and visual loss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Management Goals:- Keep </a:t>
            </a:r>
            <a:r>
              <a:rPr lang="en-US" sz="2200" dirty="0">
                <a:solidFill>
                  <a:srgbClr val="0070C0"/>
                </a:solidFill>
              </a:rPr>
              <a:t>your blood sugar levels </a:t>
            </a:r>
            <a:r>
              <a:rPr lang="en-US" sz="2200" dirty="0" smtClean="0">
                <a:solidFill>
                  <a:srgbClr val="0070C0"/>
                </a:solidFill>
              </a:rPr>
              <a:t>steady. Avoid </a:t>
            </a:r>
            <a:r>
              <a:rPr lang="en-US" sz="2200" dirty="0">
                <a:solidFill>
                  <a:srgbClr val="0070C0"/>
                </a:solidFill>
              </a:rPr>
              <a:t>both immediate and long-term issues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Important Methods:- nutrient-rich</a:t>
            </a:r>
            <a:r>
              <a:rPr lang="en-US" sz="2200" dirty="0">
                <a:solidFill>
                  <a:srgbClr val="0070C0"/>
                </a:solidFill>
              </a:rPr>
              <a:t>, well-balanced </a:t>
            </a:r>
            <a:r>
              <a:rPr lang="en-US" sz="2200" dirty="0" smtClean="0">
                <a:solidFill>
                  <a:srgbClr val="0070C0"/>
                </a:solidFill>
              </a:rPr>
              <a:t>diet, Frequent exercise</a:t>
            </a:r>
            <a:endParaRPr lang="en-US" sz="2200" dirty="0">
              <a:solidFill>
                <a:srgbClr val="0070C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="" xmlns:a16="http://schemas.microsoft.com/office/drawing/2014/main" id="{1E7AA7CB-56AC-1FFC-D535-2E93AE25F9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54399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29323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51"/>
    </mc:Choice>
    <mc:Fallback xmlns="">
      <p:transition spd="slow" advTm="100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360040"/>
          </a:xfrm>
        </p:spPr>
        <p:txBody>
          <a:bodyPr/>
          <a:lstStyle/>
          <a:p>
            <a:r>
              <a:rPr lang="en-US" sz="3200" dirty="0"/>
              <a:t>continued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526116"/>
            <a:ext cx="9026208" cy="5256584"/>
          </a:xfrm>
        </p:spPr>
        <p:txBody>
          <a:bodyPr/>
          <a:lstStyle/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>
                <a:solidFill>
                  <a:srgbClr val="0070C0"/>
                </a:solidFill>
              </a:rPr>
              <a:t>Keep your weight in check and Keep an eye on your blood sugar levels and take your medicine as prescribed.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2200" dirty="0" smtClean="0">
                <a:solidFill>
                  <a:srgbClr val="0070C0"/>
                </a:solidFill>
              </a:rPr>
              <a:t>Take </a:t>
            </a:r>
            <a:r>
              <a:rPr lang="en-US" sz="2200" dirty="0">
                <a:solidFill>
                  <a:srgbClr val="0070C0"/>
                </a:solidFill>
              </a:rPr>
              <a:t>part in patient education </a:t>
            </a:r>
            <a:r>
              <a:rPr lang="en-US" sz="2200" dirty="0" smtClean="0">
                <a:solidFill>
                  <a:srgbClr val="0070C0"/>
                </a:solidFill>
              </a:rPr>
              <a:t>initiatives, engaging </a:t>
            </a:r>
            <a:r>
              <a:rPr lang="en-US" sz="2200" dirty="0">
                <a:solidFill>
                  <a:srgbClr val="0070C0"/>
                </a:solidFill>
              </a:rPr>
              <a:t>in regular </a:t>
            </a:r>
            <a:r>
              <a:rPr lang="en-US" sz="2200" dirty="0" smtClean="0">
                <a:solidFill>
                  <a:srgbClr val="0070C0"/>
                </a:solidFill>
              </a:rPr>
              <a:t>exercise and Keeping </a:t>
            </a:r>
            <a:r>
              <a:rPr lang="en-US" sz="2200" dirty="0">
                <a:solidFill>
                  <a:srgbClr val="0070C0"/>
                </a:solidFill>
              </a:rPr>
              <a:t>your weight in check</a:t>
            </a:r>
          </a:p>
          <a:p>
            <a:pPr algn="just">
              <a:spcBef>
                <a:spcPts val="0"/>
              </a:spcBef>
            </a:pPr>
            <a:r>
              <a:rPr lang="en-US" sz="2200" dirty="0">
                <a:solidFill>
                  <a:srgbClr val="0070C0"/>
                </a:solidFill>
              </a:rPr>
              <a:t>Self-management improvement through structured education (like DESMOND)</a:t>
            </a:r>
          </a:p>
          <a:p>
            <a:pPr algn="just">
              <a:spcBef>
                <a:spcPts val="0"/>
              </a:spcBef>
            </a:pPr>
            <a:r>
              <a:rPr lang="en-US" sz="2200" dirty="0">
                <a:solidFill>
                  <a:srgbClr val="0070C0"/>
                </a:solidFill>
              </a:rPr>
              <a:t>Patient Care: Adherence is increased and results are improved through teamwork, shared decision-making, and patient-centered communication.</a:t>
            </a:r>
          </a:p>
          <a:p>
            <a:pPr algn="just">
              <a:spcBef>
                <a:spcPts val="0"/>
              </a:spcBef>
            </a:pPr>
            <a:r>
              <a:rPr lang="en-US" sz="2200" dirty="0">
                <a:solidFill>
                  <a:srgbClr val="0070C0"/>
                </a:solidFill>
              </a:rPr>
              <a:t>Ongoing Support: Consistent observation, medication compliance, and expert advice improve disease management and lower </a:t>
            </a:r>
            <a:r>
              <a:rPr lang="en-US" sz="2200" dirty="0" smtClean="0">
                <a:solidFill>
                  <a:srgbClr val="0070C0"/>
                </a:solidFill>
              </a:rPr>
              <a:t>complications. NHS </a:t>
            </a:r>
            <a:r>
              <a:rPr lang="en-US" sz="2200" dirty="0">
                <a:solidFill>
                  <a:srgbClr val="0070C0"/>
                </a:solidFill>
              </a:rPr>
              <a:t>(2024) and WHO (2023</a:t>
            </a:r>
            <a:r>
              <a:rPr lang="en-US" sz="2200" dirty="0" smtClean="0">
                <a:solidFill>
                  <a:srgbClr val="0070C0"/>
                </a:solidFill>
              </a:rPr>
              <a:t>)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en-US" sz="2200" dirty="0">
                <a:solidFill>
                  <a:srgbClr val="0070C0"/>
                </a:solidFill>
              </a:rPr>
              <a:t>Key Takeaway: Insulin sensitivity is enhanced, metabolic health is supported, and the risk of complications is decreased when diet, exercise, monitoring, and education are combined.</a:t>
            </a:r>
          </a:p>
          <a:p>
            <a:pPr marL="0" indent="0" algn="just">
              <a:spcBef>
                <a:spcPts val="0"/>
              </a:spcBef>
              <a:buNone/>
            </a:pPr>
            <a:endParaRPr lang="en-US" sz="2200" dirty="0">
              <a:solidFill>
                <a:srgbClr val="0070C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="" xmlns:a16="http://schemas.microsoft.com/office/drawing/2014/main" id="{EBC05658-6F9C-5851-258A-E6F7637443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36453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668"/>
    </mc:Choice>
    <mc:Fallback xmlns="">
      <p:transition spd="slow" advTm="146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432048"/>
          </a:xfrm>
        </p:spPr>
        <p:txBody>
          <a:bodyPr/>
          <a:lstStyle/>
          <a:p>
            <a:r>
              <a:rPr lang="en-GB" sz="3200" b="1" dirty="0">
                <a:cs typeface="Arial" panose="020B0604020202020204" pitchFamily="34" charset="0"/>
              </a:rPr>
              <a:t>References (UWTSD Harvard Style)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34" y="645524"/>
            <a:ext cx="9108504" cy="5112568"/>
          </a:xfrm>
        </p:spPr>
        <p:txBody>
          <a:bodyPr/>
          <a:lstStyle/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sz="2200" dirty="0">
                <a:solidFill>
                  <a:srgbClr val="0070C0"/>
                </a:solidFill>
              </a:rPr>
              <a:t>British Heart Foundation (2023) Diabetes and your heart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sz="2200" dirty="0">
                <a:solidFill>
                  <a:srgbClr val="0070C0"/>
                </a:solidFill>
              </a:rPr>
              <a:t>Diabetes UK (2023) Living with type 2 diabetes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sz="2200" dirty="0" err="1">
                <a:solidFill>
                  <a:srgbClr val="0070C0"/>
                </a:solidFill>
              </a:rPr>
              <a:t>Marieb</a:t>
            </a:r>
            <a:r>
              <a:rPr lang="en-US" sz="2200" dirty="0">
                <a:solidFill>
                  <a:srgbClr val="0070C0"/>
                </a:solidFill>
              </a:rPr>
              <a:t>, E.N. &amp; </a:t>
            </a:r>
            <a:r>
              <a:rPr lang="en-US" sz="2200" dirty="0" err="1">
                <a:solidFill>
                  <a:srgbClr val="0070C0"/>
                </a:solidFill>
              </a:rPr>
              <a:t>Hoehn</a:t>
            </a:r>
            <a:r>
              <a:rPr lang="en-US" sz="2200" dirty="0">
                <a:solidFill>
                  <a:srgbClr val="0070C0"/>
                </a:solidFill>
              </a:rPr>
              <a:t>, K. (2019) Human anatomy and physiology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sz="2200" dirty="0">
                <a:solidFill>
                  <a:srgbClr val="0070C0"/>
                </a:solidFill>
              </a:rPr>
              <a:t>NICE (2024) Type 2 diabetes in adults: management (NG28)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sz="2200" dirty="0">
                <a:solidFill>
                  <a:srgbClr val="0070C0"/>
                </a:solidFill>
              </a:rPr>
              <a:t>NHS (2024) Type 2 diabetes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sz="2200" dirty="0">
                <a:solidFill>
                  <a:srgbClr val="0070C0"/>
                </a:solidFill>
              </a:rPr>
              <a:t>Public Health England (2022) Preventing type 2 diabetes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sz="2200" dirty="0" err="1">
                <a:solidFill>
                  <a:srgbClr val="0070C0"/>
                </a:solidFill>
              </a:rPr>
              <a:t>Tortora</a:t>
            </a:r>
            <a:r>
              <a:rPr lang="en-US" sz="2200" dirty="0">
                <a:solidFill>
                  <a:srgbClr val="0070C0"/>
                </a:solidFill>
              </a:rPr>
              <a:t>, G.J. &amp; </a:t>
            </a:r>
            <a:r>
              <a:rPr lang="en-US" sz="2200" dirty="0" err="1">
                <a:solidFill>
                  <a:srgbClr val="0070C0"/>
                </a:solidFill>
              </a:rPr>
              <a:t>Derrickson</a:t>
            </a:r>
            <a:r>
              <a:rPr lang="en-US" sz="2200" dirty="0">
                <a:solidFill>
                  <a:srgbClr val="0070C0"/>
                </a:solidFill>
              </a:rPr>
              <a:t>, B. (2021) Principles of anatomy and physiology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sz="2200" dirty="0">
                <a:solidFill>
                  <a:srgbClr val="0070C0"/>
                </a:solidFill>
              </a:rPr>
              <a:t>World Health Organization (2023) Diabetes: fact sheet</a:t>
            </a:r>
          </a:p>
          <a:p>
            <a:pPr algn="just">
              <a:spcBef>
                <a:spcPts val="300"/>
              </a:spcBef>
              <a:spcAft>
                <a:spcPts val="300"/>
              </a:spcAft>
            </a:pPr>
            <a:endParaRPr lang="en-GB" sz="2200" dirty="0">
              <a:solidFill>
                <a:srgbClr val="0070C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19/12/2025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="" xmlns:a16="http://schemas.microsoft.com/office/drawing/2014/main" id="{6D41C904-8028-E7FE-FD87-06BDB2396D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313"/>
    </mc:Choice>
    <mc:Fallback xmlns="">
      <p:transition spd="slow" advTm="603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1020</TotalTime>
  <Words>3098</Words>
  <Application>Microsoft Office PowerPoint</Application>
  <PresentationFormat>On-screen Show (4:3)</PresentationFormat>
  <Paragraphs>288</Paragraphs>
  <Slides>15</Slides>
  <Notes>15</Notes>
  <HiddenSlides>0</HiddenSlides>
  <MMClips>15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20140311PresentationUWTSDTemplate</vt:lpstr>
      <vt:lpstr>PowerPoint Presentation</vt:lpstr>
      <vt:lpstr>Introduction</vt:lpstr>
      <vt:lpstr>Patient Profile</vt:lpstr>
      <vt:lpstr>Anatomy of the Endocrine System</vt:lpstr>
      <vt:lpstr>Physiology in Type 2 Diabetes</vt:lpstr>
      <vt:lpstr>Lifestyle and Health Behaviours</vt:lpstr>
      <vt:lpstr>Daily Routine and Self-Care</vt:lpstr>
      <vt:lpstr>Communication and Ethical Considerations</vt:lpstr>
      <vt:lpstr>Risk Factors</vt:lpstr>
      <vt:lpstr>continued</vt:lpstr>
      <vt:lpstr>Recommendations</vt:lpstr>
      <vt:lpstr>continued</vt:lpstr>
      <vt:lpstr>Conclusion</vt:lpstr>
      <vt:lpstr>continued</vt:lpstr>
      <vt:lpstr>References (UWTSD Harvard Style)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Home</cp:lastModifiedBy>
  <cp:revision>388</cp:revision>
  <cp:lastPrinted>2018-07-09T15:27:01Z</cp:lastPrinted>
  <dcterms:created xsi:type="dcterms:W3CDTF">2002-10-07T19:43:58Z</dcterms:created>
  <dcterms:modified xsi:type="dcterms:W3CDTF">2025-12-19T15:24:00Z</dcterms:modified>
</cp:coreProperties>
</file>