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3"/>
  </p:notesMasterIdLst>
  <p:sldIdLst>
    <p:sldId id="380" r:id="rId3"/>
    <p:sldId id="642" r:id="rId4"/>
    <p:sldId id="644" r:id="rId5"/>
    <p:sldId id="341" r:id="rId6"/>
    <p:sldId id="649" r:id="rId7"/>
    <p:sldId id="640" r:id="rId8"/>
    <p:sldId id="342" r:id="rId9"/>
    <p:sldId id="381" r:id="rId10"/>
    <p:sldId id="378" r:id="rId11"/>
    <p:sldId id="388" r:id="rId12"/>
    <p:sldId id="382" r:id="rId13"/>
    <p:sldId id="645" r:id="rId14"/>
    <p:sldId id="646" r:id="rId15"/>
    <p:sldId id="647" r:id="rId16"/>
    <p:sldId id="393" r:id="rId17"/>
    <p:sldId id="643" r:id="rId18"/>
    <p:sldId id="639" r:id="rId19"/>
    <p:sldId id="275" r:id="rId20"/>
    <p:sldId id="641" r:id="rId21"/>
    <p:sldId id="33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7F8291-3195-4183-A786-3BE19E5632AD}" v="288" dt="2025-01-08T17:18:17.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0" d="100"/>
          <a:sy n="90" d="100"/>
        </p:scale>
        <p:origin x="27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an Dooshima Dugguh" userId="0fbc176b-922c-4ffb-abdd-26ea6e164066" providerId="ADAL" clId="{297F8291-3195-4183-A786-3BE19E5632AD}"/>
    <pc:docChg chg="undo custSel addSld delSld modSld sldOrd delMainMaster">
      <pc:chgData name="Lilian Dooshima Dugguh" userId="0fbc176b-922c-4ffb-abdd-26ea6e164066" providerId="ADAL" clId="{297F8291-3195-4183-A786-3BE19E5632AD}" dt="2025-01-08T17:18:17.717" v="395" actId="313"/>
      <pc:docMkLst>
        <pc:docMk/>
      </pc:docMkLst>
      <pc:sldChg chg="del">
        <pc:chgData name="Lilian Dooshima Dugguh" userId="0fbc176b-922c-4ffb-abdd-26ea6e164066" providerId="ADAL" clId="{297F8291-3195-4183-A786-3BE19E5632AD}" dt="2025-01-08T15:37:37.219" v="2" actId="47"/>
        <pc:sldMkLst>
          <pc:docMk/>
          <pc:sldMk cId="251323092" sldId="256"/>
        </pc:sldMkLst>
      </pc:sldChg>
      <pc:sldChg chg="modSp modAnim">
        <pc:chgData name="Lilian Dooshima Dugguh" userId="0fbc176b-922c-4ffb-abdd-26ea6e164066" providerId="ADAL" clId="{297F8291-3195-4183-A786-3BE19E5632AD}" dt="2025-01-08T16:44:08.161" v="175" actId="5793"/>
        <pc:sldMkLst>
          <pc:docMk/>
          <pc:sldMk cId="2042506838" sldId="337"/>
        </pc:sldMkLst>
        <pc:spChg chg="mod">
          <ac:chgData name="Lilian Dooshima Dugguh" userId="0fbc176b-922c-4ffb-abdd-26ea6e164066" providerId="ADAL" clId="{297F8291-3195-4183-A786-3BE19E5632AD}" dt="2025-01-08T16:44:08.161" v="175" actId="5793"/>
          <ac:spMkLst>
            <pc:docMk/>
            <pc:sldMk cId="2042506838" sldId="337"/>
            <ac:spMk id="3" creationId="{CEB71CEE-5ED5-2148-39D2-CAE20519FCB0}"/>
          </ac:spMkLst>
        </pc:spChg>
      </pc:sldChg>
      <pc:sldChg chg="modSp mod">
        <pc:chgData name="Lilian Dooshima Dugguh" userId="0fbc176b-922c-4ffb-abdd-26ea6e164066" providerId="ADAL" clId="{297F8291-3195-4183-A786-3BE19E5632AD}" dt="2025-01-08T17:18:17.717" v="395" actId="313"/>
        <pc:sldMkLst>
          <pc:docMk/>
          <pc:sldMk cId="1144126380" sldId="341"/>
        </pc:sldMkLst>
        <pc:spChg chg="mod">
          <ac:chgData name="Lilian Dooshima Dugguh" userId="0fbc176b-922c-4ffb-abdd-26ea6e164066" providerId="ADAL" clId="{297F8291-3195-4183-A786-3BE19E5632AD}" dt="2025-01-08T17:18:17.717" v="395" actId="313"/>
          <ac:spMkLst>
            <pc:docMk/>
            <pc:sldMk cId="1144126380" sldId="341"/>
            <ac:spMk id="3" creationId="{56BA4F57-B9A0-350D-3265-1534C8C89C85}"/>
          </ac:spMkLst>
        </pc:spChg>
      </pc:sldChg>
      <pc:sldChg chg="modSp mod">
        <pc:chgData name="Lilian Dooshima Dugguh" userId="0fbc176b-922c-4ffb-abdd-26ea6e164066" providerId="ADAL" clId="{297F8291-3195-4183-A786-3BE19E5632AD}" dt="2025-01-08T17:16:29.118" v="264" actId="14100"/>
        <pc:sldMkLst>
          <pc:docMk/>
          <pc:sldMk cId="3408955283" sldId="380"/>
        </pc:sldMkLst>
        <pc:spChg chg="mod">
          <ac:chgData name="Lilian Dooshima Dugguh" userId="0fbc176b-922c-4ffb-abdd-26ea6e164066" providerId="ADAL" clId="{297F8291-3195-4183-A786-3BE19E5632AD}" dt="2025-01-08T17:16:29.118" v="264" actId="14100"/>
          <ac:spMkLst>
            <pc:docMk/>
            <pc:sldMk cId="3408955283" sldId="380"/>
            <ac:spMk id="2" creationId="{00000000-0000-0000-0000-000000000000}"/>
          </ac:spMkLst>
        </pc:spChg>
      </pc:sldChg>
      <pc:sldChg chg="modSp">
        <pc:chgData name="Lilian Dooshima Dugguh" userId="0fbc176b-922c-4ffb-abdd-26ea6e164066" providerId="ADAL" clId="{297F8291-3195-4183-A786-3BE19E5632AD}" dt="2025-01-08T16:26:59.273" v="82" actId="20577"/>
        <pc:sldMkLst>
          <pc:docMk/>
          <pc:sldMk cId="2696092862" sldId="639"/>
        </pc:sldMkLst>
        <pc:spChg chg="mod">
          <ac:chgData name="Lilian Dooshima Dugguh" userId="0fbc176b-922c-4ffb-abdd-26ea6e164066" providerId="ADAL" clId="{297F8291-3195-4183-A786-3BE19E5632AD}" dt="2025-01-08T16:26:59.273" v="82" actId="20577"/>
          <ac:spMkLst>
            <pc:docMk/>
            <pc:sldMk cId="2696092862" sldId="639"/>
            <ac:spMk id="3" creationId="{92550952-BE6B-46D5-B01D-0D952675AE8F}"/>
          </ac:spMkLst>
        </pc:spChg>
      </pc:sldChg>
      <pc:sldChg chg="modSp add del mod modAnim">
        <pc:chgData name="Lilian Dooshima Dugguh" userId="0fbc176b-922c-4ffb-abdd-26ea6e164066" providerId="ADAL" clId="{297F8291-3195-4183-A786-3BE19E5632AD}" dt="2025-01-08T17:15:50.506" v="214" actId="20577"/>
        <pc:sldMkLst>
          <pc:docMk/>
          <pc:sldMk cId="3927421599" sldId="642"/>
        </pc:sldMkLst>
        <pc:spChg chg="mod">
          <ac:chgData name="Lilian Dooshima Dugguh" userId="0fbc176b-922c-4ffb-abdd-26ea6e164066" providerId="ADAL" clId="{297F8291-3195-4183-A786-3BE19E5632AD}" dt="2025-01-08T17:15:50.506" v="214" actId="20577"/>
          <ac:spMkLst>
            <pc:docMk/>
            <pc:sldMk cId="3927421599" sldId="642"/>
            <ac:spMk id="3" creationId="{56BA4F57-B9A0-350D-3265-1534C8C89C85}"/>
          </ac:spMkLst>
        </pc:spChg>
      </pc:sldChg>
      <pc:sldChg chg="modSp">
        <pc:chgData name="Lilian Dooshima Dugguh" userId="0fbc176b-922c-4ffb-abdd-26ea6e164066" providerId="ADAL" clId="{297F8291-3195-4183-A786-3BE19E5632AD}" dt="2025-01-08T16:26:53.578" v="78" actId="20577"/>
        <pc:sldMkLst>
          <pc:docMk/>
          <pc:sldMk cId="4147439265" sldId="643"/>
        </pc:sldMkLst>
        <pc:spChg chg="mod">
          <ac:chgData name="Lilian Dooshima Dugguh" userId="0fbc176b-922c-4ffb-abdd-26ea6e164066" providerId="ADAL" clId="{297F8291-3195-4183-A786-3BE19E5632AD}" dt="2025-01-08T16:26:53.578" v="78" actId="20577"/>
          <ac:spMkLst>
            <pc:docMk/>
            <pc:sldMk cId="4147439265" sldId="643"/>
            <ac:spMk id="3" creationId="{92550952-BE6B-46D5-B01D-0D952675AE8F}"/>
          </ac:spMkLst>
        </pc:spChg>
      </pc:sldChg>
      <pc:sldChg chg="del ord">
        <pc:chgData name="Lilian Dooshima Dugguh" userId="0fbc176b-922c-4ffb-abdd-26ea6e164066" providerId="ADAL" clId="{297F8291-3195-4183-A786-3BE19E5632AD}" dt="2025-01-08T16:38:27.891" v="127" actId="47"/>
        <pc:sldMkLst>
          <pc:docMk/>
          <pc:sldMk cId="1834851630" sldId="648"/>
        </pc:sldMkLst>
      </pc:sldChg>
      <pc:sldChg chg="modSp add del">
        <pc:chgData name="Lilian Dooshima Dugguh" userId="0fbc176b-922c-4ffb-abdd-26ea6e164066" providerId="ADAL" clId="{297F8291-3195-4183-A786-3BE19E5632AD}" dt="2025-01-08T16:38:23.976" v="126" actId="2696"/>
        <pc:sldMkLst>
          <pc:docMk/>
          <pc:sldMk cId="1386488328" sldId="687"/>
        </pc:sldMkLst>
        <pc:spChg chg="mod">
          <ac:chgData name="Lilian Dooshima Dugguh" userId="0fbc176b-922c-4ffb-abdd-26ea6e164066" providerId="ADAL" clId="{297F8291-3195-4183-A786-3BE19E5632AD}" dt="2025-01-08T16:26:29.350" v="68" actId="20577"/>
          <ac:spMkLst>
            <pc:docMk/>
            <pc:sldMk cId="1386488328" sldId="687"/>
            <ac:spMk id="3" creationId="{92550952-BE6B-46D5-B01D-0D952675AE8F}"/>
          </ac:spMkLst>
        </pc:spChg>
      </pc:sldChg>
      <pc:sldChg chg="add del">
        <pc:chgData name="Lilian Dooshima Dugguh" userId="0fbc176b-922c-4ffb-abdd-26ea6e164066" providerId="ADAL" clId="{297F8291-3195-4183-A786-3BE19E5632AD}" dt="2025-01-08T16:38:23.976" v="126" actId="2696"/>
        <pc:sldMkLst>
          <pc:docMk/>
          <pc:sldMk cId="3555354056" sldId="688"/>
        </pc:sldMkLst>
      </pc:sldChg>
      <pc:sldChg chg="add del">
        <pc:chgData name="Lilian Dooshima Dugguh" userId="0fbc176b-922c-4ffb-abdd-26ea6e164066" providerId="ADAL" clId="{297F8291-3195-4183-A786-3BE19E5632AD}" dt="2025-01-08T16:38:23.976" v="126" actId="2696"/>
        <pc:sldMkLst>
          <pc:docMk/>
          <pc:sldMk cId="1476262430" sldId="690"/>
        </pc:sldMkLst>
      </pc:sldChg>
      <pc:sldChg chg="add del">
        <pc:chgData name="Lilian Dooshima Dugguh" userId="0fbc176b-922c-4ffb-abdd-26ea6e164066" providerId="ADAL" clId="{297F8291-3195-4183-A786-3BE19E5632AD}" dt="2025-01-08T16:38:23.976" v="126" actId="2696"/>
        <pc:sldMkLst>
          <pc:docMk/>
          <pc:sldMk cId="1307417609" sldId="691"/>
        </pc:sldMkLst>
      </pc:sldChg>
      <pc:sldChg chg="add del">
        <pc:chgData name="Lilian Dooshima Dugguh" userId="0fbc176b-922c-4ffb-abdd-26ea6e164066" providerId="ADAL" clId="{297F8291-3195-4183-A786-3BE19E5632AD}" dt="2025-01-08T16:38:23.976" v="126" actId="2696"/>
        <pc:sldMkLst>
          <pc:docMk/>
          <pc:sldMk cId="2516997619" sldId="692"/>
        </pc:sldMkLst>
      </pc:sldChg>
      <pc:sldChg chg="add del">
        <pc:chgData name="Lilian Dooshima Dugguh" userId="0fbc176b-922c-4ffb-abdd-26ea6e164066" providerId="ADAL" clId="{297F8291-3195-4183-A786-3BE19E5632AD}" dt="2025-01-08T16:38:23.976" v="126" actId="2696"/>
        <pc:sldMkLst>
          <pc:docMk/>
          <pc:sldMk cId="1948458799" sldId="694"/>
        </pc:sldMkLst>
      </pc:sldChg>
      <pc:sldChg chg="add del">
        <pc:chgData name="Lilian Dooshima Dugguh" userId="0fbc176b-922c-4ffb-abdd-26ea6e164066" providerId="ADAL" clId="{297F8291-3195-4183-A786-3BE19E5632AD}" dt="2025-01-08T16:38:23.976" v="126" actId="2696"/>
        <pc:sldMkLst>
          <pc:docMk/>
          <pc:sldMk cId="39902999" sldId="695"/>
        </pc:sldMkLst>
      </pc:sldChg>
      <pc:sldChg chg="add del">
        <pc:chgData name="Lilian Dooshima Dugguh" userId="0fbc176b-922c-4ffb-abdd-26ea6e164066" providerId="ADAL" clId="{297F8291-3195-4183-A786-3BE19E5632AD}" dt="2025-01-08T16:38:23.976" v="126" actId="2696"/>
        <pc:sldMkLst>
          <pc:docMk/>
          <pc:sldMk cId="3162520153" sldId="696"/>
        </pc:sldMkLst>
      </pc:sldChg>
      <pc:sldChg chg="add del">
        <pc:chgData name="Lilian Dooshima Dugguh" userId="0fbc176b-922c-4ffb-abdd-26ea6e164066" providerId="ADAL" clId="{297F8291-3195-4183-A786-3BE19E5632AD}" dt="2025-01-08T16:38:23.976" v="126" actId="2696"/>
        <pc:sldMkLst>
          <pc:docMk/>
          <pc:sldMk cId="526244103" sldId="697"/>
        </pc:sldMkLst>
      </pc:sldChg>
      <pc:sldChg chg="add del">
        <pc:chgData name="Lilian Dooshima Dugguh" userId="0fbc176b-922c-4ffb-abdd-26ea6e164066" providerId="ADAL" clId="{297F8291-3195-4183-A786-3BE19E5632AD}" dt="2025-01-08T16:38:23.976" v="126" actId="2696"/>
        <pc:sldMkLst>
          <pc:docMk/>
          <pc:sldMk cId="2954923099" sldId="698"/>
        </pc:sldMkLst>
      </pc:sldChg>
      <pc:sldChg chg="add del">
        <pc:chgData name="Lilian Dooshima Dugguh" userId="0fbc176b-922c-4ffb-abdd-26ea6e164066" providerId="ADAL" clId="{297F8291-3195-4183-A786-3BE19E5632AD}" dt="2025-01-08T16:26:00.107" v="64" actId="2696"/>
        <pc:sldMkLst>
          <pc:docMk/>
          <pc:sldMk cId="3372008784" sldId="702"/>
        </pc:sldMkLst>
      </pc:sldChg>
      <pc:sldMasterChg chg="del delSldLayout">
        <pc:chgData name="Lilian Dooshima Dugguh" userId="0fbc176b-922c-4ffb-abdd-26ea6e164066" providerId="ADAL" clId="{297F8291-3195-4183-A786-3BE19E5632AD}" dt="2025-01-08T15:37:37.219" v="2" actId="47"/>
        <pc:sldMasterMkLst>
          <pc:docMk/>
          <pc:sldMasterMk cId="2410119988" sldId="2147483648"/>
        </pc:sldMasterMkLst>
        <pc:sldLayoutChg chg="del">
          <pc:chgData name="Lilian Dooshima Dugguh" userId="0fbc176b-922c-4ffb-abdd-26ea6e164066" providerId="ADAL" clId="{297F8291-3195-4183-A786-3BE19E5632AD}" dt="2025-01-08T15:37:37.219" v="2" actId="47"/>
          <pc:sldLayoutMkLst>
            <pc:docMk/>
            <pc:sldMasterMk cId="2410119988" sldId="2147483648"/>
            <pc:sldLayoutMk cId="811303795" sldId="2147483649"/>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2001835857" sldId="2147483650"/>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2934392969" sldId="2147483651"/>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2590713874" sldId="2147483652"/>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1314278420" sldId="2147483653"/>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916459989" sldId="2147483654"/>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2210207901" sldId="2147483655"/>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1426849589" sldId="2147483656"/>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2294212427" sldId="2147483657"/>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4100720988" sldId="2147483658"/>
          </pc:sldLayoutMkLst>
        </pc:sldLayoutChg>
        <pc:sldLayoutChg chg="del">
          <pc:chgData name="Lilian Dooshima Dugguh" userId="0fbc176b-922c-4ffb-abdd-26ea6e164066" providerId="ADAL" clId="{297F8291-3195-4183-A786-3BE19E5632AD}" dt="2025-01-08T15:37:37.219" v="2" actId="47"/>
          <pc:sldLayoutMkLst>
            <pc:docMk/>
            <pc:sldMasterMk cId="2410119988" sldId="2147483648"/>
            <pc:sldLayoutMk cId="4007308336"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8D0D1D-D2AE-460F-93D1-2C07A5EE88C2}"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F2CDC5-FF39-4CD8-9A22-C3D68DECA5AC}" type="slidenum">
              <a:rPr lang="en-GB" smtClean="0"/>
              <a:t>‹#›</a:t>
            </a:fld>
            <a:endParaRPr lang="en-GB"/>
          </a:p>
        </p:txBody>
      </p:sp>
    </p:spTree>
    <p:extLst>
      <p:ext uri="{BB962C8B-B14F-4D97-AF65-F5344CB8AC3E}">
        <p14:creationId xmlns:p14="http://schemas.microsoft.com/office/powerpoint/2010/main" val="1228411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554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Just as in paraphrases, summaries require a reference to the source.</a:t>
            </a: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78FA1E-2E47-4DBD-BC43-0F0FCF57CF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54478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Embed video here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78FA1E-2E47-4DBD-BC43-0F0FCF57CF8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4319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0080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24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6784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08/01/2025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18633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53967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79761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3301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1503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46426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74970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96967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30540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73410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17129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01/08/2025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2343294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08/01/2025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408379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08/01/2025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500582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528568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815642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08/01/2025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1771054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08/01/2025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6586941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08/01/2025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581278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9817779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928055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4670027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08/01/2025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23685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366162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08/01/2025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374622414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adlet.com/ldugguh/what-is-summarising-week-8-group-task-grc02t2nmkqibcle/slideshow"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mindtools.com/pages/article/paraphrasing-summarizing.htm" TargetMode="External"/><Relationship Id="rId2" Type="http://schemas.openxmlformats.org/officeDocument/2006/relationships/hyperlink" Target="https://www.gov.uk/government/speeches/how-to-tackle-unemployment" TargetMode="External"/><Relationship Id="rId1" Type="http://schemas.openxmlformats.org/officeDocument/2006/relationships/slideLayout" Target="../slideLayouts/slideLayout2.xml"/><Relationship Id="rId5" Type="http://schemas.openxmlformats.org/officeDocument/2006/relationships/hyperlink" Target="https://libguides.uos.ac.uk/academic-writing/summarise-paraphrase-quote" TargetMode="External"/><Relationship Id="rId4" Type="http://schemas.openxmlformats.org/officeDocument/2006/relationships/hyperlink" Target="https://committees.parliament.uk/committee/506/youth-unemployment-committee/news/159184/urgent-action-needed-to-tackle-and-prevent-youth-unemployment/"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3135" y="908720"/>
            <a:ext cx="11121655" cy="5066778"/>
          </a:xfrm>
        </p:spPr>
        <p:txBody>
          <a:bodyPr>
            <a:normAutofit/>
          </a:bodyPr>
          <a:lstStyle/>
          <a:p>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(LCHS4001)</a:t>
            </a:r>
            <a:br>
              <a:rPr lang="en-GB" sz="3200" b="1" dirty="0">
                <a:solidFill>
                  <a:schemeClr val="accent2">
                    <a:lumMod val="20000"/>
                    <a:lumOff val="80000"/>
                  </a:schemeClr>
                </a:solidFill>
              </a:rPr>
            </a:br>
            <a:r>
              <a:rPr lang="en-GB" sz="4000" b="1" dirty="0">
                <a:solidFill>
                  <a:srgbClr val="92D050"/>
                </a:solidFill>
              </a:rPr>
              <a:t>Session 7: Task 2 (Must be completed and submitted in class)</a:t>
            </a:r>
            <a:br>
              <a:rPr lang="en-GB" sz="4000" b="1" dirty="0">
                <a:solidFill>
                  <a:srgbClr val="92D050"/>
                </a:solidFill>
              </a:rPr>
            </a:br>
            <a:r>
              <a:rPr lang="en-GB" sz="4000" b="1" dirty="0">
                <a:solidFill>
                  <a:srgbClr val="92D050"/>
                </a:solidFill>
              </a:rPr>
              <a:t>&amp;</a:t>
            </a:r>
            <a:br>
              <a:rPr lang="en-GB" sz="4000" b="1" dirty="0">
                <a:solidFill>
                  <a:srgbClr val="92D050"/>
                </a:solidFill>
              </a:rPr>
            </a:br>
            <a:r>
              <a:rPr lang="en-GB" sz="4000" b="1" dirty="0">
                <a:solidFill>
                  <a:srgbClr val="92D050"/>
                </a:solidFill>
              </a:rPr>
              <a:t>Summarising</a:t>
            </a:r>
            <a:endParaRPr lang="en-GB" altLang="en-US" sz="40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fontScale="85000" lnSpcReduction="10000"/>
          </a:bodyPr>
          <a:lstStyle/>
          <a:p>
            <a:pPr marL="0" indent="0">
              <a:buNone/>
            </a:pPr>
            <a:r>
              <a:rPr lang="en-GB" b="1" dirty="0"/>
              <a:t>The session will be divided into 4 parts:</a:t>
            </a:r>
          </a:p>
          <a:p>
            <a:pPr marL="0" indent="0">
              <a:buNone/>
            </a:pPr>
            <a:endParaRPr lang="en-GB" b="1" dirty="0"/>
          </a:p>
          <a:p>
            <a:pPr marL="0" indent="0">
              <a:lnSpc>
                <a:spcPct val="90000"/>
              </a:lnSpc>
              <a:buNone/>
            </a:pPr>
            <a:r>
              <a:rPr lang="en-GB" dirty="0"/>
              <a:t>We will explore:</a:t>
            </a:r>
          </a:p>
          <a:p>
            <a:pPr marL="0" indent="0">
              <a:lnSpc>
                <a:spcPct val="90000"/>
              </a:lnSpc>
              <a:buNone/>
            </a:pPr>
            <a:endParaRPr lang="en-GB" dirty="0"/>
          </a:p>
          <a:p>
            <a:pPr marL="0" indent="0">
              <a:lnSpc>
                <a:spcPct val="90000"/>
              </a:lnSpc>
              <a:buNone/>
              <a:defRPr/>
            </a:pPr>
            <a:r>
              <a:rPr lang="en-US" dirty="0"/>
              <a:t>1-  </a:t>
            </a:r>
            <a:r>
              <a:rPr lang="en-US" dirty="0" err="1"/>
              <a:t>Summarising</a:t>
            </a:r>
            <a:endParaRPr lang="en-US" dirty="0"/>
          </a:p>
          <a:p>
            <a:pPr marL="0" indent="0">
              <a:lnSpc>
                <a:spcPct val="90000"/>
              </a:lnSpc>
              <a:buNone/>
              <a:defRPr/>
            </a:pPr>
            <a:endParaRPr lang="en-US" dirty="0"/>
          </a:p>
          <a:p>
            <a:pPr marL="0" indent="0">
              <a:lnSpc>
                <a:spcPct val="90000"/>
              </a:lnSpc>
              <a:buNone/>
              <a:defRPr/>
            </a:pPr>
            <a:r>
              <a:rPr lang="en-US" dirty="0"/>
              <a:t>2- Have a 15 mins Q&amp;A pre-task session</a:t>
            </a:r>
          </a:p>
          <a:p>
            <a:pPr marL="0" indent="0">
              <a:lnSpc>
                <a:spcPct val="90000"/>
              </a:lnSpc>
              <a:buNone/>
              <a:defRPr/>
            </a:pPr>
            <a:endParaRPr lang="en-US" dirty="0"/>
          </a:p>
          <a:p>
            <a:pPr marL="0" indent="0">
              <a:lnSpc>
                <a:spcPct val="90000"/>
              </a:lnSpc>
              <a:buNone/>
              <a:defRPr/>
            </a:pPr>
            <a:r>
              <a:rPr lang="en-US" dirty="0"/>
              <a:t>3- </a:t>
            </a:r>
            <a:r>
              <a:rPr lang="en-US" dirty="0">
                <a:highlight>
                  <a:srgbClr val="00FFFF"/>
                </a:highlight>
              </a:rPr>
              <a:t>Complete and Submit Task 2 In class – Academic Skills Practice</a:t>
            </a:r>
          </a:p>
          <a:p>
            <a:pPr marL="0" indent="0">
              <a:lnSpc>
                <a:spcPct val="90000"/>
              </a:lnSpc>
              <a:buNone/>
              <a:defRPr/>
            </a:pPr>
            <a:endParaRPr lang="en-GB" b="1"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Summarising</a:t>
            </a:r>
          </a:p>
        </p:txBody>
      </p:sp>
    </p:spTree>
    <p:extLst>
      <p:ext uri="{BB962C8B-B14F-4D97-AF65-F5344CB8AC3E}">
        <p14:creationId xmlns:p14="http://schemas.microsoft.com/office/powerpoint/2010/main" val="4585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lstStyle/>
          <a:p>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fontScale="92500"/>
          </a:bodyPr>
          <a:lstStyle/>
          <a:p>
            <a:pPr marL="0" indent="0">
              <a:buNone/>
            </a:pPr>
            <a:r>
              <a:rPr lang="en-GB" b="1" dirty="0"/>
              <a:t>The last session explored:</a:t>
            </a:r>
          </a:p>
          <a:p>
            <a:pPr marL="0" indent="0">
              <a:buNone/>
            </a:pPr>
            <a:endParaRPr lang="en-GB" b="1" dirty="0"/>
          </a:p>
          <a:p>
            <a:r>
              <a:rPr lang="en-GB" dirty="0"/>
              <a:t>Signposting </a:t>
            </a:r>
          </a:p>
          <a:p>
            <a:r>
              <a:rPr lang="en-GB" dirty="0"/>
              <a:t>Importance of signposting</a:t>
            </a:r>
          </a:p>
          <a:p>
            <a:r>
              <a:rPr lang="en-GB" dirty="0"/>
              <a:t>Revision of different aspects of the module </a:t>
            </a:r>
            <a:r>
              <a:rPr lang="en-GB"/>
              <a:t>for Today’s Task 2</a:t>
            </a:r>
            <a:endParaRPr lang="en-GB" dirty="0"/>
          </a:p>
          <a:p>
            <a:pPr marL="0" indent="0">
              <a:buNone/>
            </a:pPr>
            <a:endParaRPr lang="en-GB" sz="3200" dirty="0"/>
          </a:p>
          <a:p>
            <a:pPr marL="0" indent="0">
              <a:buNone/>
            </a:pPr>
            <a:r>
              <a:rPr lang="en-GB" sz="1800" dirty="0"/>
              <a:t>(See next slide and attempt discussing the questions found there)</a:t>
            </a:r>
          </a:p>
        </p:txBody>
      </p:sp>
    </p:spTree>
    <p:extLst>
      <p:ext uri="{BB962C8B-B14F-4D97-AF65-F5344CB8AC3E}">
        <p14:creationId xmlns:p14="http://schemas.microsoft.com/office/powerpoint/2010/main" val="1144126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90991-B08E-63C7-4E98-B08DF0B329D9}"/>
              </a:ext>
            </a:extLst>
          </p:cNvPr>
          <p:cNvSpPr>
            <a:spLocks noGrp="1"/>
          </p:cNvSpPr>
          <p:nvPr>
            <p:ph type="title"/>
          </p:nvPr>
        </p:nvSpPr>
        <p:spPr/>
        <p:txBody>
          <a:bodyPr>
            <a:normAutofit fontScale="90000"/>
          </a:bodyPr>
          <a:lstStyle/>
          <a:p>
            <a:r>
              <a:rPr lang="en-GB" dirty="0"/>
              <a:t>Recap Questions for discussion</a:t>
            </a:r>
            <a:br>
              <a:rPr lang="en-GB" dirty="0"/>
            </a:br>
            <a:endParaRPr lang="en-GB" dirty="0"/>
          </a:p>
        </p:txBody>
      </p:sp>
      <p:sp>
        <p:nvSpPr>
          <p:cNvPr id="3" name="Content Placeholder 2">
            <a:extLst>
              <a:ext uri="{FF2B5EF4-FFF2-40B4-BE49-F238E27FC236}">
                <a16:creationId xmlns:a16="http://schemas.microsoft.com/office/drawing/2014/main" id="{A19E5FAA-4404-CD4F-A696-3009416F3067}"/>
              </a:ext>
            </a:extLst>
          </p:cNvPr>
          <p:cNvSpPr>
            <a:spLocks noGrp="1"/>
          </p:cNvSpPr>
          <p:nvPr>
            <p:ph idx="1"/>
          </p:nvPr>
        </p:nvSpPr>
        <p:spPr/>
        <p:txBody>
          <a:bodyPr/>
          <a:lstStyle/>
          <a:p>
            <a:pPr algn="l">
              <a:buFontTx/>
              <a:buChar char="-"/>
            </a:pPr>
            <a:r>
              <a:rPr lang="en-GB" sz="3200" dirty="0"/>
              <a:t>Why is it important to signpost your work?</a:t>
            </a:r>
          </a:p>
          <a:p>
            <a:pPr marL="457200" indent="-457200" algn="l">
              <a:buFontTx/>
              <a:buChar char="-"/>
            </a:pPr>
            <a:r>
              <a:rPr lang="en-GB" sz="3200" dirty="0"/>
              <a:t>Can you share any paraphrasing techniques you remember?</a:t>
            </a:r>
          </a:p>
          <a:p>
            <a:pPr marL="457200" indent="-457200" algn="l">
              <a:buFontTx/>
              <a:buChar char="-"/>
            </a:pPr>
            <a:r>
              <a:rPr lang="en-GB" sz="3200" dirty="0"/>
              <a:t>Why should you summarise?</a:t>
            </a:r>
          </a:p>
          <a:p>
            <a:pPr marL="457200" indent="-457200" algn="l">
              <a:buFontTx/>
              <a:buChar char="-"/>
            </a:pPr>
            <a:r>
              <a:rPr lang="en-GB" sz="3200" dirty="0"/>
              <a:t>Should you reference when you paraphrase or summarise a source? Justify your response</a:t>
            </a:r>
          </a:p>
          <a:p>
            <a:endParaRPr lang="en-GB" dirty="0"/>
          </a:p>
        </p:txBody>
      </p:sp>
    </p:spTree>
    <p:extLst>
      <p:ext uri="{BB962C8B-B14F-4D97-AF65-F5344CB8AC3E}">
        <p14:creationId xmlns:p14="http://schemas.microsoft.com/office/powerpoint/2010/main" val="127183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915879" y="1726627"/>
            <a:ext cx="8294407" cy="3582220"/>
          </a:xfrm>
          <a:prstGeom prst="rect">
            <a:avLst/>
          </a:prstGeom>
        </p:spPr>
        <p:txBody>
          <a:bodyPr vert="horz" lIns="91440" tIns="45720" rIns="91440" bIns="45720" rtlCol="0">
            <a:normAutofit fontScale="7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marR="0" lvl="0" indent="-342900" algn="ctr"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4400" b="1"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r>
              <a:rPr kumimoji="0" lang="en-US" altLang="en-US" sz="4400" b="0" i="0" u="none" strike="noStrike" kern="1200" cap="none" spc="0" normalizeH="0" baseline="0" noProof="0" dirty="0">
                <a:ln>
                  <a:noFill/>
                </a:ln>
                <a:solidFill>
                  <a:prstClr val="black"/>
                </a:solidFill>
                <a:effectLst/>
                <a:uLnTx/>
                <a:uFillTx/>
                <a:latin typeface="Myriad Pro"/>
                <a:ea typeface="+mj-ea"/>
                <a:cs typeface="+mj-cs"/>
              </a:rPr>
              <a:t>What is </a:t>
            </a:r>
            <a:r>
              <a:rPr kumimoji="0" lang="en-US" altLang="en-US" sz="4400" b="0" i="0" u="none" strike="noStrike" kern="1200" cap="none" spc="0" normalizeH="0" baseline="0" noProof="0" dirty="0" err="1">
                <a:ln>
                  <a:noFill/>
                </a:ln>
                <a:solidFill>
                  <a:prstClr val="black"/>
                </a:solidFill>
                <a:effectLst/>
                <a:uLnTx/>
                <a:uFillTx/>
                <a:latin typeface="Myriad Pro"/>
                <a:ea typeface="+mj-ea"/>
                <a:cs typeface="+mj-cs"/>
              </a:rPr>
              <a:t>summarising</a:t>
            </a:r>
            <a:r>
              <a:rPr kumimoji="0" lang="en-US" altLang="en-US" sz="4400" b="0" i="0" u="none" strike="noStrike" kern="1200" cap="none" spc="0" normalizeH="0" baseline="0" noProof="0" dirty="0">
                <a:ln>
                  <a:noFill/>
                </a:ln>
                <a:solidFill>
                  <a:prstClr val="black"/>
                </a:solidFill>
                <a:effectLst/>
                <a:uLnTx/>
                <a:uFillTx/>
                <a:latin typeface="Myriad Pro"/>
                <a:ea typeface="+mj-ea"/>
                <a:cs typeface="+mj-cs"/>
              </a:rPr>
              <a:t>? Students are invited to share their thoughts on Padlet.</a:t>
            </a:r>
          </a:p>
          <a:p>
            <a:pPr marL="0" marR="0" lvl="0" indent="0" algn="ctr" defTabSz="914400" rtl="0" eaLnBrk="1" fontAlgn="auto" latinLnBrk="0" hangingPunct="1">
              <a:lnSpc>
                <a:spcPct val="90000"/>
              </a:lnSpc>
              <a:spcBef>
                <a:spcPct val="20000"/>
              </a:spcBef>
              <a:spcAft>
                <a:spcPts val="0"/>
              </a:spcAft>
              <a:buClrTx/>
              <a:buSzTx/>
              <a:buFontTx/>
              <a:buNone/>
              <a:tabLst/>
              <a:defRPr/>
            </a:pPr>
            <a:r>
              <a:rPr kumimoji="0" lang="en-US" altLang="en-US" sz="4400" b="0" i="0" u="none" strike="noStrike" kern="1200" cap="none" spc="0" normalizeH="0" baseline="0" noProof="0" dirty="0">
                <a:ln>
                  <a:noFill/>
                </a:ln>
                <a:solidFill>
                  <a:prstClr val="black"/>
                </a:solidFill>
                <a:effectLst/>
                <a:uLnTx/>
                <a:uFillTx/>
                <a:latin typeface="Myriad Pro"/>
                <a:ea typeface="+mj-ea"/>
                <a:cs typeface="+mj-cs"/>
              </a:rPr>
              <a:t> Scan QR code </a:t>
            </a: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4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4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4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r>
              <a:rPr kumimoji="0" lang="en-GB" sz="4400" b="0" i="0" u="sng" strike="noStrike" kern="1200" cap="none" spc="0" normalizeH="0" baseline="0" noProof="0" dirty="0">
                <a:ln>
                  <a:noFill/>
                </a:ln>
                <a:solidFill>
                  <a:prstClr val="black"/>
                </a:solidFill>
                <a:effectLst/>
                <a:uLnTx/>
                <a:uFillTx/>
                <a:latin typeface="Myriad Pro"/>
                <a:ea typeface="+mj-ea"/>
                <a:cs typeface="+mj-cs"/>
                <a:hlinkClick r:id="rId3"/>
              </a:rPr>
              <a:t>What is Summarising Padlet Link</a:t>
            </a: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44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ctr" defTabSz="914400" rtl="0" eaLnBrk="1" fontAlgn="auto" latinLnBrk="0" hangingPunct="1">
              <a:lnSpc>
                <a:spcPct val="90000"/>
              </a:lnSpc>
              <a:spcBef>
                <a:spcPct val="20000"/>
              </a:spcBef>
              <a:spcAft>
                <a:spcPts val="0"/>
              </a:spcAft>
              <a:buClrTx/>
              <a:buSzTx/>
              <a:buFontTx/>
              <a:buNone/>
              <a:tabLst/>
              <a:defRPr/>
            </a:pPr>
            <a:endParaRPr kumimoji="0" lang="en-US" altLang="en-US"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pic>
        <p:nvPicPr>
          <p:cNvPr id="1026" name="Picture 2" descr="Slideshow QR code">
            <a:extLst>
              <a:ext uri="{FF2B5EF4-FFF2-40B4-BE49-F238E27FC236}">
                <a16:creationId xmlns:a16="http://schemas.microsoft.com/office/drawing/2014/main" id="{94657C26-22A9-511C-C0F8-5370BD470E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9640" y="2148026"/>
            <a:ext cx="2561948" cy="2561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08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1251751" y="1268760"/>
            <a:ext cx="9907480" cy="3917032"/>
          </a:xfrm>
        </p:spPr>
        <p:txBody>
          <a:bodyPr/>
          <a:lstStyle/>
          <a:p>
            <a:pPr marL="0" indent="0">
              <a:buNone/>
            </a:pPr>
            <a:endParaRPr lang="en-US" sz="2800" dirty="0"/>
          </a:p>
          <a:p>
            <a:pPr marL="0" indent="0" algn="ctr">
              <a:buNone/>
            </a:pPr>
            <a:r>
              <a:rPr lang="en-US" sz="2800" dirty="0"/>
              <a:t>Means </a:t>
            </a:r>
            <a:r>
              <a:rPr lang="en-GB" sz="2800" dirty="0"/>
              <a:t>Using your own words to provide a statement (‘summary’) of the main themes, key points, or overarching ideas of a complete text, such as a book, chapter from a book, or academic article.</a:t>
            </a:r>
          </a:p>
          <a:p>
            <a:pPr marL="0" indent="0" algn="r">
              <a:buNone/>
            </a:pPr>
            <a:endParaRPr lang="en-GB" sz="2800" dirty="0"/>
          </a:p>
          <a:p>
            <a:pPr marL="0" indent="0" algn="r">
              <a:buNone/>
            </a:pPr>
            <a:endParaRPr lang="en-GB" sz="2800" dirty="0"/>
          </a:p>
          <a:p>
            <a:pPr marL="0" indent="0" algn="r">
              <a:buNone/>
            </a:pPr>
            <a:r>
              <a:rPr lang="en-GB" sz="1400" dirty="0"/>
              <a:t>(University of Suffolk, 2024)</a:t>
            </a:r>
          </a:p>
          <a:p>
            <a:pPr marL="0" indent="0">
              <a:buNone/>
            </a:pPr>
            <a:endParaRPr lang="en-GB" sz="2800" dirty="0"/>
          </a:p>
        </p:txBody>
      </p:sp>
    </p:spTree>
    <p:extLst>
      <p:ext uri="{BB962C8B-B14F-4D97-AF65-F5344CB8AC3E}">
        <p14:creationId xmlns:p14="http://schemas.microsoft.com/office/powerpoint/2010/main" val="3228457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4000" b="1" dirty="0"/>
              <a:t>Why summarise?</a:t>
            </a:r>
          </a:p>
        </p:txBody>
      </p:sp>
      <p:sp>
        <p:nvSpPr>
          <p:cNvPr id="3" name="Content Placeholder 2"/>
          <p:cNvSpPr>
            <a:spLocks noGrp="1"/>
          </p:cNvSpPr>
          <p:nvPr>
            <p:ph idx="1"/>
          </p:nvPr>
        </p:nvSpPr>
        <p:spPr>
          <a:xfrm>
            <a:off x="1162975" y="1268760"/>
            <a:ext cx="10005133" cy="3917032"/>
          </a:xfrm>
        </p:spPr>
        <p:txBody>
          <a:bodyPr/>
          <a:lstStyle/>
          <a:p>
            <a:pPr algn="l">
              <a:buFont typeface="Arial" panose="020B0604020202020204" pitchFamily="34" charset="0"/>
              <a:buChar char="•"/>
            </a:pPr>
            <a:endParaRPr lang="en-GB" sz="2800" b="0" i="0" dirty="0">
              <a:solidFill>
                <a:srgbClr val="000000"/>
              </a:solidFill>
              <a:effectLst/>
              <a:highlight>
                <a:srgbClr val="FFFFFF"/>
              </a:highlight>
              <a:latin typeface="Myriad Pro"/>
            </a:endParaRPr>
          </a:p>
          <a:p>
            <a:pPr algn="l">
              <a:buFont typeface="Arial" panose="020B0604020202020204" pitchFamily="34" charset="0"/>
              <a:buChar char="•"/>
            </a:pPr>
            <a:r>
              <a:rPr lang="en-GB" sz="2800" b="0" i="0" dirty="0">
                <a:solidFill>
                  <a:srgbClr val="000000"/>
                </a:solidFill>
                <a:effectLst/>
                <a:highlight>
                  <a:srgbClr val="FFFFFF"/>
                </a:highlight>
                <a:latin typeface="Myriad Pro"/>
              </a:rPr>
              <a:t>To demonstrates your understanding of your reading</a:t>
            </a:r>
          </a:p>
          <a:p>
            <a:pPr algn="l">
              <a:buFont typeface="Arial" panose="020B0604020202020204" pitchFamily="34" charset="0"/>
              <a:buChar char="•"/>
            </a:pPr>
            <a:r>
              <a:rPr lang="en-GB" sz="2800" b="0" i="0" dirty="0">
                <a:solidFill>
                  <a:srgbClr val="000000"/>
                </a:solidFill>
                <a:effectLst/>
                <a:highlight>
                  <a:srgbClr val="FFFFFF"/>
                </a:highlight>
                <a:latin typeface="Myriad Pro"/>
              </a:rPr>
              <a:t>Demonstrates your ability to identify the main points from a larger body of text or to draw together the main points from several sources</a:t>
            </a:r>
          </a:p>
          <a:p>
            <a:pPr algn="l">
              <a:buFont typeface="Arial" panose="020B0604020202020204" pitchFamily="34" charset="0"/>
              <a:buChar char="•"/>
            </a:pPr>
            <a:r>
              <a:rPr lang="en-GB" sz="2800" dirty="0">
                <a:solidFill>
                  <a:srgbClr val="000000"/>
                </a:solidFill>
                <a:highlight>
                  <a:srgbClr val="FFFFFF"/>
                </a:highlight>
                <a:latin typeface="Myriad Pro"/>
              </a:rPr>
              <a:t>To simplify dense information</a:t>
            </a:r>
          </a:p>
          <a:p>
            <a:pPr algn="l">
              <a:buFont typeface="Arial" panose="020B0604020202020204" pitchFamily="34" charset="0"/>
              <a:buChar char="•"/>
            </a:pPr>
            <a:r>
              <a:rPr lang="en-GB" sz="2800" dirty="0">
                <a:solidFill>
                  <a:srgbClr val="000000"/>
                </a:solidFill>
                <a:highlight>
                  <a:srgbClr val="FFFFFF"/>
                </a:highlight>
                <a:latin typeface="Myriad Pro"/>
              </a:rPr>
              <a:t>Facilitate the communication of complex information</a:t>
            </a:r>
            <a:endParaRPr lang="en-GB" sz="2800" b="0" i="0" dirty="0">
              <a:solidFill>
                <a:srgbClr val="000000"/>
              </a:solidFill>
              <a:effectLst/>
              <a:highlight>
                <a:srgbClr val="FFFFFF"/>
              </a:highlight>
              <a:latin typeface="Myriad Pro"/>
            </a:endParaRPr>
          </a:p>
        </p:txBody>
      </p:sp>
    </p:spTree>
    <p:extLst>
      <p:ext uri="{BB962C8B-B14F-4D97-AF65-F5344CB8AC3E}">
        <p14:creationId xmlns:p14="http://schemas.microsoft.com/office/powerpoint/2010/main" val="374820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lstStyle/>
          <a:p>
            <a:r>
              <a:rPr lang="en-GB" sz="4000" b="1" dirty="0"/>
              <a:t>When do you summarise?</a:t>
            </a:r>
          </a:p>
        </p:txBody>
      </p:sp>
      <p:sp>
        <p:nvSpPr>
          <p:cNvPr id="3" name="Content Placeholder 2"/>
          <p:cNvSpPr>
            <a:spLocks noGrp="1"/>
          </p:cNvSpPr>
          <p:nvPr>
            <p:ph idx="1"/>
          </p:nvPr>
        </p:nvSpPr>
        <p:spPr>
          <a:xfrm>
            <a:off x="1269507" y="1268759"/>
            <a:ext cx="10164931" cy="4288661"/>
          </a:xfrm>
        </p:spPr>
        <p:txBody>
          <a:bodyPr/>
          <a:lstStyle/>
          <a:p>
            <a:r>
              <a:rPr lang="en-US" sz="2400" dirty="0"/>
              <a:t>When there is a need to condense large units of texts or other forms of data. </a:t>
            </a:r>
          </a:p>
          <a:p>
            <a:endParaRPr lang="en-US" sz="2400" dirty="0"/>
          </a:p>
          <a:p>
            <a:r>
              <a:rPr lang="en-US" sz="2400" dirty="0"/>
              <a:t>When you want to bring in ideas from longer texts into your own work</a:t>
            </a:r>
          </a:p>
          <a:p>
            <a:endParaRPr lang="en-US" sz="2400" dirty="0"/>
          </a:p>
          <a:p>
            <a:r>
              <a:rPr lang="en-GB" sz="2400" dirty="0"/>
              <a:t>Provide an overview or background to a topic</a:t>
            </a:r>
          </a:p>
          <a:p>
            <a:pPr marL="0" indent="0">
              <a:buNone/>
            </a:pPr>
            <a:endParaRPr lang="en-GB" sz="2400" dirty="0"/>
          </a:p>
          <a:p>
            <a:r>
              <a:rPr lang="en-GB" sz="2400" dirty="0"/>
              <a:t>Describe your knowledge and understanding from a single source or express your combined knowledge and understanding from several sources (synthesis of sources)</a:t>
            </a:r>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1919536" y="1124744"/>
            <a:ext cx="8424936" cy="3917032"/>
          </a:xfrm>
        </p:spPr>
        <p:txBody>
          <a:bodyPr/>
          <a:lstStyle/>
          <a:p>
            <a:pPr marL="0" indent="0">
              <a:buNone/>
            </a:pPr>
            <a:r>
              <a:rPr lang="en-US" sz="2400" b="1" dirty="0">
                <a:solidFill>
                  <a:srgbClr val="0070C0"/>
                </a:solidFill>
              </a:rPr>
              <a:t>Step 1: </a:t>
            </a:r>
            <a:r>
              <a:rPr lang="en-US" sz="2400" b="1" dirty="0"/>
              <a:t>Read</a:t>
            </a:r>
          </a:p>
          <a:p>
            <a:r>
              <a:rPr lang="en-US" sz="2400" dirty="0"/>
              <a:t>Read the text you intend to </a:t>
            </a:r>
            <a:r>
              <a:rPr lang="en-US" sz="2400" dirty="0" err="1"/>
              <a:t>summarise</a:t>
            </a:r>
            <a:r>
              <a:rPr lang="en-US" sz="2400" dirty="0"/>
              <a:t>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rPr>
              <a:t>Step 2: </a:t>
            </a:r>
            <a:r>
              <a:rPr lang="en-US" sz="2400" b="1" dirty="0"/>
              <a:t>Write</a:t>
            </a:r>
          </a:p>
          <a:p>
            <a:r>
              <a:rPr lang="en-US" sz="2400" dirty="0"/>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br>
            <a:endParaRPr lang="en-US" sz="2400" dirty="0"/>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1919536" y="1124744"/>
            <a:ext cx="8424936" cy="3917032"/>
          </a:xfrm>
        </p:spPr>
        <p:txBody>
          <a:bodyPr/>
          <a:lstStyle/>
          <a:p>
            <a:pPr marL="0" indent="0">
              <a:buNone/>
            </a:pPr>
            <a:r>
              <a:rPr lang="en-US" sz="2400" b="1" dirty="0">
                <a:solidFill>
                  <a:srgbClr val="0070C0"/>
                </a:solidFill>
              </a:rPr>
              <a:t>Step 3: </a:t>
            </a:r>
            <a:r>
              <a:rPr lang="en-US" sz="2400" b="1" dirty="0"/>
              <a:t>Check</a:t>
            </a:r>
          </a:p>
          <a:p>
            <a:r>
              <a:rPr lang="en-US" sz="2400" dirty="0"/>
              <a:t>Compare your draft with the source text to make sure that your summary catches the essence of the source text.</a:t>
            </a:r>
          </a:p>
          <a:p>
            <a:pPr marL="0" indent="0">
              <a:buNone/>
            </a:pPr>
            <a:r>
              <a:rPr lang="en-US" sz="2400" b="1" dirty="0">
                <a:solidFill>
                  <a:srgbClr val="0070C0"/>
                </a:solidFill>
              </a:rPr>
              <a:t>Step 4: </a:t>
            </a:r>
            <a:r>
              <a:rPr lang="en-US" sz="2400" b="1" dirty="0"/>
              <a:t>Revise</a:t>
            </a:r>
          </a:p>
          <a:p>
            <a:r>
              <a:rPr lang="en-US" sz="2400" dirty="0"/>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rPr>
              <a:t>Step 5: </a:t>
            </a:r>
            <a:r>
              <a:rPr lang="en-US" sz="2400" b="1" dirty="0"/>
              <a:t>Give reference</a:t>
            </a:r>
          </a:p>
          <a:p>
            <a:r>
              <a:rPr lang="en-US" sz="2400" dirty="0"/>
              <a:t>Remember that proper references are needed in summaries, as well as in quotations and paraphrases.</a:t>
            </a:r>
          </a:p>
          <a:p>
            <a:endParaRPr lang="en-US" sz="2400" dirty="0"/>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125759"/>
            <a:ext cx="8229600" cy="1063849"/>
          </a:xfrm>
        </p:spPr>
        <p:txBody>
          <a:bodyPr vert="horz" lIns="91440" tIns="45720" rIns="91440" bIns="45720" rtlCol="0" anchor="ctr">
            <a:normAutofit/>
          </a:bodyPr>
          <a:lstStyle/>
          <a:p>
            <a:r>
              <a:rPr lang="en-GB" b="1" dirty="0"/>
              <a:t>Example 1 Original text</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914400" y="1307236"/>
            <a:ext cx="10875146" cy="4232429"/>
          </a:xfrm>
          <a:prstGeom prst="rect">
            <a:avLst/>
          </a:prstGeom>
        </p:spPr>
        <p:txBody>
          <a:bodyPr vert="horz" lIns="91440" tIns="45720" rIns="91440" bIns="45720" rtlCol="0">
            <a:normAutofit fontScale="2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just" defTabSz="914400" rtl="0" eaLnBrk="1" fontAlgn="auto" latinLnBrk="0" hangingPunct="1">
              <a:lnSpc>
                <a:spcPct val="100000"/>
              </a:lnSpc>
              <a:spcBef>
                <a:spcPct val="0"/>
              </a:spcBef>
              <a:spcAft>
                <a:spcPts val="0"/>
              </a:spcAft>
              <a:buClrTx/>
              <a:buSzTx/>
              <a:buFontTx/>
              <a:buNone/>
              <a:tabLst/>
              <a:defRPr/>
            </a:pPr>
            <a:r>
              <a:rPr kumimoji="0" lang="en-GB" sz="9600" b="0" i="0" u="none" strike="noStrike" kern="1200" cap="none" spc="0" normalizeH="0" baseline="0" noProof="0" dirty="0">
                <a:ln>
                  <a:noFill/>
                </a:ln>
                <a:solidFill>
                  <a:prstClr val="black"/>
                </a:solidFill>
                <a:effectLst/>
                <a:uLnTx/>
                <a:uFillTx/>
                <a:latin typeface="Myriad Pro"/>
                <a:ea typeface="+mj-ea"/>
                <a:cs typeface="+mj-cs"/>
              </a:rPr>
              <a:t>I am here today to address you on the issue of unemployment, and I really want to do two things, firstly set out the scale of the challenge we face and secondly explain the revolutionary approach we have taken to tackling it - an approach that has profoundly changed the way Government provides services. The figures speak for themselves, there are currently </a:t>
            </a:r>
            <a:r>
              <a:rPr kumimoji="0" lang="en-GB" sz="9600" b="1" i="0" u="none" strike="noStrike" kern="1200" cap="none" spc="0" normalizeH="0" baseline="0" noProof="0" dirty="0">
                <a:ln>
                  <a:noFill/>
                </a:ln>
                <a:solidFill>
                  <a:prstClr val="black"/>
                </a:solidFill>
                <a:effectLst/>
                <a:uLnTx/>
                <a:uFillTx/>
                <a:latin typeface="Myriad Pro"/>
                <a:ea typeface="+mj-ea"/>
                <a:cs typeface="+mj-cs"/>
              </a:rPr>
              <a:t>five million</a:t>
            </a:r>
            <a:r>
              <a:rPr kumimoji="0" lang="en-GB" sz="9600" b="0" i="0" u="none" strike="noStrike" kern="1200" cap="none" spc="0" normalizeH="0" baseline="0" noProof="0" dirty="0">
                <a:ln>
                  <a:noFill/>
                </a:ln>
                <a:solidFill>
                  <a:prstClr val="black"/>
                </a:solidFill>
                <a:effectLst/>
                <a:uLnTx/>
                <a:uFillTx/>
                <a:latin typeface="Myriad Pro"/>
                <a:ea typeface="+mj-ea"/>
                <a:cs typeface="+mj-cs"/>
              </a:rPr>
              <a:t> people on out of work benefits. The overall unemployment rate is still showing the impact of recession. Youth unemployment has been rising since the early part of the last decade - well before the recession started. It’s probably the most challenging part of our labour market legacy. Over the past year there have been some encouraging signs. Private sector employment has been rising much faster than public sector job losses. The labour market still shows month to month fluctuations, but it does appear to be more stable now. The independent Office of Budget Responsibility is in fact forecasting a big increase in employment over the next few years as the economy recovers.</a:t>
            </a:r>
          </a:p>
          <a:p>
            <a:pPr marL="0" marR="0" lvl="0" indent="0" algn="just" defTabSz="914400" rtl="0" eaLnBrk="1" fontAlgn="auto" latinLnBrk="0" hangingPunct="1">
              <a:lnSpc>
                <a:spcPct val="100000"/>
              </a:lnSpc>
              <a:spcBef>
                <a:spcPct val="0"/>
              </a:spcBef>
              <a:spcAft>
                <a:spcPts val="0"/>
              </a:spcAft>
              <a:buClrTx/>
              <a:buSzTx/>
              <a:buFontTx/>
              <a:buNone/>
              <a:tabLst/>
              <a:defRPr/>
            </a:pPr>
            <a:r>
              <a:rPr kumimoji="0" lang="en-GB" sz="9600" b="0" i="0" u="none" strike="noStrike" kern="1200" cap="none" spc="0" normalizeH="0" baseline="0" noProof="0" dirty="0">
                <a:ln>
                  <a:noFill/>
                </a:ln>
                <a:solidFill>
                  <a:prstClr val="black"/>
                </a:solidFill>
                <a:effectLst/>
                <a:uLnTx/>
                <a:uFillTx/>
                <a:latin typeface="Myriad Pro"/>
                <a:ea typeface="+mj-ea"/>
                <a:cs typeface="+mj-cs"/>
              </a:rPr>
              <a:t> </a:t>
            </a:r>
          </a:p>
          <a:p>
            <a:pPr marL="342900" marR="0" lvl="0" indent="-342900" algn="just"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500" b="1" i="0" u="none" strike="noStrike" kern="1200" cap="none" spc="0" normalizeH="0" baseline="0" noProof="0" dirty="0">
              <a:ln>
                <a:noFill/>
              </a:ln>
              <a:solidFill>
                <a:prstClr val="black"/>
              </a:solidFill>
              <a:effectLst/>
              <a:uLnTx/>
              <a:uFillTx/>
              <a:latin typeface="Myriad Pro"/>
              <a:ea typeface="+mj-ea"/>
              <a:cs typeface="+mj-cs"/>
            </a:endParaRPr>
          </a:p>
        </p:txBody>
      </p:sp>
    </p:spTree>
    <p:extLst>
      <p:ext uri="{BB962C8B-B14F-4D97-AF65-F5344CB8AC3E}">
        <p14:creationId xmlns:p14="http://schemas.microsoft.com/office/powerpoint/2010/main" val="1524102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Summarised text</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363794" y="1600201"/>
            <a:ext cx="11021961"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just" defTabSz="914400" rtl="0" eaLnBrk="1" fontAlgn="auto" latinLnBrk="0" hangingPunct="1">
              <a:lnSpc>
                <a:spcPct val="90000"/>
              </a:lnSpc>
              <a:spcBef>
                <a:spcPct val="2000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Myriad Pro"/>
                <a:ea typeface="+mj-ea"/>
                <a:cs typeface="+mj-cs"/>
              </a:rPr>
              <a:t>Unemployment remains a significant challenge, with five million people on out-of-work benefits and rising youth unemployment since the early 2000s. However, private sector employment is growing faster than public sector job losses, indicating a more stable labour market. The Office of Budget Responsibility forecasts substantial employment growth as the economy recovers.</a:t>
            </a:r>
            <a:endParaRPr kumimoji="0" lang="en-US" altLang="en-US" sz="3600" b="1" i="0" u="none" strike="noStrike" kern="1200" cap="none" spc="0" normalizeH="0" baseline="0" noProof="0" dirty="0">
              <a:ln>
                <a:noFill/>
              </a:ln>
              <a:solidFill>
                <a:prstClr val="black"/>
              </a:solidFill>
              <a:effectLst/>
              <a:uLnTx/>
              <a:uFillTx/>
              <a:latin typeface="Myriad Pro"/>
              <a:ea typeface="+mj-ea"/>
              <a:cs typeface="+mj-cs"/>
            </a:endParaRPr>
          </a:p>
        </p:txBody>
      </p:sp>
    </p:spTree>
    <p:extLst>
      <p:ext uri="{BB962C8B-B14F-4D97-AF65-F5344CB8AC3E}">
        <p14:creationId xmlns:p14="http://schemas.microsoft.com/office/powerpoint/2010/main" val="96297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2</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1433865" y="1573568"/>
            <a:ext cx="9519269" cy="3989040"/>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500" b="1" i="0" u="none" strike="noStrike" kern="1200" cap="none" spc="0" normalizeH="0" baseline="0" noProof="0" dirty="0">
              <a:ln>
                <a:noFill/>
              </a:ln>
              <a:solidFill>
                <a:prstClr val="black"/>
              </a:solidFill>
              <a:effectLst/>
              <a:uLnTx/>
              <a:uFillTx/>
              <a:latin typeface="Myriad Pro"/>
              <a:ea typeface="+mj-ea"/>
              <a:cs typeface="+mj-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altLang="en-US" sz="2400" b="1" i="0" u="none" strike="noStrike" kern="1200" cap="none" spc="0" normalizeH="0" baseline="0" noProof="0" dirty="0">
                <a:ln>
                  <a:noFill/>
                </a:ln>
                <a:solidFill>
                  <a:prstClr val="black"/>
                </a:solidFill>
                <a:effectLst/>
                <a:uLnTx/>
                <a:uFillTx/>
                <a:latin typeface="Myriad Pro"/>
                <a:ea typeface="+mj-ea"/>
                <a:cs typeface="+mj-cs"/>
              </a:rPr>
              <a:t>Practice </a:t>
            </a:r>
            <a:r>
              <a:rPr kumimoji="0" lang="en-US" altLang="en-US" sz="2400" b="1" i="0" u="none" strike="noStrike" kern="1200" cap="none" spc="0" normalizeH="0" baseline="0" noProof="0" dirty="0" err="1">
                <a:ln>
                  <a:noFill/>
                </a:ln>
                <a:solidFill>
                  <a:prstClr val="black"/>
                </a:solidFill>
                <a:effectLst/>
                <a:uLnTx/>
                <a:uFillTx/>
                <a:latin typeface="Myriad Pro"/>
                <a:ea typeface="+mj-ea"/>
                <a:cs typeface="+mj-cs"/>
              </a:rPr>
              <a:t>Summarising</a:t>
            </a:r>
            <a:r>
              <a:rPr kumimoji="0" lang="en-US" altLang="en-US" sz="2400" b="1" i="0" u="none" strike="noStrike" kern="1200" cap="none" spc="0" normalizeH="0" baseline="0" noProof="0" dirty="0">
                <a:ln>
                  <a:noFill/>
                </a:ln>
                <a:solidFill>
                  <a:prstClr val="black"/>
                </a:solidFill>
                <a:effectLst/>
                <a:uLnTx/>
                <a:uFillTx/>
                <a:latin typeface="Myriad Pro"/>
                <a:ea typeface="+mj-ea"/>
                <a:cs typeface="+mj-cs"/>
              </a:rPr>
              <a:t> the following paragraphs</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500" b="1" i="0" u="none" strike="noStrike" kern="1200" cap="none" spc="0" normalizeH="0" baseline="0" noProof="0" dirty="0">
              <a:ln>
                <a:noFill/>
              </a:ln>
              <a:solidFill>
                <a:prstClr val="black"/>
              </a:solidFill>
              <a:effectLst/>
              <a:uLnTx/>
              <a:uFillTx/>
              <a:latin typeface="Myriad Pro"/>
              <a:ea typeface="+mj-ea"/>
              <a:cs typeface="+mj-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500" b="1" i="0" u="none" strike="noStrike" kern="1200" cap="none" spc="0" normalizeH="0" baseline="0" noProof="0" dirty="0">
              <a:ln>
                <a:noFill/>
              </a:ln>
              <a:solidFill>
                <a:prstClr val="black"/>
              </a:solidFill>
              <a:effectLst/>
              <a:uLnTx/>
              <a:uFillTx/>
              <a:latin typeface="Myriad Pro"/>
              <a:ea typeface="+mj-ea"/>
              <a:cs typeface="+mj-cs"/>
            </a:endParaRPr>
          </a:p>
          <a:p>
            <a:pPr marL="342900" marR="0" lvl="1" indent="-342900" algn="just"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More than two million people on Incapacity Benefit received no support at all to see whether they could do something more than simply spend the rest of their life on benefits. For too long they have been stranded on the margins of our society.</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1" indent="-342900" algn="just"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To ensure young people are equipped with essential knowledge and the technical, cultural and creative skills, the Government must recalibrate the compulsory components of the national curriculum and performance measures, putting skills development at the centre.</a:t>
            </a:r>
            <a:endParaRPr kumimoji="0" lang="en-US" altLang="en-US"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5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277916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026969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819922" y="461640"/>
            <a:ext cx="8460420" cy="4533538"/>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3 – 15 mins pre-task session (Have you any questions?)</a:t>
            </a:r>
          </a:p>
        </p:txBody>
      </p:sp>
    </p:spTree>
    <p:extLst>
      <p:ext uri="{BB962C8B-B14F-4D97-AF65-F5344CB8AC3E}">
        <p14:creationId xmlns:p14="http://schemas.microsoft.com/office/powerpoint/2010/main" val="414743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322773" y="603682"/>
            <a:ext cx="9889724" cy="4802820"/>
          </a:xfrm>
        </p:spPr>
        <p:style>
          <a:lnRef idx="0">
            <a:schemeClr val="accent5"/>
          </a:lnRef>
          <a:fillRef idx="3">
            <a:schemeClr val="accent5"/>
          </a:fillRef>
          <a:effectRef idx="3">
            <a:schemeClr val="accent5"/>
          </a:effectRef>
          <a:fontRef idx="minor">
            <a:schemeClr val="lt1"/>
          </a:fontRef>
        </p:style>
        <p:txBody>
          <a:bodyPr>
            <a:normAutofit lnSpcReduction="10000"/>
          </a:bodyPr>
          <a:lstStyle/>
          <a:p>
            <a:pPr marL="0" indent="0" algn="ctr">
              <a:buNone/>
            </a:pPr>
            <a:endParaRPr lang="en-GB" sz="4050" dirty="0"/>
          </a:p>
          <a:p>
            <a:pPr marL="0" indent="0" algn="ctr">
              <a:buNone/>
            </a:pPr>
            <a:endParaRPr lang="en-GB" sz="4050" dirty="0"/>
          </a:p>
          <a:p>
            <a:pPr marL="0" indent="0" algn="ctr">
              <a:buNone/>
            </a:pPr>
            <a:r>
              <a:rPr lang="en-GB" sz="4050" b="1" dirty="0"/>
              <a:t>Part 4 – Task 2 Academic Skills Practice</a:t>
            </a:r>
          </a:p>
          <a:p>
            <a:pPr marL="0" indent="0" algn="ctr">
              <a:buNone/>
            </a:pPr>
            <a:r>
              <a:rPr lang="en-GB" sz="4050" b="1" dirty="0"/>
              <a:t>Please go to the Assessment Specification Tile to Access this.</a:t>
            </a:r>
          </a:p>
          <a:p>
            <a:pPr marL="0" indent="0" algn="ctr">
              <a:buNone/>
            </a:pPr>
            <a:r>
              <a:rPr lang="en-GB" sz="4050" b="1" dirty="0"/>
              <a:t>Please, complete and submit this task in class.</a:t>
            </a:r>
          </a:p>
        </p:txBody>
      </p:sp>
    </p:spTree>
    <p:extLst>
      <p:ext uri="{BB962C8B-B14F-4D97-AF65-F5344CB8AC3E}">
        <p14:creationId xmlns:p14="http://schemas.microsoft.com/office/powerpoint/2010/main" val="2696092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274638"/>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1642369" y="1340768"/>
            <a:ext cx="9117367" cy="3989040"/>
          </a:xfrm>
        </p:spPr>
        <p:txBody>
          <a:bodyPr>
            <a:normAutofit/>
          </a:bodyPr>
          <a:lstStyle/>
          <a:p>
            <a:pPr>
              <a:lnSpc>
                <a:spcPct val="90000"/>
              </a:lnSpc>
            </a:pPr>
            <a:endParaRPr lang="en-GB" sz="1800" dirty="0"/>
          </a:p>
          <a:p>
            <a:pPr>
              <a:lnSpc>
                <a:spcPct val="90000"/>
              </a:lnSpc>
            </a:pPr>
            <a:r>
              <a:rPr lang="en-GB" sz="2400" dirty="0"/>
              <a:t>Completed task 2</a:t>
            </a:r>
          </a:p>
          <a:p>
            <a:pPr>
              <a:lnSpc>
                <a:spcPct val="90000"/>
              </a:lnSpc>
            </a:pPr>
            <a:endParaRPr lang="en-GB" sz="2400" dirty="0"/>
          </a:p>
          <a:p>
            <a:pPr>
              <a:lnSpc>
                <a:spcPct val="90000"/>
              </a:lnSpc>
            </a:pPr>
            <a:r>
              <a:rPr lang="en-GB" sz="2400" dirty="0"/>
              <a:t>Discussed </a:t>
            </a:r>
            <a:r>
              <a:rPr lang="en-GB" sz="2400" dirty="0" err="1"/>
              <a:t>Summmarising</a:t>
            </a:r>
            <a:endParaRPr lang="en-GB" sz="2400" dirty="0"/>
          </a:p>
          <a:p>
            <a:pPr>
              <a:lnSpc>
                <a:spcPct val="90000"/>
              </a:lnSpc>
            </a:pPr>
            <a:endParaRPr lang="en-GB" sz="2400" dirty="0"/>
          </a:p>
          <a:p>
            <a:pPr>
              <a:lnSpc>
                <a:spcPct val="90000"/>
              </a:lnSpc>
            </a:pPr>
            <a:r>
              <a:rPr lang="en-GB" sz="2400" dirty="0"/>
              <a:t>Why, when, and how to summarise.</a:t>
            </a:r>
          </a:p>
          <a:p>
            <a:pPr>
              <a:lnSpc>
                <a:spcPct val="90000"/>
              </a:lnSpc>
            </a:pPr>
            <a:endParaRPr lang="en-GB" sz="2400" dirty="0"/>
          </a:p>
          <a:p>
            <a:pPr>
              <a:lnSpc>
                <a:spcPct val="90000"/>
              </a:lnSpc>
            </a:pPr>
            <a:r>
              <a:rPr lang="en-GB" sz="2400" dirty="0"/>
              <a:t>How to summarise representing information into data/informative images</a:t>
            </a:r>
            <a:r>
              <a:rPr lang="en-GB" sz="1800" dirty="0"/>
              <a:t>.</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145212" y="3893339"/>
            <a:ext cx="1738536" cy="178969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lnSpcReduction="10000"/>
          </a:bodyPr>
          <a:lstStyle/>
          <a:p>
            <a:pPr marL="0" indent="0">
              <a:buNone/>
            </a:pPr>
            <a:r>
              <a:rPr lang="en-GB" sz="1800" dirty="0">
                <a:cs typeface="Arial" panose="020B0604020202020204" pitchFamily="34" charset="0"/>
              </a:rPr>
              <a:t>Gov.uk. (2011) ‘</a:t>
            </a:r>
            <a:r>
              <a:rPr lang="en-GB" sz="1800" dirty="0"/>
              <a:t>How to tackle unemployment’. Available at: </a:t>
            </a:r>
            <a:r>
              <a:rPr lang="en-GB" sz="1800" dirty="0">
                <a:hlinkClick r:id="rId2"/>
              </a:rPr>
              <a:t>How to tackle  unemployment - GOV.UK (www.gov.uk)</a:t>
            </a:r>
            <a:r>
              <a:rPr lang="en-GB" sz="1800" dirty="0"/>
              <a:t> Accessed 29/07/24. </a:t>
            </a:r>
          </a:p>
          <a:p>
            <a:pPr marL="0" indent="0">
              <a:buNone/>
            </a:pPr>
            <a:endParaRPr lang="en-GB" sz="1800" dirty="0"/>
          </a:p>
          <a:p>
            <a:pPr marL="0" indent="0">
              <a:buNone/>
            </a:pPr>
            <a:r>
              <a:rPr lang="en-GB" sz="1800" dirty="0"/>
              <a:t>Mindtools (n.d.) ‘Paraphrasing and Summarizing.’ Available at: </a:t>
            </a:r>
            <a:r>
              <a:rPr lang="en-GB" sz="1800" dirty="0">
                <a:hlinkClick r:id="rId3"/>
              </a:rPr>
              <a:t>https://www.mindtools.com/pages/article/paraphrasing-summarizing.htm</a:t>
            </a:r>
            <a:r>
              <a:rPr lang="en-GB" sz="1800" dirty="0"/>
              <a:t> (accessed 5.03.2021) </a:t>
            </a:r>
          </a:p>
          <a:p>
            <a:pPr marL="0" indent="0">
              <a:buNone/>
            </a:pPr>
            <a:endParaRPr lang="en-GB" sz="1800" dirty="0">
              <a:latin typeface="Myriad Pro"/>
              <a:cs typeface="Arial" panose="020B0604020202020204" pitchFamily="34" charset="0"/>
            </a:endParaRPr>
          </a:p>
          <a:p>
            <a:pPr marL="0" indent="0">
              <a:buNone/>
            </a:pPr>
            <a:r>
              <a:rPr lang="en-GB" sz="1800" dirty="0">
                <a:latin typeface="Myriad Pro"/>
                <a:cs typeface="Arial" panose="020B0604020202020204" pitchFamily="34" charset="0"/>
              </a:rPr>
              <a:t>Moore, S., Colin, N., Murphy, M., and Connolly, C (2010) </a:t>
            </a:r>
            <a:r>
              <a:rPr lang="en-GB" sz="1800" i="1" dirty="0">
                <a:latin typeface="Myriad Pro"/>
                <a:cs typeface="Arial" panose="020B0604020202020204" pitchFamily="34" charset="0"/>
              </a:rPr>
              <a:t>The Ultimate Study Skills Handbook</a:t>
            </a:r>
            <a:r>
              <a:rPr lang="en-GB" sz="1800" dirty="0">
                <a:latin typeface="Myriad Pro"/>
                <a:cs typeface="Arial" panose="020B0604020202020204" pitchFamily="34" charset="0"/>
              </a:rPr>
              <a:t>, Maidenhead: Open University Press.</a:t>
            </a:r>
          </a:p>
          <a:p>
            <a:pPr marL="0" indent="0">
              <a:buNone/>
            </a:pPr>
            <a:endParaRPr lang="en-GB" sz="1800" dirty="0">
              <a:latin typeface="Myriad Pro"/>
              <a:cs typeface="Arial" panose="020B0604020202020204" pitchFamily="34" charset="0"/>
            </a:endParaRPr>
          </a:p>
          <a:p>
            <a:pPr marL="0" indent="0">
              <a:buNone/>
            </a:pPr>
            <a:r>
              <a:rPr lang="en-GB" sz="1800" dirty="0"/>
              <a:t>UK Parliament (2021) ‘Urgent action needed to tackle and prevent youth unemployment’. Available at: </a:t>
            </a:r>
            <a:r>
              <a:rPr lang="en-GB" sz="1800" dirty="0">
                <a:hlinkClick r:id="rId4"/>
              </a:rPr>
              <a:t>Urgent action needed to tackle and prevent youth unemployment - Committees - UK Parliament</a:t>
            </a:r>
            <a:r>
              <a:rPr lang="en-GB" sz="1800" dirty="0"/>
              <a:t> Accessed 30/07/24</a:t>
            </a:r>
          </a:p>
          <a:p>
            <a:pPr marL="0" indent="0">
              <a:buNone/>
            </a:pPr>
            <a:endParaRPr lang="en-GB" sz="1800" dirty="0">
              <a:latin typeface="Myriad Pro"/>
              <a:cs typeface="Arial" panose="020B0604020202020204" pitchFamily="34" charset="0"/>
            </a:endParaRPr>
          </a:p>
          <a:p>
            <a:pPr marL="0" indent="0">
              <a:buNone/>
            </a:pPr>
            <a:r>
              <a:rPr lang="en-GB" sz="1800" dirty="0">
                <a:latin typeface="Myriad Pro"/>
                <a:cs typeface="Arial" panose="020B0604020202020204" pitchFamily="34" charset="0"/>
              </a:rPr>
              <a:t>University of Suffolk (2024) ‘Summarising, Paraphrasing, and Quotations”. Available at : </a:t>
            </a:r>
            <a:r>
              <a:rPr lang="en-GB" sz="1800" dirty="0">
                <a:latin typeface="Myriad Pro"/>
                <a:cs typeface="Arial" panose="020B0604020202020204" pitchFamily="34" charset="0"/>
                <a:hlinkClick r:id="rId5"/>
              </a:rPr>
              <a:t>https://libguides.uos.ac.uk/academic-writing/summarise-paraphrase-quote</a:t>
            </a:r>
            <a:r>
              <a:rPr lang="en-GB" sz="1800" dirty="0">
                <a:latin typeface="Myriad Pro"/>
                <a:cs typeface="Arial" panose="020B0604020202020204" pitchFamily="34" charset="0"/>
              </a:rPr>
              <a:t> Accessed 28/07/24</a:t>
            </a:r>
          </a:p>
          <a:p>
            <a:pPr marL="0" indent="0">
              <a:buNone/>
            </a:pPr>
            <a:endParaRPr lang="en-GB" sz="1800" dirty="0">
              <a:latin typeface="Myriad Pro"/>
              <a:cs typeface="Arial" panose="020B0604020202020204" pitchFamily="34" charset="0"/>
            </a:endParaRPr>
          </a:p>
          <a:p>
            <a:pPr marL="0" indent="0">
              <a:buNone/>
            </a:pPr>
            <a:endParaRPr lang="en-GB" sz="1800" dirty="0">
              <a:latin typeface="Myriad Pro"/>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b="1"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pPr marL="0" indent="0">
              <a:buNone/>
            </a:pPr>
            <a:r>
              <a:rPr lang="en-GB" dirty="0"/>
              <a:t>We will look at </a:t>
            </a:r>
          </a:p>
          <a:p>
            <a:r>
              <a:rPr lang="en-GB" dirty="0"/>
              <a:t>Signposting</a:t>
            </a:r>
          </a:p>
          <a:p>
            <a:r>
              <a:rPr lang="en-GB" dirty="0"/>
              <a:t>Paraphrasing</a:t>
            </a:r>
          </a:p>
          <a:p>
            <a:r>
              <a:rPr lang="en-GB" dirty="0"/>
              <a:t>Using Turnitin</a:t>
            </a:r>
          </a:p>
          <a:p>
            <a:pPr marL="0" indent="0">
              <a:buNone/>
            </a:pPr>
            <a:endParaRPr lang="en-GB" dirty="0"/>
          </a:p>
          <a:p>
            <a:pPr marL="0" indent="0">
              <a:buNone/>
            </a:pPr>
            <a:r>
              <a:rPr lang="en-GB" dirty="0"/>
              <a:t>				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23394" y="3558717"/>
            <a:ext cx="1728192" cy="1766842"/>
          </a:xfrm>
          <a:prstGeom prst="rect">
            <a:avLst/>
          </a:prstGeom>
        </p:spPr>
      </p:pic>
    </p:spTree>
    <p:extLst>
      <p:ext uri="{BB962C8B-B14F-4D97-AF65-F5344CB8AC3E}">
        <p14:creationId xmlns:p14="http://schemas.microsoft.com/office/powerpoint/2010/main" val="204250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1172</Words>
  <Application>Microsoft Office PowerPoint</Application>
  <PresentationFormat>Widescreen</PresentationFormat>
  <Paragraphs>129</Paragraphs>
  <Slides>20</Slides>
  <Notes>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Myriad Pro</vt:lpstr>
      <vt:lpstr>Aptos</vt:lpstr>
      <vt:lpstr>Arial</vt:lpstr>
      <vt:lpstr>Calibri</vt:lpstr>
      <vt:lpstr>20140311PresentationUWTSDTemplate</vt:lpstr>
      <vt:lpstr>1_20140311PresentationUWTSDTemplate</vt:lpstr>
      <vt:lpstr>Certificate of Higher Education – Skills for the Workplace Health and Social Care  Academic and Employability Skills (LCHS4001) Session 7: Task 2 (Must be completed and submitted in class) &amp; Summarising</vt:lpstr>
      <vt:lpstr>Today’s session</vt:lpstr>
      <vt:lpstr>PowerPoint Presentation</vt:lpstr>
      <vt:lpstr>Last week’s recap</vt:lpstr>
      <vt:lpstr>Recap Questions for discussion </vt:lpstr>
      <vt:lpstr>Activity 1</vt:lpstr>
      <vt:lpstr>What is summarising?</vt:lpstr>
      <vt:lpstr>Why summarise?</vt:lpstr>
      <vt:lpstr>When do you summarise?</vt:lpstr>
      <vt:lpstr>Step-by-step guide to summarising</vt:lpstr>
      <vt:lpstr>Step-by-step guide to summarising</vt:lpstr>
      <vt:lpstr>Example 1 Original text</vt:lpstr>
      <vt:lpstr>Summarised text</vt:lpstr>
      <vt:lpstr>Activity 2</vt:lpstr>
      <vt:lpstr>PowerPoint Presentation</vt:lpstr>
      <vt:lpstr>PowerPoint Presentation</vt:lpstr>
      <vt:lpstr>PowerPoint Presentation</vt:lpstr>
      <vt:lpstr>Summary</vt:lpstr>
      <vt:lpstr>References </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Lilian Dooshima Dugguh</cp:lastModifiedBy>
  <cp:revision>1</cp:revision>
  <dcterms:created xsi:type="dcterms:W3CDTF">2025-01-08T15:32:57Z</dcterms:created>
  <dcterms:modified xsi:type="dcterms:W3CDTF">2025-01-08T17:18:22Z</dcterms:modified>
</cp:coreProperties>
</file>