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5D8D2"/>
          </a:solidFill>
        </a:fill>
      </a:tcStyle>
    </a:wholeTbl>
    <a:band2H>
      <a:tcTxStyle b="def" i="def"/>
      <a:tcStyle>
        <a:tcBdr/>
        <a:fill>
          <a:solidFill>
            <a:srgbClr val="EBECEA"/>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CDED4"/>
          </a:solidFill>
        </a:fill>
      </a:tcStyle>
    </a:wholeTbl>
    <a:band2H>
      <a:tcTxStyle b="def" i="def"/>
      <a:tcStyle>
        <a:tcBdr/>
        <a:fill>
          <a:solidFill>
            <a:srgbClr val="F6EFEB"/>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9DEE1"/>
          </a:solidFill>
        </a:fill>
      </a:tcStyle>
    </a:wholeTbl>
    <a:band2H>
      <a:tcTxStyle b="def" i="def"/>
      <a:tcStyle>
        <a:tcBdr/>
        <a:fill>
          <a:solidFill>
            <a:srgbClr val="F4EF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5" name="Shape 95"/>
          <p:cNvSpPr/>
          <p:nvPr>
            <p:ph type="sldImg"/>
          </p:nvPr>
        </p:nvSpPr>
        <p:spPr>
          <a:xfrm>
            <a:off x="1143000" y="685800"/>
            <a:ext cx="4572000" cy="3429000"/>
          </a:xfrm>
          <a:prstGeom prst="rect">
            <a:avLst/>
          </a:prstGeom>
        </p:spPr>
        <p:txBody>
          <a:bodyPr/>
          <a:lstStyle/>
          <a:p>
            <a:pPr/>
          </a:p>
        </p:txBody>
      </p:sp>
      <p:sp>
        <p:nvSpPr>
          <p:cNvPr id="96" name="Shape 96"/>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venir Next LT Pro"/>
      </a:defRPr>
    </a:lvl1pPr>
    <a:lvl2pPr indent="228600" latinLnBrk="0">
      <a:defRPr sz="1200">
        <a:latin typeface="+mj-lt"/>
        <a:ea typeface="+mj-ea"/>
        <a:cs typeface="+mj-cs"/>
        <a:sym typeface="Avenir Next LT Pro"/>
      </a:defRPr>
    </a:lvl2pPr>
    <a:lvl3pPr indent="457200" latinLnBrk="0">
      <a:defRPr sz="1200">
        <a:latin typeface="+mj-lt"/>
        <a:ea typeface="+mj-ea"/>
        <a:cs typeface="+mj-cs"/>
        <a:sym typeface="Avenir Next LT Pro"/>
      </a:defRPr>
    </a:lvl3pPr>
    <a:lvl4pPr indent="685800" latinLnBrk="0">
      <a:defRPr sz="1200">
        <a:latin typeface="+mj-lt"/>
        <a:ea typeface="+mj-ea"/>
        <a:cs typeface="+mj-cs"/>
        <a:sym typeface="Avenir Next LT Pro"/>
      </a:defRPr>
    </a:lvl4pPr>
    <a:lvl5pPr indent="914400" latinLnBrk="0">
      <a:defRPr sz="1200">
        <a:latin typeface="+mj-lt"/>
        <a:ea typeface="+mj-ea"/>
        <a:cs typeface="+mj-cs"/>
        <a:sym typeface="Avenir Next LT Pro"/>
      </a:defRPr>
    </a:lvl5pPr>
    <a:lvl6pPr indent="1143000" latinLnBrk="0">
      <a:defRPr sz="1200">
        <a:latin typeface="+mj-lt"/>
        <a:ea typeface="+mj-ea"/>
        <a:cs typeface="+mj-cs"/>
        <a:sym typeface="Avenir Next LT Pro"/>
      </a:defRPr>
    </a:lvl6pPr>
    <a:lvl7pPr indent="1371600" latinLnBrk="0">
      <a:defRPr sz="1200">
        <a:latin typeface="+mj-lt"/>
        <a:ea typeface="+mj-ea"/>
        <a:cs typeface="+mj-cs"/>
        <a:sym typeface="Avenir Next LT Pro"/>
      </a:defRPr>
    </a:lvl7pPr>
    <a:lvl8pPr indent="1600200" latinLnBrk="0">
      <a:defRPr sz="1200">
        <a:latin typeface="+mj-lt"/>
        <a:ea typeface="+mj-ea"/>
        <a:cs typeface="+mj-cs"/>
        <a:sym typeface="Avenir Next LT Pro"/>
      </a:defRPr>
    </a:lvl8pPr>
    <a:lvl9pPr indent="1828800" latinLnBrk="0">
      <a:defRPr sz="1200">
        <a:latin typeface="+mj-lt"/>
        <a:ea typeface="+mj-ea"/>
        <a:cs typeface="+mj-cs"/>
        <a:sym typeface="Avenir Next LT Pro"/>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Slide">
    <p:spTree>
      <p:nvGrpSpPr>
        <p:cNvPr id="1" name=""/>
        <p:cNvGrpSpPr/>
        <p:nvPr/>
      </p:nvGrpSpPr>
      <p:grpSpPr>
        <a:xfrm>
          <a:off x="0" y="0"/>
          <a:ext cx="0" cy="0"/>
          <a:chOff x="0" y="0"/>
          <a:chExt cx="0" cy="0"/>
        </a:xfrm>
      </p:grpSpPr>
      <p:sp>
        <p:nvSpPr>
          <p:cNvPr id="13"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4"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5" name="Title Text"/>
          <p:cNvSpPr txBox="1"/>
          <p:nvPr>
            <p:ph type="title"/>
          </p:nvPr>
        </p:nvSpPr>
        <p:spPr>
          <a:xfrm>
            <a:off x="1524000" y="1122362"/>
            <a:ext cx="9144000" cy="2387601"/>
          </a:xfrm>
          <a:prstGeom prst="rect">
            <a:avLst/>
          </a:prstGeom>
        </p:spPr>
        <p:txBody>
          <a:bodyPr anchor="b"/>
          <a:lstStyle>
            <a:lvl1pPr algn="ctr"/>
          </a:lstStyle>
          <a:p>
            <a:pPr/>
            <a:r>
              <a:t>Title Text</a:t>
            </a:r>
          </a:p>
        </p:txBody>
      </p:sp>
      <p:sp>
        <p:nvSpPr>
          <p:cNvPr id="16" name="Body Level One…"/>
          <p:cNvSpPr txBox="1"/>
          <p:nvPr>
            <p:ph type="body" sz="quarter" idx="1"/>
          </p:nvPr>
        </p:nvSpPr>
        <p:spPr>
          <a:xfrm>
            <a:off x="1524000" y="3602037"/>
            <a:ext cx="9144000" cy="1655763"/>
          </a:xfrm>
          <a:prstGeom prst="rect">
            <a:avLst/>
          </a:prstGeom>
        </p:spPr>
        <p:txBody>
          <a:bodyPr/>
          <a:lstStyle>
            <a:lvl1pPr marL="0" indent="0" algn="ctr">
              <a:buClrTx/>
              <a:buSzTx/>
              <a:buFontTx/>
              <a:buNone/>
              <a:defRPr sz="2000"/>
            </a:lvl1pPr>
            <a:lvl2pPr marL="0" indent="457200" algn="ctr">
              <a:buClrTx/>
              <a:buSzTx/>
              <a:buFontTx/>
              <a:buNone/>
              <a:defRPr sz="2000"/>
            </a:lvl2pPr>
            <a:lvl3pPr marL="0" indent="914400" algn="ctr">
              <a:buClrTx/>
              <a:buSzTx/>
              <a:buFontTx/>
              <a:buNone/>
              <a:defRPr sz="2000"/>
            </a:lvl3pPr>
            <a:lvl4pPr marL="0" indent="1371600" algn="ctr">
              <a:buClrTx/>
              <a:buSzTx/>
              <a:buFontTx/>
              <a:buNone/>
              <a:defRPr sz="2000"/>
            </a:lvl4pPr>
            <a:lvl5pPr marL="0" indent="1828800" algn="ctr">
              <a:buClrTx/>
              <a:buSzTx/>
              <a:buFontTx/>
              <a:buNone/>
              <a:defRPr sz="2000"/>
            </a:lvl5pPr>
          </a:lstStyle>
          <a:p>
            <a:pPr/>
            <a:r>
              <a:t>Body Level One</a:t>
            </a:r>
          </a:p>
          <a:p>
            <a:pPr lvl="1"/>
            <a:r>
              <a:t>Body Level Two</a:t>
            </a:r>
          </a:p>
          <a:p>
            <a:pPr lvl="2"/>
            <a:r>
              <a:t>Body Level Three</a:t>
            </a:r>
          </a:p>
          <a:p>
            <a:pPr lvl="3"/>
            <a:r>
              <a:t>Body Level Four</a:t>
            </a:r>
          </a:p>
          <a:p>
            <a:pPr lvl="4"/>
            <a:r>
              <a:t>Body Level Five</a:t>
            </a:r>
          </a:p>
        </p:txBody>
      </p:sp>
      <p:sp>
        <p:nvSpPr>
          <p:cNvPr id="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4" name="Title Text"/>
          <p:cNvSpPr txBox="1"/>
          <p:nvPr>
            <p:ph type="title"/>
          </p:nvPr>
        </p:nvSpPr>
        <p:spPr>
          <a:prstGeom prst="rect">
            <a:avLst/>
          </a:prstGeom>
        </p:spPr>
        <p:txBody>
          <a:bodyPr/>
          <a:lstStyle/>
          <a:p>
            <a:pPr/>
            <a:r>
              <a:t>Title Text</a:t>
            </a:r>
          </a:p>
        </p:txBody>
      </p:sp>
      <p:sp>
        <p:nvSpPr>
          <p:cNvPr id="25"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33" name="Title Text"/>
          <p:cNvSpPr txBox="1"/>
          <p:nvPr>
            <p:ph type="title"/>
          </p:nvPr>
        </p:nvSpPr>
        <p:spPr>
          <a:xfrm>
            <a:off x="831850" y="1709738"/>
            <a:ext cx="10515600" cy="2852737"/>
          </a:xfrm>
          <a:prstGeom prst="rect">
            <a:avLst/>
          </a:prstGeom>
        </p:spPr>
        <p:txBody>
          <a:bodyPr anchor="b"/>
          <a:lstStyle/>
          <a:p>
            <a:pPr/>
            <a:r>
              <a:t>Title Text</a:t>
            </a:r>
          </a:p>
        </p:txBody>
      </p:sp>
      <p:sp>
        <p:nvSpPr>
          <p:cNvPr id="34" name="Body Level One…"/>
          <p:cNvSpPr txBox="1"/>
          <p:nvPr>
            <p:ph type="body" sz="quarter" idx="1"/>
          </p:nvPr>
        </p:nvSpPr>
        <p:spPr>
          <a:xfrm>
            <a:off x="831850" y="4589462"/>
            <a:ext cx="10515600" cy="1500188"/>
          </a:xfrm>
          <a:prstGeom prst="rect">
            <a:avLst/>
          </a:prstGeom>
        </p:spPr>
        <p:txBody>
          <a:bodyPr/>
          <a:lstStyle>
            <a:lvl1pPr marL="0" indent="0">
              <a:buClrTx/>
              <a:buSzTx/>
              <a:buFontTx/>
              <a:buNone/>
              <a:defRPr sz="2400">
                <a:solidFill>
                  <a:srgbClr val="21363B"/>
                </a:solidFill>
              </a:defRPr>
            </a:lvl1pPr>
            <a:lvl2pPr marL="0" indent="457200">
              <a:buClrTx/>
              <a:buSzTx/>
              <a:buFontTx/>
              <a:buNone/>
              <a:defRPr sz="2400">
                <a:solidFill>
                  <a:srgbClr val="21363B"/>
                </a:solidFill>
              </a:defRPr>
            </a:lvl2pPr>
            <a:lvl3pPr marL="0" indent="914400">
              <a:buClrTx/>
              <a:buSzTx/>
              <a:buFontTx/>
              <a:buNone/>
              <a:defRPr sz="2400">
                <a:solidFill>
                  <a:srgbClr val="21363B"/>
                </a:solidFill>
              </a:defRPr>
            </a:lvl3pPr>
            <a:lvl4pPr marL="0" indent="1371600">
              <a:buClrTx/>
              <a:buSzTx/>
              <a:buFontTx/>
              <a:buNone/>
              <a:defRPr sz="2400">
                <a:solidFill>
                  <a:srgbClr val="21363B"/>
                </a:solidFill>
              </a:defRPr>
            </a:lvl4pPr>
            <a:lvl5pPr marL="0" indent="1828800">
              <a:buClrTx/>
              <a:buSzTx/>
              <a:buFontTx/>
              <a:buNone/>
              <a:defRPr sz="2400">
                <a:solidFill>
                  <a:srgbClr val="21363B"/>
                </a:solidFill>
              </a:defRPr>
            </a:lvl5pPr>
          </a:lstStyle>
          <a:p>
            <a:pPr/>
            <a:r>
              <a:t>Body Level One</a:t>
            </a:r>
          </a:p>
          <a:p>
            <a:pPr lvl="1"/>
            <a:r>
              <a:t>Body Level Two</a:t>
            </a:r>
          </a:p>
          <a:p>
            <a:pPr lvl="2"/>
            <a:r>
              <a:t>Body Level Three</a:t>
            </a:r>
          </a:p>
          <a:p>
            <a:pPr lvl="3"/>
            <a:r>
              <a:t>Body Level Four</a:t>
            </a:r>
          </a:p>
          <a:p>
            <a:pPr lvl="4"/>
            <a:r>
              <a:t>Body Level Five</a:t>
            </a:r>
          </a:p>
        </p:txBody>
      </p:sp>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42" name="Title Text"/>
          <p:cNvSpPr txBox="1"/>
          <p:nvPr>
            <p:ph type="title"/>
          </p:nvPr>
        </p:nvSpPr>
        <p:spPr>
          <a:prstGeom prst="rect">
            <a:avLst/>
          </a:prstGeom>
        </p:spPr>
        <p:txBody>
          <a:bodyPr/>
          <a:lstStyle/>
          <a:p>
            <a:pPr/>
            <a:r>
              <a:t>Title Text</a:t>
            </a:r>
          </a:p>
        </p:txBody>
      </p:sp>
      <p:sp>
        <p:nvSpPr>
          <p:cNvPr id="43" name="Body Level One…"/>
          <p:cNvSpPr txBox="1"/>
          <p:nvPr>
            <p:ph type="body" sz="half" idx="1"/>
          </p:nvPr>
        </p:nvSpPr>
        <p:spPr>
          <a:xfrm>
            <a:off x="458695" y="1825625"/>
            <a:ext cx="5561106"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51" name="Title Text"/>
          <p:cNvSpPr txBox="1"/>
          <p:nvPr>
            <p:ph type="title"/>
          </p:nvPr>
        </p:nvSpPr>
        <p:spPr>
          <a:xfrm>
            <a:off x="458693" y="365125"/>
            <a:ext cx="11274613" cy="1325563"/>
          </a:xfrm>
          <a:prstGeom prst="rect">
            <a:avLst/>
          </a:prstGeom>
        </p:spPr>
        <p:txBody>
          <a:bodyPr/>
          <a:lstStyle/>
          <a:p>
            <a:pPr/>
            <a:r>
              <a:t>Title Text</a:t>
            </a:r>
          </a:p>
        </p:txBody>
      </p:sp>
      <p:sp>
        <p:nvSpPr>
          <p:cNvPr id="52" name="Body Level One…"/>
          <p:cNvSpPr txBox="1"/>
          <p:nvPr>
            <p:ph type="body" sz="quarter" idx="1"/>
          </p:nvPr>
        </p:nvSpPr>
        <p:spPr>
          <a:xfrm>
            <a:off x="465256" y="1752600"/>
            <a:ext cx="5532319" cy="823913"/>
          </a:xfrm>
          <a:prstGeom prst="rect">
            <a:avLst/>
          </a:prstGeom>
        </p:spPr>
        <p:txBody>
          <a:bodyPr anchor="b"/>
          <a:lstStyle>
            <a:lvl1pPr marL="0" indent="0">
              <a:buClrTx/>
              <a:buSzTx/>
              <a:buFontTx/>
              <a:buNone/>
              <a:defRPr i="1" sz="2400"/>
            </a:lvl1pPr>
            <a:lvl2pPr marL="0" indent="457200">
              <a:buClrTx/>
              <a:buSzTx/>
              <a:buFontTx/>
              <a:buNone/>
              <a:defRPr i="1" sz="2400"/>
            </a:lvl2pPr>
            <a:lvl3pPr marL="0" indent="914400">
              <a:buClrTx/>
              <a:buSzTx/>
              <a:buFontTx/>
              <a:buNone/>
              <a:defRPr i="1" sz="2400"/>
            </a:lvl3pPr>
            <a:lvl4pPr marL="0" indent="1371600">
              <a:buClrTx/>
              <a:buSzTx/>
              <a:buFontTx/>
              <a:buNone/>
              <a:defRPr i="1" sz="2400"/>
            </a:lvl4pPr>
            <a:lvl5pPr marL="0" indent="1828800">
              <a:buClrTx/>
              <a:buSzTx/>
              <a:buFontTx/>
              <a:buNone/>
              <a:defRPr i="1" sz="2400"/>
            </a:lvl5pPr>
          </a:lstStyle>
          <a:p>
            <a:pPr/>
            <a:r>
              <a:t>Body Level One</a:t>
            </a:r>
          </a:p>
          <a:p>
            <a:pPr lvl="1"/>
            <a:r>
              <a:t>Body Level Two</a:t>
            </a:r>
          </a:p>
          <a:p>
            <a:pPr lvl="2"/>
            <a:r>
              <a:t>Body Level Three</a:t>
            </a:r>
          </a:p>
          <a:p>
            <a:pPr lvl="3"/>
            <a:r>
              <a:t>Body Level Four</a:t>
            </a:r>
          </a:p>
          <a:p>
            <a:pPr lvl="4"/>
            <a:r>
              <a:t>Body Level Five</a:t>
            </a:r>
          </a:p>
        </p:txBody>
      </p:sp>
      <p:sp>
        <p:nvSpPr>
          <p:cNvPr id="53" name="Text Placeholder 4"/>
          <p:cNvSpPr/>
          <p:nvPr>
            <p:ph type="body" sz="quarter" idx="21"/>
          </p:nvPr>
        </p:nvSpPr>
        <p:spPr>
          <a:xfrm>
            <a:off x="6172200" y="1752600"/>
            <a:ext cx="5561106" cy="823913"/>
          </a:xfrm>
          <a:prstGeom prst="rect">
            <a:avLst/>
          </a:prstGeom>
        </p:spPr>
        <p:txBody>
          <a:bodyPr anchor="b"/>
          <a:lstStyle/>
          <a:p>
            <a:pPr marL="0" indent="0">
              <a:buClrTx/>
              <a:buSzTx/>
              <a:buFontTx/>
              <a:buNone/>
              <a:defRPr i="1" sz="2400"/>
            </a:pPr>
          </a:p>
        </p:txBody>
      </p:sp>
      <p:sp>
        <p:nvSpPr>
          <p:cNvPr id="5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61" name="Title Text"/>
          <p:cNvSpPr txBox="1"/>
          <p:nvPr>
            <p:ph type="title"/>
          </p:nvPr>
        </p:nvSpPr>
        <p:spPr>
          <a:xfrm>
            <a:off x="458693" y="365759"/>
            <a:ext cx="11274613" cy="1325564"/>
          </a:xfrm>
          <a:prstGeom prst="rect">
            <a:avLst/>
          </a:prstGeom>
        </p:spPr>
        <p:txBody>
          <a:bodyPr/>
          <a:lstStyle/>
          <a:p>
            <a:pPr/>
            <a:r>
              <a:t>Title Text</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6"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7"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8" name="Text Placeholder 3"/>
          <p:cNvSpPr/>
          <p:nvPr>
            <p:ph type="body" sz="quarter" idx="21"/>
          </p:nvPr>
        </p:nvSpPr>
        <p:spPr>
          <a:xfrm>
            <a:off x="839787" y="2057400"/>
            <a:ext cx="3932238" cy="3811588"/>
          </a:xfrm>
          <a:prstGeom prst="rect">
            <a:avLst/>
          </a:prstGeom>
        </p:spPr>
        <p:txBody>
          <a:bodyPr/>
          <a:lstStyle/>
          <a:p>
            <a:pPr marL="0" indent="0">
              <a:buClrTx/>
              <a:buSzTx/>
              <a:buFontTx/>
              <a:buNone/>
              <a:defRPr sz="1600"/>
            </a:pPr>
          </a:p>
        </p:txBody>
      </p:sp>
      <p:sp>
        <p:nvSpPr>
          <p:cNvPr id="7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6"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7"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8" name="Body Level One…"/>
          <p:cNvSpPr txBox="1"/>
          <p:nvPr>
            <p:ph type="body" sz="quarter" idx="1"/>
          </p:nvPr>
        </p:nvSpPr>
        <p:spPr>
          <a:xfrm>
            <a:off x="839787" y="2057400"/>
            <a:ext cx="3932239" cy="3811588"/>
          </a:xfrm>
          <a:prstGeom prst="rect">
            <a:avLst/>
          </a:prstGeom>
        </p:spPr>
        <p:txBody>
          <a:bodyPr/>
          <a:lstStyle>
            <a:lvl1pPr marL="0" indent="0">
              <a:buClrTx/>
              <a:buSzTx/>
              <a:buFontTx/>
              <a:buNone/>
              <a:defRPr sz="1600"/>
            </a:lvl1pPr>
            <a:lvl2pPr marL="0" indent="457200">
              <a:buClrTx/>
              <a:buSzTx/>
              <a:buFontTx/>
              <a:buNone/>
              <a:defRPr sz="1600"/>
            </a:lvl2pPr>
            <a:lvl3pPr marL="0" indent="914400">
              <a:buClrTx/>
              <a:buSzTx/>
              <a:buFontTx/>
              <a:buNone/>
              <a:defRPr sz="1600"/>
            </a:lvl3pPr>
            <a:lvl4pPr marL="0" indent="1371600">
              <a:buClrTx/>
              <a:buSzTx/>
              <a:buFontTx/>
              <a:buNone/>
              <a:defRPr sz="1600"/>
            </a:lvl4pPr>
            <a:lvl5pPr marL="0" indent="1828800">
              <a:buClrTx/>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3" name="Picture 13" descr="Picture 13"/>
          <p:cNvPicPr>
            <a:picLocks noChangeAspect="1"/>
          </p:cNvPicPr>
          <p:nvPr/>
        </p:nvPicPr>
        <p:blipFill>
          <a:blip r:embed="rId2">
            <a:extLst/>
          </a:blip>
          <a:stretch>
            <a:fillRect/>
          </a:stretch>
        </p:blipFill>
        <p:spPr>
          <a:xfrm>
            <a:off x="8534400" y="0"/>
            <a:ext cx="3654612" cy="4575348"/>
          </a:xfrm>
          <a:prstGeom prst="rect">
            <a:avLst/>
          </a:prstGeom>
          <a:ln w="12700">
            <a:miter lim="400000"/>
          </a:ln>
        </p:spPr>
      </p:pic>
      <p:sp>
        <p:nvSpPr>
          <p:cNvPr id="4" name="Title Text"/>
          <p:cNvSpPr txBox="1"/>
          <p:nvPr>
            <p:ph type="title"/>
          </p:nvPr>
        </p:nvSpPr>
        <p:spPr>
          <a:xfrm>
            <a:off x="458693" y="365759"/>
            <a:ext cx="10895108" cy="1325564"/>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5" name="Body Level One…"/>
          <p:cNvSpPr txBox="1"/>
          <p:nvPr>
            <p:ph type="body" idx="1"/>
          </p:nvPr>
        </p:nvSpPr>
        <p:spPr>
          <a:xfrm>
            <a:off x="458693" y="1949450"/>
            <a:ext cx="11274613" cy="4195763"/>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6" name="Slide Number"/>
          <p:cNvSpPr txBox="1"/>
          <p:nvPr>
            <p:ph type="sldNum" sz="quarter" idx="2"/>
          </p:nvPr>
        </p:nvSpPr>
        <p:spPr>
          <a:xfrm>
            <a:off x="11502029" y="6483667"/>
            <a:ext cx="231278" cy="231141"/>
          </a:xfrm>
          <a:prstGeom prst="rect">
            <a:avLst/>
          </a:prstGeom>
          <a:ln w="12700">
            <a:miter lim="400000"/>
          </a:ln>
        </p:spPr>
        <p:txBody>
          <a:bodyPr wrap="none" lIns="45719" rIns="45719" anchor="ctr">
            <a:spAutoFit/>
          </a:bodyPr>
          <a:lstStyle>
            <a:lvl1pPr algn="r">
              <a:defRPr sz="900">
                <a:solidFill>
                  <a:srgbClr val="000000">
                    <a:alpha val="60000"/>
                  </a:srgbClr>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Lst>
  <p:transition xmlns:p14="http://schemas.microsoft.com/office/powerpoint/2010/main" spd="med" advClick="1"/>
  <p:txStyles>
    <p:titleStyle>
      <a:lvl1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1pPr>
      <a:lvl2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2pPr>
      <a:lvl3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3pPr>
      <a:lvl4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4pPr>
      <a:lvl5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5pPr>
      <a:lvl6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6pPr>
      <a:lvl7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7pPr>
      <a:lvl8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8pPr>
      <a:lvl9pPr marL="0" marR="0" indent="0" algn="l"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Sabon Next LT"/>
          <a:ea typeface="Sabon Next LT"/>
          <a:cs typeface="Sabon Next LT"/>
          <a:sym typeface="Sabon Next LT"/>
        </a:defRPr>
      </a:lvl9pPr>
    </p:titleStyle>
    <p:bodyStyle>
      <a:lvl1pPr marL="228600" marR="0" indent="-228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1pPr>
      <a:lvl2pPr marL="723900" marR="0" indent="-2667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2pPr>
      <a:lvl3pPr marL="1234439" marR="0" indent="-320039"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3pPr>
      <a:lvl4pPr marL="1727200" marR="0" indent="-355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4pPr>
      <a:lvl5pPr marL="2184400" marR="0" indent="-355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5pPr>
      <a:lvl6pPr marL="2641600" marR="0" indent="-355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6pPr>
      <a:lvl7pPr marL="3098800" marR="0" indent="-355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7pPr>
      <a:lvl8pPr marL="3556000" marR="0" indent="-355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8pPr>
      <a:lvl9pPr marL="4013200" marR="0" indent="-355600" algn="l" defTabSz="914400" rtl="0" latinLnBrk="0">
        <a:lnSpc>
          <a:spcPct val="110000"/>
        </a:lnSpc>
        <a:spcBef>
          <a:spcPts val="1000"/>
        </a:spcBef>
        <a:spcAft>
          <a:spcPts val="0"/>
        </a:spcAft>
        <a:buClr>
          <a:schemeClr val="accent1"/>
        </a:buClr>
        <a:buSzPct val="100000"/>
        <a:buFont typeface="Arial"/>
        <a:buChar char="•"/>
        <a:tabLst/>
        <a:defRPr b="0" baseline="0" cap="none" i="0" spc="0" strike="noStrike" sz="2800" u="none">
          <a:solidFill>
            <a:srgbClr val="000000"/>
          </a:solidFill>
          <a:uFillTx/>
          <a:latin typeface="+mj-lt"/>
          <a:ea typeface="+mj-ea"/>
          <a:cs typeface="+mj-cs"/>
          <a:sym typeface="Avenir Next LT Pro"/>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1pPr>
      <a:lvl2pPr marL="0" marR="0" indent="4572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2pPr>
      <a:lvl3pPr marL="0" marR="0" indent="9144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3pPr>
      <a:lvl4pPr marL="0" marR="0" indent="13716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4pPr>
      <a:lvl5pPr marL="0" marR="0" indent="18288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5pPr>
      <a:lvl6pPr marL="0" marR="0" indent="22860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6pPr>
      <a:lvl7pPr marL="0" marR="0" indent="27432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7pPr>
      <a:lvl8pPr marL="0" marR="0" indent="32004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8pPr>
      <a:lvl9pPr marL="0" marR="0" indent="3657600" algn="r" defTabSz="9144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Avenir Next LT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8" name="Rectangle 37"/>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99" name="Picture 38" descr="Picture 38"/>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00" name="Rectangle 39"/>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01" name="Rectangle 40"/>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02" name="Rectangle 41"/>
          <p:cNvSpPr/>
          <p:nvPr/>
        </p:nvSpPr>
        <p:spPr>
          <a:xfrm>
            <a:off x="0" y="-1376"/>
            <a:ext cx="12192000" cy="6858001"/>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03" name="Picture 3" descr="Picture 3"/>
          <p:cNvPicPr>
            <a:picLocks noChangeAspect="1"/>
          </p:cNvPicPr>
          <p:nvPr/>
        </p:nvPicPr>
        <p:blipFill>
          <a:blip r:embed="rId3">
            <a:alphaModFix amt="60000"/>
            <a:extLst/>
          </a:blip>
          <a:srcRect l="0" t="11482" r="0" b="4243"/>
          <a:stretch>
            <a:fillRect/>
          </a:stretch>
        </p:blipFill>
        <p:spPr>
          <a:xfrm>
            <a:off x="3067" y="-2752"/>
            <a:ext cx="12188812" cy="6856615"/>
          </a:xfrm>
          <a:prstGeom prst="rect">
            <a:avLst/>
          </a:prstGeom>
          <a:ln w="12700">
            <a:miter lim="400000"/>
          </a:ln>
        </p:spPr>
      </p:pic>
      <p:grpSp>
        <p:nvGrpSpPr>
          <p:cNvPr id="106" name="Group 34"/>
          <p:cNvGrpSpPr/>
          <p:nvPr/>
        </p:nvGrpSpPr>
        <p:grpSpPr>
          <a:xfrm>
            <a:off x="4464880" y="0"/>
            <a:ext cx="7724073" cy="6858000"/>
            <a:chOff x="0" y="0"/>
            <a:chExt cx="7724071" cy="6858000"/>
          </a:xfrm>
        </p:grpSpPr>
        <p:pic>
          <p:nvPicPr>
            <p:cNvPr id="104" name="Picture 35" descr="Picture 35"/>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05" name="Picture 36" descr="Picture 36"/>
            <p:cNvPicPr>
              <a:picLocks noChangeAspect="1"/>
            </p:cNvPicPr>
            <p:nvPr/>
          </p:nvPicPr>
          <p:blipFill>
            <a:blip r:embed="rId5">
              <a:alphaModFix amt="10000"/>
              <a:extLst/>
            </a:blip>
            <a:stretch>
              <a:fillRect/>
            </a:stretch>
          </p:blipFill>
          <p:spPr>
            <a:xfrm rot="16200000">
              <a:off x="947254" y="-947255"/>
              <a:ext cx="5562599" cy="7457108"/>
            </a:xfrm>
            <a:prstGeom prst="rect">
              <a:avLst/>
            </a:prstGeom>
            <a:ln w="12700" cap="flat">
              <a:noFill/>
              <a:miter lim="400000"/>
            </a:ln>
            <a:effectLst/>
          </p:spPr>
        </p:pic>
      </p:grpSp>
      <p:sp>
        <p:nvSpPr>
          <p:cNvPr id="107" name="Title 1"/>
          <p:cNvSpPr txBox="1"/>
          <p:nvPr>
            <p:ph type="ctrTitle"/>
          </p:nvPr>
        </p:nvSpPr>
        <p:spPr>
          <a:xfrm>
            <a:off x="1161873" y="277173"/>
            <a:ext cx="9859090" cy="1628814"/>
          </a:xfrm>
          <a:prstGeom prst="rect">
            <a:avLst/>
          </a:prstGeom>
        </p:spPr>
        <p:txBody>
          <a:bodyPr/>
          <a:lstStyle/>
          <a:p>
            <a:pPr>
              <a:defRPr b="1" sz="2800">
                <a:solidFill>
                  <a:srgbClr val="FFFFFF"/>
                </a:solidFill>
              </a:defRPr>
            </a:pPr>
            <a:r>
              <a:t>EVALUATING THE USE OF DIGITAL TECHNOLOGY </a:t>
            </a:r>
            <a:br/>
            <a:r>
              <a:t>TO ENHANCE THE EFFICIENCY AT </a:t>
            </a:r>
            <a:br/>
            <a:r>
              <a:t>SUNRISE RESIDENTIAL CARE HOME</a:t>
            </a:r>
          </a:p>
        </p:txBody>
      </p:sp>
      <p:sp>
        <p:nvSpPr>
          <p:cNvPr id="108" name="Subtitle 2"/>
          <p:cNvSpPr txBox="1"/>
          <p:nvPr>
            <p:ph type="subTitle" sz="quarter" idx="1"/>
          </p:nvPr>
        </p:nvSpPr>
        <p:spPr>
          <a:xfrm>
            <a:off x="2539131" y="3964344"/>
            <a:ext cx="7457107" cy="1975339"/>
          </a:xfrm>
          <a:prstGeom prst="rect">
            <a:avLst/>
          </a:prstGeom>
        </p:spPr>
        <p:txBody>
          <a:bodyPr anchor="ctr"/>
          <a:lstStyle/>
          <a:p>
            <a:pPr>
              <a:defRPr b="1" sz="1800">
                <a:solidFill>
                  <a:srgbClr val="FFFFFF"/>
                </a:solidFill>
              </a:defRPr>
            </a:pPr>
            <a:r>
              <a:t>Sobia Akhtar (2504715)</a:t>
            </a:r>
          </a:p>
          <a:p>
            <a:pPr>
              <a:defRPr b="1" sz="1800">
                <a:solidFill>
                  <a:srgbClr val="FFFFFF"/>
                </a:solidFill>
              </a:defRPr>
            </a:pPr>
            <a:r>
              <a:t>Alex Robinson (2505983)</a:t>
            </a:r>
          </a:p>
          <a:p>
            <a:pPr>
              <a:defRPr b="1" sz="1800">
                <a:solidFill>
                  <a:srgbClr val="FFFFFF"/>
                </a:solidFill>
              </a:defRPr>
            </a:pPr>
            <a:r>
              <a:t>Dilnawaz Khan (2435767)</a:t>
            </a:r>
          </a:p>
          <a:p>
            <a:pPr>
              <a:defRPr b="1" sz="1800">
                <a:solidFill>
                  <a:srgbClr val="FFFFFF"/>
                </a:solidFill>
              </a:defRPr>
            </a:pPr>
            <a:r>
              <a:t>Hayley Prinsep (2507812)</a:t>
            </a:r>
          </a:p>
        </p:txBody>
      </p:sp>
      <p:sp>
        <p:nvSpPr>
          <p:cNvPr id="109" name="TextBox 4"/>
          <p:cNvSpPr txBox="1"/>
          <p:nvPr/>
        </p:nvSpPr>
        <p:spPr>
          <a:xfrm>
            <a:off x="4173899" y="2816781"/>
            <a:ext cx="4313247" cy="637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1600">
                <a:solidFill>
                  <a:srgbClr val="FFFFFF"/>
                </a:solidFill>
              </a:defRPr>
            </a:lvl1pPr>
          </a:lstStyle>
          <a:p>
            <a:pPr/>
            <a:r>
              <a:t>Lecturer : Hajra Muntasim (Module Lead)</a:t>
            </a:r>
          </a:p>
        </p:txBody>
      </p:sp>
      <p:sp>
        <p:nvSpPr>
          <p:cNvPr id="110" name="TextBox 6"/>
          <p:cNvSpPr txBox="1"/>
          <p:nvPr/>
        </p:nvSpPr>
        <p:spPr>
          <a:xfrm>
            <a:off x="2219382" y="2395062"/>
            <a:ext cx="8096603" cy="396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solidFill>
                  <a:srgbClr val="FFFFFF"/>
                </a:solidFill>
              </a:defRPr>
            </a:lvl1pPr>
          </a:lstStyle>
          <a:p>
            <a:pPr/>
            <a:r>
              <a:t>Digital Skills and Research Methods (LCHS4007_BIRM)</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13" name="Rectangle 10"/>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14" name="Rectangle 12"/>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15" name="Content Placeholder 3" descr="Content Placeholder 3"/>
          <p:cNvPicPr>
            <a:picLocks noChangeAspect="1"/>
          </p:cNvPicPr>
          <p:nvPr/>
        </p:nvPicPr>
        <p:blipFill>
          <a:blip r:embed="rId2">
            <a:alphaModFix amt="60000"/>
            <a:extLst/>
          </a:blip>
          <a:srcRect l="0" t="11493" r="0" b="4255"/>
          <a:stretch>
            <a:fillRect/>
          </a:stretch>
        </p:blipFill>
        <p:spPr>
          <a:xfrm>
            <a:off x="19" y="10"/>
            <a:ext cx="12191981" cy="6856615"/>
          </a:xfrm>
          <a:prstGeom prst="rect">
            <a:avLst/>
          </a:prstGeom>
          <a:ln w="12700">
            <a:miter lim="400000"/>
          </a:ln>
        </p:spPr>
      </p:pic>
      <p:sp>
        <p:nvSpPr>
          <p:cNvPr id="116" name="TextBox 5"/>
          <p:cNvSpPr txBox="1"/>
          <p:nvPr/>
        </p:nvSpPr>
        <p:spPr>
          <a:xfrm>
            <a:off x="1172255" y="1285472"/>
            <a:ext cx="8368477" cy="408446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a:solidFill>
                  <a:srgbClr val="FFFFFF"/>
                </a:solidFill>
                <a:latin typeface="Arial"/>
                <a:ea typeface="Arial"/>
                <a:cs typeface="Arial"/>
                <a:sym typeface="Arial"/>
              </a:defRPr>
            </a:pPr>
            <a:r>
              <a:t>Introduction.</a:t>
            </a: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r>
              <a:t>Evaluating the use if digital technology, tools and techniques to enhance efficiency at Sunrise residential care home</a:t>
            </a: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r>
              <a:t>Choose one MS 365 application</a:t>
            </a: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r>
              <a:t>Choose one MS 365 communication or collaboration tool</a:t>
            </a: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r>
              <a:t>Explain the impact of limited digital skills (digital literacy)</a:t>
            </a:r>
          </a:p>
          <a:p>
            <a:pPr algn="ctr">
              <a:defRPr>
                <a:solidFill>
                  <a:srgbClr val="FFFFFF"/>
                </a:solidFill>
                <a:latin typeface="Arial"/>
                <a:ea typeface="Arial"/>
                <a:cs typeface="Arial"/>
                <a:sym typeface="Arial"/>
              </a:defRPr>
            </a:pPr>
          </a:p>
          <a:p>
            <a:pPr algn="ctr">
              <a:defRPr>
                <a:solidFill>
                  <a:srgbClr val="FFFFFF"/>
                </a:solidFill>
                <a:latin typeface="Arial"/>
                <a:ea typeface="Arial"/>
                <a:cs typeface="Arial"/>
                <a:sym typeface="Arial"/>
              </a:defRPr>
            </a:pPr>
            <a:r>
              <a:t>Design a checklist for digital saftey practices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8"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19"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20"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21"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22"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125" name="Group 19"/>
          <p:cNvGrpSpPr/>
          <p:nvPr/>
        </p:nvGrpSpPr>
        <p:grpSpPr>
          <a:xfrm>
            <a:off x="4464880" y="0"/>
            <a:ext cx="7724073" cy="6858000"/>
            <a:chOff x="0" y="0"/>
            <a:chExt cx="7724071" cy="6858000"/>
          </a:xfrm>
        </p:grpSpPr>
        <p:pic>
          <p:nvPicPr>
            <p:cNvPr id="123"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24"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26"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27" name="TextBox 9"/>
          <p:cNvSpPr txBox="1"/>
          <p:nvPr/>
        </p:nvSpPr>
        <p:spPr>
          <a:xfrm>
            <a:off x="669250" y="740211"/>
            <a:ext cx="10468573" cy="574929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b="1" sz="2800" u="sng">
                <a:solidFill>
                  <a:srgbClr val="FFFFFF"/>
                </a:solidFill>
                <a:latin typeface="Arial"/>
                <a:ea typeface="Arial"/>
                <a:cs typeface="Arial"/>
                <a:sym typeface="Arial"/>
              </a:defRPr>
            </a:pPr>
            <a:r>
              <a:t>Excel plays a big role in the healthcare sector</a:t>
            </a:r>
          </a:p>
          <a:p>
            <a:pPr>
              <a:defRPr b="1">
                <a:solidFill>
                  <a:srgbClr val="FFFFFF"/>
                </a:solidFill>
              </a:defRPr>
            </a:pPr>
          </a:p>
          <a:p>
            <a:pPr>
              <a:lnSpc>
                <a:spcPct val="150000"/>
              </a:lnSpc>
              <a:defRPr b="1" sz="2400">
                <a:solidFill>
                  <a:srgbClr val="FFFFFF"/>
                </a:solidFill>
              </a:defRPr>
            </a:pPr>
            <a:r>
              <a:t>Benefits:</a:t>
            </a:r>
          </a:p>
          <a:p>
            <a:pPr>
              <a:lnSpc>
                <a:spcPct val="150000"/>
              </a:lnSpc>
              <a:defRPr sz="2000">
                <a:solidFill>
                  <a:srgbClr val="FFFFFF"/>
                </a:solidFill>
              </a:defRPr>
            </a:pPr>
            <a:r>
              <a:t>Data management: patient records, staff rota ,inventory.</a:t>
            </a:r>
          </a:p>
          <a:p>
            <a:pPr>
              <a:lnSpc>
                <a:spcPct val="150000"/>
              </a:lnSpc>
              <a:defRPr sz="2000">
                <a:solidFill>
                  <a:srgbClr val="FFFFFF"/>
                </a:solidFill>
              </a:defRPr>
            </a:pPr>
            <a:r>
              <a:t>Finacial management: used for budgeting finance e.g bills </a:t>
            </a:r>
          </a:p>
          <a:p>
            <a:pPr>
              <a:lnSpc>
                <a:spcPct val="150000"/>
              </a:lnSpc>
              <a:defRPr sz="2000">
                <a:solidFill>
                  <a:srgbClr val="FFFFFF"/>
                </a:solidFill>
              </a:defRPr>
            </a:pPr>
            <a:r>
              <a:t>Visualisation: charts to help the healthcare team to understand the amount of medication to use.</a:t>
            </a:r>
          </a:p>
          <a:p>
            <a:pPr>
              <a:lnSpc>
                <a:spcPct val="150000"/>
              </a:lnSpc>
              <a:defRPr sz="2000">
                <a:solidFill>
                  <a:srgbClr val="FFFFFF"/>
                </a:solidFill>
              </a:defRPr>
            </a:pPr>
          </a:p>
          <a:p>
            <a:pPr>
              <a:lnSpc>
                <a:spcPct val="150000"/>
              </a:lnSpc>
              <a:defRPr sz="2000">
                <a:solidFill>
                  <a:srgbClr val="FFFFFF"/>
                </a:solidFill>
              </a:defRPr>
            </a:pPr>
            <a:r>
              <a:t>It can also be used for appointment booking, resource tracking.</a:t>
            </a:r>
          </a:p>
          <a:p>
            <a:pPr>
              <a:lnSpc>
                <a:spcPct val="150000"/>
              </a:lnSpc>
              <a:defRPr sz="2000">
                <a:solidFill>
                  <a:srgbClr val="FFFFFF"/>
                </a:solidFill>
              </a:defRPr>
            </a:pPr>
            <a:r>
              <a:t>So, we evaluated how important excel is, let's look at the benefits of using it.</a:t>
            </a:r>
          </a:p>
          <a:p>
            <a:pPr>
              <a:lnSpc>
                <a:spcPct val="150000"/>
              </a:lnSpc>
              <a:defRPr sz="2000">
                <a:solidFill>
                  <a:srgbClr val="FFFFFF"/>
                </a:solidFill>
              </a:defRPr>
            </a:pPr>
            <a:r>
              <a:t>It is user friendly, easy to learn, has a clear dashboard and it can handle administrative duties. Most importantly, it can be customizable, tailored to specific healthcare settings. </a:t>
            </a:r>
          </a:p>
          <a:p>
            <a:pPr>
              <a:lnSpc>
                <a:spcPct val="150000"/>
              </a:lnSpc>
              <a:defRPr sz="2000">
                <a:solidFill>
                  <a:srgbClr val="FFFFFF"/>
                </a:solidFill>
              </a:defRPr>
            </a:pPr>
            <a:r>
              <a:t>Technology is playing an important role in shaping care homes (juul et al, 2019)</a:t>
            </a:r>
          </a:p>
        </p:txBody>
      </p:sp>
    </p:spTree>
  </p:cSld>
  <p:clrMapOvr>
    <a:masterClrMapping/>
  </p:clrMapOvr>
  <mc:AlternateContent xmlns:mc="http://schemas.openxmlformats.org/markup-compatibility/2006">
    <mc:Choice xmlns:p14="http://schemas.microsoft.com/office/powerpoint/2010/main" Requires="p14">
      <p:transition spd="slow" advClick="1" p14:dur="1200">
        <p:push dir="u"/>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26"/>
                                        </p:tgtEl>
                                        <p:attrNameLst>
                                          <p:attrName>style.visibility</p:attrName>
                                        </p:attrNameLst>
                                      </p:cBhvr>
                                      <p:to>
                                        <p:strVal val="visible"/>
                                      </p:to>
                                    </p:set>
                                    <p:animEffect filter="fade" transition="in">
                                      <p:cBhvr>
                                        <p:cTn id="7" dur="400"/>
                                        <p:tgtEl>
                                          <p:spTgt spid="12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26"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30"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31"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32"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33"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136" name="Group 19"/>
          <p:cNvGrpSpPr/>
          <p:nvPr/>
        </p:nvGrpSpPr>
        <p:grpSpPr>
          <a:xfrm>
            <a:off x="4464880" y="0"/>
            <a:ext cx="7724073" cy="6858000"/>
            <a:chOff x="0" y="0"/>
            <a:chExt cx="7724071" cy="6858000"/>
          </a:xfrm>
        </p:grpSpPr>
        <p:pic>
          <p:nvPicPr>
            <p:cNvPr id="134"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35"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37"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38" name="TextBox 9"/>
          <p:cNvSpPr txBox="1"/>
          <p:nvPr/>
        </p:nvSpPr>
        <p:spPr>
          <a:xfrm>
            <a:off x="770103" y="135092"/>
            <a:ext cx="10663016" cy="8321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b="1" sz="3200" u="sng">
                <a:solidFill>
                  <a:srgbClr val="FFFFFF"/>
                </a:solidFill>
              </a:defRPr>
            </a:pPr>
            <a:r>
              <a:t>Limitations: </a:t>
            </a:r>
          </a:p>
          <a:p>
            <a:pPr algn="ctr">
              <a:defRPr b="1" sz="2000">
                <a:solidFill>
                  <a:srgbClr val="FFFFFF"/>
                </a:solidFill>
              </a:defRPr>
            </a:pPr>
          </a:p>
          <a:p>
            <a:pPr>
              <a:lnSpc>
                <a:spcPct val="150000"/>
              </a:lnSpc>
              <a:defRPr sz="2000">
                <a:solidFill>
                  <a:srgbClr val="FFFFFF"/>
                </a:solidFill>
              </a:defRPr>
            </a:pPr>
            <a:r>
              <a:t>Although Excel has lots of advantages it also has its limitations such as:</a:t>
            </a:r>
          </a:p>
          <a:p>
            <a:pPr marL="285750" indent="-285750">
              <a:lnSpc>
                <a:spcPct val="150000"/>
              </a:lnSpc>
              <a:buSzPct val="100000"/>
              <a:buFont typeface="Arial"/>
              <a:buChar char="•"/>
              <a:defRPr sz="2000">
                <a:solidFill>
                  <a:srgbClr val="FFFFFF"/>
                </a:solidFill>
              </a:defRPr>
            </a:pPr>
            <a:r>
              <a:t>Not all staff will be confident using Excel, some may need support to use it.</a:t>
            </a:r>
          </a:p>
          <a:p>
            <a:pPr marL="285750" indent="-285750">
              <a:lnSpc>
                <a:spcPct val="150000"/>
              </a:lnSpc>
              <a:buSzPct val="100000"/>
              <a:buFont typeface="Arial"/>
              <a:buChar char="•"/>
              <a:defRPr sz="2000">
                <a:solidFill>
                  <a:srgbClr val="FFFFFF"/>
                </a:solidFill>
              </a:defRPr>
            </a:pPr>
            <a:r>
              <a:t>Data security would be an issue because not all excel files are secure, they have privacy concerns. </a:t>
            </a:r>
          </a:p>
          <a:p>
            <a:pPr marL="285750" indent="-285750">
              <a:lnSpc>
                <a:spcPct val="150000"/>
              </a:lnSpc>
              <a:buSzPct val="100000"/>
              <a:buFont typeface="Arial"/>
              <a:buChar char="•"/>
              <a:defRPr sz="2000">
                <a:solidFill>
                  <a:srgbClr val="FFFFFF"/>
                </a:solidFill>
              </a:defRPr>
            </a:pPr>
            <a:r>
              <a:t>Manual data entries will increase the risk of mistakes which can have an effect in Heathcare.</a:t>
            </a:r>
          </a:p>
          <a:p>
            <a:pPr marL="285750" indent="-285750">
              <a:lnSpc>
                <a:spcPct val="150000"/>
              </a:lnSpc>
              <a:buSzPct val="100000"/>
              <a:buFont typeface="Arial"/>
              <a:buChar char="•"/>
              <a:defRPr sz="2000">
                <a:solidFill>
                  <a:srgbClr val="FFFFFF"/>
                </a:solidFill>
              </a:defRPr>
            </a:pPr>
            <a:r>
              <a:t>Excel may struggle with large data of patient records which will impact the care that patients receive because the spreadsheet may not have all the correct data. </a:t>
            </a:r>
          </a:p>
          <a:p>
            <a:pPr marL="285750" indent="-285750">
              <a:lnSpc>
                <a:spcPct val="150000"/>
              </a:lnSpc>
              <a:buSzPct val="100000"/>
              <a:buFont typeface="Arial"/>
              <a:buChar char="•"/>
              <a:defRPr sz="2000">
                <a:solidFill>
                  <a:srgbClr val="FFFFFF"/>
                </a:solidFill>
              </a:defRPr>
            </a:pPr>
            <a:r>
              <a:t>They may face collaboration issue etc number of issues editing the same file which could cause vision control issues. </a:t>
            </a:r>
          </a:p>
          <a:p>
            <a:pPr marL="285750" indent="-285750">
              <a:lnSpc>
                <a:spcPct val="150000"/>
              </a:lnSpc>
              <a:buSzPct val="100000"/>
              <a:buFont typeface="Arial"/>
              <a:buChar char="•"/>
              <a:defRPr sz="2000">
                <a:solidFill>
                  <a:srgbClr val="FFFFFF"/>
                </a:solidFill>
              </a:defRPr>
            </a:pPr>
            <a:r>
              <a:t>Excel alone is not compatible within the healthcare sector, which could cause regulation compliance. </a:t>
            </a:r>
          </a:p>
          <a:p>
            <a:pPr algn="ctr">
              <a:defRPr b="1">
                <a:solidFill>
                  <a:srgbClr val="FFFFFF"/>
                </a:solidFill>
              </a:defRPr>
            </a:pPr>
          </a:p>
          <a:p>
            <a:pPr algn="ctr">
              <a:defRPr b="1">
                <a:solidFill>
                  <a:srgbClr val="FFFFFF"/>
                </a:solidFill>
              </a:defRPr>
            </a:pPr>
          </a:p>
          <a:p>
            <a:pPr algn="ctr">
              <a:defRPr b="1">
                <a:solidFill>
                  <a:srgbClr val="FFFFFF"/>
                </a:solidFill>
              </a:defRPr>
            </a:pPr>
          </a:p>
          <a:p>
            <a:pPr algn="ctr">
              <a:defRPr b="1">
                <a:solidFill>
                  <a:srgbClr val="FFFFFF"/>
                </a:solidFill>
              </a:defRPr>
            </a:pPr>
          </a:p>
          <a:p>
            <a:pPr algn="ctr">
              <a:defRPr b="1">
                <a:solidFill>
                  <a:srgbClr val="FFFFFF"/>
                </a:solidFill>
              </a:defRPr>
            </a:pPr>
          </a:p>
          <a:p>
            <a:pPr algn="ctr">
              <a:defRPr b="1">
                <a:solidFill>
                  <a:srgbClr val="FFFFFF"/>
                </a:solidFill>
              </a:defRPr>
            </a:pPr>
          </a:p>
        </p:txBody>
      </p:sp>
    </p:spTree>
  </p:cSld>
  <p:clrMapOvr>
    <a:masterClrMapping/>
  </p:clrMapOvr>
  <mc:AlternateContent xmlns:mc="http://schemas.openxmlformats.org/markup-compatibility/2006">
    <mc:Choice xmlns:p14="http://schemas.microsoft.com/office/powerpoint/2010/main" Requires="p14">
      <p:transition spd="med" advClick="1" p14:dur="1000">
        <p:pull dir="l"/>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37"/>
                                        </p:tgtEl>
                                        <p:attrNameLst>
                                          <p:attrName>style.visibility</p:attrName>
                                        </p:attrNameLst>
                                      </p:cBhvr>
                                      <p:to>
                                        <p:strVal val="visible"/>
                                      </p:to>
                                    </p:set>
                                    <p:animEffect filter="fade" transition="in">
                                      <p:cBhvr>
                                        <p:cTn id="7" dur="400"/>
                                        <p:tgtEl>
                                          <p:spTgt spid="13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37" grpId="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41"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42"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43"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44" name="Content Placeholder 3" descr="Content Placeholder 3"/>
          <p:cNvPicPr>
            <a:picLocks noChangeAspect="1"/>
          </p:cNvPicPr>
          <p:nvPr/>
        </p:nvPicPr>
        <p:blipFill>
          <a:blip r:embed="rId3">
            <a:alphaModFix amt="60000"/>
            <a:extLst/>
          </a:blip>
          <a:srcRect l="0" t="11493" r="0" b="4255"/>
          <a:stretch>
            <a:fillRect/>
          </a:stretch>
        </p:blipFill>
        <p:spPr>
          <a:xfrm>
            <a:off x="-1241" y="-891"/>
            <a:ext cx="12191980" cy="6856615"/>
          </a:xfrm>
          <a:prstGeom prst="rect">
            <a:avLst/>
          </a:prstGeom>
          <a:ln w="12700">
            <a:miter lim="400000"/>
          </a:ln>
        </p:spPr>
      </p:pic>
      <p:grpSp>
        <p:nvGrpSpPr>
          <p:cNvPr id="147" name="Group 19"/>
          <p:cNvGrpSpPr/>
          <p:nvPr/>
        </p:nvGrpSpPr>
        <p:grpSpPr>
          <a:xfrm>
            <a:off x="4464880" y="0"/>
            <a:ext cx="7724073" cy="6858000"/>
            <a:chOff x="0" y="0"/>
            <a:chExt cx="7724071" cy="6858000"/>
          </a:xfrm>
        </p:grpSpPr>
        <p:pic>
          <p:nvPicPr>
            <p:cNvPr id="145"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46"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48"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49" name="TextBox 9"/>
          <p:cNvSpPr txBox="1"/>
          <p:nvPr/>
        </p:nvSpPr>
        <p:spPr>
          <a:xfrm>
            <a:off x="669251" y="740211"/>
            <a:ext cx="5970147" cy="523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defRPr>
            </a:lvl1pPr>
          </a:lstStyle>
          <a:p>
            <a:pPr/>
            <a:r>
              <a:t>Collaboration Tool: One drive  </a:t>
            </a:r>
          </a:p>
        </p:txBody>
      </p:sp>
      <p:sp>
        <p:nvSpPr>
          <p:cNvPr id="150" name="TextBox 5"/>
          <p:cNvSpPr txBox="1"/>
          <p:nvPr/>
        </p:nvSpPr>
        <p:spPr>
          <a:xfrm>
            <a:off x="672893" y="1456115"/>
            <a:ext cx="9669555" cy="5692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2800">
                <a:solidFill>
                  <a:srgbClr val="FFFFFF"/>
                </a:solidFill>
              </a:defRPr>
            </a:pPr>
            <a:r>
              <a:t>Benefits:</a:t>
            </a:r>
          </a:p>
          <a:p>
            <a:pPr>
              <a:defRPr b="1" sz="3200">
                <a:solidFill>
                  <a:srgbClr val="FFFFFF"/>
                </a:solidFill>
              </a:defRPr>
            </a:pPr>
          </a:p>
          <a:p>
            <a:pPr>
              <a:defRPr sz="2000">
                <a:solidFill>
                  <a:srgbClr val="FFFFFF"/>
                </a:solidFill>
              </a:defRPr>
            </a:pPr>
            <a:r>
              <a:t>The benefits to using One Drive are plentiful. According to Simon Spencer (2024)  </a:t>
            </a:r>
            <a:r>
              <a:rPr sz="2400"/>
              <a:t>'</a:t>
            </a:r>
            <a:r>
              <a:rPr>
                <a:latin typeface="Segoe UI"/>
                <a:ea typeface="Segoe UI"/>
                <a:cs typeface="Segoe UI"/>
                <a:sym typeface="Segoe UI"/>
              </a:rPr>
              <a:t>Users can now share, store, and edit any file as if it were their own. Add to OneDrive gives teams the freedom to collaborate across files remotely, whilst still retaining all the latest security and compliance policies' </a:t>
            </a:r>
            <a:endParaRPr>
              <a:latin typeface="Segoe UI"/>
              <a:ea typeface="Segoe UI"/>
              <a:cs typeface="Segoe UI"/>
              <a:sym typeface="Segoe UI"/>
            </a:endParaRPr>
          </a:p>
          <a:p>
            <a:pPr>
              <a:defRPr sz="2000">
                <a:solidFill>
                  <a:srgbClr val="FFFFFF"/>
                </a:solidFill>
                <a:latin typeface="Segoe UI"/>
                <a:ea typeface="Segoe UI"/>
                <a:cs typeface="Segoe UI"/>
                <a:sym typeface="Segoe UI"/>
              </a:defRPr>
            </a:pPr>
          </a:p>
          <a:p>
            <a:pPr>
              <a:defRPr sz="2000">
                <a:solidFill>
                  <a:srgbClr val="FFFFFF"/>
                </a:solidFill>
                <a:latin typeface="Segoe UI"/>
                <a:ea typeface="Segoe UI"/>
                <a:cs typeface="Segoe UI"/>
                <a:sym typeface="Segoe UI"/>
              </a:defRPr>
            </a:pPr>
            <a:r>
              <a:t>Teams can also file share with each other to access information that is vital and helps staff continue their work. This benefits the care home by making sure all staff are up to date with knowledge.</a:t>
            </a:r>
          </a:p>
          <a:p>
            <a:pPr>
              <a:defRPr sz="2000">
                <a:solidFill>
                  <a:srgbClr val="FFFFFF"/>
                </a:solidFill>
                <a:latin typeface="Segoe UI"/>
                <a:ea typeface="Segoe UI"/>
                <a:cs typeface="Segoe UI"/>
                <a:sym typeface="Segoe UI"/>
              </a:defRPr>
            </a:pPr>
          </a:p>
          <a:p>
            <a:pPr>
              <a:defRPr sz="2000">
                <a:solidFill>
                  <a:srgbClr val="FFFFFF"/>
                </a:solidFill>
                <a:latin typeface="Segoe UI"/>
                <a:ea typeface="Segoe UI"/>
                <a:cs typeface="Segoe UI"/>
                <a:sym typeface="Segoe UI"/>
              </a:defRPr>
            </a:pPr>
            <a:r>
              <a:t>One drive also contributes to better group sharing and privacy which enables the team to have a private place to secure and upload sensitive information about patients and protects patient confidentiality. </a:t>
            </a:r>
          </a:p>
          <a:p>
            <a:pPr>
              <a:defRPr b="1" sz="3200">
                <a:solidFill>
                  <a:srgbClr val="FFFFFF"/>
                </a:solidFill>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48"/>
                                        </p:tgtEl>
                                        <p:attrNameLst>
                                          <p:attrName>style.visibility</p:attrName>
                                        </p:attrNameLst>
                                      </p:cBhvr>
                                      <p:to>
                                        <p:strVal val="visible"/>
                                      </p:to>
                                    </p:set>
                                    <p:animEffect filter="fade" transition="in">
                                      <p:cBhvr>
                                        <p:cTn id="7" dur="400"/>
                                        <p:tgtEl>
                                          <p:spTgt spid="14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48"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53"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54"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55"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56"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159" name="Group 19"/>
          <p:cNvGrpSpPr/>
          <p:nvPr/>
        </p:nvGrpSpPr>
        <p:grpSpPr>
          <a:xfrm>
            <a:off x="4464880" y="0"/>
            <a:ext cx="7724073" cy="6858000"/>
            <a:chOff x="0" y="0"/>
            <a:chExt cx="7724071" cy="6858000"/>
          </a:xfrm>
        </p:grpSpPr>
        <p:pic>
          <p:nvPicPr>
            <p:cNvPr id="157"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58"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60"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61" name="TextBox 9"/>
          <p:cNvSpPr txBox="1"/>
          <p:nvPr/>
        </p:nvSpPr>
        <p:spPr>
          <a:xfrm>
            <a:off x="669251" y="740211"/>
            <a:ext cx="10833091" cy="5488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2400">
                <a:solidFill>
                  <a:srgbClr val="FFFFFF"/>
                </a:solidFill>
              </a:defRPr>
            </a:pPr>
            <a:r>
              <a:t>Limitations to using One Drive:</a:t>
            </a:r>
          </a:p>
          <a:p>
            <a:pPr>
              <a:defRPr b="1">
                <a:solidFill>
                  <a:srgbClr val="FFFFFF"/>
                </a:solidFill>
              </a:defRPr>
            </a:pPr>
          </a:p>
          <a:p>
            <a:pPr>
              <a:defRPr>
                <a:solidFill>
                  <a:srgbClr val="FFFFFF"/>
                </a:solidFill>
              </a:defRPr>
            </a:pPr>
            <a:r>
              <a:t>There are various limitations to one drive, Microsoft itself states 'file upload and download sizes' have current size restrictions. Some files may be too big for the staff to upload which means important information cannot be shared or stored. </a:t>
            </a:r>
          </a:p>
          <a:p>
            <a:pPr>
              <a:defRPr>
                <a:solidFill>
                  <a:srgbClr val="FFFFFF"/>
                </a:solidFill>
              </a:defRPr>
            </a:pPr>
          </a:p>
          <a:p>
            <a:pPr>
              <a:defRPr>
                <a:solidFill>
                  <a:srgbClr val="FFFFFF"/>
                </a:solidFill>
              </a:defRPr>
            </a:pPr>
          </a:p>
          <a:p>
            <a:pPr>
              <a:defRPr>
                <a:solidFill>
                  <a:srgbClr val="FFFFFF"/>
                </a:solidFill>
              </a:defRPr>
            </a:pPr>
            <a:r>
              <a:t>According to Olga Weis at </a:t>
            </a:r>
            <a:r>
              <a:rPr i="1"/>
              <a:t>Cloud Mounter</a:t>
            </a:r>
            <a:r>
              <a:t> (April 2025) 'Microsoft can access whatever files you store with them' this means that any potential breaches could lead to patient data being leaked which breaks the Data Protection Act.</a:t>
            </a:r>
          </a:p>
          <a:p>
            <a:pPr>
              <a:defRPr>
                <a:solidFill>
                  <a:srgbClr val="FFFFFF"/>
                </a:solidFill>
              </a:defRPr>
            </a:pPr>
          </a:p>
          <a:p>
            <a:pPr>
              <a:defRPr>
                <a:solidFill>
                  <a:srgbClr val="FFFFFF"/>
                </a:solidFill>
              </a:defRPr>
            </a:pPr>
            <a:r>
              <a:t>Crash Plan (2025) states that one drive deletes files if you do not back up your files within 30-90 days which means vital patient information could be lost if it is not managed appropriately.</a:t>
            </a:r>
          </a:p>
          <a:p>
            <a:pPr>
              <a:defRPr>
                <a:solidFill>
                  <a:srgbClr val="FFFFFF"/>
                </a:solidFill>
              </a:defRPr>
            </a:pPr>
          </a:p>
          <a:p>
            <a:pPr>
              <a:defRPr>
                <a:solidFill>
                  <a:srgbClr val="FFFFFF"/>
                </a:solidFill>
              </a:defRPr>
            </a:pPr>
          </a:p>
          <a:p>
            <a:pPr>
              <a:defRPr>
                <a:solidFill>
                  <a:srgbClr val="FFFFFF"/>
                </a:solidFill>
              </a:defRPr>
            </a:pPr>
            <a:r>
              <a:t>'One drive lacks the immutability and ransomware protection of a dedicated back up solution according to' Crash Plan (2025) this means that if users arent careful, malicious viruses can delete files and propagate across synced files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60"/>
                                        </p:tgtEl>
                                        <p:attrNameLst>
                                          <p:attrName>style.visibility</p:attrName>
                                        </p:attrNameLst>
                                      </p:cBhvr>
                                      <p:to>
                                        <p:strVal val="visible"/>
                                      </p:to>
                                    </p:set>
                                    <p:animEffect filter="fade" transition="in">
                                      <p:cBhvr>
                                        <p:cTn id="7" dur="400"/>
                                        <p:tgtEl>
                                          <p:spTgt spid="16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60" grpId="1"/>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3"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64"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65"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66"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67"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170" name="Group 19"/>
          <p:cNvGrpSpPr/>
          <p:nvPr/>
        </p:nvGrpSpPr>
        <p:grpSpPr>
          <a:xfrm>
            <a:off x="4464880" y="0"/>
            <a:ext cx="7724073" cy="6858000"/>
            <a:chOff x="0" y="0"/>
            <a:chExt cx="7724071" cy="6858000"/>
          </a:xfrm>
        </p:grpSpPr>
        <p:pic>
          <p:nvPicPr>
            <p:cNvPr id="168"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69"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71"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72" name="TextBox 2"/>
          <p:cNvSpPr txBox="1"/>
          <p:nvPr/>
        </p:nvSpPr>
        <p:spPr>
          <a:xfrm>
            <a:off x="1393193" y="384756"/>
            <a:ext cx="8827143" cy="701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r">
              <a:defRPr b="1" sz="4000">
                <a:solidFill>
                  <a:srgbClr val="FFFFFF"/>
                </a:solidFill>
              </a:defRPr>
            </a:lvl1pPr>
          </a:lstStyle>
          <a:p>
            <a:pPr/>
            <a:r>
              <a:t>The impact of limited digital skills </a:t>
            </a:r>
          </a:p>
        </p:txBody>
      </p:sp>
      <p:sp>
        <p:nvSpPr>
          <p:cNvPr id="173" name="TextBox 5"/>
          <p:cNvSpPr txBox="1"/>
          <p:nvPr/>
        </p:nvSpPr>
        <p:spPr>
          <a:xfrm>
            <a:off x="34182" y="1231482"/>
            <a:ext cx="12107445" cy="59842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2800">
                <a:solidFill>
                  <a:srgbClr val="FFFFFF"/>
                </a:solidFill>
              </a:defRPr>
            </a:pPr>
            <a:r>
              <a:t>Care Delivery:</a:t>
            </a:r>
          </a:p>
          <a:p>
            <a:pPr>
              <a:defRPr b="1" sz="2800">
                <a:solidFill>
                  <a:srgbClr val="FFFFFF"/>
                </a:solidFill>
              </a:defRPr>
            </a:pPr>
          </a:p>
          <a:p>
            <a:pPr marL="285750" indent="-285750">
              <a:buSzPct val="100000"/>
              <a:buFont typeface="Calibri"/>
              <a:buChar char="-"/>
              <a:defRPr b="1" sz="2400">
                <a:solidFill>
                  <a:srgbClr val="FFFFFF"/>
                </a:solidFill>
              </a:defRPr>
            </a:pPr>
            <a:r>
              <a:t>Reduced quality of care:</a:t>
            </a:r>
          </a:p>
          <a:p>
            <a:pPr lvl="1" marL="742950" indent="-285750">
              <a:buSzPct val="100000"/>
              <a:buFont typeface="Courier New"/>
              <a:buChar char="o"/>
              <a:defRPr sz="2400">
                <a:solidFill>
                  <a:srgbClr val="FFFFFF"/>
                </a:solidFill>
              </a:defRPr>
            </a:pPr>
            <a:r>
              <a:t>Poor record-keeping</a:t>
            </a:r>
          </a:p>
          <a:p>
            <a:pPr lvl="1" marL="742950" indent="-285750">
              <a:buSzPct val="100000"/>
              <a:buFont typeface="Courier New"/>
              <a:buChar char="o"/>
              <a:defRPr sz="2400">
                <a:solidFill>
                  <a:srgbClr val="FFFFFF"/>
                </a:solidFill>
              </a:defRPr>
            </a:pPr>
            <a:r>
              <a:t>Miscommunication between residents and internal staff or external healthcare professionals</a:t>
            </a:r>
          </a:p>
          <a:p>
            <a:pPr marL="285750" indent="-285750">
              <a:buSzPct val="100000"/>
              <a:buFont typeface="Calibri"/>
              <a:buChar char="-"/>
              <a:defRPr b="1" sz="2400">
                <a:solidFill>
                  <a:srgbClr val="FFFFFF"/>
                </a:solidFill>
              </a:defRPr>
            </a:pPr>
            <a:r>
              <a:t>Data protection:</a:t>
            </a:r>
          </a:p>
          <a:p>
            <a:pPr lvl="1" marL="742950" indent="-285750">
              <a:buSzPct val="100000"/>
              <a:buFont typeface="Courier New"/>
              <a:buChar char="o"/>
              <a:defRPr sz="2400">
                <a:solidFill>
                  <a:srgbClr val="FFFFFF"/>
                </a:solidFill>
              </a:defRPr>
            </a:pPr>
            <a:r>
              <a:t>Residents' personal information, medical records, emergency contacts</a:t>
            </a:r>
          </a:p>
          <a:p>
            <a:pPr lvl="1" marL="742950" indent="-285750">
              <a:buSzPct val="100000"/>
              <a:buFont typeface="Courier New"/>
              <a:buChar char="o"/>
              <a:defRPr sz="2400">
                <a:solidFill>
                  <a:srgbClr val="FFFFFF"/>
                </a:solidFill>
              </a:defRPr>
            </a:pPr>
            <a:r>
              <a:t>Accessibility of patient information</a:t>
            </a:r>
          </a:p>
          <a:p>
            <a:pPr marL="285750" indent="-285750">
              <a:buSzPct val="100000"/>
              <a:buFont typeface="Calibri"/>
              <a:buChar char="-"/>
              <a:defRPr b="1" sz="2400">
                <a:solidFill>
                  <a:srgbClr val="FFFFFF"/>
                </a:solidFill>
              </a:defRPr>
            </a:pPr>
            <a:r>
              <a:t>Reduction in accuracy: </a:t>
            </a:r>
          </a:p>
          <a:p>
            <a:pPr lvl="1" marL="742950" indent="-285750">
              <a:buSzPct val="100000"/>
              <a:buFont typeface="Courier New"/>
              <a:buChar char="o"/>
              <a:defRPr sz="2400">
                <a:solidFill>
                  <a:srgbClr val="FFFFFF"/>
                </a:solidFill>
              </a:defRPr>
            </a:pPr>
            <a:r>
              <a:t>Errors made on key information such as medication or residents' care plan</a:t>
            </a:r>
          </a:p>
          <a:p>
            <a:pPr marL="285750" indent="-285750">
              <a:buSzPct val="100000"/>
              <a:buFont typeface="Calibri"/>
              <a:buChar char="-"/>
              <a:defRPr b="1" sz="2400">
                <a:solidFill>
                  <a:srgbClr val="FFFFFF"/>
                </a:solidFill>
              </a:defRPr>
            </a:pPr>
            <a:r>
              <a:t>Resident wellbeing:</a:t>
            </a:r>
          </a:p>
          <a:p>
            <a:pPr lvl="1" marL="742950" indent="-285750">
              <a:buSzPct val="100000"/>
              <a:buFont typeface="Courier New"/>
              <a:buChar char="o"/>
              <a:defRPr sz="2400">
                <a:solidFill>
                  <a:srgbClr val="FFFFFF"/>
                </a:solidFill>
              </a:defRPr>
            </a:pPr>
            <a:r>
              <a:t>Video-calling family members of residents</a:t>
            </a:r>
          </a:p>
          <a:p>
            <a:pPr lvl="1" marL="742950" indent="-285750">
              <a:buSzPct val="100000"/>
              <a:buFont typeface="Courier New"/>
              <a:buChar char="o"/>
              <a:defRPr sz="2400">
                <a:solidFill>
                  <a:srgbClr val="FFFFFF"/>
                </a:solidFill>
              </a:defRPr>
            </a:pPr>
            <a:r>
              <a:t>Research or mental stimulation – possibly learn new skills or hobbies</a:t>
            </a:r>
          </a:p>
          <a:p>
            <a:pPr>
              <a:defRPr sz="2000">
                <a:solidFill>
                  <a:srgbClr val="FFFFFF"/>
                </a:solidFill>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71"/>
                                        </p:tgtEl>
                                        <p:attrNameLst>
                                          <p:attrName>style.visibility</p:attrName>
                                        </p:attrNameLst>
                                      </p:cBhvr>
                                      <p:to>
                                        <p:strVal val="visible"/>
                                      </p:to>
                                    </p:set>
                                    <p:animEffect filter="fade" transition="in">
                                      <p:cBhvr>
                                        <p:cTn id="7" dur="400"/>
                                        <p:tgtEl>
                                          <p:spTgt spid="17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71"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76"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77"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78"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79"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182" name="Group 19"/>
          <p:cNvGrpSpPr/>
          <p:nvPr/>
        </p:nvGrpSpPr>
        <p:grpSpPr>
          <a:xfrm>
            <a:off x="4464880" y="0"/>
            <a:ext cx="7724073" cy="6858000"/>
            <a:chOff x="0" y="0"/>
            <a:chExt cx="7724071" cy="6858000"/>
          </a:xfrm>
        </p:grpSpPr>
        <p:pic>
          <p:nvPicPr>
            <p:cNvPr id="180"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81"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83"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84" name="TextBox 2"/>
          <p:cNvSpPr txBox="1"/>
          <p:nvPr/>
        </p:nvSpPr>
        <p:spPr>
          <a:xfrm>
            <a:off x="44350" y="1103824"/>
            <a:ext cx="12105097" cy="5742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2800">
                <a:solidFill>
                  <a:srgbClr val="FFFFFF"/>
                </a:solidFill>
              </a:defRPr>
            </a:pPr>
            <a:r>
              <a:t>Communication:</a:t>
            </a:r>
          </a:p>
          <a:p>
            <a:pPr>
              <a:defRPr b="1" sz="2800">
                <a:solidFill>
                  <a:srgbClr val="FFFFFF"/>
                </a:solidFill>
              </a:defRPr>
            </a:pPr>
          </a:p>
          <a:p>
            <a:pPr marL="285750" indent="-285750">
              <a:buSzPct val="100000"/>
              <a:buFont typeface="Helvetica"/>
              <a:buChar char="-"/>
              <a:defRPr b="1" sz="2400">
                <a:solidFill>
                  <a:srgbClr val="FFFFFF"/>
                </a:solidFill>
              </a:defRPr>
            </a:pPr>
            <a:r>
              <a:t>Miscommunication:</a:t>
            </a:r>
          </a:p>
          <a:p>
            <a:pPr lvl="1" marL="742950" indent="-285750">
              <a:buSzPct val="100000"/>
              <a:buFont typeface="Courier New"/>
              <a:buChar char="o"/>
              <a:defRPr sz="2400">
                <a:solidFill>
                  <a:srgbClr val="FFFFFF"/>
                </a:solidFill>
              </a:defRPr>
            </a:pPr>
            <a:r>
              <a:t>Misunderstandings between healthcare professionals</a:t>
            </a:r>
          </a:p>
          <a:p>
            <a:pPr lvl="1" marL="742950" indent="-285750">
              <a:buSzPct val="100000"/>
              <a:buFont typeface="Courier New"/>
              <a:buChar char="o"/>
              <a:defRPr sz="2400">
                <a:solidFill>
                  <a:srgbClr val="FFFFFF"/>
                </a:solidFill>
              </a:defRPr>
            </a:pPr>
            <a:r>
              <a:t>Missed updates – change of medication, change of personal ailments / physical abilities</a:t>
            </a:r>
          </a:p>
          <a:p>
            <a:pPr lvl="1" marL="742950" indent="-285750">
              <a:buSzPct val="100000"/>
              <a:buFont typeface="Courier New"/>
              <a:buChar char="o"/>
              <a:defRPr sz="2400">
                <a:solidFill>
                  <a:srgbClr val="FFFFFF"/>
                </a:solidFill>
              </a:defRPr>
            </a:pPr>
            <a:r>
              <a:t>Failure to report issues</a:t>
            </a:r>
          </a:p>
          <a:p>
            <a:pPr marL="285750" indent="-285750">
              <a:buSzPct val="100000"/>
              <a:buFont typeface="Helvetica"/>
              <a:buChar char="-"/>
              <a:defRPr b="1" sz="2400">
                <a:solidFill>
                  <a:srgbClr val="FFFFFF"/>
                </a:solidFill>
              </a:defRPr>
            </a:pPr>
            <a:r>
              <a:t>Access to patient information:</a:t>
            </a:r>
          </a:p>
          <a:p>
            <a:pPr lvl="1" marL="742950" indent="-285750">
              <a:buSzPct val="100000"/>
              <a:buFont typeface="Courier New"/>
              <a:buChar char="o"/>
              <a:defRPr sz="2400">
                <a:solidFill>
                  <a:srgbClr val="FFFFFF"/>
                </a:solidFill>
              </a:defRPr>
            </a:pPr>
            <a:r>
              <a:t>personal details, emergency contacts</a:t>
            </a:r>
          </a:p>
          <a:p>
            <a:pPr lvl="1" marL="742950" indent="-285750">
              <a:buSzPct val="100000"/>
              <a:buFont typeface="Courier New"/>
              <a:buChar char="o"/>
              <a:defRPr sz="2400">
                <a:solidFill>
                  <a:srgbClr val="FFFFFF"/>
                </a:solidFill>
              </a:defRPr>
            </a:pPr>
            <a:r>
              <a:t>Doctor information – physiotherapists, social workers</a:t>
            </a:r>
          </a:p>
          <a:p>
            <a:pPr marL="285750" indent="-285750">
              <a:buSzPct val="100000"/>
              <a:buFont typeface="Helvetica"/>
              <a:buChar char="-"/>
              <a:defRPr b="1" sz="2400">
                <a:solidFill>
                  <a:srgbClr val="FFFFFF"/>
                </a:solidFill>
              </a:defRPr>
            </a:pPr>
            <a:r>
              <a:t>Duplication of medication:</a:t>
            </a:r>
          </a:p>
          <a:p>
            <a:pPr lvl="1" marL="742950" indent="-285750">
              <a:buSzPct val="100000"/>
              <a:buFont typeface="Courier New"/>
              <a:buChar char="o"/>
              <a:defRPr sz="2400">
                <a:solidFill>
                  <a:srgbClr val="FFFFFF"/>
                </a:solidFill>
              </a:defRPr>
            </a:pPr>
            <a:r>
              <a:t>Allergies</a:t>
            </a:r>
          </a:p>
          <a:p>
            <a:pPr lvl="1" marL="742950" indent="-285750">
              <a:buSzPct val="100000"/>
              <a:buFont typeface="Courier New"/>
              <a:buChar char="o"/>
              <a:defRPr sz="2400">
                <a:solidFill>
                  <a:srgbClr val="FFFFFF"/>
                </a:solidFill>
              </a:defRPr>
            </a:pPr>
            <a:r>
              <a:t>Dosages</a:t>
            </a:r>
          </a:p>
          <a:p>
            <a:pPr marL="285750" indent="-285750">
              <a:buSzPct val="100000"/>
              <a:buFont typeface="Helvetica"/>
              <a:buChar char="-"/>
              <a:defRPr b="1" sz="2400">
                <a:solidFill>
                  <a:srgbClr val="FFFFFF"/>
                </a:solidFill>
              </a:defRPr>
            </a:pPr>
            <a:r>
              <a:t>Able to print hard copies or send digital copies of information to multiple agencies</a:t>
            </a:r>
          </a:p>
        </p:txBody>
      </p:sp>
      <p:sp>
        <p:nvSpPr>
          <p:cNvPr id="185" name="TextBox 5"/>
          <p:cNvSpPr txBox="1"/>
          <p:nvPr/>
        </p:nvSpPr>
        <p:spPr>
          <a:xfrm>
            <a:off x="45718" y="244473"/>
            <a:ext cx="11754486" cy="1310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4000">
                <a:solidFill>
                  <a:srgbClr val="FFFFFF"/>
                </a:solidFill>
              </a:defRPr>
            </a:pPr>
            <a:r>
              <a:t>The impact of limited digital skills – </a:t>
            </a:r>
            <a:r>
              <a:rPr i="1"/>
              <a:t>cont. </a:t>
            </a:r>
            <a:endParaRPr i="1"/>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83"/>
                                        </p:tgtEl>
                                        <p:attrNameLst>
                                          <p:attrName>style.visibility</p:attrName>
                                        </p:attrNameLst>
                                      </p:cBhvr>
                                      <p:to>
                                        <p:strVal val="visible"/>
                                      </p:to>
                                    </p:set>
                                    <p:animEffect filter="fade" transition="in">
                                      <p:cBhvr>
                                        <p:cTn id="7" dur="400"/>
                                        <p:tgtEl>
                                          <p:spTgt spid="18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83" grpId="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88"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189"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190"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191"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194" name="Group 19"/>
          <p:cNvGrpSpPr/>
          <p:nvPr/>
        </p:nvGrpSpPr>
        <p:grpSpPr>
          <a:xfrm>
            <a:off x="4464880" y="0"/>
            <a:ext cx="7724073" cy="6858000"/>
            <a:chOff x="0" y="0"/>
            <a:chExt cx="7724071" cy="6858000"/>
          </a:xfrm>
        </p:grpSpPr>
        <p:pic>
          <p:nvPicPr>
            <p:cNvPr id="192"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193"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195"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196" name="TextBox 9"/>
          <p:cNvSpPr txBox="1"/>
          <p:nvPr/>
        </p:nvSpPr>
        <p:spPr>
          <a:xfrm>
            <a:off x="186650" y="346510"/>
            <a:ext cx="10402449" cy="1259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4000">
                <a:solidFill>
                  <a:srgbClr val="FFFFFF"/>
                </a:solidFill>
              </a:defRPr>
            </a:pPr>
            <a:r>
              <a:t>The impact of limited digital skills – </a:t>
            </a:r>
            <a:r>
              <a:rPr i="1"/>
              <a:t>cont. </a:t>
            </a:r>
          </a:p>
          <a:p>
            <a:pPr/>
          </a:p>
        </p:txBody>
      </p:sp>
      <p:sp>
        <p:nvSpPr>
          <p:cNvPr id="197" name="TextBox 2"/>
          <p:cNvSpPr txBox="1"/>
          <p:nvPr/>
        </p:nvSpPr>
        <p:spPr>
          <a:xfrm>
            <a:off x="52182" y="1637352"/>
            <a:ext cx="12103959" cy="50063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2800">
                <a:solidFill>
                  <a:srgbClr val="FFFFFF"/>
                </a:solidFill>
              </a:defRPr>
            </a:pPr>
            <a:r>
              <a:t>Teamwork:</a:t>
            </a:r>
          </a:p>
          <a:p>
            <a:pPr>
              <a:defRPr b="1" sz="2800">
                <a:solidFill>
                  <a:srgbClr val="FFFFFF"/>
                </a:solidFill>
              </a:defRPr>
            </a:pPr>
          </a:p>
          <a:p>
            <a:pPr marL="285750" indent="-285750">
              <a:buSzPct val="100000"/>
              <a:buFont typeface="Calibri"/>
              <a:buChar char="-"/>
              <a:defRPr b="1" sz="2400">
                <a:solidFill>
                  <a:srgbClr val="FFFFFF"/>
                </a:solidFill>
              </a:defRPr>
            </a:pPr>
            <a:r>
              <a:t>Uneven work-load:</a:t>
            </a:r>
          </a:p>
          <a:p>
            <a:pPr lvl="1" marL="742950" indent="-285750">
              <a:buSzPct val="100000"/>
              <a:buFont typeface="Courier New"/>
              <a:buChar char="o"/>
              <a:defRPr sz="2400">
                <a:solidFill>
                  <a:srgbClr val="FFFFFF"/>
                </a:solidFill>
              </a:defRPr>
            </a:pPr>
            <a:r>
              <a:t>Imbalance with tech-related tasks</a:t>
            </a:r>
          </a:p>
          <a:p>
            <a:pPr marL="342900" indent="-342900">
              <a:buSzPct val="100000"/>
              <a:buFont typeface="Calibri"/>
              <a:buChar char="-"/>
              <a:defRPr b="1" sz="2400">
                <a:solidFill>
                  <a:srgbClr val="FFFFFF"/>
                </a:solidFill>
              </a:defRPr>
            </a:pPr>
            <a:r>
              <a:t>Morale and team spirit:</a:t>
            </a:r>
          </a:p>
          <a:p>
            <a:pPr lvl="1" marL="800100" indent="-342900">
              <a:buSzPct val="100000"/>
              <a:buFont typeface="Courier New"/>
              <a:buChar char="o"/>
              <a:defRPr sz="2400">
                <a:solidFill>
                  <a:srgbClr val="FFFFFF"/>
                </a:solidFill>
              </a:defRPr>
            </a:pPr>
            <a:r>
              <a:t>Resentment, low confidence</a:t>
            </a:r>
          </a:p>
          <a:p>
            <a:pPr lvl="1" marL="800100" indent="-342900">
              <a:buSzPct val="100000"/>
              <a:buFont typeface="Courier New"/>
              <a:buChar char="o"/>
              <a:defRPr sz="2400">
                <a:solidFill>
                  <a:srgbClr val="FFFFFF"/>
                </a:solidFill>
              </a:defRPr>
            </a:pPr>
            <a:r>
              <a:t>Confrontations</a:t>
            </a:r>
          </a:p>
          <a:p>
            <a:pPr marL="285750" indent="-285750">
              <a:buSzPct val="100000"/>
              <a:buFont typeface="Calibri"/>
              <a:buChar char="-"/>
              <a:defRPr b="1" sz="2400">
                <a:solidFill>
                  <a:srgbClr val="FFFFFF"/>
                </a:solidFill>
              </a:defRPr>
            </a:pPr>
            <a:r>
              <a:t>Poor handover process:</a:t>
            </a:r>
          </a:p>
          <a:p>
            <a:pPr lvl="1" marL="742950" indent="-285750">
              <a:buSzPct val="100000"/>
              <a:buFont typeface="Courier New"/>
              <a:buChar char="o"/>
              <a:defRPr sz="2400">
                <a:solidFill>
                  <a:srgbClr val="FFFFFF"/>
                </a:solidFill>
              </a:defRPr>
            </a:pPr>
            <a:r>
              <a:t>Staff underinformed</a:t>
            </a:r>
          </a:p>
          <a:p>
            <a:pPr marL="285750" indent="-285750">
              <a:buSzPct val="100000"/>
              <a:buFont typeface="Calibri"/>
              <a:buChar char="-"/>
              <a:defRPr b="1" sz="2400">
                <a:solidFill>
                  <a:srgbClr val="FFFFFF"/>
                </a:solidFill>
              </a:defRPr>
            </a:pPr>
            <a:r>
              <a:t>Time-management:</a:t>
            </a:r>
          </a:p>
          <a:p>
            <a:pPr lvl="1" marL="742950" indent="-285750">
              <a:buSzPct val="100000"/>
              <a:buFont typeface="Courier New"/>
              <a:buChar char="o"/>
              <a:defRPr sz="2400">
                <a:solidFill>
                  <a:srgbClr val="FFFFFF"/>
                </a:solidFill>
              </a:defRPr>
            </a:pPr>
            <a:r>
              <a:t>Team development</a:t>
            </a:r>
          </a:p>
          <a:p>
            <a:pPr lvl="1" marL="742950" indent="-285750">
              <a:buSzPct val="100000"/>
              <a:buFont typeface="Courier New"/>
              <a:buChar char="o"/>
              <a:defRPr sz="2400">
                <a:solidFill>
                  <a:srgbClr val="FFFFFF"/>
                </a:solidFill>
              </a:defRPr>
            </a:pPr>
            <a:r>
              <a:t>Staff capabilities</a:t>
            </a:r>
          </a:p>
          <a:p>
            <a:pPr lvl="1" marL="742950" indent="-285750">
              <a:buSzPct val="100000"/>
              <a:buFont typeface="Courier New"/>
              <a:buChar char="o"/>
              <a:defRPr sz="2400">
                <a:solidFill>
                  <a:srgbClr val="FFFFFF"/>
                </a:solidFill>
              </a:defRPr>
            </a:pPr>
            <a:r>
              <a:t>Lack of digital confidence </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95"/>
                                        </p:tgtEl>
                                        <p:attrNameLst>
                                          <p:attrName>style.visibility</p:attrName>
                                        </p:attrNameLst>
                                      </p:cBhvr>
                                      <p:to>
                                        <p:strVal val="visible"/>
                                      </p:to>
                                    </p:set>
                                    <p:animEffect filter="fade" transition="in">
                                      <p:cBhvr>
                                        <p:cTn id="7" dur="400"/>
                                        <p:tgtEl>
                                          <p:spTgt spid="19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5" grpId="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200"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201"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202"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203"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206" name="Group 19"/>
          <p:cNvGrpSpPr/>
          <p:nvPr/>
        </p:nvGrpSpPr>
        <p:grpSpPr>
          <a:xfrm>
            <a:off x="4464880" y="0"/>
            <a:ext cx="7724073" cy="6858000"/>
            <a:chOff x="0" y="0"/>
            <a:chExt cx="7724071" cy="6858000"/>
          </a:xfrm>
        </p:grpSpPr>
        <p:pic>
          <p:nvPicPr>
            <p:cNvPr id="204"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205"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207"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208" name="TextBox 9"/>
          <p:cNvSpPr txBox="1"/>
          <p:nvPr/>
        </p:nvSpPr>
        <p:spPr>
          <a:xfrm>
            <a:off x="587188" y="-23769"/>
            <a:ext cx="10131840" cy="1483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a:solidFill>
                  <a:srgbClr val="FFFFFF"/>
                </a:solidFill>
              </a:defRPr>
            </a:pPr>
          </a:p>
          <a:p>
            <a:pPr>
              <a:defRPr b="1" sz="3600">
                <a:solidFill>
                  <a:srgbClr val="FFFFFF"/>
                </a:solidFill>
                <a:latin typeface="Calibri"/>
                <a:ea typeface="Calibri"/>
                <a:cs typeface="Calibri"/>
                <a:sym typeface="Calibri"/>
              </a:defRPr>
            </a:pPr>
            <a:r>
              <a:t>Digital practice checklist.</a:t>
            </a:r>
          </a:p>
          <a:p>
            <a:pPr>
              <a:defRPr sz="2000">
                <a:solidFill>
                  <a:srgbClr val="FFFFFF"/>
                </a:solidFill>
                <a:latin typeface="Calibri"/>
                <a:ea typeface="Calibri"/>
                <a:cs typeface="Calibri"/>
                <a:sym typeface="Calibri"/>
              </a:defRPr>
            </a:pPr>
            <a:r>
              <a:t>Here are some practices to ensure staff at Sunrise care home stay safe online and why they're essential.</a:t>
            </a:r>
          </a:p>
        </p:txBody>
      </p:sp>
      <p:graphicFrame>
        <p:nvGraphicFramePr>
          <p:cNvPr id="209" name="Table 5"/>
          <p:cNvGraphicFramePr/>
          <p:nvPr/>
        </p:nvGraphicFramePr>
        <p:xfrm>
          <a:off x="672934" y="1710655"/>
          <a:ext cx="11198954" cy="4661478"/>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5599476"/>
                <a:gridCol w="5599476"/>
              </a:tblGrid>
              <a:tr h="508525">
                <a:tc>
                  <a:txBody>
                    <a:bodyPr/>
                    <a:lstStyle/>
                    <a:p>
                      <a:pPr algn="l">
                        <a:defRPr b="0" sz="1800">
                          <a:solidFill>
                            <a:srgbClr val="000000"/>
                          </a:solidFill>
                        </a:defRPr>
                      </a:pPr>
                      <a:r>
                        <a:rPr b="1">
                          <a:solidFill>
                            <a:srgbClr val="FFFFFF"/>
                          </a:solidFill>
                        </a:rPr>
                        <a:t>Practices to keep safe:</a:t>
                      </a:r>
                    </a:p>
                  </a:txBody>
                  <a:tcPr marL="45720" marR="45720" marT="45720" marB="45720" anchor="t" anchorCtr="0" horzOverflow="overflow"/>
                </a:tc>
                <a:tc>
                  <a:txBody>
                    <a:bodyPr/>
                    <a:lstStyle/>
                    <a:p>
                      <a:pPr algn="l">
                        <a:defRPr b="0" sz="1800">
                          <a:solidFill>
                            <a:srgbClr val="000000"/>
                          </a:solidFill>
                        </a:defRPr>
                      </a:pPr>
                      <a:r>
                        <a:rPr b="1">
                          <a:solidFill>
                            <a:srgbClr val="FFFFFF"/>
                          </a:solidFill>
                        </a:rPr>
                        <a:t>Why are these helpful?</a:t>
                      </a:r>
                    </a:p>
                  </a:txBody>
                  <a:tcPr marL="45720" marR="45720" marT="45720" marB="45720" anchor="t" anchorCtr="0" horzOverflow="overflow"/>
                </a:tc>
              </a:tr>
              <a:tr h="593279">
                <a:tc>
                  <a:txBody>
                    <a:bodyPr/>
                    <a:lstStyle/>
                    <a:p>
                      <a:pPr algn="l">
                        <a:defRPr sz="1800"/>
                      </a:pPr>
                      <a:r>
                        <a:rPr sz="1600"/>
                        <a:t>Making sure passwords are strong and secure. </a:t>
                      </a:r>
                    </a:p>
                  </a:txBody>
                  <a:tcPr marL="45720" marR="45720" marT="45720" marB="45720" anchor="t" anchorCtr="0" horzOverflow="overflow"/>
                </a:tc>
                <a:tc>
                  <a:txBody>
                    <a:bodyPr/>
                    <a:lstStyle/>
                    <a:p>
                      <a:pPr algn="l">
                        <a:defRPr sz="1800"/>
                      </a:pPr>
                      <a:r>
                        <a:rPr sz="1600"/>
                        <a:t>To avoid anyone else hacking into your account by using numbers, symbols and letters.</a:t>
                      </a:r>
                    </a:p>
                  </a:txBody>
                  <a:tcPr marL="45720" marR="45720" marT="45720" marB="45720" anchor="t" anchorCtr="0" horzOverflow="overflow"/>
                </a:tc>
              </a:tr>
              <a:tr h="593279">
                <a:tc>
                  <a:txBody>
                    <a:bodyPr/>
                    <a:lstStyle/>
                    <a:p>
                      <a:pPr algn="l">
                        <a:defRPr sz="1800"/>
                      </a:pPr>
                      <a:r>
                        <a:rPr sz="1600"/>
                        <a:t>Logging out of personal accounts when finished. </a:t>
                      </a:r>
                    </a:p>
                  </a:txBody>
                  <a:tcPr marL="45720" marR="45720" marT="45720" marB="45720" anchor="t" anchorCtr="0" horzOverflow="overflow"/>
                </a:tc>
                <a:tc>
                  <a:txBody>
                    <a:bodyPr/>
                    <a:lstStyle/>
                    <a:p>
                      <a:pPr algn="l">
                        <a:defRPr sz="1800"/>
                      </a:pPr>
                      <a:r>
                        <a:rPr sz="1600"/>
                        <a:t>To stop people stealing patient data. Use an automatic logout timer.</a:t>
                      </a:r>
                    </a:p>
                  </a:txBody>
                  <a:tcPr marL="45720" marR="45720" marT="45720" marB="45720" anchor="t" anchorCtr="0" horzOverflow="overflow"/>
                </a:tc>
              </a:tr>
              <a:tr h="593279">
                <a:tc>
                  <a:txBody>
                    <a:bodyPr/>
                    <a:lstStyle/>
                    <a:p>
                      <a:pPr algn="l">
                        <a:defRPr sz="1800"/>
                      </a:pPr>
                      <a:r>
                        <a:rPr sz="1600"/>
                        <a:t>Uploading data to secure storage location</a:t>
                      </a:r>
                    </a:p>
                  </a:txBody>
                  <a:tcPr marL="45720" marR="45720" marT="45720" marB="45720" anchor="t" anchorCtr="0" horzOverflow="overflow"/>
                </a:tc>
                <a:tc>
                  <a:txBody>
                    <a:bodyPr/>
                    <a:lstStyle/>
                    <a:p>
                      <a:pPr algn="l">
                        <a:defRPr sz="1800"/>
                      </a:pPr>
                      <a:r>
                        <a:rPr sz="1600"/>
                        <a:t>Ensuring safe document storage in a private location that only staff can access. like cloud/one drive.</a:t>
                      </a:r>
                    </a:p>
                  </a:txBody>
                  <a:tcPr marL="45720" marR="45720" marT="45720" marB="45720" anchor="t" anchorCtr="0" horzOverflow="overflow"/>
                </a:tc>
              </a:tr>
              <a:tr h="593279">
                <a:tc>
                  <a:txBody>
                    <a:bodyPr/>
                    <a:lstStyle/>
                    <a:p>
                      <a:pPr algn="l">
                        <a:defRPr sz="1800"/>
                      </a:pPr>
                      <a:r>
                        <a:rPr sz="1600"/>
                        <a:t>Making sure public Wi-fis aren't fraudulent, use trusted secure domains.</a:t>
                      </a:r>
                    </a:p>
                  </a:txBody>
                  <a:tcPr marL="45720" marR="45720" marT="45720" marB="45720" anchor="t" anchorCtr="0" horzOverflow="overflow"/>
                </a:tc>
                <a:tc>
                  <a:txBody>
                    <a:bodyPr/>
                    <a:lstStyle/>
                    <a:p>
                      <a:pPr algn="l">
                        <a:defRPr sz="1800"/>
                      </a:pPr>
                      <a:r>
                        <a:rPr sz="1600"/>
                        <a:t>To ensure hackers don’t take control of the home's devices. Have secure passwords for WiFi networks</a:t>
                      </a:r>
                    </a:p>
                  </a:txBody>
                  <a:tcPr marL="45720" marR="45720" marT="45720" marB="45720" anchor="t" anchorCtr="0" horzOverflow="overflow"/>
                </a:tc>
              </a:tr>
              <a:tr h="593279">
                <a:tc>
                  <a:txBody>
                    <a:bodyPr/>
                    <a:lstStyle/>
                    <a:p>
                      <a:pPr algn="l">
                        <a:defRPr sz="1800"/>
                      </a:pPr>
                      <a:r>
                        <a:rPr sz="1600"/>
                        <a:t>Check emails before responding.</a:t>
                      </a:r>
                    </a:p>
                  </a:txBody>
                  <a:tcPr marL="45720" marR="45720" marT="45720" marB="45720" anchor="t" anchorCtr="0" horzOverflow="overflow"/>
                </a:tc>
                <a:tc>
                  <a:txBody>
                    <a:bodyPr/>
                    <a:lstStyle/>
                    <a:p>
                      <a:pPr algn="l">
                        <a:defRPr sz="1800"/>
                      </a:pPr>
                      <a:r>
                        <a:rPr sz="1600"/>
                        <a:t>To avoid phishing emails, spam, virus and scams.</a:t>
                      </a:r>
                    </a:p>
                  </a:txBody>
                  <a:tcPr marL="45720" marR="45720" marT="45720" marB="45720" anchor="t" anchorCtr="0" horzOverflow="overflow"/>
                </a:tc>
              </a:tr>
              <a:tr h="593279">
                <a:tc>
                  <a:txBody>
                    <a:bodyPr/>
                    <a:lstStyle/>
                    <a:p>
                      <a:pPr algn="l">
                        <a:defRPr sz="1800"/>
                      </a:pPr>
                      <a:r>
                        <a:rPr sz="1600"/>
                        <a:t>Install antivirus and anti-malware</a:t>
                      </a:r>
                    </a:p>
                  </a:txBody>
                  <a:tcPr marL="45720" marR="45720" marT="45720" marB="45720" anchor="t" anchorCtr="0" horzOverflow="overflow"/>
                </a:tc>
                <a:tc>
                  <a:txBody>
                    <a:bodyPr/>
                    <a:lstStyle/>
                    <a:p>
                      <a:pPr algn="l">
                        <a:defRPr sz="1800"/>
                      </a:pPr>
                      <a:r>
                        <a:rPr sz="1600"/>
                        <a:t>To give your devices the immunity against viruses.
 programmes like McAfee.</a:t>
                      </a:r>
                    </a:p>
                  </a:txBody>
                  <a:tcPr marL="45720" marR="45720" marT="45720" marB="45720" anchor="t" anchorCtr="0" horzOverflow="overflow"/>
                </a:tc>
              </a:tr>
              <a:tr h="593279">
                <a:tc>
                  <a:txBody>
                    <a:bodyPr/>
                    <a:lstStyle/>
                    <a:p>
                      <a:pPr algn="l">
                        <a:defRPr sz="1800"/>
                      </a:pPr>
                      <a:r>
                        <a:rPr sz="1600"/>
                        <a:t>Be careful what information you post online.</a:t>
                      </a:r>
                    </a:p>
                  </a:txBody>
                  <a:tcPr marL="45720" marR="45720" marT="45720" marB="45720" anchor="t" anchorCtr="0" horzOverflow="overflow"/>
                </a:tc>
                <a:tc>
                  <a:txBody>
                    <a:bodyPr/>
                    <a:lstStyle/>
                    <a:p>
                      <a:pPr algn="l">
                        <a:defRPr sz="1600"/>
                      </a:pPr>
                      <a:r>
                        <a:t>Keeping patient information secure and private. sharing with external professionals.</a:t>
                      </a:r>
                    </a:p>
                  </a:txBody>
                  <a:tcPr marL="45720" marR="45720" marT="45720" marB="45720" anchor="t" anchorCtr="0" horzOverflow="overflow"/>
                </a:tc>
              </a:tr>
            </a:tbl>
          </a:graphicData>
        </a:graphic>
      </p:graphicFrame>
    </p:spTree>
  </p:cSld>
  <p:clrMapOvr>
    <a:masterClrMapping/>
  </p:clrMapOvr>
  <mc:AlternateContent xmlns:mc="http://schemas.openxmlformats.org/markup-compatibility/2006">
    <mc:Choice xmlns:p14="http://schemas.microsoft.com/office/powerpoint/2010/main" Requires="p14">
      <p:transition spd="slow" advClick="1" p14:dur="1200">
        <p:pull dir="u"/>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207"/>
                                        </p:tgtEl>
                                        <p:attrNameLst>
                                          <p:attrName>style.visibility</p:attrName>
                                        </p:attrNameLst>
                                      </p:cBhvr>
                                      <p:to>
                                        <p:strVal val="visible"/>
                                      </p:to>
                                    </p:set>
                                    <p:animEffect filter="fade" transition="in">
                                      <p:cBhvr>
                                        <p:cTn id="7" dur="400"/>
                                        <p:tgtEl>
                                          <p:spTgt spid="20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7"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1" name="Rectangle 11"/>
          <p:cNvSpPr/>
          <p:nvPr/>
        </p:nvSpPr>
        <p:spPr>
          <a:xfrm>
            <a:off x="0" y="0"/>
            <a:ext cx="12192000" cy="6858004"/>
          </a:xfrm>
          <a:prstGeom prst="rect">
            <a:avLst/>
          </a:prstGeom>
          <a:solidFill>
            <a:srgbClr val="E0DAD4">
              <a:alpha val="70000"/>
            </a:srgbClr>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212" name="Picture 13" descr="Picture 13"/>
          <p:cNvPicPr>
            <a:picLocks noChangeAspect="1"/>
          </p:cNvPicPr>
          <p:nvPr/>
        </p:nvPicPr>
        <p:blipFill>
          <a:blip r:embed="rId2">
            <a:alphaModFix amt="10000"/>
            <a:extLst/>
          </a:blip>
          <a:stretch>
            <a:fillRect/>
          </a:stretch>
        </p:blipFill>
        <p:spPr>
          <a:xfrm>
            <a:off x="8534400" y="0"/>
            <a:ext cx="3654612" cy="4575348"/>
          </a:xfrm>
          <a:prstGeom prst="rect">
            <a:avLst/>
          </a:prstGeom>
          <a:ln w="12700">
            <a:miter lim="400000"/>
          </a:ln>
        </p:spPr>
      </p:pic>
      <p:sp>
        <p:nvSpPr>
          <p:cNvPr id="213"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sp>
        <p:nvSpPr>
          <p:cNvPr id="214" name="Rectangle 17"/>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595959"/>
                </a:solidFill>
                <a:latin typeface="AvenirNext LT Pro Medium"/>
                <a:ea typeface="AvenirNext LT Pro Medium"/>
                <a:cs typeface="AvenirNext LT Pro Medium"/>
                <a:sym typeface="AvenirNext LT Pro Medium"/>
              </a:defRPr>
            </a:pPr>
          </a:p>
        </p:txBody>
      </p:sp>
      <p:pic>
        <p:nvPicPr>
          <p:cNvPr id="215" name="Content Placeholder 3" descr="Content Placeholder 3"/>
          <p:cNvPicPr>
            <a:picLocks noChangeAspect="1"/>
          </p:cNvPicPr>
          <p:nvPr/>
        </p:nvPicPr>
        <p:blipFill>
          <a:blip r:embed="rId3">
            <a:alphaModFix amt="60000"/>
            <a:extLst/>
          </a:blip>
          <a:srcRect l="0" t="11493" r="0" b="4255"/>
          <a:stretch>
            <a:fillRect/>
          </a:stretch>
        </p:blipFill>
        <p:spPr>
          <a:xfrm>
            <a:off x="19" y="10"/>
            <a:ext cx="12191981" cy="6856615"/>
          </a:xfrm>
          <a:prstGeom prst="rect">
            <a:avLst/>
          </a:prstGeom>
          <a:ln w="12700">
            <a:miter lim="400000"/>
          </a:ln>
        </p:spPr>
      </p:pic>
      <p:grpSp>
        <p:nvGrpSpPr>
          <p:cNvPr id="218" name="Group 19"/>
          <p:cNvGrpSpPr/>
          <p:nvPr/>
        </p:nvGrpSpPr>
        <p:grpSpPr>
          <a:xfrm>
            <a:off x="4464880" y="0"/>
            <a:ext cx="7724073" cy="6858000"/>
            <a:chOff x="0" y="0"/>
            <a:chExt cx="7724071" cy="6858000"/>
          </a:xfrm>
        </p:grpSpPr>
        <p:pic>
          <p:nvPicPr>
            <p:cNvPr id="216" name="Picture 20" descr="Picture 20"/>
            <p:cNvPicPr>
              <a:picLocks noChangeAspect="1"/>
            </p:cNvPicPr>
            <p:nvPr/>
          </p:nvPicPr>
          <p:blipFill>
            <a:blip r:embed="rId4">
              <a:alphaModFix amt="25000"/>
              <a:extLst/>
            </a:blip>
            <a:stretch>
              <a:fillRect/>
            </a:stretch>
          </p:blipFill>
          <p:spPr>
            <a:xfrm>
              <a:off x="2608374" y="0"/>
              <a:ext cx="5115698" cy="6858000"/>
            </a:xfrm>
            <a:prstGeom prst="rect">
              <a:avLst/>
            </a:prstGeom>
            <a:ln w="12700" cap="flat">
              <a:noFill/>
              <a:miter lim="400000"/>
            </a:ln>
            <a:effectLst/>
          </p:spPr>
        </p:pic>
        <p:pic>
          <p:nvPicPr>
            <p:cNvPr id="217" name="Picture 21" descr="Picture 21"/>
            <p:cNvPicPr>
              <a:picLocks noChangeAspect="1"/>
            </p:cNvPicPr>
            <p:nvPr/>
          </p:nvPicPr>
          <p:blipFill>
            <a:blip r:embed="rId5">
              <a:alphaModFix amt="15000"/>
              <a:extLst/>
            </a:blip>
            <a:stretch>
              <a:fillRect/>
            </a:stretch>
          </p:blipFill>
          <p:spPr>
            <a:xfrm rot="16200000">
              <a:off x="947254" y="-947255"/>
              <a:ext cx="5562599" cy="7457108"/>
            </a:xfrm>
            <a:prstGeom prst="rect">
              <a:avLst/>
            </a:prstGeom>
            <a:ln w="12700" cap="flat">
              <a:noFill/>
              <a:miter lim="400000"/>
            </a:ln>
            <a:effectLst/>
          </p:spPr>
        </p:pic>
      </p:grpSp>
      <p:sp>
        <p:nvSpPr>
          <p:cNvPr id="219" name="Title 1"/>
          <p:cNvSpPr txBox="1"/>
          <p:nvPr>
            <p:ph type="title"/>
          </p:nvPr>
        </p:nvSpPr>
        <p:spPr>
          <a:xfrm>
            <a:off x="838199" y="740210"/>
            <a:ext cx="7530687" cy="3163866"/>
          </a:xfrm>
          <a:prstGeom prst="rect">
            <a:avLst/>
          </a:prstGeom>
        </p:spPr>
        <p:txBody>
          <a:bodyPr anchor="b"/>
          <a:lstStyle>
            <a:lvl1pPr>
              <a:defRPr sz="5200">
                <a:solidFill>
                  <a:srgbClr val="FFFFFF"/>
                </a:solidFill>
              </a:defRPr>
            </a:lvl1pPr>
          </a:lstStyle>
          <a:p>
            <a:pPr/>
            <a:br/>
          </a:p>
        </p:txBody>
      </p:sp>
      <p:sp>
        <p:nvSpPr>
          <p:cNvPr id="220" name="TextBox 9"/>
          <p:cNvSpPr txBox="1"/>
          <p:nvPr/>
        </p:nvSpPr>
        <p:spPr>
          <a:xfrm>
            <a:off x="669251" y="740210"/>
            <a:ext cx="10393772" cy="8359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i="1" sz="2800" u="sng">
                <a:solidFill>
                  <a:srgbClr val="FFFFFF"/>
                </a:solidFill>
              </a:defRPr>
            </a:pPr>
            <a:r>
              <a:t>References used:</a:t>
            </a:r>
          </a:p>
          <a:p>
            <a:pPr>
              <a:defRPr b="1" i="1" sz="2800" u="sng">
                <a:solidFill>
                  <a:srgbClr val="FFFFFF"/>
                </a:solidFill>
              </a:defRPr>
            </a:pPr>
          </a:p>
          <a:p>
            <a:pPr>
              <a:defRPr sz="2400">
                <a:solidFill>
                  <a:srgbClr val="FFFFFF"/>
                </a:solidFill>
              </a:defRPr>
            </a:pPr>
            <a:r>
              <a:t>Crash Plan (2025)</a:t>
            </a:r>
            <a:endParaRPr b="1" i="1" u="sng"/>
          </a:p>
          <a:p>
            <a:pPr>
              <a:defRPr sz="2400">
                <a:solidFill>
                  <a:srgbClr val="FFFFFF"/>
                </a:solidFill>
              </a:defRPr>
            </a:pPr>
          </a:p>
          <a:p>
            <a:pPr>
              <a:defRPr sz="2400">
                <a:solidFill>
                  <a:srgbClr val="FFFFFF"/>
                </a:solidFill>
              </a:defRPr>
            </a:pPr>
            <a:r>
              <a:t>Juul, A., Wilding R and Baldassar l (2019) </a:t>
            </a:r>
            <a:r>
              <a:rPr i="1"/>
              <a:t>international journal of environmental research and public</a:t>
            </a:r>
            <a:r>
              <a:rPr b="1"/>
              <a:t> </a:t>
            </a:r>
            <a:r>
              <a:t>16 (6), 1000. Available from: </a:t>
            </a:r>
            <a:endParaRPr b="1" i="1" u="sng"/>
          </a:p>
          <a:p>
            <a:pPr>
              <a:defRPr sz="2400">
                <a:solidFill>
                  <a:srgbClr val="FFFFFF"/>
                </a:solidFill>
              </a:defRPr>
            </a:pPr>
            <a:r>
              <a:t>[accessed on 30th September 2025].</a:t>
            </a:r>
          </a:p>
          <a:p>
            <a:pPr>
              <a:defRPr sz="2400">
                <a:solidFill>
                  <a:srgbClr val="FFFFFF"/>
                </a:solidFill>
              </a:defRPr>
            </a:pPr>
          </a:p>
          <a:p>
            <a:pPr>
              <a:defRPr sz="2400">
                <a:solidFill>
                  <a:srgbClr val="FFFFFF"/>
                </a:solidFill>
              </a:defRPr>
            </a:pPr>
            <a:r>
              <a:t>Olga Weis at </a:t>
            </a:r>
            <a:r>
              <a:rPr i="1"/>
              <a:t>Cloud Mounter</a:t>
            </a:r>
            <a:r>
              <a:t> (April 2025)</a:t>
            </a:r>
          </a:p>
          <a:p>
            <a:pPr>
              <a:defRPr>
                <a:solidFill>
                  <a:srgbClr val="FFFFFF"/>
                </a:solidFill>
              </a:defRPr>
            </a:pPr>
          </a:p>
          <a:p>
            <a:pPr>
              <a:defRPr sz="2400">
                <a:solidFill>
                  <a:srgbClr val="FFFFFF"/>
                </a:solidFill>
              </a:defRPr>
            </a:pPr>
            <a:r>
              <a:t>Microsoft (2025)</a:t>
            </a:r>
          </a:p>
          <a:p>
            <a:pPr>
              <a:defRPr sz="2000">
                <a:solidFill>
                  <a:srgbClr val="FFFFFF"/>
                </a:solidFill>
              </a:defRPr>
            </a:pPr>
          </a:p>
          <a:p>
            <a:pPr>
              <a:defRPr sz="2400">
                <a:solidFill>
                  <a:srgbClr val="FFFFFF"/>
                </a:solidFill>
              </a:defRPr>
            </a:pPr>
            <a:r>
              <a:t>Simon Spencer (2024) </a:t>
            </a:r>
            <a:r>
              <a:rPr i="1"/>
              <a:t>Care Computers.</a:t>
            </a:r>
          </a:p>
          <a:p>
            <a:pPr>
              <a:defRPr b="1">
                <a:solidFill>
                  <a:srgbClr val="FFFFFF"/>
                </a:solidFill>
              </a:defRPr>
            </a:pPr>
          </a:p>
          <a:p>
            <a:pPr>
              <a:defRPr b="1">
                <a:solidFill>
                  <a:srgbClr val="FFFFFF"/>
                </a:solidFill>
              </a:defRPr>
            </a:pPr>
          </a:p>
          <a:p>
            <a:pPr>
              <a:defRPr b="1">
                <a:solidFill>
                  <a:srgbClr val="FFFFFF"/>
                </a:solidFill>
              </a:defRPr>
            </a:pPr>
          </a:p>
          <a:p>
            <a:pPr>
              <a:defRPr b="1">
                <a:solidFill>
                  <a:srgbClr val="FFFFFF"/>
                </a:solidFill>
              </a:defRPr>
            </a:pPr>
          </a:p>
          <a:p>
            <a:pPr>
              <a:defRPr b="1" i="1" sz="2800" u="sng">
                <a:solidFill>
                  <a:srgbClr val="FFFFFF"/>
                </a:solidFill>
              </a:defRPr>
            </a:pPr>
          </a:p>
          <a:p>
            <a:pPr>
              <a:defRPr b="1">
                <a:solidFill>
                  <a:srgbClr val="FFFFFF"/>
                </a:solidFill>
              </a:defRPr>
            </a:pPr>
          </a:p>
          <a:p>
            <a:pPr>
              <a:defRPr b="1">
                <a:solidFill>
                  <a:srgbClr val="FFFFFF"/>
                </a:solidFill>
              </a:defRPr>
            </a:pPr>
          </a:p>
          <a:p>
            <a:pPr>
              <a:defRPr b="1">
                <a:solidFill>
                  <a:srgbClr val="FFFFFF"/>
                </a:solidFill>
              </a:defRPr>
            </a:pPr>
          </a:p>
          <a:p>
            <a:pPr>
              <a:defRPr b="1">
                <a:solidFill>
                  <a:srgbClr val="FFFFFF"/>
                </a:solidFill>
              </a:defRPr>
            </a:pPr>
          </a:p>
          <a:p>
            <a:pPr>
              <a:defRPr b="1">
                <a:solidFill>
                  <a:srgbClr val="FFFFFF"/>
                </a:solidFill>
              </a:defRPr>
            </a:pPr>
          </a:p>
          <a:p>
            <a:pPr>
              <a:defRPr b="1">
                <a:solidFill>
                  <a:srgbClr val="FFFFFF"/>
                </a:solidFill>
              </a:defRPr>
            </a:p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advClick="1" p14:dur="1200">
        <p15:prstTrans prst="fallOver"/>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219"/>
                                        </p:tgtEl>
                                        <p:attrNameLst>
                                          <p:attrName>style.visibility</p:attrName>
                                        </p:attrNameLst>
                                      </p:cBhvr>
                                      <p:to>
                                        <p:strVal val="visible"/>
                                      </p:to>
                                    </p:set>
                                    <p:animEffect filter="fade" transition="in">
                                      <p:cBhvr>
                                        <p:cTn id="7" dur="400"/>
                                        <p:tgtEl>
                                          <p:spTgt spid="21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9" grpId="1"/>
    </p:bldLst>
  </p:timing>
</p:sld>
</file>

<file path=ppt/theme/theme1.xml><?xml version="1.0" encoding="utf-8"?>
<a:theme xmlns:a="http://schemas.openxmlformats.org/drawingml/2006/main" xmlns:r="http://schemas.openxmlformats.org/officeDocument/2006/relationships" name="DappledVTI">
  <a:themeElements>
    <a:clrScheme name="DappledVTI">
      <a:dk1>
        <a:srgbClr val="000000"/>
      </a:dk1>
      <a:lt1>
        <a:srgbClr val="FFFFFF"/>
      </a:lt1>
      <a:dk2>
        <a:srgbClr val="A7A7A7"/>
      </a:dk2>
      <a:lt2>
        <a:srgbClr val="535353"/>
      </a:lt2>
      <a:accent1>
        <a:srgbClr val="758468"/>
      </a:accent1>
      <a:accent2>
        <a:srgbClr val="B5A7AC"/>
      </a:accent2>
      <a:accent3>
        <a:srgbClr val="CC9C6F"/>
      </a:accent3>
      <a:accent4>
        <a:srgbClr val="767640"/>
      </a:accent4>
      <a:accent5>
        <a:srgbClr val="A5B295"/>
      </a:accent5>
      <a:accent6>
        <a:srgbClr val="C19DA7"/>
      </a:accent6>
      <a:hlink>
        <a:srgbClr val="0000FF"/>
      </a:hlink>
      <a:folHlink>
        <a:srgbClr val="FF00FF"/>
      </a:folHlink>
    </a:clrScheme>
    <a:fontScheme name="DappledVTI">
      <a:majorFont>
        <a:latin typeface="Avenir Next LT Pro"/>
        <a:ea typeface="Avenir Next LT Pro"/>
        <a:cs typeface="Avenir Next LT Pro"/>
      </a:majorFont>
      <a:minorFont>
        <a:latin typeface="Helvetica"/>
        <a:ea typeface="Helvetica"/>
        <a:cs typeface="Helvetica"/>
      </a:minorFont>
    </a:fontScheme>
    <a:fmtScheme name="Dappled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DappledVTI">
  <a:themeElements>
    <a:clrScheme name="DappledVTI">
      <a:dk1>
        <a:srgbClr val="000000"/>
      </a:dk1>
      <a:lt1>
        <a:srgbClr val="FFFFFF"/>
      </a:lt1>
      <a:dk2>
        <a:srgbClr val="A7A7A7"/>
      </a:dk2>
      <a:lt2>
        <a:srgbClr val="535353"/>
      </a:lt2>
      <a:accent1>
        <a:srgbClr val="758468"/>
      </a:accent1>
      <a:accent2>
        <a:srgbClr val="B5A7AC"/>
      </a:accent2>
      <a:accent3>
        <a:srgbClr val="CC9C6F"/>
      </a:accent3>
      <a:accent4>
        <a:srgbClr val="767640"/>
      </a:accent4>
      <a:accent5>
        <a:srgbClr val="A5B295"/>
      </a:accent5>
      <a:accent6>
        <a:srgbClr val="C19DA7"/>
      </a:accent6>
      <a:hlink>
        <a:srgbClr val="0000FF"/>
      </a:hlink>
      <a:folHlink>
        <a:srgbClr val="FF00FF"/>
      </a:folHlink>
    </a:clrScheme>
    <a:fontScheme name="DappledVTI">
      <a:majorFont>
        <a:latin typeface="Avenir Next LT Pro"/>
        <a:ea typeface="Avenir Next LT Pro"/>
        <a:cs typeface="Avenir Next LT Pro"/>
      </a:majorFont>
      <a:minorFont>
        <a:latin typeface="Helvetica"/>
        <a:ea typeface="Helvetica"/>
        <a:cs typeface="Helvetica"/>
      </a:minorFont>
    </a:fontScheme>
    <a:fmtScheme name="Dappled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