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9" r:id="rId2"/>
  </p:sldMasterIdLst>
  <p:notesMasterIdLst>
    <p:notesMasterId r:id="rId10"/>
  </p:notesMasterIdLst>
  <p:sldIdLst>
    <p:sldId id="256" r:id="rId3"/>
    <p:sldId id="257" r:id="rId4"/>
    <p:sldId id="258" r:id="rId5"/>
    <p:sldId id="260" r:id="rId6"/>
    <p:sldId id="261" r:id="rId7"/>
    <p:sldId id="262" r:id="rId8"/>
    <p:sldId id="259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130" autoAdjust="0"/>
    <p:restoredTop sz="94660"/>
  </p:normalViewPr>
  <p:slideViewPr>
    <p:cSldViewPr snapToGrid="0">
      <p:cViewPr varScale="1">
        <p:scale>
          <a:sx n="71" d="100"/>
          <a:sy n="71" d="100"/>
        </p:scale>
        <p:origin x="-450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A1A6A3-C3AC-4636-9A66-B6CAB88136BB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0E7B73-8BDF-4EB0-8E95-F0AC90674AD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12463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BC9E3-7580-4759-8030-5B830AAF545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9620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9B95-BE4A-4116-AA61-7FD09283F842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31783-85C9-4429-A136-836E83C52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69456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9B95-BE4A-4116-AA61-7FD09283F842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31783-85C9-4429-A136-836E83C52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84436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9B95-BE4A-4116-AA61-7FD09283F842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31783-85C9-4429-A136-836E83C52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9665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9B95-BE4A-4116-AA61-7FD09283F842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31783-85C9-4429-A136-836E83C52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27669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9B95-BE4A-4116-AA61-7FD09283F842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31783-85C9-4429-A136-836E83C52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69399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9B95-BE4A-4116-AA61-7FD09283F842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31783-85C9-4429-A136-836E83C52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50954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9B95-BE4A-4116-AA61-7FD09283F842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31783-85C9-4429-A136-836E83C52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39818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9B95-BE4A-4116-AA61-7FD09283F842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31783-85C9-4429-A136-836E83C52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24224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9B95-BE4A-4116-AA61-7FD09283F842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31783-85C9-4429-A136-836E83C52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05219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9B95-BE4A-4116-AA61-7FD09283F842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31783-85C9-4429-A136-836E83C52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04953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9B95-BE4A-4116-AA61-7FD09283F842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31783-85C9-4429-A136-836E83C52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672270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06310-C3AE-4008-B0D6-9D7FD6D05283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0C126-A1C8-4956-95CA-2CC3415945D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067719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 cstate="print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 cstate="print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 cstate="print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 cstate="print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 xmlns="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6A6B5-2C7F-4BE2-BE1C-9C638D612979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01687AF1-B9EB-4A16-8EDD-540603244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859459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6A6B5-2C7F-4BE2-BE1C-9C638D612979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7AF1-B9EB-4A16-8EDD-540603244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638512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 cstate="print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BFF6A6B5-2C7F-4BE2-BE1C-9C638D612979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 cstate="print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 xmlns="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01687AF1-B9EB-4A16-8EDD-540603244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131744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6A6B5-2C7F-4BE2-BE1C-9C638D612979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7AF1-B9EB-4A16-8EDD-540603244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53008027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6A6B5-2C7F-4BE2-BE1C-9C638D612979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7AF1-B9EB-4A16-8EDD-540603244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21625107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6A6B5-2C7F-4BE2-BE1C-9C638D612979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7AF1-B9EB-4A16-8EDD-540603244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963563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6A6B5-2C7F-4BE2-BE1C-9C638D612979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7AF1-B9EB-4A16-8EDD-540603244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090994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 cstate="print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6A6B5-2C7F-4BE2-BE1C-9C638D612979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 cstate="print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 xmlns="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7AF1-B9EB-4A16-8EDD-540603244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66722311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 cstate="print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6A6B5-2C7F-4BE2-BE1C-9C638D612979}" type="datetimeFigureOut">
              <a:rPr lang="en-GB" smtClean="0"/>
              <a:pPr/>
              <a:t>31/10/2019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 cstate="print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 xmlns="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7AF1-B9EB-4A16-8EDD-540603244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554206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6A6B5-2C7F-4BE2-BE1C-9C638D612979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7AF1-B9EB-4A16-8EDD-540603244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457519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6A6B5-2C7F-4BE2-BE1C-9C638D612979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7AF1-B9EB-4A16-8EDD-540603244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62169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7D9B95-BE4A-4116-AA61-7FD09283F842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31783-85C9-4429-A136-836E83C52A6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52834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BFF6A6B5-2C7F-4BE2-BE1C-9C638D612979}" type="datetimeFigureOut">
              <a:rPr lang="en-GB" smtClean="0"/>
              <a:pPr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 cstate="print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 xmlns="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01687AF1-B9EB-4A16-8EDD-540603244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76839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hyperlink" Target="https://amommasview.wordpress.com/2015/08/03/anniversary-comming-up-party-with-me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ipartpanda.com/categories/cooking-clipart" TargetMode="External"/><Relationship Id="rId2" Type="http://schemas.openxmlformats.org/officeDocument/2006/relationships/hyperlink" Target="https://pages.classcharts.com/improving-behaviour-class-seating-planner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szahid47.wordpress.com/effective-behaviour-management-strategies/" TargetMode="External"/><Relationship Id="rId5" Type="http://schemas.openxmlformats.org/officeDocument/2006/relationships/hyperlink" Target="http://www.instructiondesign.org/theories/sociallearning" TargetMode="External"/><Relationship Id="rId4" Type="http://schemas.openxmlformats.org/officeDocument/2006/relationships/hyperlink" Target="http://www.verywellmind.com/social-learning-theory%20279507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9BA6FAC-103A-421A-ACE9-20A05563B5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122" y="129092"/>
            <a:ext cx="11822655" cy="6523531"/>
          </a:xfrm>
        </p:spPr>
        <p:txBody>
          <a:bodyPr>
            <a:normAutofit/>
          </a:bodyPr>
          <a:lstStyle/>
          <a:p>
            <a:endParaRPr lang="en-GB" sz="1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B73F0808-7996-4EF9-88B2-0F598B8D0478}"/>
              </a:ext>
            </a:extLst>
          </p:cNvPr>
          <p:cNvSpPr/>
          <p:nvPr/>
        </p:nvSpPr>
        <p:spPr>
          <a:xfrm>
            <a:off x="1524000" y="1122363"/>
            <a:ext cx="914400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Principles of Learning an</a:t>
            </a:r>
            <a:r>
              <a:rPr lang="en-US" sz="5400" b="1" dirty="0">
                <a:ln/>
                <a:solidFill>
                  <a:schemeClr val="accent4"/>
                </a:solidFill>
              </a:rPr>
              <a:t>d</a:t>
            </a:r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 Teaching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730BC9A4-70EC-4B3D-B120-99E28513FBEB}"/>
              </a:ext>
            </a:extLst>
          </p:cNvPr>
          <p:cNvSpPr/>
          <p:nvPr/>
        </p:nvSpPr>
        <p:spPr>
          <a:xfrm>
            <a:off x="4260027" y="3428999"/>
            <a:ext cx="77347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By Vanessa Busson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3B43F7EA-7010-4D23-8D6F-C8A4D0518FC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437" y="4776395"/>
            <a:ext cx="3144222" cy="163761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743B9D5-F6D6-494F-B3ED-BC4BD7347F6F}"/>
              </a:ext>
            </a:extLst>
          </p:cNvPr>
          <p:cNvSpPr/>
          <p:nvPr/>
        </p:nvSpPr>
        <p:spPr>
          <a:xfrm>
            <a:off x="2861534" y="5922773"/>
            <a:ext cx="1398493" cy="2769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200" dirty="0" err="1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Bccampus</a:t>
            </a:r>
            <a:r>
              <a:rPr lang="en-US" sz="12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. 2017</a:t>
            </a:r>
            <a:endParaRPr lang="en-US" sz="1200" b="0" cap="none" spc="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74E37421-5436-4EA7-92FA-5F93D2374C2B}"/>
              </a:ext>
            </a:extLst>
          </p:cNvPr>
          <p:cNvSpPr/>
          <p:nvPr/>
        </p:nvSpPr>
        <p:spPr>
          <a:xfrm>
            <a:off x="4134678" y="4701962"/>
            <a:ext cx="786009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Behaviour</a:t>
            </a:r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management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403944C5-EB7D-41E0-AF49-8029BDB0B09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223" y="2021063"/>
            <a:ext cx="3596043" cy="22635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6867F049-C98E-470B-916B-56D359449E32}"/>
              </a:ext>
            </a:extLst>
          </p:cNvPr>
          <p:cNvSpPr txBox="1"/>
          <p:nvPr/>
        </p:nvSpPr>
        <p:spPr>
          <a:xfrm>
            <a:off x="2861533" y="4321554"/>
            <a:ext cx="11538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Wordpress.com</a:t>
            </a:r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xmlns="" id="{8CFE96D1-5715-4495-8458-A49C3AEB1F7D}"/>
              </a:ext>
            </a:extLst>
          </p:cNvPr>
          <p:cNvSpPr/>
          <p:nvPr/>
        </p:nvSpPr>
        <p:spPr>
          <a:xfrm>
            <a:off x="10417845" y="401712"/>
            <a:ext cx="1244068" cy="123245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xmlns="" id="{169C76F3-34C5-40EC-A301-F40219798856}"/>
              </a:ext>
            </a:extLst>
          </p:cNvPr>
          <p:cNvSpPr/>
          <p:nvPr/>
        </p:nvSpPr>
        <p:spPr>
          <a:xfrm>
            <a:off x="609600" y="860778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Star: 5 Points 19">
            <a:extLst>
              <a:ext uri="{FF2B5EF4-FFF2-40B4-BE49-F238E27FC236}">
                <a16:creationId xmlns:a16="http://schemas.microsoft.com/office/drawing/2014/main" xmlns="" id="{11D1057F-1AA3-4CF7-BDD4-2768BDCB92EF}"/>
              </a:ext>
            </a:extLst>
          </p:cNvPr>
          <p:cNvSpPr/>
          <p:nvPr/>
        </p:nvSpPr>
        <p:spPr>
          <a:xfrm>
            <a:off x="4260027" y="468080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50907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23E6793-6A30-4835-897A-49314343F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506" y="484632"/>
            <a:ext cx="6855421" cy="1412933"/>
          </a:xfrm>
        </p:spPr>
        <p:txBody>
          <a:bodyPr>
            <a:normAutofit/>
          </a:bodyPr>
          <a:lstStyle/>
          <a:p>
            <a:r>
              <a:rPr lang="en-GB" dirty="0"/>
              <a:t>Behaviour with rewards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E3E74073-84CA-4BA1-BB2D-336EB8870C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19896" y="484632"/>
            <a:ext cx="2844598" cy="284459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E1C6866E-89B3-455A-9DF0-88E2A236FD9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7505" y="5039022"/>
            <a:ext cx="2540103" cy="14129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58ADDC18-5B25-432A-902E-2DE52ECD89E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7505" y="2090098"/>
            <a:ext cx="3609896" cy="25249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735AF03D-F863-41FA-BF41-919E010EDF4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32917" y="4576393"/>
            <a:ext cx="2844598" cy="194455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8860170E-C005-412C-A870-DDAD1BF549A8}"/>
              </a:ext>
            </a:extLst>
          </p:cNvPr>
          <p:cNvSpPr/>
          <p:nvPr/>
        </p:nvSpPr>
        <p:spPr>
          <a:xfrm>
            <a:off x="-880883" y="2610072"/>
            <a:ext cx="13540969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Pupils receive positive and negative points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FCD5EDB8-5E8B-4834-8118-0FE221CEF2B6}"/>
              </a:ext>
            </a:extLst>
          </p:cNvPr>
          <p:cNvSpPr/>
          <p:nvPr/>
        </p:nvSpPr>
        <p:spPr>
          <a:xfrm>
            <a:off x="3520082" y="2967335"/>
            <a:ext cx="5151860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Rewards will be shared with pupils, staff and parents.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B0F95F47-CF93-4745-BFD6-825DF962BD74}"/>
              </a:ext>
            </a:extLst>
          </p:cNvPr>
          <p:cNvSpPr txBox="1"/>
          <p:nvPr/>
        </p:nvSpPr>
        <p:spPr>
          <a:xfrm>
            <a:off x="4037401" y="4255054"/>
            <a:ext cx="124011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Classcharts.com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57B3419D-2199-46AE-AC42-8DDB9FD5FCAA}"/>
              </a:ext>
            </a:extLst>
          </p:cNvPr>
          <p:cNvSpPr/>
          <p:nvPr/>
        </p:nvSpPr>
        <p:spPr>
          <a:xfrm>
            <a:off x="5680270" y="3753882"/>
            <a:ext cx="494866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b="1" dirty="0">
                <a:solidFill>
                  <a:srgbClr val="000000"/>
                </a:solidFill>
              </a:rPr>
              <a:t>Skinner</a:t>
            </a:r>
            <a:r>
              <a:rPr lang="en-GB" dirty="0">
                <a:solidFill>
                  <a:srgbClr val="000000"/>
                </a:solidFill>
              </a:rPr>
              <a:t> was one of the most influential of American psychologists. A behaviourist, he developed the </a:t>
            </a:r>
            <a:r>
              <a:rPr lang="en-GB" b="1" dirty="0">
                <a:solidFill>
                  <a:srgbClr val="000000"/>
                </a:solidFill>
              </a:rPr>
              <a:t>theory</a:t>
            </a:r>
            <a:r>
              <a:rPr lang="en-GB" dirty="0">
                <a:solidFill>
                  <a:srgbClr val="000000"/>
                </a:solidFill>
              </a:rPr>
              <a:t> of operant conditioning -- the idea that behaviour is determined by its consequences, be they reinforcements or punishments, which make it more or less likely that the behaviour will occur again.</a:t>
            </a:r>
            <a:endParaRPr lang="en-GB" dirty="0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xmlns="" id="{ECAF07E6-37F4-494D-9874-F47FC1FF15EC}"/>
              </a:ext>
            </a:extLst>
          </p:cNvPr>
          <p:cNvSpPr/>
          <p:nvPr/>
        </p:nvSpPr>
        <p:spPr>
          <a:xfrm>
            <a:off x="10342195" y="416286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xmlns="" id="{93D37409-E7BF-4EFE-B3EC-D6E97BC6CA1F}"/>
              </a:ext>
            </a:extLst>
          </p:cNvPr>
          <p:cNvSpPr/>
          <p:nvPr/>
        </p:nvSpPr>
        <p:spPr>
          <a:xfrm>
            <a:off x="7287441" y="41443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AE125496-0F37-4726-BF51-E09E7F0E405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  <a:ext uri="{837473B0-CC2E-450A-ABE3-18F120FF3D39}">
                <a1611:picAttrSrcUrl xmlns:a1611="http://schemas.microsoft.com/office/drawing/2016/11/main" xmlns="" r:id="rId7"/>
              </a:ext>
            </a:extLst>
          </a:blip>
          <a:stretch>
            <a:fillRect/>
          </a:stretch>
        </p:blipFill>
        <p:spPr>
          <a:xfrm>
            <a:off x="5674370" y="1558810"/>
            <a:ext cx="2093845" cy="103255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94127921-EBFE-468C-9CB6-D055E643174F}"/>
              </a:ext>
            </a:extLst>
          </p:cNvPr>
          <p:cNvSpPr txBox="1"/>
          <p:nvPr/>
        </p:nvSpPr>
        <p:spPr>
          <a:xfrm>
            <a:off x="993912" y="1709494"/>
            <a:ext cx="3609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Positive postcards posted home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85C61BD9-A778-4FD1-A0C8-20A03321A67A}"/>
              </a:ext>
            </a:extLst>
          </p:cNvPr>
          <p:cNvCxnSpPr>
            <a:cxnSpLocks/>
          </p:cNvCxnSpPr>
          <p:nvPr/>
        </p:nvCxnSpPr>
        <p:spPr>
          <a:xfrm>
            <a:off x="4037401" y="2078826"/>
            <a:ext cx="1308388" cy="531246"/>
          </a:xfrm>
          <a:prstGeom prst="straightConnector1">
            <a:avLst/>
          </a:prstGeom>
          <a:ln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tar: 5 Points 19">
            <a:extLst>
              <a:ext uri="{FF2B5EF4-FFF2-40B4-BE49-F238E27FC236}">
                <a16:creationId xmlns:a16="http://schemas.microsoft.com/office/drawing/2014/main" xmlns="" id="{A7E4080C-E676-4488-9159-FDDF0831FC8C}"/>
              </a:ext>
            </a:extLst>
          </p:cNvPr>
          <p:cNvSpPr/>
          <p:nvPr/>
        </p:nvSpPr>
        <p:spPr>
          <a:xfrm>
            <a:off x="4146609" y="3303688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06696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F2FAF2D-9074-423C-8346-3A38695D9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Golden Time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xmlns="" id="{A87C2802-A860-478D-B40E-0A8B43DEB8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C31736C-9B99-4806-903E-738B3C4D058A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37850" y="484188"/>
            <a:ext cx="1454150" cy="1408112"/>
          </a:xfr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C881BFB4-9A79-40BC-B5A8-F7AFD9841136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65277" y="5805153"/>
            <a:ext cx="853554" cy="7620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5ED498A2-71B6-4FAF-B3D6-23A2F2E4E8C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10842" y="1892807"/>
            <a:ext cx="1447555" cy="96328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52D7EAA1-81E9-4D0D-87E4-6C0195604E6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56114" y="970845"/>
            <a:ext cx="1912449" cy="17513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51C4D8D2-E3AB-4EF7-9DE8-EC064514D6B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53829" y="4319954"/>
            <a:ext cx="2351238" cy="205341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2EDD52DE-45E7-4141-B8D5-4D1285B2001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03971" y="2714607"/>
            <a:ext cx="1797748" cy="179774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30F92F54-2CFA-4952-90F8-BB5A59077339}"/>
              </a:ext>
            </a:extLst>
          </p:cNvPr>
          <p:cNvSpPr/>
          <p:nvPr/>
        </p:nvSpPr>
        <p:spPr>
          <a:xfrm>
            <a:off x="8830356" y="3241491"/>
            <a:ext cx="328262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Free time:</a:t>
            </a:r>
          </a:p>
          <a:p>
            <a:pPr algn="ctr"/>
            <a:r>
              <a:rPr lang="en-US" sz="1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Rewards for good behavior.</a:t>
            </a:r>
            <a:endParaRPr lang="en-US" sz="16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3F8208B-9C69-462E-875B-EA972DBF1368}"/>
              </a:ext>
            </a:extLst>
          </p:cNvPr>
          <p:cNvSpPr txBox="1"/>
          <p:nvPr/>
        </p:nvSpPr>
        <p:spPr>
          <a:xfrm>
            <a:off x="10010842" y="4143022"/>
            <a:ext cx="2053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39F7D295-55FE-4CB1-A05E-D3D11034F2E2}"/>
              </a:ext>
            </a:extLst>
          </p:cNvPr>
          <p:cNvSpPr/>
          <p:nvPr/>
        </p:nvSpPr>
        <p:spPr>
          <a:xfrm flipH="1">
            <a:off x="9143998" y="3844498"/>
            <a:ext cx="205341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/>
              <a:t>Clipart.com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8214244B-1C43-4CDF-9313-2531B27BDE93}"/>
              </a:ext>
            </a:extLst>
          </p:cNvPr>
          <p:cNvSpPr/>
          <p:nvPr/>
        </p:nvSpPr>
        <p:spPr>
          <a:xfrm>
            <a:off x="127744" y="1614311"/>
            <a:ext cx="7398221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Pupils can receive golden time if they have worked well for 4 out of 5 lessons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2C8D9B50-4DC2-4343-9289-38929D13712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8886" y="3826266"/>
            <a:ext cx="3961079" cy="2740953"/>
          </a:xfrm>
          <a:prstGeom prst="rect">
            <a:avLst/>
          </a:prstGeom>
        </p:spPr>
      </p:pic>
      <p:sp>
        <p:nvSpPr>
          <p:cNvPr id="17" name="Arrow: Left-Up 16">
            <a:extLst>
              <a:ext uri="{FF2B5EF4-FFF2-40B4-BE49-F238E27FC236}">
                <a16:creationId xmlns:a16="http://schemas.microsoft.com/office/drawing/2014/main" xmlns="" id="{EACE4240-ACCE-4598-BD13-8BB64D53E392}"/>
              </a:ext>
            </a:extLst>
          </p:cNvPr>
          <p:cNvSpPr/>
          <p:nvPr/>
        </p:nvSpPr>
        <p:spPr>
          <a:xfrm>
            <a:off x="4359965" y="4745736"/>
            <a:ext cx="1449858" cy="1341120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6E47652D-EDD5-4479-AA45-8A6B32182373}"/>
              </a:ext>
            </a:extLst>
          </p:cNvPr>
          <p:cNvSpPr/>
          <p:nvPr/>
        </p:nvSpPr>
        <p:spPr>
          <a:xfrm>
            <a:off x="2809461" y="3811508"/>
            <a:ext cx="5934595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Class charts help track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8BF45725-E38E-4B2B-AA4A-934F62DB651F}"/>
              </a:ext>
            </a:extLst>
          </p:cNvPr>
          <p:cNvSpPr txBox="1"/>
          <p:nvPr/>
        </p:nvSpPr>
        <p:spPr>
          <a:xfrm>
            <a:off x="4359965" y="4090719"/>
            <a:ext cx="38929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Classroom </a:t>
            </a:r>
            <a:r>
              <a:rPr lang="en-GB" sz="2000" dirty="0"/>
              <a:t>behaviour</a:t>
            </a:r>
            <a:r>
              <a:rPr lang="en-GB" dirty="0"/>
              <a:t> and lead to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1014C0E3-2165-41F0-8A62-02B97DBAD7B0}"/>
              </a:ext>
            </a:extLst>
          </p:cNvPr>
          <p:cNvSpPr txBox="1"/>
          <p:nvPr/>
        </p:nvSpPr>
        <p:spPr>
          <a:xfrm>
            <a:off x="4359965" y="4490829"/>
            <a:ext cx="3650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Golden time. </a:t>
            </a:r>
          </a:p>
        </p:txBody>
      </p:sp>
      <p:sp>
        <p:nvSpPr>
          <p:cNvPr id="14" name="Arrow: Left 13">
            <a:extLst>
              <a:ext uri="{FF2B5EF4-FFF2-40B4-BE49-F238E27FC236}">
                <a16:creationId xmlns:a16="http://schemas.microsoft.com/office/drawing/2014/main" xmlns="" id="{2E03271C-CFCA-406D-AB72-07F6F368D502}"/>
              </a:ext>
            </a:extLst>
          </p:cNvPr>
          <p:cNvSpPr/>
          <p:nvPr/>
        </p:nvSpPr>
        <p:spPr>
          <a:xfrm>
            <a:off x="7315200" y="4765150"/>
            <a:ext cx="1046922" cy="73090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B14D6F08-B3EC-43B7-825A-5D1D5A8C1B6F}"/>
              </a:ext>
            </a:extLst>
          </p:cNvPr>
          <p:cNvSpPr txBox="1"/>
          <p:nvPr/>
        </p:nvSpPr>
        <p:spPr>
          <a:xfrm>
            <a:off x="6382179" y="4999646"/>
            <a:ext cx="12960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Cookery</a:t>
            </a:r>
          </a:p>
        </p:txBody>
      </p:sp>
      <p:sp>
        <p:nvSpPr>
          <p:cNvPr id="21" name="Arrow: Up 20">
            <a:extLst>
              <a:ext uri="{FF2B5EF4-FFF2-40B4-BE49-F238E27FC236}">
                <a16:creationId xmlns:a16="http://schemas.microsoft.com/office/drawing/2014/main" xmlns="" id="{260C810D-3E2D-41AB-A9F4-8F6161A77D8E}"/>
              </a:ext>
            </a:extLst>
          </p:cNvPr>
          <p:cNvSpPr/>
          <p:nvPr/>
        </p:nvSpPr>
        <p:spPr>
          <a:xfrm>
            <a:off x="9768563" y="737463"/>
            <a:ext cx="727008" cy="8768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4E6AEC8E-AC80-4CFB-B798-0058B903F58D}"/>
              </a:ext>
            </a:extLst>
          </p:cNvPr>
          <p:cNvSpPr txBox="1"/>
          <p:nvPr/>
        </p:nvSpPr>
        <p:spPr>
          <a:xfrm>
            <a:off x="9250017" y="357809"/>
            <a:ext cx="1245554" cy="379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Sports</a:t>
            </a:r>
          </a:p>
        </p:txBody>
      </p:sp>
      <p:sp>
        <p:nvSpPr>
          <p:cNvPr id="23" name="Arrow: Left-Up 22">
            <a:extLst>
              <a:ext uri="{FF2B5EF4-FFF2-40B4-BE49-F238E27FC236}">
                <a16:creationId xmlns:a16="http://schemas.microsoft.com/office/drawing/2014/main" xmlns="" id="{F1A56FB5-59FE-4D88-B76D-90F52BC739AE}"/>
              </a:ext>
            </a:extLst>
          </p:cNvPr>
          <p:cNvSpPr/>
          <p:nvPr/>
        </p:nvSpPr>
        <p:spPr>
          <a:xfrm>
            <a:off x="10410484" y="3826266"/>
            <a:ext cx="580883" cy="93770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Star: 5 Points 23">
            <a:extLst>
              <a:ext uri="{FF2B5EF4-FFF2-40B4-BE49-F238E27FC236}">
                <a16:creationId xmlns:a16="http://schemas.microsoft.com/office/drawing/2014/main" xmlns="" id="{EEA00673-B169-4675-AF63-426086C0746E}"/>
              </a:ext>
            </a:extLst>
          </p:cNvPr>
          <p:cNvSpPr/>
          <p:nvPr/>
        </p:nvSpPr>
        <p:spPr>
          <a:xfrm>
            <a:off x="958192" y="596348"/>
            <a:ext cx="738237" cy="70788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Star: 5 Points 24">
            <a:extLst>
              <a:ext uri="{FF2B5EF4-FFF2-40B4-BE49-F238E27FC236}">
                <a16:creationId xmlns:a16="http://schemas.microsoft.com/office/drawing/2014/main" xmlns="" id="{BA53FF30-5611-4069-8FC0-4D107AC07C7A}"/>
              </a:ext>
            </a:extLst>
          </p:cNvPr>
          <p:cNvSpPr/>
          <p:nvPr/>
        </p:nvSpPr>
        <p:spPr>
          <a:xfrm>
            <a:off x="2448572" y="21973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Star: 5 Points 25">
            <a:extLst>
              <a:ext uri="{FF2B5EF4-FFF2-40B4-BE49-F238E27FC236}">
                <a16:creationId xmlns:a16="http://schemas.microsoft.com/office/drawing/2014/main" xmlns="" id="{14257ACC-4025-4F4E-9DEC-8ABECAD792C3}"/>
              </a:ext>
            </a:extLst>
          </p:cNvPr>
          <p:cNvSpPr/>
          <p:nvPr/>
        </p:nvSpPr>
        <p:spPr>
          <a:xfrm>
            <a:off x="4216815" y="478377"/>
            <a:ext cx="914399" cy="91439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5A979218-DB3F-4104-AF1D-EA9A4217B7E1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40150" y="371882"/>
            <a:ext cx="763821" cy="762066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3A5D5549-37CE-4BB8-BBE8-EEAB482019D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304709" y="4183624"/>
            <a:ext cx="771893" cy="81602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9AB0B905-56DC-4215-ABC7-6692A0623548}"/>
              </a:ext>
            </a:extLst>
          </p:cNvPr>
          <p:cNvSpPr txBox="1"/>
          <p:nvPr/>
        </p:nvSpPr>
        <p:spPr>
          <a:xfrm>
            <a:off x="4336925" y="6176510"/>
            <a:ext cx="20222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Classcharts.com</a:t>
            </a:r>
          </a:p>
        </p:txBody>
      </p:sp>
    </p:spTree>
    <p:extLst>
      <p:ext uri="{BB962C8B-B14F-4D97-AF65-F5344CB8AC3E}">
        <p14:creationId xmlns:p14="http://schemas.microsoft.com/office/powerpoint/2010/main" xmlns="" val="4229617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28AE4A-C259-43DE-BCDF-AA47CBC61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610" y="484632"/>
            <a:ext cx="8941638" cy="1609344"/>
          </a:xfrm>
        </p:spPr>
        <p:txBody>
          <a:bodyPr/>
          <a:lstStyle/>
          <a:p>
            <a:r>
              <a:rPr lang="en-GB" dirty="0"/>
              <a:t>C1, C2, C3,</a:t>
            </a:r>
            <a:br>
              <a:rPr lang="en-GB" dirty="0"/>
            </a:br>
            <a:r>
              <a:rPr lang="en-GB" dirty="0"/>
              <a:t>Choice, chance, consequence……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xmlns="" id="{8262B9C5-6B37-4132-8E57-FA156367AB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3751" y="2633286"/>
            <a:ext cx="7263486" cy="4019622"/>
          </a:xfrm>
        </p:spPr>
      </p:pic>
      <p:sp>
        <p:nvSpPr>
          <p:cNvPr id="11" name="Thought Bubble: Cloud 10">
            <a:extLst>
              <a:ext uri="{FF2B5EF4-FFF2-40B4-BE49-F238E27FC236}">
                <a16:creationId xmlns:a16="http://schemas.microsoft.com/office/drawing/2014/main" xmlns="" id="{5A5C0F07-854F-4764-B74D-0C2DA28F4CA8}"/>
              </a:ext>
            </a:extLst>
          </p:cNvPr>
          <p:cNvSpPr/>
          <p:nvPr/>
        </p:nvSpPr>
        <p:spPr>
          <a:xfrm>
            <a:off x="0" y="205092"/>
            <a:ext cx="2305878" cy="152859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First five placed around the classroom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4FB0D5C5-CC02-4CE4-BAD0-449CFC9096C1}"/>
              </a:ext>
            </a:extLst>
          </p:cNvPr>
          <p:cNvSpPr/>
          <p:nvPr/>
        </p:nvSpPr>
        <p:spPr>
          <a:xfrm>
            <a:off x="967409" y="2048511"/>
            <a:ext cx="1015474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highlight>
                  <a:srgbClr val="FFFF00"/>
                </a:highlight>
              </a:rPr>
              <a:t>Classroom management is helped by the school system using the C1,C2,C3 method</a:t>
            </a:r>
            <a:r>
              <a:rPr lang="en-US" b="0" cap="none" spc="0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D65EFF0B-3B33-4738-AF36-05ED0E56CA7A}"/>
              </a:ext>
            </a:extLst>
          </p:cNvPr>
          <p:cNvSpPr/>
          <p:nvPr/>
        </p:nvSpPr>
        <p:spPr>
          <a:xfrm>
            <a:off x="1063752" y="2694844"/>
            <a:ext cx="62779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C1 is a choice to mis-behave.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71C7D0F5-E95C-40B5-9305-C7F134ACC4EB}"/>
              </a:ext>
            </a:extLst>
          </p:cNvPr>
          <p:cNvSpPr/>
          <p:nvPr/>
        </p:nvSpPr>
        <p:spPr>
          <a:xfrm>
            <a:off x="1063751" y="3429000"/>
            <a:ext cx="960424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C2 is a chance to change your </a:t>
            </a:r>
            <a:r>
              <a:rPr lang="en-US" sz="3600" b="1" cap="none" spc="0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behaviour</a:t>
            </a:r>
            <a:r>
              <a:rPr lang="en-US" sz="36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29044F30-461E-414C-9AFD-2E17B4D936F5}"/>
              </a:ext>
            </a:extLst>
          </p:cNvPr>
          <p:cNvSpPr/>
          <p:nvPr/>
        </p:nvSpPr>
        <p:spPr>
          <a:xfrm>
            <a:off x="1187355" y="4224714"/>
            <a:ext cx="1005840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C3 consequences, removal from classroom.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7F7BE967-A6E1-4830-A022-0840D48F8416}"/>
              </a:ext>
            </a:extLst>
          </p:cNvPr>
          <p:cNvSpPr txBox="1"/>
          <p:nvPr/>
        </p:nvSpPr>
        <p:spPr>
          <a:xfrm>
            <a:off x="8507896" y="5055711"/>
            <a:ext cx="2737859" cy="1591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548DA176-C1C6-48AC-9AD5-2C89BCD50B8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73679" y="4871045"/>
            <a:ext cx="2895680" cy="1740812"/>
          </a:xfrm>
          <a:prstGeom prst="rect">
            <a:avLst/>
          </a:prstGeom>
        </p:spPr>
      </p:pic>
      <p:sp>
        <p:nvSpPr>
          <p:cNvPr id="13" name="Star: 5 Points 12">
            <a:extLst>
              <a:ext uri="{FF2B5EF4-FFF2-40B4-BE49-F238E27FC236}">
                <a16:creationId xmlns:a16="http://schemas.microsoft.com/office/drawing/2014/main" xmlns="" id="{88EE079D-D75C-4C22-8618-AF685A99E27F}"/>
              </a:ext>
            </a:extLst>
          </p:cNvPr>
          <p:cNvSpPr/>
          <p:nvPr/>
        </p:nvSpPr>
        <p:spPr>
          <a:xfrm>
            <a:off x="5406887" y="198208"/>
            <a:ext cx="1046922" cy="979105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353053D2-AEB8-46E6-968A-E5B591B0541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48343" y="141695"/>
            <a:ext cx="2639314" cy="189547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2EA1BFD2-49F2-49A8-9E70-ACDF83D738E9}"/>
              </a:ext>
            </a:extLst>
          </p:cNvPr>
          <p:cNvSpPr txBox="1"/>
          <p:nvPr/>
        </p:nvSpPr>
        <p:spPr>
          <a:xfrm>
            <a:off x="9687339" y="484632"/>
            <a:ext cx="1987826" cy="1249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7524BDDA-F347-42B2-B17E-F6BA434B9E9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-6157" b="16509"/>
          <a:stretch/>
        </p:blipFill>
        <p:spPr>
          <a:xfrm>
            <a:off x="9671818" y="299965"/>
            <a:ext cx="2116368" cy="1502323"/>
          </a:xfrm>
          <a:prstGeom prst="rect">
            <a:avLst/>
          </a:prstGeom>
        </p:spPr>
      </p:pic>
      <p:sp>
        <p:nvSpPr>
          <p:cNvPr id="17" name="Star: 5 Points 16">
            <a:extLst>
              <a:ext uri="{FF2B5EF4-FFF2-40B4-BE49-F238E27FC236}">
                <a16:creationId xmlns:a16="http://schemas.microsoft.com/office/drawing/2014/main" xmlns="" id="{0D7293C4-1625-4B9E-9DFE-1E748F656782}"/>
              </a:ext>
            </a:extLst>
          </p:cNvPr>
          <p:cNvSpPr/>
          <p:nvPr/>
        </p:nvSpPr>
        <p:spPr>
          <a:xfrm>
            <a:off x="7593496" y="230560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E6CCEC0B-CF61-471E-AFF2-440CB466B42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43559" y="2586844"/>
            <a:ext cx="1444098" cy="1137526"/>
          </a:xfrm>
          <a:prstGeom prst="rect">
            <a:avLst/>
          </a:prstGeom>
        </p:spPr>
      </p:pic>
      <p:sp>
        <p:nvSpPr>
          <p:cNvPr id="19" name="Star: 5 Points 18">
            <a:extLst>
              <a:ext uri="{FF2B5EF4-FFF2-40B4-BE49-F238E27FC236}">
                <a16:creationId xmlns:a16="http://schemas.microsoft.com/office/drawing/2014/main" xmlns="" id="{412E6278-EE18-46E5-AD55-D8565A900AA8}"/>
              </a:ext>
            </a:extLst>
          </p:cNvPr>
          <p:cNvSpPr/>
          <p:nvPr/>
        </p:nvSpPr>
        <p:spPr>
          <a:xfrm>
            <a:off x="8891143" y="258684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7521D2C2-D0BD-45A0-B87E-DB88FB6BFE6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8539" y="5124313"/>
            <a:ext cx="2305878" cy="1406458"/>
          </a:xfrm>
          <a:prstGeom prst="rect">
            <a:avLst/>
          </a:prstGeom>
        </p:spPr>
      </p:pic>
      <p:sp>
        <p:nvSpPr>
          <p:cNvPr id="22" name="Star: 5 Points 21">
            <a:extLst>
              <a:ext uri="{FF2B5EF4-FFF2-40B4-BE49-F238E27FC236}">
                <a16:creationId xmlns:a16="http://schemas.microsoft.com/office/drawing/2014/main" xmlns="" id="{A67CB90A-085F-4C86-90A8-C752679C20E5}"/>
              </a:ext>
            </a:extLst>
          </p:cNvPr>
          <p:cNvSpPr/>
          <p:nvPr/>
        </p:nvSpPr>
        <p:spPr>
          <a:xfrm>
            <a:off x="263893" y="274598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Star: 5 Points 22">
            <a:extLst>
              <a:ext uri="{FF2B5EF4-FFF2-40B4-BE49-F238E27FC236}">
                <a16:creationId xmlns:a16="http://schemas.microsoft.com/office/drawing/2014/main" xmlns="" id="{7CCD5CE0-DAC8-4F38-A858-EC33F200B229}"/>
              </a:ext>
            </a:extLst>
          </p:cNvPr>
          <p:cNvSpPr/>
          <p:nvPr/>
        </p:nvSpPr>
        <p:spPr>
          <a:xfrm>
            <a:off x="11014688" y="4540479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823149DA-9907-4437-8869-D9739B65480A}"/>
              </a:ext>
            </a:extLst>
          </p:cNvPr>
          <p:cNvSpPr txBox="1"/>
          <p:nvPr/>
        </p:nvSpPr>
        <p:spPr>
          <a:xfrm>
            <a:off x="1603513" y="6373368"/>
            <a:ext cx="163001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Vaevisits.angelfire.com</a:t>
            </a:r>
          </a:p>
        </p:txBody>
      </p:sp>
    </p:spTree>
    <p:extLst>
      <p:ext uri="{BB962C8B-B14F-4D97-AF65-F5344CB8AC3E}">
        <p14:creationId xmlns:p14="http://schemas.microsoft.com/office/powerpoint/2010/main" xmlns="" val="3009610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al 19">
            <a:extLst>
              <a:ext uri="{FF2B5EF4-FFF2-40B4-BE49-F238E27FC236}">
                <a16:creationId xmlns:a16="http://schemas.microsoft.com/office/drawing/2014/main" xmlns="" id="{6DFD9896-8C79-42A4-91D6-8EF73C3ED1B8}"/>
              </a:ext>
            </a:extLst>
          </p:cNvPr>
          <p:cNvSpPr/>
          <p:nvPr/>
        </p:nvSpPr>
        <p:spPr>
          <a:xfrm>
            <a:off x="3936381" y="3369078"/>
            <a:ext cx="2229212" cy="82249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71670C7-413B-4211-8DF0-1025AA65F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5341" y="1465769"/>
            <a:ext cx="9281160" cy="3520440"/>
          </a:xfrm>
        </p:spPr>
        <p:txBody>
          <a:bodyPr/>
          <a:lstStyle/>
          <a:p>
            <a:r>
              <a:rPr lang="en-GB" dirty="0" err="1"/>
              <a:t>Penglais</a:t>
            </a:r>
            <a:r>
              <a:rPr lang="en-GB" dirty="0"/>
              <a:t> school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E8525E3-1C93-4F46-AA69-74CBC96F0B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65593" y="7385262"/>
            <a:ext cx="3359873" cy="3879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croll: Vertical 3">
            <a:extLst>
              <a:ext uri="{FF2B5EF4-FFF2-40B4-BE49-F238E27FC236}">
                <a16:creationId xmlns:a16="http://schemas.microsoft.com/office/drawing/2014/main" xmlns="" id="{9BD72A45-EE7D-4AEE-8167-CBC1DFB0AB08}"/>
              </a:ext>
            </a:extLst>
          </p:cNvPr>
          <p:cNvSpPr/>
          <p:nvPr/>
        </p:nvSpPr>
        <p:spPr>
          <a:xfrm>
            <a:off x="5738191" y="450574"/>
            <a:ext cx="6347791" cy="6215270"/>
          </a:xfrm>
          <a:prstGeom prst="verticalScroll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D14C2098-1028-4D65-BD97-82C009983A93}"/>
              </a:ext>
            </a:extLst>
          </p:cNvPr>
          <p:cNvSpPr/>
          <p:nvPr/>
        </p:nvSpPr>
        <p:spPr>
          <a:xfrm flipH="1">
            <a:off x="6679094" y="1444487"/>
            <a:ext cx="453923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Education and </a:t>
            </a:r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behaviour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1F704638-A901-4471-A8AF-FF7F333CBFE0}"/>
              </a:ext>
            </a:extLst>
          </p:cNvPr>
          <p:cNvSpPr txBox="1"/>
          <p:nvPr/>
        </p:nvSpPr>
        <p:spPr>
          <a:xfrm>
            <a:off x="6864622" y="2088003"/>
            <a:ext cx="405516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Bandura’s</a:t>
            </a:r>
            <a:r>
              <a:rPr lang="en-GB" smtClean="0"/>
              <a:t> theory </a:t>
            </a:r>
            <a:r>
              <a:rPr lang="en-GB" dirty="0"/>
              <a:t>emphasises the importance of social learning. He focuses on learning from observing and modelling behaviours, attituded and emotional reactions of others. </a:t>
            </a:r>
          </a:p>
          <a:p>
            <a:r>
              <a:rPr lang="en-GB" dirty="0"/>
              <a:t>Social learning theory explains human behaviour and the classroom is a good form of social interaction between cognitive, behaviour and environmental influence.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F5408133-4B9C-4BD5-BE4F-BDD33E9211C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2551" y="3691821"/>
            <a:ext cx="3522080" cy="2891446"/>
          </a:xfrm>
          <a:prstGeom prst="rect">
            <a:avLst/>
          </a:prstGeom>
        </p:spPr>
      </p:pic>
      <p:sp>
        <p:nvSpPr>
          <p:cNvPr id="13" name="Star: 5 Points 12">
            <a:extLst>
              <a:ext uri="{FF2B5EF4-FFF2-40B4-BE49-F238E27FC236}">
                <a16:creationId xmlns:a16="http://schemas.microsoft.com/office/drawing/2014/main" xmlns="" id="{36ECDFAB-1AB2-4C48-A7C0-26F5B05AE27A}"/>
              </a:ext>
            </a:extLst>
          </p:cNvPr>
          <p:cNvSpPr/>
          <p:nvPr/>
        </p:nvSpPr>
        <p:spPr>
          <a:xfrm>
            <a:off x="7354956" y="504747"/>
            <a:ext cx="530088" cy="62095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71BFB1DB-4C70-4EB0-B540-B2356B21BB79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012726" y="5345918"/>
            <a:ext cx="999831" cy="100592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26A3CC72-7B19-4CA3-8B2F-859708A6AF1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96084" y="1789382"/>
            <a:ext cx="999831" cy="1005927"/>
          </a:xfrm>
          <a:prstGeom prst="rect">
            <a:avLst/>
          </a:prstGeom>
        </p:spPr>
      </p:pic>
      <p:pic>
        <p:nvPicPr>
          <p:cNvPr id="1026" name="Picture 2" descr="Celebration-Certificates-1[1]">
            <a:extLst>
              <a:ext uri="{FF2B5EF4-FFF2-40B4-BE49-F238E27FC236}">
                <a16:creationId xmlns:a16="http://schemas.microsoft.com/office/drawing/2014/main" xmlns="" id="{E5BA6AA9-BBE2-4FDB-B5D7-D91E0B1980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1407" y="4745736"/>
            <a:ext cx="2466405" cy="1804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18" name="Arrow: Up 17">
            <a:extLst>
              <a:ext uri="{FF2B5EF4-FFF2-40B4-BE49-F238E27FC236}">
                <a16:creationId xmlns:a16="http://schemas.microsoft.com/office/drawing/2014/main" xmlns="" id="{95EFFFED-D37A-49D3-B0B6-044283DB6965}"/>
              </a:ext>
            </a:extLst>
          </p:cNvPr>
          <p:cNvSpPr/>
          <p:nvPr/>
        </p:nvSpPr>
        <p:spPr>
          <a:xfrm flipH="1">
            <a:off x="4891554" y="4015409"/>
            <a:ext cx="494724" cy="87464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9022B6ED-781B-41B9-8B09-5D9B5DE14147}"/>
              </a:ext>
            </a:extLst>
          </p:cNvPr>
          <p:cNvSpPr txBox="1"/>
          <p:nvPr/>
        </p:nvSpPr>
        <p:spPr>
          <a:xfrm>
            <a:off x="4293705" y="3547443"/>
            <a:ext cx="1871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star of the week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C1252FBC-A072-4C77-98AC-D5B6B412B82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0273" y="2247118"/>
            <a:ext cx="687615" cy="141654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B572D378-804F-40F4-9032-B4C179554C2C}"/>
              </a:ext>
            </a:extLst>
          </p:cNvPr>
          <p:cNvCxnSpPr>
            <a:cxnSpLocks/>
          </p:cNvCxnSpPr>
          <p:nvPr/>
        </p:nvCxnSpPr>
        <p:spPr>
          <a:xfrm flipV="1">
            <a:off x="1843036" y="2345635"/>
            <a:ext cx="2621115" cy="16233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6412A015-50A9-4775-B439-6909AF868850}"/>
              </a:ext>
            </a:extLst>
          </p:cNvPr>
          <p:cNvSpPr txBox="1"/>
          <p:nvPr/>
        </p:nvSpPr>
        <p:spPr>
          <a:xfrm>
            <a:off x="3936381" y="323030"/>
            <a:ext cx="239152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Bont</a:t>
            </a:r>
            <a:r>
              <a:rPr lang="en-GB" dirty="0"/>
              <a:t> is the behaviour unit in school. They use the modelling behaviours to show what we expect to see in school.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xmlns="" id="{95EC1F6E-B479-464C-ACA1-217413619F3F}"/>
              </a:ext>
            </a:extLst>
          </p:cNvPr>
          <p:cNvSpPr/>
          <p:nvPr/>
        </p:nvSpPr>
        <p:spPr>
          <a:xfrm flipH="1">
            <a:off x="-1821692" y="1944448"/>
            <a:ext cx="7871303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certificates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358EFF8-2F3D-4003-8779-1BD047ADB77C}"/>
              </a:ext>
            </a:extLst>
          </p:cNvPr>
          <p:cNvSpPr txBox="1"/>
          <p:nvPr/>
        </p:nvSpPr>
        <p:spPr>
          <a:xfrm>
            <a:off x="9597310" y="4950325"/>
            <a:ext cx="1521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Bandura, 2019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118685DB-7492-4DB9-B1F3-D63AEE965467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13609" y="185997"/>
            <a:ext cx="3093291" cy="193702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9FD8AD45-1840-49AE-A305-D3D5941EF4EE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075721" y="4950325"/>
            <a:ext cx="2462997" cy="161558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BD64B07F-9DF6-4D88-831F-A6C2F6065B04}"/>
              </a:ext>
            </a:extLst>
          </p:cNvPr>
          <p:cNvSpPr txBox="1"/>
          <p:nvPr/>
        </p:nvSpPr>
        <p:spPr>
          <a:xfrm>
            <a:off x="2729552" y="1904680"/>
            <a:ext cx="170377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/>
              <a:t>Wikispace</a:t>
            </a:r>
            <a:r>
              <a:rPr lang="en-GB" sz="1050" dirty="0"/>
              <a:t> 2014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0A3C5C08-ED6D-45F4-ADC7-0510ED53EDB0}"/>
              </a:ext>
            </a:extLst>
          </p:cNvPr>
          <p:cNvSpPr txBox="1"/>
          <p:nvPr/>
        </p:nvSpPr>
        <p:spPr>
          <a:xfrm>
            <a:off x="2524836" y="6534970"/>
            <a:ext cx="394297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/>
              <a:t>Letsecret.blogspot</a:t>
            </a:r>
            <a:r>
              <a:rPr lang="en-GB" sz="1050" dirty="0"/>
              <a:t>, 2014</a:t>
            </a:r>
          </a:p>
        </p:txBody>
      </p:sp>
    </p:spTree>
    <p:extLst>
      <p:ext uri="{BB962C8B-B14F-4D97-AF65-F5344CB8AC3E}">
        <p14:creationId xmlns:p14="http://schemas.microsoft.com/office/powerpoint/2010/main" xmlns="" val="923240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" name="Straight Connector 80"/>
          <p:cNvCxnSpPr/>
          <p:nvPr/>
        </p:nvCxnSpPr>
        <p:spPr>
          <a:xfrm flipH="1">
            <a:off x="6869929" y="6398651"/>
            <a:ext cx="50242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/>
          <p:cNvCxnSpPr/>
          <p:nvPr/>
        </p:nvCxnSpPr>
        <p:spPr>
          <a:xfrm flipV="1">
            <a:off x="9889027" y="2260389"/>
            <a:ext cx="0" cy="65284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Arrow Connector 127"/>
          <p:cNvCxnSpPr/>
          <p:nvPr/>
        </p:nvCxnSpPr>
        <p:spPr>
          <a:xfrm>
            <a:off x="9866811" y="1249204"/>
            <a:ext cx="5038" cy="51479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423081" y="1880605"/>
            <a:ext cx="2711124" cy="646331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CHANCE C1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23081" y="3343257"/>
            <a:ext cx="2711124" cy="584775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CHOICE C2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23081" y="4805909"/>
            <a:ext cx="2711124" cy="954107"/>
          </a:xfrm>
          <a:prstGeom prst="rect">
            <a:avLst/>
          </a:prstGeom>
          <a:solidFill>
            <a:srgbClr val="00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CONSEQUENCE C3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48847" y="1803661"/>
            <a:ext cx="3212603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“Paul you are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talking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when I am talking, this is your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chance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to correct your behaviour”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878007" y="3266312"/>
            <a:ext cx="3212603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“If you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choose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to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talk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whilst I am talking then you will have to leave the lesson.”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78006" y="4605614"/>
            <a:ext cx="3212603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“Paul you have continued to talk whilst I am talking.  I will now be calling for you to be taken to a faculty support room…”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3134205" y="2260389"/>
            <a:ext cx="687168" cy="493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098959" y="877447"/>
            <a:ext cx="2697597" cy="646331"/>
          </a:xfrm>
          <a:prstGeom prst="rect">
            <a:avLst/>
          </a:prstGeom>
          <a:solidFill>
            <a:schemeClr val="bg2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THE TEACHER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SAYS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423081" y="-114719"/>
            <a:ext cx="12191999" cy="11984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sng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DISRUPTION TO LEARNING IN THE CLASSROOM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3134205" y="3727977"/>
            <a:ext cx="68716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3134205" y="5195358"/>
            <a:ext cx="743803" cy="460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423082" y="877447"/>
            <a:ext cx="2711123" cy="923330"/>
          </a:xfrm>
          <a:prstGeom prst="rect">
            <a:avLst/>
          </a:prstGeom>
          <a:solidFill>
            <a:schemeClr val="bg2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COMMAND WORDS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Chance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–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Choice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– Consequence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cxnSp>
        <p:nvCxnSpPr>
          <p:cNvPr id="29" name="Straight Arrow Connector 28"/>
          <p:cNvCxnSpPr>
            <a:stCxn id="26" idx="2"/>
          </p:cNvCxnSpPr>
          <p:nvPr/>
        </p:nvCxnSpPr>
        <p:spPr>
          <a:xfrm>
            <a:off x="1778644" y="1800777"/>
            <a:ext cx="0" cy="6274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2" idx="2"/>
          </p:cNvCxnSpPr>
          <p:nvPr/>
        </p:nvCxnSpPr>
        <p:spPr>
          <a:xfrm>
            <a:off x="1778643" y="2526936"/>
            <a:ext cx="0" cy="793781"/>
          </a:xfrm>
          <a:prstGeom prst="straightConnector1">
            <a:avLst/>
          </a:prstGeom>
          <a:ln w="38100">
            <a:solidFill>
              <a:schemeClr val="tx1"/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>
            <a:off x="5455149" y="1535252"/>
            <a:ext cx="1" cy="268409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>
            <a:off x="5442071" y="2732587"/>
            <a:ext cx="0" cy="543356"/>
          </a:xfrm>
          <a:prstGeom prst="straightConnector1">
            <a:avLst/>
          </a:prstGeom>
          <a:ln w="38100">
            <a:solidFill>
              <a:schemeClr val="tx1"/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>
            <a:off x="5442071" y="4189642"/>
            <a:ext cx="0" cy="406421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1778643" y="4112698"/>
            <a:ext cx="0" cy="675553"/>
          </a:xfrm>
          <a:prstGeom prst="straightConnector1">
            <a:avLst/>
          </a:prstGeom>
          <a:ln w="38100">
            <a:solidFill>
              <a:schemeClr val="tx1"/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ectangle 42"/>
          <p:cNvSpPr/>
          <p:nvPr/>
        </p:nvSpPr>
        <p:spPr>
          <a:xfrm>
            <a:off x="3411402" y="6167818"/>
            <a:ext cx="3773252" cy="400110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FACULTY PARKING (7111)</a:t>
            </a:r>
          </a:p>
        </p:txBody>
      </p:sp>
      <p:cxnSp>
        <p:nvCxnSpPr>
          <p:cNvPr id="55" name="Straight Arrow Connector 54"/>
          <p:cNvCxnSpPr/>
          <p:nvPr/>
        </p:nvCxnSpPr>
        <p:spPr>
          <a:xfrm>
            <a:off x="5442071" y="5821167"/>
            <a:ext cx="1" cy="33142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/>
          <p:nvPr/>
        </p:nvCxnSpPr>
        <p:spPr>
          <a:xfrm flipV="1">
            <a:off x="7333250" y="1011173"/>
            <a:ext cx="490932" cy="451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/>
          <p:nvPr/>
        </p:nvCxnSpPr>
        <p:spPr>
          <a:xfrm>
            <a:off x="7353738" y="1003442"/>
            <a:ext cx="1943" cy="541402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Content Placeholder 2"/>
          <p:cNvSpPr txBox="1">
            <a:spLocks/>
          </p:cNvSpPr>
          <p:nvPr/>
        </p:nvSpPr>
        <p:spPr>
          <a:xfrm>
            <a:off x="7817247" y="1613364"/>
            <a:ext cx="4109204" cy="913571"/>
          </a:xfrm>
          <a:prstGeom prst="rect">
            <a:avLst/>
          </a:prstGeom>
          <a:solidFill>
            <a:schemeClr val="bg1"/>
          </a:solidFill>
          <a:ln w="50800">
            <a:solidFill>
              <a:srgbClr val="00B050"/>
            </a:solidFill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behaviour is recorded on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SIMS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correspondence is sent home. You shall remain in the faculty support room until you are allowed to leave.</a:t>
            </a:r>
          </a:p>
        </p:txBody>
      </p:sp>
      <p:sp>
        <p:nvSpPr>
          <p:cNvPr id="107" name="Content Placeholder 2"/>
          <p:cNvSpPr txBox="1">
            <a:spLocks/>
          </p:cNvSpPr>
          <p:nvPr/>
        </p:nvSpPr>
        <p:spPr>
          <a:xfrm>
            <a:off x="7541435" y="3472164"/>
            <a:ext cx="4509538" cy="1192233"/>
          </a:xfrm>
          <a:prstGeom prst="rect">
            <a:avLst/>
          </a:prstGeom>
          <a:ln w="50800">
            <a:solidFill>
              <a:srgbClr val="FF0000"/>
            </a:solidFill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*</a:t>
            </a: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Misbehave in the Faculty support room? OR refuse to enter.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go straight to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ENCIL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have an increased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60 min SLT detention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 the end of the week.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108" name="Content Placeholder 2"/>
          <p:cNvSpPr txBox="1">
            <a:spLocks/>
          </p:cNvSpPr>
          <p:nvPr/>
        </p:nvSpPr>
        <p:spPr>
          <a:xfrm>
            <a:off x="7541435" y="6152594"/>
            <a:ext cx="4509538" cy="684732"/>
          </a:xfrm>
          <a:prstGeom prst="rect">
            <a:avLst/>
          </a:prstGeom>
          <a:ln w="50800">
            <a:solidFill>
              <a:srgbClr val="FF0000"/>
            </a:solidFill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***</a:t>
            </a: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Refuse to follow SLT instructions?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will be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excluded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for non-compliance.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5" name="Content Placeholder 2"/>
          <p:cNvSpPr txBox="1">
            <a:spLocks/>
          </p:cNvSpPr>
          <p:nvPr/>
        </p:nvSpPr>
        <p:spPr>
          <a:xfrm>
            <a:off x="7805252" y="2615218"/>
            <a:ext cx="4129693" cy="651094"/>
          </a:xfrm>
          <a:prstGeom prst="rect">
            <a:avLst/>
          </a:prstGeom>
          <a:solidFill>
            <a:schemeClr val="bg1"/>
          </a:solidFill>
          <a:ln w="50800">
            <a:solidFill>
              <a:srgbClr val="00B050"/>
            </a:solidFill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also complete a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30min  detention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 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hall.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6" name="TextBox 125"/>
          <p:cNvSpPr txBox="1"/>
          <p:nvPr/>
        </p:nvSpPr>
        <p:spPr>
          <a:xfrm>
            <a:off x="7863603" y="882572"/>
            <a:ext cx="4062848" cy="646331"/>
          </a:xfrm>
          <a:prstGeom prst="rect">
            <a:avLst/>
          </a:prstGeom>
          <a:solidFill>
            <a:schemeClr val="bg2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CONSEQUENCES OF BEING SENT TO THE FACULTY SUPPORT ROOM</a:t>
            </a:r>
          </a:p>
        </p:txBody>
      </p:sp>
      <p:sp>
        <p:nvSpPr>
          <p:cNvPr id="136" name="Content Placeholder 2"/>
          <p:cNvSpPr txBox="1">
            <a:spLocks/>
          </p:cNvSpPr>
          <p:nvPr/>
        </p:nvSpPr>
        <p:spPr>
          <a:xfrm>
            <a:off x="7541435" y="4782674"/>
            <a:ext cx="4509538" cy="1273610"/>
          </a:xfrm>
          <a:prstGeom prst="rect">
            <a:avLst/>
          </a:prstGeom>
          <a:ln w="50800">
            <a:solidFill>
              <a:srgbClr val="FF0000"/>
            </a:solidFill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9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*Sent to faculty support more than once?</a:t>
            </a:r>
            <a:r>
              <a:rPr kumimoji="0" lang="en-GB" sz="19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Twice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HOY report card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Three times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= ENCIL for one day (Parental Meeting)     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3248423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B73FAD-3BD4-44B9-AA57-15DF0D1D5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925" y="434623"/>
            <a:ext cx="6779431" cy="9595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0D4FB99-7F58-42E1-8FB2-A5C48B4BF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2010" y="1332132"/>
            <a:ext cx="10166238" cy="4953251"/>
          </a:xfrm>
        </p:spPr>
        <p:txBody>
          <a:bodyPr>
            <a:normAutofit/>
          </a:bodyPr>
          <a:lstStyle/>
          <a:p>
            <a:r>
              <a:rPr lang="en-GB" sz="1600" dirty="0"/>
              <a:t>https://www.dreamstime.com/social-learning-theory-image131512681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D3F29B19-E090-46EF-8490-EE8CABF39E62}"/>
              </a:ext>
            </a:extLst>
          </p:cNvPr>
          <p:cNvSpPr/>
          <p:nvPr/>
        </p:nvSpPr>
        <p:spPr>
          <a:xfrm>
            <a:off x="1063753" y="685801"/>
            <a:ext cx="6059536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hlinkClick r:id="rId2"/>
              </a:rPr>
              <a:t>https://pages.classcharts.com/improving-behaviour-class-seating-planner/</a:t>
            </a:r>
            <a:r>
              <a:rPr lang="en-GB" sz="1600" dirty="0"/>
              <a:t>( accessed on 4</a:t>
            </a:r>
            <a:r>
              <a:rPr lang="en-GB" sz="1600" baseline="30000" dirty="0"/>
              <a:t>th</a:t>
            </a:r>
            <a:r>
              <a:rPr lang="en-GB" sz="1600" dirty="0"/>
              <a:t> October 2019</a:t>
            </a:r>
            <a:r>
              <a:rPr lang="en-GB" dirty="0"/>
              <a:t>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6E7BE2AA-B544-4D6C-ABAC-7AA75EEA5071}"/>
              </a:ext>
            </a:extLst>
          </p:cNvPr>
          <p:cNvSpPr/>
          <p:nvPr/>
        </p:nvSpPr>
        <p:spPr>
          <a:xfrm>
            <a:off x="1063753" y="1761065"/>
            <a:ext cx="9021151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hlinkClick r:id="rId3"/>
              </a:rPr>
              <a:t>http://www.clipartpanda.com/categories/cooking-clipart</a:t>
            </a:r>
            <a:r>
              <a:rPr lang="en-GB" sz="1600" dirty="0"/>
              <a:t> (accessed on: 4</a:t>
            </a:r>
            <a:r>
              <a:rPr lang="en-GB" sz="1600" baseline="30000" dirty="0"/>
              <a:t>th</a:t>
            </a:r>
            <a:r>
              <a:rPr lang="en-GB" sz="1600" dirty="0"/>
              <a:t> October 2019)</a:t>
            </a:r>
          </a:p>
          <a:p>
            <a:r>
              <a:rPr lang="en-GB" sz="1600" dirty="0">
                <a:hlinkClick r:id="rId4"/>
              </a:rPr>
              <a:t>http://www.verywellmind.com/social-learning-theory 2795074</a:t>
            </a:r>
            <a:r>
              <a:rPr lang="en-GB" sz="1600" dirty="0"/>
              <a:t>  (accessed on: 14</a:t>
            </a:r>
            <a:r>
              <a:rPr lang="en-GB" sz="1600" baseline="30000" dirty="0"/>
              <a:t>th</a:t>
            </a:r>
            <a:r>
              <a:rPr lang="en-GB" sz="1600" dirty="0"/>
              <a:t> October 2019)</a:t>
            </a:r>
          </a:p>
          <a:p>
            <a:r>
              <a:rPr lang="en-GB" sz="1600" dirty="0"/>
              <a:t>Bandura, 2019 </a:t>
            </a:r>
            <a:r>
              <a:rPr lang="en-GB" sz="1600" i="1" dirty="0"/>
              <a:t>social learning theory (Albert Bandura)- Instruction design.</a:t>
            </a:r>
            <a:r>
              <a:rPr lang="en-GB" sz="1600" dirty="0"/>
              <a:t>[org on line] InstructionDesign.org. Available at </a:t>
            </a:r>
            <a:r>
              <a:rPr lang="en-GB" sz="1600" dirty="0">
                <a:hlinkClick r:id="rId5"/>
              </a:rPr>
              <a:t>http://www.instructiondesign.org/theories/sociallearning</a:t>
            </a:r>
            <a:r>
              <a:rPr lang="en-GB" sz="1600" dirty="0"/>
              <a:t> [accessed on: 18 October </a:t>
            </a:r>
            <a:r>
              <a:rPr lang="en-GB" dirty="0"/>
              <a:t>2019].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3B2246BF-97E3-4CD4-B45A-F8FCA932C81E}"/>
              </a:ext>
            </a:extLst>
          </p:cNvPr>
          <p:cNvSpPr/>
          <p:nvPr/>
        </p:nvSpPr>
        <p:spPr>
          <a:xfrm>
            <a:off x="1088924" y="3496499"/>
            <a:ext cx="83068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http://letsecrets.blogspot.com/2014/01/social-learning-theory-by-albert-bandura.html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1C897C64-B16C-46BF-A162-235204CA6446}"/>
              </a:ext>
            </a:extLst>
          </p:cNvPr>
          <p:cNvSpPr/>
          <p:nvPr/>
        </p:nvSpPr>
        <p:spPr>
          <a:xfrm>
            <a:off x="1063752" y="4216271"/>
            <a:ext cx="78682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hlinkClick r:id="rId6"/>
              </a:rPr>
              <a:t>https://szahid47.wordpress.com/effective-behaviour-management-strategies/</a:t>
            </a:r>
            <a:r>
              <a:rPr lang="en-GB" sz="1600" dirty="0"/>
              <a:t> [ accessed on: 23</a:t>
            </a:r>
            <a:r>
              <a:rPr lang="en-GB" sz="1600" baseline="30000" dirty="0"/>
              <a:t>rd</a:t>
            </a:r>
            <a:r>
              <a:rPr lang="en-GB" sz="1600" dirty="0"/>
              <a:t> October 2019]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8E8BD18-0D24-4263-B8E2-997AE1FEA5EE}"/>
              </a:ext>
            </a:extLst>
          </p:cNvPr>
          <p:cNvSpPr/>
          <p:nvPr/>
        </p:nvSpPr>
        <p:spPr>
          <a:xfrm>
            <a:off x="1088924" y="4882828"/>
            <a:ext cx="927427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000000"/>
                </a:solidFill>
              </a:rPr>
              <a:t>Skinner (2019). [online] Available at: http://www.psychologistanywhereanytime.com/famous_psychologist_and_psychologists/psychologist_famous_b_f_skinner.htm [Accessed 23 Oct. 2019].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xmlns="" val="315911048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ood Type" id="{7ACABC62-BF99-48CF-A9DC-4DB89C7B13DC}" vid="{142A1326-48AB-42A9-8428-CB14AA30176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585</TotalTime>
  <Words>594</Words>
  <Application>Microsoft Office PowerPoint</Application>
  <PresentationFormat>Custom</PresentationFormat>
  <Paragraphs>68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Office Theme</vt:lpstr>
      <vt:lpstr>Wood Type</vt:lpstr>
      <vt:lpstr>Slide 1</vt:lpstr>
      <vt:lpstr>Behaviour with rewards</vt:lpstr>
      <vt:lpstr>Golden Time</vt:lpstr>
      <vt:lpstr>C1, C2, C3, Choice, chance, consequence……</vt:lpstr>
      <vt:lpstr>Penglais school</vt:lpstr>
      <vt:lpstr>Slide 6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Vanessa Busson</dc:creator>
  <cp:lastModifiedBy>Owner</cp:lastModifiedBy>
  <cp:revision>53</cp:revision>
  <dcterms:created xsi:type="dcterms:W3CDTF">2019-09-16T11:22:54Z</dcterms:created>
  <dcterms:modified xsi:type="dcterms:W3CDTF">2019-10-31T19:26:25Z</dcterms:modified>
</cp:coreProperties>
</file>