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1"/>
  </p:sldMasterIdLst>
  <p:notesMasterIdLst>
    <p:notesMasterId r:id="rId18"/>
  </p:notesMasterIdLst>
  <p:sldIdLst>
    <p:sldId id="273" r:id="rId2"/>
    <p:sldId id="274" r:id="rId3"/>
    <p:sldId id="275" r:id="rId4"/>
    <p:sldId id="276" r:id="rId5"/>
    <p:sldId id="277" r:id="rId6"/>
    <p:sldId id="278" r:id="rId7"/>
    <p:sldId id="279" r:id="rId8"/>
    <p:sldId id="280" r:id="rId9"/>
    <p:sldId id="281" r:id="rId10"/>
    <p:sldId id="282" r:id="rId11"/>
    <p:sldId id="283" r:id="rId12"/>
    <p:sldId id="284" r:id="rId13"/>
    <p:sldId id="285" r:id="rId14"/>
    <p:sldId id="286" r:id="rId15"/>
    <p:sldId id="287" r:id="rId16"/>
    <p:sldId id="28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01" d="100"/>
          <a:sy n="101" d="100"/>
        </p:scale>
        <p:origin x="42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816"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817"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818"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819"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20"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821"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1" name="Group 6"/>
          <p:cNvGrpSpPr/>
          <p:nvPr/>
        </p:nvGrpSpPr>
        <p:grpSpPr>
          <a:xfrm>
            <a:off x="0" y="0"/>
            <a:ext cx="12192000" cy="6858000"/>
            <a:chOff x="0" y="0"/>
            <a:chExt cx="12192000" cy="6858000"/>
          </a:xfrm>
        </p:grpSpPr>
        <p:sp>
          <p:nvSpPr>
            <p:cNvPr id="1048591"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59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593"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1048594"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48595"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430AB8D-D063-4FD2-8A2C-B23EE30D18F0}" type="datetimeFigureOut">
              <a:rPr lang="en-KE" smtClean="0"/>
              <a:t>02/26/2023</a:t>
            </a:fld>
            <a:endParaRPr lang="en-KE"/>
          </a:p>
        </p:txBody>
      </p:sp>
      <p:sp>
        <p:nvSpPr>
          <p:cNvPr id="1048596"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KE"/>
          </a:p>
        </p:txBody>
      </p:sp>
      <p:sp>
        <p:nvSpPr>
          <p:cNvPr id="1048597"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598" name="Slide Number Placeholder 5"/>
          <p:cNvSpPr>
            <a:spLocks noGrp="1"/>
          </p:cNvSpPr>
          <p:nvPr>
            <p:ph type="sldNum" sz="quarter" idx="12"/>
          </p:nvPr>
        </p:nvSpPr>
        <p:spPr>
          <a:xfrm>
            <a:off x="10352540" y="295729"/>
            <a:ext cx="838199" cy="767687"/>
          </a:xfrm>
        </p:spPr>
        <p:txBody>
          <a:bodyPr/>
          <a:lstStyle/>
          <a:p>
            <a:fld id="{89C53EA4-98F3-4836-AFCD-565391916593}" type="slidenum">
              <a:rPr lang="en-KE" smtClean="0"/>
              <a:t>‹#›</a:t>
            </a:fld>
            <a:endParaRPr lang="en-K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01" name="Title 1"/>
          <p:cNvSpPr>
            <a:spLocks noGrp="1"/>
          </p:cNvSpPr>
          <p:nvPr>
            <p:ph type="title"/>
          </p:nvPr>
        </p:nvSpPr>
        <p:spPr/>
        <p:txBody>
          <a:bodyPr/>
          <a:lstStyle/>
          <a:p>
            <a:r>
              <a:rPr lang="en-US"/>
              <a:t>Click to edit Master title style</a:t>
            </a:r>
            <a:endParaRPr lang="en-US" dirty="0"/>
          </a:p>
        </p:txBody>
      </p:sp>
      <p:sp>
        <p:nvSpPr>
          <p:cNvPr id="1048602"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03" name="Date Placeholder 3"/>
          <p:cNvSpPr>
            <a:spLocks noGrp="1"/>
          </p:cNvSpPr>
          <p:nvPr>
            <p:ph type="dt" sz="half" idx="10"/>
          </p:nvPr>
        </p:nvSpPr>
        <p:spPr/>
        <p:txBody>
          <a:bodyPr/>
          <a:lstStyle/>
          <a:p>
            <a:fld id="{D430AB8D-D063-4FD2-8A2C-B23EE30D18F0}" type="datetimeFigureOut">
              <a:rPr lang="en-KE" smtClean="0"/>
              <a:t>02/26/2023</a:t>
            </a:fld>
            <a:endParaRPr lang="en-KE"/>
          </a:p>
        </p:txBody>
      </p:sp>
      <p:sp>
        <p:nvSpPr>
          <p:cNvPr id="1048604" name="Footer Placeholder 4"/>
          <p:cNvSpPr>
            <a:spLocks noGrp="1"/>
          </p:cNvSpPr>
          <p:nvPr>
            <p:ph type="ftr" sz="quarter" idx="11"/>
          </p:nvPr>
        </p:nvSpPr>
        <p:spPr/>
        <p:txBody>
          <a:bodyPr/>
          <a:lstStyle/>
          <a:p>
            <a:endParaRPr lang="en-KE"/>
          </a:p>
        </p:txBody>
      </p:sp>
      <p:sp>
        <p:nvSpPr>
          <p:cNvPr id="1048605" name="Slide Number Placeholder 5"/>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64" name="Group 7"/>
          <p:cNvGrpSpPr/>
          <p:nvPr/>
        </p:nvGrpSpPr>
        <p:grpSpPr>
          <a:xfrm>
            <a:off x="0" y="0"/>
            <a:ext cx="12192000" cy="6858000"/>
            <a:chOff x="0" y="0"/>
            <a:chExt cx="12192000" cy="6858000"/>
          </a:xfrm>
        </p:grpSpPr>
        <p:sp>
          <p:nvSpPr>
            <p:cNvPr id="1048700"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01" name="Oval 16"/>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02" name="Oval 17"/>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03" name="Oval 18"/>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04" name="Oval 19"/>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05" name="Oval 20"/>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06"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4870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70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70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710"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1048711"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12" name="Date Placeholder 3"/>
          <p:cNvSpPr>
            <a:spLocks noGrp="1"/>
          </p:cNvSpPr>
          <p:nvPr>
            <p:ph type="dt" sz="half" idx="10"/>
          </p:nvPr>
        </p:nvSpPr>
        <p:spPr/>
        <p:txBody>
          <a:bodyPr/>
          <a:lstStyle/>
          <a:p>
            <a:fld id="{D430AB8D-D063-4FD2-8A2C-B23EE30D18F0}" type="datetimeFigureOut">
              <a:rPr lang="en-KE" smtClean="0"/>
              <a:t>02/26/2023</a:t>
            </a:fld>
            <a:endParaRPr lang="en-KE"/>
          </a:p>
        </p:txBody>
      </p:sp>
      <p:sp>
        <p:nvSpPr>
          <p:cNvPr id="1048713" name="Footer Placeholder 4"/>
          <p:cNvSpPr>
            <a:spLocks noGrp="1"/>
          </p:cNvSpPr>
          <p:nvPr>
            <p:ph type="ftr" sz="quarter" idx="11"/>
          </p:nvPr>
        </p:nvSpPr>
        <p:spPr/>
        <p:txBody>
          <a:bodyPr/>
          <a:lstStyle/>
          <a:p>
            <a:endParaRPr lang="en-KE"/>
          </a:p>
        </p:txBody>
      </p:sp>
      <p:sp>
        <p:nvSpPr>
          <p:cNvPr id="1048714"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15" name="Slide Number Placeholder 5"/>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778" name="Title 1"/>
          <p:cNvSpPr>
            <a:spLocks noGrp="1"/>
          </p:cNvSpPr>
          <p:nvPr>
            <p:ph type="title"/>
          </p:nvPr>
        </p:nvSpPr>
        <p:spPr/>
        <p:txBody>
          <a:bodyPr/>
          <a:lstStyle/>
          <a:p>
            <a:r>
              <a:rPr lang="en-US"/>
              <a:t>Click to edit Master title style</a:t>
            </a:r>
            <a:endParaRPr lang="en-US" dirty="0"/>
          </a:p>
        </p:txBody>
      </p:sp>
      <p:sp>
        <p:nvSpPr>
          <p:cNvPr id="1048779"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80"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81" name="Date Placeholder 4"/>
          <p:cNvSpPr>
            <a:spLocks noGrp="1"/>
          </p:cNvSpPr>
          <p:nvPr>
            <p:ph type="dt" sz="half" idx="10"/>
          </p:nvPr>
        </p:nvSpPr>
        <p:spPr/>
        <p:txBody>
          <a:bodyPr/>
          <a:lstStyle/>
          <a:p>
            <a:fld id="{D430AB8D-D063-4FD2-8A2C-B23EE30D18F0}" type="datetimeFigureOut">
              <a:rPr lang="en-KE" smtClean="0"/>
              <a:t>02/26/2023</a:t>
            </a:fld>
            <a:endParaRPr lang="en-KE"/>
          </a:p>
        </p:txBody>
      </p:sp>
      <p:sp>
        <p:nvSpPr>
          <p:cNvPr id="1048782" name="Footer Placeholder 5"/>
          <p:cNvSpPr>
            <a:spLocks noGrp="1"/>
          </p:cNvSpPr>
          <p:nvPr>
            <p:ph type="ftr" sz="quarter" idx="11"/>
          </p:nvPr>
        </p:nvSpPr>
        <p:spPr/>
        <p:txBody>
          <a:bodyPr/>
          <a:lstStyle/>
          <a:p>
            <a:endParaRPr lang="en-KE"/>
          </a:p>
        </p:txBody>
      </p:sp>
      <p:sp>
        <p:nvSpPr>
          <p:cNvPr id="1048783" name="Slide Number Placeholder 6"/>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716" name="Title 1"/>
          <p:cNvSpPr>
            <a:spLocks noGrp="1"/>
          </p:cNvSpPr>
          <p:nvPr>
            <p:ph type="title"/>
          </p:nvPr>
        </p:nvSpPr>
        <p:spPr/>
        <p:txBody>
          <a:bodyPr/>
          <a:lstStyle/>
          <a:p>
            <a:r>
              <a:rPr lang="en-US"/>
              <a:t>Click to edit Master title style</a:t>
            </a:r>
            <a:endParaRPr lang="en-US" dirty="0"/>
          </a:p>
        </p:txBody>
      </p:sp>
      <p:sp>
        <p:nvSpPr>
          <p:cNvPr id="1048717"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18"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19"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20"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21" name="Date Placeholder 6"/>
          <p:cNvSpPr>
            <a:spLocks noGrp="1"/>
          </p:cNvSpPr>
          <p:nvPr>
            <p:ph type="dt" sz="half" idx="10"/>
          </p:nvPr>
        </p:nvSpPr>
        <p:spPr/>
        <p:txBody>
          <a:bodyPr/>
          <a:lstStyle/>
          <a:p>
            <a:fld id="{D430AB8D-D063-4FD2-8A2C-B23EE30D18F0}" type="datetimeFigureOut">
              <a:rPr lang="en-KE" smtClean="0"/>
              <a:t>02/26/2023</a:t>
            </a:fld>
            <a:endParaRPr lang="en-KE"/>
          </a:p>
        </p:txBody>
      </p:sp>
      <p:sp>
        <p:nvSpPr>
          <p:cNvPr id="1048722" name="Footer Placeholder 7"/>
          <p:cNvSpPr>
            <a:spLocks noGrp="1"/>
          </p:cNvSpPr>
          <p:nvPr>
            <p:ph type="ftr" sz="quarter" idx="11"/>
          </p:nvPr>
        </p:nvSpPr>
        <p:spPr/>
        <p:txBody>
          <a:bodyPr/>
          <a:lstStyle/>
          <a:p>
            <a:endParaRPr lang="en-KE"/>
          </a:p>
        </p:txBody>
      </p:sp>
      <p:sp>
        <p:nvSpPr>
          <p:cNvPr id="1048723" name="Slide Number Placeholder 8"/>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36" name="Title 1"/>
          <p:cNvSpPr>
            <a:spLocks noGrp="1"/>
          </p:cNvSpPr>
          <p:nvPr>
            <p:ph type="title"/>
          </p:nvPr>
        </p:nvSpPr>
        <p:spPr>
          <a:xfrm>
            <a:off x="1154954" y="973668"/>
            <a:ext cx="8761413" cy="706964"/>
          </a:xfrm>
        </p:spPr>
        <p:txBody>
          <a:bodyPr/>
          <a:lstStyle/>
          <a:p>
            <a:r>
              <a:rPr lang="en-US"/>
              <a:t>Click to edit Master title style</a:t>
            </a:r>
            <a:endParaRPr lang="en-US" dirty="0"/>
          </a:p>
        </p:txBody>
      </p:sp>
      <p:sp>
        <p:nvSpPr>
          <p:cNvPr id="1048637" name="Date Placeholder 2"/>
          <p:cNvSpPr>
            <a:spLocks noGrp="1"/>
          </p:cNvSpPr>
          <p:nvPr>
            <p:ph type="dt" sz="half" idx="10"/>
          </p:nvPr>
        </p:nvSpPr>
        <p:spPr/>
        <p:txBody>
          <a:bodyPr/>
          <a:lstStyle/>
          <a:p>
            <a:fld id="{D430AB8D-D063-4FD2-8A2C-B23EE30D18F0}" type="datetimeFigureOut">
              <a:rPr lang="en-KE" smtClean="0"/>
              <a:t>02/26/2023</a:t>
            </a:fld>
            <a:endParaRPr lang="en-KE"/>
          </a:p>
        </p:txBody>
      </p:sp>
      <p:sp>
        <p:nvSpPr>
          <p:cNvPr id="1048638" name="Footer Placeholder 3"/>
          <p:cNvSpPr>
            <a:spLocks noGrp="1"/>
          </p:cNvSpPr>
          <p:nvPr>
            <p:ph type="ftr" sz="quarter" idx="11"/>
          </p:nvPr>
        </p:nvSpPr>
        <p:spPr/>
        <p:txBody>
          <a:bodyPr/>
          <a:lstStyle/>
          <a:p>
            <a:endParaRPr lang="en-KE"/>
          </a:p>
        </p:txBody>
      </p:sp>
      <p:sp>
        <p:nvSpPr>
          <p:cNvPr id="1048639" name="Slide Number Placeholder 4"/>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48724" name="Date Placeholder 1"/>
          <p:cNvSpPr>
            <a:spLocks noGrp="1"/>
          </p:cNvSpPr>
          <p:nvPr>
            <p:ph type="dt" sz="half" idx="10"/>
          </p:nvPr>
        </p:nvSpPr>
        <p:spPr/>
        <p:txBody>
          <a:bodyPr/>
          <a:lstStyle/>
          <a:p>
            <a:fld id="{D430AB8D-D063-4FD2-8A2C-B23EE30D18F0}" type="datetimeFigureOut">
              <a:rPr lang="en-KE" smtClean="0"/>
              <a:t>02/26/2023</a:t>
            </a:fld>
            <a:endParaRPr lang="en-KE"/>
          </a:p>
        </p:txBody>
      </p:sp>
      <p:sp>
        <p:nvSpPr>
          <p:cNvPr id="1048725" name="Footer Placeholder 2"/>
          <p:cNvSpPr>
            <a:spLocks noGrp="1"/>
          </p:cNvSpPr>
          <p:nvPr>
            <p:ph type="ftr" sz="quarter" idx="11"/>
          </p:nvPr>
        </p:nvSpPr>
        <p:spPr/>
        <p:txBody>
          <a:bodyPr/>
          <a:lstStyle/>
          <a:p>
            <a:endParaRPr lang="en-KE"/>
          </a:p>
        </p:txBody>
      </p:sp>
      <p:sp>
        <p:nvSpPr>
          <p:cNvPr id="1048726"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27" name="Slide Number Placeholder 3"/>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76" name="Group 8"/>
          <p:cNvGrpSpPr/>
          <p:nvPr/>
        </p:nvGrpSpPr>
        <p:grpSpPr>
          <a:xfrm>
            <a:off x="0" y="0"/>
            <a:ext cx="12192000" cy="6858000"/>
            <a:chOff x="0" y="0"/>
            <a:chExt cx="12192000" cy="6858000"/>
          </a:xfrm>
        </p:grpSpPr>
        <p:sp>
          <p:nvSpPr>
            <p:cNvPr id="104879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95" name="Oval 16"/>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96" name="Oval 18"/>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97" name="Oval 19"/>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98" name="Oval 20"/>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99" name="Oval 21"/>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800"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48801"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80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80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804"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1048805"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806"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807" name="Date Placeholder 4"/>
          <p:cNvSpPr>
            <a:spLocks noGrp="1"/>
          </p:cNvSpPr>
          <p:nvPr>
            <p:ph type="dt" sz="half" idx="10"/>
          </p:nvPr>
        </p:nvSpPr>
        <p:spPr/>
        <p:txBody>
          <a:bodyPr/>
          <a:lstStyle/>
          <a:p>
            <a:fld id="{D430AB8D-D063-4FD2-8A2C-B23EE30D18F0}" type="datetimeFigureOut">
              <a:rPr lang="en-KE" smtClean="0"/>
              <a:t>02/26/2023</a:t>
            </a:fld>
            <a:endParaRPr lang="en-KE"/>
          </a:p>
        </p:txBody>
      </p:sp>
      <p:sp>
        <p:nvSpPr>
          <p:cNvPr id="1048808" name="Footer Placeholder 5"/>
          <p:cNvSpPr>
            <a:spLocks noGrp="1"/>
          </p:cNvSpPr>
          <p:nvPr>
            <p:ph type="ftr" sz="quarter" idx="11"/>
          </p:nvPr>
        </p:nvSpPr>
        <p:spPr/>
        <p:txBody>
          <a:bodyPr/>
          <a:lstStyle/>
          <a:p>
            <a:endParaRPr lang="en-KE"/>
          </a:p>
        </p:txBody>
      </p:sp>
      <p:sp>
        <p:nvSpPr>
          <p:cNvPr id="1048809"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810" name="Slide Number Placeholder 6"/>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61" name="Group 8"/>
          <p:cNvGrpSpPr/>
          <p:nvPr/>
        </p:nvGrpSpPr>
        <p:grpSpPr>
          <a:xfrm>
            <a:off x="0" y="0"/>
            <a:ext cx="12192000" cy="6858000"/>
            <a:chOff x="0" y="0"/>
            <a:chExt cx="12192000" cy="6858000"/>
          </a:xfrm>
        </p:grpSpPr>
        <p:sp>
          <p:nvSpPr>
            <p:cNvPr id="1048670"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671" name="Oval 16"/>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72" name="Oval 17"/>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73" name="Oval 18"/>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74" name="Oval 19"/>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75" name="Oval 20"/>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76"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48677"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678"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67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680"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1048681"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1048682"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83" name="Date Placeholder 4"/>
          <p:cNvSpPr>
            <a:spLocks noGrp="1"/>
          </p:cNvSpPr>
          <p:nvPr>
            <p:ph type="dt" sz="half" idx="10"/>
          </p:nvPr>
        </p:nvSpPr>
        <p:spPr/>
        <p:txBody>
          <a:bodyPr/>
          <a:lstStyle/>
          <a:p>
            <a:fld id="{D430AB8D-D063-4FD2-8A2C-B23EE30D18F0}" type="datetimeFigureOut">
              <a:rPr lang="en-KE" smtClean="0"/>
              <a:t>02/26/2023</a:t>
            </a:fld>
            <a:endParaRPr lang="en-KE"/>
          </a:p>
        </p:txBody>
      </p:sp>
      <p:sp>
        <p:nvSpPr>
          <p:cNvPr id="1048684" name="Footer Placeholder 5"/>
          <p:cNvSpPr>
            <a:spLocks noGrp="1"/>
          </p:cNvSpPr>
          <p:nvPr>
            <p:ph type="ftr" sz="quarter" idx="11"/>
          </p:nvPr>
        </p:nvSpPr>
        <p:spPr/>
        <p:txBody>
          <a:bodyPr/>
          <a:lstStyle/>
          <a:p>
            <a:endParaRPr lang="en-KE"/>
          </a:p>
        </p:txBody>
      </p:sp>
      <p:sp>
        <p:nvSpPr>
          <p:cNvPr id="1048685"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686" name="Slide Number Placeholder 6"/>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72" name="Group 8"/>
          <p:cNvGrpSpPr/>
          <p:nvPr/>
        </p:nvGrpSpPr>
        <p:grpSpPr>
          <a:xfrm>
            <a:off x="0" y="0"/>
            <a:ext cx="12192000" cy="6858000"/>
            <a:chOff x="0" y="0"/>
            <a:chExt cx="12192000" cy="6858000"/>
          </a:xfrm>
        </p:grpSpPr>
        <p:sp>
          <p:nvSpPr>
            <p:cNvPr id="1048762"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63" name="Oval 16"/>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64" name="Oval 17"/>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65" name="Oval 18"/>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66" name="Oval 19"/>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67" name="Oval 20"/>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6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76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4877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771"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1048772"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773"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74" name="Date Placeholder 4"/>
          <p:cNvSpPr>
            <a:spLocks noGrp="1"/>
          </p:cNvSpPr>
          <p:nvPr>
            <p:ph type="dt" sz="half" idx="10"/>
          </p:nvPr>
        </p:nvSpPr>
        <p:spPr/>
        <p:txBody>
          <a:bodyPr/>
          <a:lstStyle/>
          <a:p>
            <a:fld id="{D430AB8D-D063-4FD2-8A2C-B23EE30D18F0}" type="datetimeFigureOut">
              <a:rPr lang="en-KE" smtClean="0"/>
              <a:t>02/26/2023</a:t>
            </a:fld>
            <a:endParaRPr lang="en-KE"/>
          </a:p>
        </p:txBody>
      </p:sp>
      <p:sp>
        <p:nvSpPr>
          <p:cNvPr id="1048775" name="Footer Placeholder 5"/>
          <p:cNvSpPr>
            <a:spLocks noGrp="1"/>
          </p:cNvSpPr>
          <p:nvPr>
            <p:ph type="ftr" sz="quarter" idx="11"/>
          </p:nvPr>
        </p:nvSpPr>
        <p:spPr/>
        <p:txBody>
          <a:bodyPr/>
          <a:lstStyle/>
          <a:p>
            <a:endParaRPr lang="en-KE"/>
          </a:p>
        </p:txBody>
      </p:sp>
      <p:sp>
        <p:nvSpPr>
          <p:cNvPr id="104877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77" name="Slide Number Placeholder 6"/>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59" name="Group 6"/>
          <p:cNvGrpSpPr/>
          <p:nvPr/>
        </p:nvGrpSpPr>
        <p:grpSpPr>
          <a:xfrm>
            <a:off x="0" y="0"/>
            <a:ext cx="12192000" cy="6858000"/>
            <a:chOff x="0" y="0"/>
            <a:chExt cx="12192000" cy="6858000"/>
          </a:xfrm>
        </p:grpSpPr>
        <p:sp>
          <p:nvSpPr>
            <p:cNvPr id="1048655"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656" name="Oval 13"/>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57" name="Oval 14"/>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58" name="Oval 15"/>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59" name="Oval 17"/>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60" name="Oval 18"/>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61"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662"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04866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664"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1048665"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66" name="Date Placeholder 3"/>
          <p:cNvSpPr>
            <a:spLocks noGrp="1"/>
          </p:cNvSpPr>
          <p:nvPr>
            <p:ph type="dt" sz="half" idx="10"/>
          </p:nvPr>
        </p:nvSpPr>
        <p:spPr/>
        <p:txBody>
          <a:bodyPr/>
          <a:lstStyle/>
          <a:p>
            <a:fld id="{D430AB8D-D063-4FD2-8A2C-B23EE30D18F0}" type="datetimeFigureOut">
              <a:rPr lang="en-KE" smtClean="0"/>
              <a:t>02/26/2023</a:t>
            </a:fld>
            <a:endParaRPr lang="en-KE"/>
          </a:p>
        </p:txBody>
      </p:sp>
      <p:sp>
        <p:nvSpPr>
          <p:cNvPr id="1048667" name="Footer Placeholder 4"/>
          <p:cNvSpPr>
            <a:spLocks noGrp="1"/>
          </p:cNvSpPr>
          <p:nvPr>
            <p:ph type="ftr" sz="quarter" idx="11"/>
          </p:nvPr>
        </p:nvSpPr>
        <p:spPr/>
        <p:txBody>
          <a:bodyPr/>
          <a:lstStyle/>
          <a:p>
            <a:endParaRPr lang="en-KE"/>
          </a:p>
        </p:txBody>
      </p:sp>
      <p:sp>
        <p:nvSpPr>
          <p:cNvPr id="1048668"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669" name="Slide Number Placeholder 5"/>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0" name="Group 2"/>
          <p:cNvGrpSpPr/>
          <p:nvPr/>
        </p:nvGrpSpPr>
        <p:grpSpPr>
          <a:xfrm>
            <a:off x="0" y="0"/>
            <a:ext cx="12192000" cy="6858000"/>
            <a:chOff x="0" y="0"/>
            <a:chExt cx="12192000" cy="6858000"/>
          </a:xfrm>
        </p:grpSpPr>
        <p:sp>
          <p:nvSpPr>
            <p:cNvPr id="1048744"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45" name="Oval 19"/>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46" name="Oval 21"/>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47" name="Oval 22"/>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48" name="Oval 23"/>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49" name="Oval 24"/>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50"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751"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75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753"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048754"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048755"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048756"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57"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58" name="Date Placeholder 3"/>
          <p:cNvSpPr>
            <a:spLocks noGrp="1"/>
          </p:cNvSpPr>
          <p:nvPr>
            <p:ph type="dt" sz="half" idx="10"/>
          </p:nvPr>
        </p:nvSpPr>
        <p:spPr/>
        <p:txBody>
          <a:bodyPr/>
          <a:lstStyle/>
          <a:p>
            <a:fld id="{D430AB8D-D063-4FD2-8A2C-B23EE30D18F0}" type="datetimeFigureOut">
              <a:rPr lang="en-KE" smtClean="0"/>
              <a:t>02/26/2023</a:t>
            </a:fld>
            <a:endParaRPr lang="en-KE"/>
          </a:p>
        </p:txBody>
      </p:sp>
      <p:sp>
        <p:nvSpPr>
          <p:cNvPr id="1048759" name="Footer Placeholder 4"/>
          <p:cNvSpPr>
            <a:spLocks noGrp="1"/>
          </p:cNvSpPr>
          <p:nvPr>
            <p:ph type="ftr" sz="quarter" idx="11"/>
          </p:nvPr>
        </p:nvSpPr>
        <p:spPr/>
        <p:txBody>
          <a:bodyPr/>
          <a:lstStyle/>
          <a:p>
            <a:endParaRPr lang="en-KE"/>
          </a:p>
        </p:txBody>
      </p:sp>
      <p:sp>
        <p:nvSpPr>
          <p:cNvPr id="1048760"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61" name="Slide Number Placeholder 5"/>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57" name="Group 8"/>
          <p:cNvGrpSpPr/>
          <p:nvPr/>
        </p:nvGrpSpPr>
        <p:grpSpPr>
          <a:xfrm>
            <a:off x="0" y="0"/>
            <a:ext cx="12192000" cy="6858000"/>
            <a:chOff x="0" y="0"/>
            <a:chExt cx="12192000" cy="6858000"/>
          </a:xfrm>
        </p:grpSpPr>
        <p:sp>
          <p:nvSpPr>
            <p:cNvPr id="1048640"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641" name="Oval 14"/>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42" name="Oval 15"/>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43" name="Oval 16"/>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44" name="Oval 17"/>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45" name="Oval 18"/>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46"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647"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64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649"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1048650"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51" name="Date Placeholder 3"/>
          <p:cNvSpPr>
            <a:spLocks noGrp="1"/>
          </p:cNvSpPr>
          <p:nvPr>
            <p:ph type="dt" sz="half" idx="10"/>
          </p:nvPr>
        </p:nvSpPr>
        <p:spPr/>
        <p:txBody>
          <a:bodyPr/>
          <a:lstStyle/>
          <a:p>
            <a:fld id="{D430AB8D-D063-4FD2-8A2C-B23EE30D18F0}" type="datetimeFigureOut">
              <a:rPr lang="en-KE" smtClean="0"/>
              <a:t>02/26/2023</a:t>
            </a:fld>
            <a:endParaRPr lang="en-KE"/>
          </a:p>
        </p:txBody>
      </p:sp>
      <p:sp>
        <p:nvSpPr>
          <p:cNvPr id="1048652" name="Footer Placeholder 4"/>
          <p:cNvSpPr>
            <a:spLocks noGrp="1"/>
          </p:cNvSpPr>
          <p:nvPr>
            <p:ph type="ftr" sz="quarter" idx="11"/>
          </p:nvPr>
        </p:nvSpPr>
        <p:spPr/>
        <p:txBody>
          <a:bodyPr/>
          <a:lstStyle/>
          <a:p>
            <a:endParaRPr lang="en-KE"/>
          </a:p>
        </p:txBody>
      </p:sp>
      <p:sp>
        <p:nvSpPr>
          <p:cNvPr id="1048653"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654" name="Slide Number Placeholder 5"/>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048784"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1048785"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8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87"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88"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89"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9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3145730" name="Straight Connector 16"/>
          <p:cNvCxnSpPr>
            <a:cxnSpLocks/>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31" name="Straight Connector 17"/>
          <p:cNvCxnSpPr>
            <a:cxnSpLocks/>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1048791" name="Date Placeholder 6"/>
          <p:cNvSpPr>
            <a:spLocks noGrp="1"/>
          </p:cNvSpPr>
          <p:nvPr>
            <p:ph type="dt" sz="half" idx="10"/>
          </p:nvPr>
        </p:nvSpPr>
        <p:spPr/>
        <p:txBody>
          <a:bodyPr/>
          <a:lstStyle/>
          <a:p>
            <a:fld id="{D430AB8D-D063-4FD2-8A2C-B23EE30D18F0}" type="datetimeFigureOut">
              <a:rPr lang="en-KE" smtClean="0"/>
              <a:t>02/26/2023</a:t>
            </a:fld>
            <a:endParaRPr lang="en-KE"/>
          </a:p>
        </p:txBody>
      </p:sp>
      <p:sp>
        <p:nvSpPr>
          <p:cNvPr id="1048792" name="Footer Placeholder 7"/>
          <p:cNvSpPr>
            <a:spLocks noGrp="1"/>
          </p:cNvSpPr>
          <p:nvPr>
            <p:ph type="ftr" sz="quarter" idx="11"/>
          </p:nvPr>
        </p:nvSpPr>
        <p:spPr/>
        <p:txBody>
          <a:bodyPr/>
          <a:lstStyle/>
          <a:p>
            <a:endParaRPr lang="en-KE"/>
          </a:p>
        </p:txBody>
      </p:sp>
      <p:sp>
        <p:nvSpPr>
          <p:cNvPr id="1048793" name="Slide Number Placeholder 8"/>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1048687"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1048688"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90"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91"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92"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9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9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95"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96"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3145728" name="Straight Connector 42"/>
          <p:cNvCxnSpPr>
            <a:cxnSpLocks/>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29" name="Straight Connector 43"/>
          <p:cNvCxnSpPr>
            <a:cxnSpLocks/>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1048697" name="Date Placeholder 6"/>
          <p:cNvSpPr>
            <a:spLocks noGrp="1"/>
          </p:cNvSpPr>
          <p:nvPr>
            <p:ph type="dt" sz="half" idx="10"/>
          </p:nvPr>
        </p:nvSpPr>
        <p:spPr/>
        <p:txBody>
          <a:bodyPr/>
          <a:lstStyle/>
          <a:p>
            <a:fld id="{D430AB8D-D063-4FD2-8A2C-B23EE30D18F0}" type="datetimeFigureOut">
              <a:rPr lang="en-KE" smtClean="0"/>
              <a:t>02/26/2023</a:t>
            </a:fld>
            <a:endParaRPr lang="en-KE"/>
          </a:p>
        </p:txBody>
      </p:sp>
      <p:sp>
        <p:nvSpPr>
          <p:cNvPr id="1048698" name="Footer Placeholder 7"/>
          <p:cNvSpPr>
            <a:spLocks noGrp="1"/>
          </p:cNvSpPr>
          <p:nvPr>
            <p:ph type="ftr" sz="quarter" idx="11"/>
          </p:nvPr>
        </p:nvSpPr>
        <p:spPr>
          <a:xfrm>
            <a:off x="561111" y="6391838"/>
            <a:ext cx="3644282" cy="304801"/>
          </a:xfrm>
        </p:spPr>
        <p:txBody>
          <a:bodyPr/>
          <a:lstStyle/>
          <a:p>
            <a:endParaRPr lang="en-KE"/>
          </a:p>
        </p:txBody>
      </p:sp>
      <p:sp>
        <p:nvSpPr>
          <p:cNvPr id="1048699" name="Slide Number Placeholder 8"/>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811"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1048812"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813" name="Date Placeholder 3"/>
          <p:cNvSpPr>
            <a:spLocks noGrp="1"/>
          </p:cNvSpPr>
          <p:nvPr>
            <p:ph type="dt" sz="half" idx="10"/>
          </p:nvPr>
        </p:nvSpPr>
        <p:spPr>
          <a:xfrm>
            <a:off x="10695439" y="6391838"/>
            <a:ext cx="990599" cy="304799"/>
          </a:xfrm>
        </p:spPr>
        <p:txBody>
          <a:bodyPr/>
          <a:lstStyle/>
          <a:p>
            <a:fld id="{D430AB8D-D063-4FD2-8A2C-B23EE30D18F0}" type="datetimeFigureOut">
              <a:rPr lang="en-KE" smtClean="0"/>
              <a:t>02/26/2023</a:t>
            </a:fld>
            <a:endParaRPr lang="en-KE"/>
          </a:p>
        </p:txBody>
      </p:sp>
      <p:sp>
        <p:nvSpPr>
          <p:cNvPr id="1048814" name="Footer Placeholder 4"/>
          <p:cNvSpPr>
            <a:spLocks noGrp="1"/>
          </p:cNvSpPr>
          <p:nvPr>
            <p:ph type="ftr" sz="quarter" idx="11"/>
          </p:nvPr>
        </p:nvSpPr>
        <p:spPr/>
        <p:txBody>
          <a:bodyPr/>
          <a:lstStyle/>
          <a:p>
            <a:endParaRPr lang="en-KE"/>
          </a:p>
        </p:txBody>
      </p:sp>
      <p:sp>
        <p:nvSpPr>
          <p:cNvPr id="1048815" name="Slide Number Placeholder 5"/>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68" name="Group 8"/>
          <p:cNvGrpSpPr/>
          <p:nvPr/>
        </p:nvGrpSpPr>
        <p:grpSpPr>
          <a:xfrm>
            <a:off x="0" y="0"/>
            <a:ext cx="12192000" cy="6858000"/>
            <a:chOff x="0" y="0"/>
            <a:chExt cx="12192000" cy="6858000"/>
          </a:xfrm>
        </p:grpSpPr>
        <p:sp>
          <p:nvSpPr>
            <p:cNvPr id="1048728"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29" name="Oval 14"/>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30" name="Oval 15"/>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31" name="Oval 17"/>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32" name="Oval 18"/>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33" name="Oval 19"/>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34"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48735"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736"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73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738"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1048739"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40" name="Date Placeholder 3"/>
          <p:cNvSpPr>
            <a:spLocks noGrp="1"/>
          </p:cNvSpPr>
          <p:nvPr>
            <p:ph type="dt" sz="half" idx="10"/>
          </p:nvPr>
        </p:nvSpPr>
        <p:spPr>
          <a:xfrm>
            <a:off x="10653104" y="6391838"/>
            <a:ext cx="992135" cy="304799"/>
          </a:xfrm>
        </p:spPr>
        <p:txBody>
          <a:bodyPr/>
          <a:lstStyle/>
          <a:p>
            <a:fld id="{D430AB8D-D063-4FD2-8A2C-B23EE30D18F0}" type="datetimeFigureOut">
              <a:rPr lang="en-KE" smtClean="0"/>
              <a:t>02/26/2023</a:t>
            </a:fld>
            <a:endParaRPr lang="en-KE"/>
          </a:p>
        </p:txBody>
      </p:sp>
      <p:sp>
        <p:nvSpPr>
          <p:cNvPr id="1048741" name="Footer Placeholder 4"/>
          <p:cNvSpPr>
            <a:spLocks noGrp="1"/>
          </p:cNvSpPr>
          <p:nvPr>
            <p:ph type="ftr" sz="quarter" idx="11"/>
          </p:nvPr>
        </p:nvSpPr>
        <p:spPr/>
        <p:txBody>
          <a:bodyPr/>
          <a:lstStyle/>
          <a:p>
            <a:endParaRPr lang="en-KE"/>
          </a:p>
        </p:txBody>
      </p:sp>
      <p:sp>
        <p:nvSpPr>
          <p:cNvPr id="1048742"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43" name="Slide Number Placeholder 5"/>
          <p:cNvSpPr>
            <a:spLocks noGrp="1"/>
          </p:cNvSpPr>
          <p:nvPr>
            <p:ph type="sldNum" sz="quarter" idx="12"/>
          </p:nvPr>
        </p:nvSpPr>
        <p:spPr/>
        <p:txBody>
          <a:bodyPr/>
          <a:lstStyle/>
          <a:p>
            <a:fld id="{89C53EA4-98F3-4836-AFCD-565391916593}" type="slidenum">
              <a:rPr lang="en-KE" smtClean="0"/>
              <a:t>‹#›</a:t>
            </a:fld>
            <a:endParaRPr lang="en-KE"/>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7"/>
          <p:cNvGrpSpPr/>
          <p:nvPr/>
        </p:nvGrpSpPr>
        <p:grpSpPr>
          <a:xfrm>
            <a:off x="0" y="0"/>
            <a:ext cx="12192000" cy="6858000"/>
            <a:chOff x="0" y="0"/>
            <a:chExt cx="12192000" cy="6858000"/>
          </a:xfrm>
        </p:grpSpPr>
        <p:sp>
          <p:nvSpPr>
            <p:cNvPr id="1048576"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577" name="Oval 12"/>
            <p:cNvSpPr/>
            <p:nvPr/>
          </p:nvSpPr>
          <p:spPr>
            <a:xfrm>
              <a:off x="0" y="2667000"/>
              <a:ext cx="4191000" cy="4191000"/>
            </a:xfrm>
            <a:prstGeom prst="ellipse">
              <a:avLst/>
            </a:prstGeom>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78" name="Oval 14"/>
            <p:cNvSpPr/>
            <p:nvPr/>
          </p:nvSpPr>
          <p:spPr>
            <a:xfrm>
              <a:off x="0" y="2895600"/>
              <a:ext cx="2362200" cy="2362200"/>
            </a:xfrm>
            <a:prstGeom prst="ellipse">
              <a:avLst/>
            </a:prstGeom>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79" name="Oval 17"/>
            <p:cNvSpPr/>
            <p:nvPr/>
          </p:nvSpPr>
          <p:spPr>
            <a:xfrm>
              <a:off x="8609012" y="5867400"/>
              <a:ext cx="990600" cy="990600"/>
            </a:xfrm>
            <a:prstGeom prst="ellipse">
              <a:avLst/>
            </a:prstGeom>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80" name="Oval 15"/>
            <p:cNvSpPr/>
            <p:nvPr/>
          </p:nvSpPr>
          <p:spPr>
            <a:xfrm>
              <a:off x="8609012" y="1676400"/>
              <a:ext cx="2819400" cy="2819400"/>
            </a:xfrm>
            <a:prstGeom prst="ellipse">
              <a:avLst/>
            </a:prstGeom>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81" name="Oval 16"/>
            <p:cNvSpPr/>
            <p:nvPr/>
          </p:nvSpPr>
          <p:spPr>
            <a:xfrm>
              <a:off x="7999412" y="8464"/>
              <a:ext cx="1600200" cy="1600200"/>
            </a:xfrm>
            <a:prstGeom prst="ellipse">
              <a:avLst/>
            </a:prstGeom>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82"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583"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4858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585"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048586"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7"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430AB8D-D063-4FD2-8A2C-B23EE30D18F0}" type="datetimeFigureOut">
              <a:rPr lang="en-KE" smtClean="0"/>
              <a:t>02/26/2023</a:t>
            </a:fld>
            <a:endParaRPr lang="en-KE"/>
          </a:p>
        </p:txBody>
      </p:sp>
      <p:sp>
        <p:nvSpPr>
          <p:cNvPr id="1048588"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KE"/>
          </a:p>
        </p:txBody>
      </p:sp>
      <p:sp>
        <p:nvSpPr>
          <p:cNvPr id="1048589"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590"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9C53EA4-98F3-4836-AFCD-565391916593}" type="slidenum">
              <a:rPr lang="en-KE" smtClean="0"/>
              <a:t>‹#›</a:t>
            </a:fld>
            <a:endParaRPr lang="en-KE"/>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9" name="Title 1"/>
          <p:cNvSpPr>
            <a:spLocks noGrp="1"/>
          </p:cNvSpPr>
          <p:nvPr>
            <p:ph type="ctrTitle"/>
          </p:nvPr>
        </p:nvSpPr>
        <p:spPr/>
        <p:txBody>
          <a:bodyPr/>
          <a:lstStyle/>
          <a:p>
            <a:r>
              <a:rPr lang="en-US" dirty="0"/>
              <a:t>Organizational Change</a:t>
            </a:r>
            <a:endParaRPr lang="en-KE" dirty="0"/>
          </a:p>
        </p:txBody>
      </p:sp>
      <p:sp>
        <p:nvSpPr>
          <p:cNvPr id="1048600" name="Subtitle 2"/>
          <p:cNvSpPr>
            <a:spLocks noGrp="1"/>
          </p:cNvSpPr>
          <p:nvPr>
            <p:ph type="subTitle" idx="1"/>
          </p:nvPr>
        </p:nvSpPr>
        <p:spPr/>
        <p:txBody>
          <a:bodyPr/>
          <a:lstStyle/>
          <a:p>
            <a:r>
              <a:rPr lang="en-US" dirty="0"/>
              <a:t>British Airways</a:t>
            </a:r>
            <a:endParaRPr lang="en-KE"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6" name="Title 1"/>
          <p:cNvSpPr>
            <a:spLocks noGrp="1"/>
          </p:cNvSpPr>
          <p:nvPr>
            <p:ph type="title"/>
          </p:nvPr>
        </p:nvSpPr>
        <p:spPr/>
        <p:txBody>
          <a:bodyPr/>
          <a:lstStyle/>
          <a:p>
            <a:r>
              <a:rPr lang="en-US" dirty="0"/>
              <a:t>Introduction and Background</a:t>
            </a:r>
            <a:endParaRPr lang="en-KE" dirty="0"/>
          </a:p>
        </p:txBody>
      </p:sp>
      <p:sp>
        <p:nvSpPr>
          <p:cNvPr id="1048607" name="Content Placeholder 2"/>
          <p:cNvSpPr>
            <a:spLocks noGrp="1"/>
          </p:cNvSpPr>
          <p:nvPr>
            <p:ph idx="1"/>
          </p:nvPr>
        </p:nvSpPr>
        <p:spPr>
          <a:xfrm>
            <a:off x="537117" y="2468032"/>
            <a:ext cx="5381770" cy="3870984"/>
          </a:xfrm>
        </p:spPr>
        <p:txBody>
          <a:bodyPr>
            <a:normAutofit fontScale="94444" lnSpcReduction="10000"/>
          </a:bodyPr>
          <a:lstStyle/>
          <a:p>
            <a:pPr algn="l">
              <a:buFont typeface="Arial" panose="020B0604020202020204" pitchFamily="34" charset="0"/>
              <a:buChar char="•"/>
            </a:pPr>
            <a:r>
              <a:rPr lang="en-US" b="0" i="0" dirty="0">
                <a:solidFill>
                  <a:srgbClr val="374151"/>
                </a:solidFill>
                <a:effectLst/>
                <a:latin typeface="Söhne"/>
              </a:rPr>
              <a:t>The organization for this case study is British Airways (BA).</a:t>
            </a:r>
          </a:p>
          <a:p>
            <a:pPr algn="l">
              <a:buFont typeface="Arial" panose="020B0604020202020204" pitchFamily="34" charset="0"/>
              <a:buChar char="•"/>
            </a:pPr>
            <a:r>
              <a:rPr lang="en-US" b="0" i="0" dirty="0">
                <a:solidFill>
                  <a:srgbClr val="374151"/>
                </a:solidFill>
                <a:effectLst/>
                <a:latin typeface="Söhne"/>
              </a:rPr>
              <a:t>BA is the UK's flag carrier airline and is headquartered in London.</a:t>
            </a:r>
          </a:p>
          <a:p>
            <a:pPr algn="l">
              <a:buFont typeface="Arial" panose="020B0604020202020204" pitchFamily="34" charset="0"/>
              <a:buChar char="•"/>
            </a:pPr>
            <a:r>
              <a:rPr lang="en-US" b="0" i="0" dirty="0">
                <a:solidFill>
                  <a:srgbClr val="374151"/>
                </a:solidFill>
                <a:effectLst/>
                <a:latin typeface="Söhne"/>
              </a:rPr>
              <a:t>The company was founded in 1974 and operates in over 200 destinations worldwide (Efthymiou et al., 2018).</a:t>
            </a:r>
          </a:p>
          <a:p>
            <a:pPr algn="l">
              <a:buFont typeface="Arial" panose="020B0604020202020204" pitchFamily="34" charset="0"/>
              <a:buChar char="•"/>
            </a:pPr>
            <a:r>
              <a:rPr lang="en-US" b="0" i="0" dirty="0">
                <a:solidFill>
                  <a:srgbClr val="374151"/>
                </a:solidFill>
                <a:effectLst/>
                <a:latin typeface="Söhne"/>
              </a:rPr>
              <a:t>In recent years, BA has undergone significant changes in response to a range of challenges, including the impact of the COVID-19 pandemic and the uncertainty surrounding Brexit.</a:t>
            </a:r>
          </a:p>
          <a:p>
            <a:pPr algn="l">
              <a:buFont typeface="Arial" panose="020B0604020202020204" pitchFamily="34" charset="0"/>
              <a:buChar char="•"/>
            </a:pPr>
            <a:r>
              <a:rPr lang="en-US" b="0" i="0" dirty="0">
                <a:solidFill>
                  <a:srgbClr val="374151"/>
                </a:solidFill>
                <a:effectLst/>
                <a:latin typeface="Söhne"/>
              </a:rPr>
              <a:t>The reason for the change program is to adapt to these challenges and ensure the company's long-term sustainability and success.</a:t>
            </a:r>
          </a:p>
          <a:p>
            <a:endParaRPr lang="en-KE" dirty="0"/>
          </a:p>
        </p:txBody>
      </p:sp>
      <p:pic>
        <p:nvPicPr>
          <p:cNvPr id="2097152" name="Picture 3"/>
          <p:cNvPicPr>
            <a:picLocks noChangeAspect="1"/>
          </p:cNvPicPr>
          <p:nvPr/>
        </p:nvPicPr>
        <p:blipFill>
          <a:blip r:embed="rId2"/>
          <a:stretch>
            <a:fillRect/>
          </a:stretch>
        </p:blipFill>
        <p:spPr>
          <a:xfrm>
            <a:off x="6095999" y="2350372"/>
            <a:ext cx="5558883" cy="398864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itle 1"/>
          <p:cNvSpPr>
            <a:spLocks noGrp="1"/>
          </p:cNvSpPr>
          <p:nvPr>
            <p:ph type="title"/>
          </p:nvPr>
        </p:nvSpPr>
        <p:spPr/>
        <p:txBody>
          <a:bodyPr/>
          <a:lstStyle/>
          <a:p>
            <a:r>
              <a:rPr lang="en-US" dirty="0"/>
              <a:t>Planned Change Model: Kurt-Lewin’s Model</a:t>
            </a:r>
            <a:endParaRPr lang="en-KE" dirty="0"/>
          </a:p>
        </p:txBody>
      </p:sp>
      <p:sp>
        <p:nvSpPr>
          <p:cNvPr id="1048609" name="Content Placeholder 2"/>
          <p:cNvSpPr>
            <a:spLocks noGrp="1"/>
          </p:cNvSpPr>
          <p:nvPr>
            <p:ph idx="1"/>
          </p:nvPr>
        </p:nvSpPr>
        <p:spPr>
          <a:xfrm>
            <a:off x="642552" y="2360141"/>
            <a:ext cx="10478530" cy="3892378"/>
          </a:xfrm>
        </p:spPr>
        <p:txBody>
          <a:bodyPr>
            <a:normAutofit fontScale="94444" lnSpcReduction="10000"/>
          </a:bodyPr>
          <a:lstStyle/>
          <a:p>
            <a:pPr algn="l">
              <a:buFont typeface="Arial" panose="020B0604020202020204" pitchFamily="34" charset="0"/>
              <a:buChar char="•"/>
            </a:pPr>
            <a:r>
              <a:rPr lang="en-US" b="0" i="0" dirty="0">
                <a:solidFill>
                  <a:srgbClr val="374151"/>
                </a:solidFill>
                <a:effectLst/>
                <a:latin typeface="Söhne"/>
              </a:rPr>
              <a:t>The planned change model, also known as Kurt Lewin's model, is a well-established framework for change management.</a:t>
            </a:r>
          </a:p>
          <a:p>
            <a:pPr algn="l">
              <a:buFont typeface="Arial" panose="020B0604020202020204" pitchFamily="34" charset="0"/>
              <a:buChar char="•"/>
            </a:pPr>
            <a:r>
              <a:rPr lang="en-US" b="0" i="0" dirty="0">
                <a:solidFill>
                  <a:srgbClr val="374151"/>
                </a:solidFill>
                <a:effectLst/>
                <a:latin typeface="Söhne"/>
              </a:rPr>
              <a:t>The model is based on three stages: unfreezing, changing, and refreezing.</a:t>
            </a:r>
          </a:p>
          <a:p>
            <a:pPr algn="l">
              <a:buFont typeface="Arial" panose="020B0604020202020204" pitchFamily="34" charset="0"/>
              <a:buChar char="•"/>
            </a:pPr>
            <a:r>
              <a:rPr lang="en-US" b="0" i="0" dirty="0">
                <a:solidFill>
                  <a:srgbClr val="374151"/>
                </a:solidFill>
                <a:effectLst/>
                <a:latin typeface="Söhne"/>
              </a:rPr>
              <a:t>Key elements of the planned change model include force-field analysis, group dynamics, action research, and the three-step model.</a:t>
            </a:r>
          </a:p>
          <a:p>
            <a:pPr algn="l">
              <a:buFont typeface="Arial" panose="020B0604020202020204" pitchFamily="34" charset="0"/>
              <a:buChar char="•"/>
            </a:pPr>
            <a:r>
              <a:rPr lang="en-US" b="0" i="0" dirty="0">
                <a:solidFill>
                  <a:srgbClr val="374151"/>
                </a:solidFill>
                <a:effectLst/>
                <a:latin typeface="Söhne"/>
              </a:rPr>
              <a:t>Force-field analysis involves identifying the forces that are driving or restraining the change and developing strategies to address them.</a:t>
            </a:r>
          </a:p>
          <a:p>
            <a:pPr algn="l">
              <a:buFont typeface="Arial" panose="020B0604020202020204" pitchFamily="34" charset="0"/>
              <a:buChar char="•"/>
            </a:pPr>
            <a:r>
              <a:rPr lang="en-US" b="0" i="0" dirty="0">
                <a:solidFill>
                  <a:srgbClr val="374151"/>
                </a:solidFill>
                <a:effectLst/>
                <a:latin typeface="Söhne"/>
              </a:rPr>
              <a:t>Group dynamics focuses on the social and interpersonal aspects of change management, such as communication and leadership.</a:t>
            </a:r>
          </a:p>
          <a:p>
            <a:pPr algn="l">
              <a:buFont typeface="Arial" panose="020B0604020202020204" pitchFamily="34" charset="0"/>
              <a:buChar char="•"/>
            </a:pPr>
            <a:r>
              <a:rPr lang="en-US" b="0" i="0" dirty="0">
                <a:solidFill>
                  <a:srgbClr val="374151"/>
                </a:solidFill>
                <a:effectLst/>
                <a:latin typeface="Söhne"/>
              </a:rPr>
              <a:t>Action research involves developing a systematic approach to change that involves ongoing feedback and reflection.</a:t>
            </a:r>
          </a:p>
          <a:p>
            <a:pPr algn="l">
              <a:buFont typeface="Arial" panose="020B0604020202020204" pitchFamily="34" charset="0"/>
              <a:buChar char="•"/>
            </a:pPr>
            <a:r>
              <a:rPr lang="en-US" b="0" i="0" dirty="0">
                <a:solidFill>
                  <a:srgbClr val="374151"/>
                </a:solidFill>
                <a:effectLst/>
                <a:latin typeface="Söhne"/>
              </a:rPr>
              <a:t>The three-step model involves preparing for change, implementing change, and consolidating change to ensure its sustainability (</a:t>
            </a:r>
            <a:r>
              <a:rPr lang="pt-BR" b="0" i="0" dirty="0">
                <a:solidFill>
                  <a:srgbClr val="374151"/>
                </a:solidFill>
                <a:effectLst/>
                <a:latin typeface="Söhne"/>
              </a:rPr>
              <a:t>Srivastava &amp; Agrawal, 2020)</a:t>
            </a:r>
            <a:r>
              <a:rPr lang="en-US" b="0" i="0" dirty="0">
                <a:solidFill>
                  <a:srgbClr val="374151"/>
                </a:solidFill>
                <a:effectLst/>
                <a:latin typeface="Söhne"/>
              </a:rPr>
              <a:t>.</a:t>
            </a:r>
          </a:p>
          <a:p>
            <a:endParaRPr lang="en-KE"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Title 1"/>
          <p:cNvSpPr>
            <a:spLocks noGrp="1"/>
          </p:cNvSpPr>
          <p:nvPr>
            <p:ph type="title"/>
          </p:nvPr>
        </p:nvSpPr>
        <p:spPr/>
        <p:txBody>
          <a:bodyPr/>
          <a:lstStyle/>
          <a:p>
            <a:r>
              <a:rPr lang="en-US" dirty="0"/>
              <a:t>Emergent Change Model</a:t>
            </a:r>
            <a:endParaRPr lang="en-KE" dirty="0"/>
          </a:p>
        </p:txBody>
      </p:sp>
      <p:sp>
        <p:nvSpPr>
          <p:cNvPr id="1048611" name="Content Placeholder 2"/>
          <p:cNvSpPr>
            <a:spLocks noGrp="1"/>
          </p:cNvSpPr>
          <p:nvPr>
            <p:ph idx="1"/>
          </p:nvPr>
        </p:nvSpPr>
        <p:spPr>
          <a:xfrm>
            <a:off x="766119" y="2360141"/>
            <a:ext cx="9786551" cy="3917091"/>
          </a:xfrm>
        </p:spPr>
        <p:txBody>
          <a:bodyPr>
            <a:normAutofit/>
          </a:bodyPr>
          <a:lstStyle/>
          <a:p>
            <a:pPr algn="l">
              <a:buFont typeface="Arial" panose="020B0604020202020204" pitchFamily="34" charset="0"/>
              <a:buChar char="•"/>
            </a:pPr>
            <a:r>
              <a:rPr lang="en-US" b="0" i="0" dirty="0">
                <a:solidFill>
                  <a:srgbClr val="374151"/>
                </a:solidFill>
                <a:effectLst/>
                <a:latin typeface="Söhne"/>
              </a:rPr>
              <a:t>The emergent change model is a more recent framework for change management that emphasizes the importance of flexibility and adaptability.</a:t>
            </a:r>
          </a:p>
          <a:p>
            <a:pPr algn="l">
              <a:buFont typeface="Arial" panose="020B0604020202020204" pitchFamily="34" charset="0"/>
              <a:buChar char="•"/>
            </a:pPr>
            <a:r>
              <a:rPr lang="en-US" dirty="0">
                <a:solidFill>
                  <a:srgbClr val="374151"/>
                </a:solidFill>
                <a:latin typeface="Söhne"/>
              </a:rPr>
              <a:t>D</a:t>
            </a:r>
            <a:r>
              <a:rPr lang="en-US" b="0" i="0" dirty="0">
                <a:solidFill>
                  <a:srgbClr val="374151"/>
                </a:solidFill>
                <a:effectLst/>
                <a:latin typeface="Söhne"/>
              </a:rPr>
              <a:t>oes not follow a predetermined sequence of steps.</a:t>
            </a:r>
          </a:p>
          <a:p>
            <a:pPr algn="l">
              <a:buFont typeface="Arial" panose="020B0604020202020204" pitchFamily="34" charset="0"/>
              <a:buChar char="•"/>
            </a:pPr>
            <a:r>
              <a:rPr lang="en-US" dirty="0">
                <a:solidFill>
                  <a:srgbClr val="374151"/>
                </a:solidFill>
                <a:latin typeface="Söhne"/>
              </a:rPr>
              <a:t>B</a:t>
            </a:r>
            <a:r>
              <a:rPr lang="en-US" b="0" i="0" dirty="0">
                <a:solidFill>
                  <a:srgbClr val="374151"/>
                </a:solidFill>
                <a:effectLst/>
                <a:latin typeface="Söhne"/>
              </a:rPr>
              <a:t>ased on the concept of "continuous change," where change is an ongoing process that is constantly evolving and adapting to new circumstances.</a:t>
            </a:r>
          </a:p>
          <a:p>
            <a:pPr algn="l">
              <a:buFont typeface="Arial" panose="020B0604020202020204" pitchFamily="34" charset="0"/>
              <a:buChar char="•"/>
            </a:pPr>
            <a:r>
              <a:rPr lang="en-US" b="0" i="0" dirty="0">
                <a:solidFill>
                  <a:srgbClr val="374151"/>
                </a:solidFill>
                <a:effectLst/>
                <a:latin typeface="Söhne"/>
              </a:rPr>
              <a:t>Key elements include collaboration, experimentation, and continuous learning.</a:t>
            </a:r>
          </a:p>
          <a:p>
            <a:pPr lvl="1"/>
            <a:r>
              <a:rPr lang="en-US" b="0" i="0" dirty="0">
                <a:solidFill>
                  <a:srgbClr val="374151"/>
                </a:solidFill>
                <a:effectLst/>
                <a:latin typeface="Söhne"/>
              </a:rPr>
              <a:t>Collaboration: bringing together diverse stakeholders to work together on a shared vision for change.</a:t>
            </a:r>
          </a:p>
          <a:p>
            <a:pPr lvl="1"/>
            <a:r>
              <a:rPr lang="en-US" b="0" i="0" dirty="0">
                <a:solidFill>
                  <a:srgbClr val="374151"/>
                </a:solidFill>
                <a:effectLst/>
                <a:latin typeface="Söhne"/>
              </a:rPr>
              <a:t>Experimentation: testing and trying out new ideas in a safe and controlled environment.</a:t>
            </a:r>
          </a:p>
          <a:p>
            <a:pPr lvl="1"/>
            <a:r>
              <a:rPr lang="en-US" b="0" i="0" dirty="0">
                <a:solidFill>
                  <a:srgbClr val="374151"/>
                </a:solidFill>
                <a:effectLst/>
                <a:latin typeface="Söhne"/>
              </a:rPr>
              <a:t>Continuous learning: ongoing reflection and feedback to ensure that the change process remains relevant and effective.</a:t>
            </a:r>
          </a:p>
          <a:p>
            <a:endParaRPr lang="en-KE"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2" name="Title 1"/>
          <p:cNvSpPr>
            <a:spLocks noGrp="1"/>
          </p:cNvSpPr>
          <p:nvPr>
            <p:ph type="title"/>
          </p:nvPr>
        </p:nvSpPr>
        <p:spPr/>
        <p:txBody>
          <a:bodyPr/>
          <a:lstStyle/>
          <a:p>
            <a:r>
              <a:rPr lang="en-US" dirty="0"/>
              <a:t>Utilizing planned change model for incremental change at B.A</a:t>
            </a:r>
            <a:endParaRPr lang="en-KE" dirty="0"/>
          </a:p>
        </p:txBody>
      </p:sp>
      <p:sp>
        <p:nvSpPr>
          <p:cNvPr id="1048613" name="Content Placeholder 2"/>
          <p:cNvSpPr>
            <a:spLocks noGrp="1"/>
          </p:cNvSpPr>
          <p:nvPr>
            <p:ph idx="1"/>
          </p:nvPr>
        </p:nvSpPr>
        <p:spPr>
          <a:xfrm>
            <a:off x="457200" y="2347783"/>
            <a:ext cx="6808573" cy="4361935"/>
          </a:xfrm>
        </p:spPr>
        <p:txBody>
          <a:bodyPr>
            <a:normAutofit fontScale="87500" lnSpcReduction="10000"/>
          </a:bodyPr>
          <a:lstStyle/>
          <a:p>
            <a:pPr algn="l">
              <a:buFont typeface="Arial" panose="020B0604020202020204" pitchFamily="34" charset="0"/>
              <a:buChar char="•"/>
            </a:pPr>
            <a:r>
              <a:rPr lang="en-US" b="0" i="0" dirty="0">
                <a:solidFill>
                  <a:srgbClr val="374151"/>
                </a:solidFill>
                <a:effectLst/>
                <a:latin typeface="Söhne"/>
              </a:rPr>
              <a:t>Incremental change involves making small, gradual changes to an organization over time.</a:t>
            </a:r>
          </a:p>
          <a:p>
            <a:pPr algn="l">
              <a:buFont typeface="Arial" panose="020B0604020202020204" pitchFamily="34" charset="0"/>
              <a:buChar char="•"/>
            </a:pPr>
            <a:r>
              <a:rPr lang="en-US" b="0" i="0" dirty="0">
                <a:solidFill>
                  <a:srgbClr val="374151"/>
                </a:solidFill>
                <a:effectLst/>
                <a:latin typeface="Söhne"/>
              </a:rPr>
              <a:t>The planned change model can be used to manage incremental change by breaking it down into smaller, more manageable steps.</a:t>
            </a:r>
          </a:p>
          <a:p>
            <a:pPr algn="l">
              <a:buFont typeface="Arial" panose="020B0604020202020204" pitchFamily="34" charset="0"/>
              <a:buChar char="•"/>
            </a:pPr>
            <a:r>
              <a:rPr lang="en-US" b="0" i="0" dirty="0">
                <a:solidFill>
                  <a:srgbClr val="374151"/>
                </a:solidFill>
                <a:effectLst/>
                <a:latin typeface="Söhne"/>
              </a:rPr>
              <a:t>At British Airways, the planned change model can be used to implement incremental changes to its flight schedules, pricing strategy, or customer service policies.</a:t>
            </a:r>
          </a:p>
          <a:p>
            <a:pPr lvl="1"/>
            <a:r>
              <a:rPr lang="en-US" b="0" i="0" dirty="0">
                <a:solidFill>
                  <a:srgbClr val="374151"/>
                </a:solidFill>
                <a:effectLst/>
                <a:latin typeface="Söhne"/>
              </a:rPr>
              <a:t>The force-field analysis: to identify the driving and restraining forces behind these changes, and strategies can be developed to address them.</a:t>
            </a:r>
          </a:p>
          <a:p>
            <a:pPr lvl="1"/>
            <a:r>
              <a:rPr lang="en-US" b="0" i="0" dirty="0">
                <a:solidFill>
                  <a:srgbClr val="374151"/>
                </a:solidFill>
                <a:effectLst/>
                <a:latin typeface="Söhne"/>
              </a:rPr>
              <a:t>Group dynamics: to foster collaboration and communication between different departments within the organization, ensuring that everyone is on board with the change.</a:t>
            </a:r>
          </a:p>
          <a:p>
            <a:pPr lvl="1"/>
            <a:r>
              <a:rPr lang="en-US" b="0" i="0" dirty="0">
                <a:solidFill>
                  <a:srgbClr val="374151"/>
                </a:solidFill>
                <a:effectLst/>
                <a:latin typeface="Söhne"/>
              </a:rPr>
              <a:t>Action research: to continuously monitor and evaluate the effectiveness of the incremental change, and make adjustments as necessary (Rosenbaum et al., 2018).</a:t>
            </a:r>
          </a:p>
          <a:p>
            <a:pPr algn="l">
              <a:buFont typeface="Arial" panose="020B0604020202020204" pitchFamily="34" charset="0"/>
              <a:buChar char="•"/>
            </a:pPr>
            <a:r>
              <a:rPr lang="en-US" b="0" i="0" dirty="0">
                <a:solidFill>
                  <a:srgbClr val="374151"/>
                </a:solidFill>
                <a:effectLst/>
                <a:latin typeface="Söhne"/>
              </a:rPr>
              <a:t>This way, British Airways can ensure that its operations remain relevant and up-to-date, while minimizing disruption to its employees and customers.</a:t>
            </a:r>
          </a:p>
          <a:p>
            <a:endParaRPr lang="en-KE" dirty="0"/>
          </a:p>
        </p:txBody>
      </p:sp>
      <p:pic>
        <p:nvPicPr>
          <p:cNvPr id="2097153" name="Picture 3"/>
          <p:cNvPicPr>
            <a:picLocks noChangeAspect="1"/>
          </p:cNvPicPr>
          <p:nvPr/>
        </p:nvPicPr>
        <p:blipFill>
          <a:blip r:embed="rId2"/>
          <a:stretch>
            <a:fillRect/>
          </a:stretch>
        </p:blipFill>
        <p:spPr>
          <a:xfrm>
            <a:off x="7161126" y="2347783"/>
            <a:ext cx="4573674" cy="416473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Title 1"/>
          <p:cNvSpPr>
            <a:spLocks noGrp="1"/>
          </p:cNvSpPr>
          <p:nvPr>
            <p:ph type="title"/>
          </p:nvPr>
        </p:nvSpPr>
        <p:spPr/>
        <p:txBody>
          <a:bodyPr/>
          <a:lstStyle/>
          <a:p>
            <a:r>
              <a:rPr kumimoji="0" lang="en-US" sz="4400" b="0" i="0" u="none" strike="noStrike" kern="1200" cap="none" spc="0" normalizeH="0" baseline="0" noProof="0" dirty="0">
                <a:ln>
                  <a:noFill/>
                </a:ln>
                <a:solidFill>
                  <a:schemeClr val="bg1"/>
                </a:solidFill>
                <a:effectLst/>
                <a:uLnTx/>
                <a:uFillTx/>
                <a:latin typeface="Calibri Light" panose="020F0302020204030204"/>
                <a:ea typeface="+mj-ea"/>
                <a:cs typeface="+mj-cs"/>
              </a:rPr>
              <a:t>Utilizing emergent change model for incremental change at B.A</a:t>
            </a:r>
            <a:endParaRPr lang="en-KE" dirty="0">
              <a:solidFill>
                <a:schemeClr val="bg1"/>
              </a:solidFill>
            </a:endParaRPr>
          </a:p>
        </p:txBody>
      </p:sp>
      <p:sp>
        <p:nvSpPr>
          <p:cNvPr id="1048615" name="Content Placeholder 2"/>
          <p:cNvSpPr>
            <a:spLocks noGrp="1"/>
          </p:cNvSpPr>
          <p:nvPr>
            <p:ph idx="1"/>
          </p:nvPr>
        </p:nvSpPr>
        <p:spPr>
          <a:xfrm>
            <a:off x="420130" y="2310714"/>
            <a:ext cx="6549081" cy="3709086"/>
          </a:xfrm>
        </p:spPr>
        <p:txBody>
          <a:bodyPr>
            <a:normAutofit fontScale="94444" lnSpcReduction="10000"/>
          </a:bodyPr>
          <a:lstStyle/>
          <a:p>
            <a:pPr algn="l">
              <a:buFont typeface="Arial" panose="020B0604020202020204" pitchFamily="34" charset="0"/>
              <a:buChar char="•"/>
            </a:pPr>
            <a:r>
              <a:rPr lang="en-US" b="0" i="0" dirty="0">
                <a:solidFill>
                  <a:srgbClr val="374151"/>
                </a:solidFill>
                <a:effectLst/>
                <a:latin typeface="Söhne"/>
              </a:rPr>
              <a:t>British Airways can use the emergent change model to experiment with new flight routes, customer service initiatives, or marketing strategies.</a:t>
            </a:r>
          </a:p>
          <a:p>
            <a:pPr algn="l">
              <a:buFont typeface="Arial" panose="020B0604020202020204" pitchFamily="34" charset="0"/>
              <a:buChar char="•"/>
            </a:pPr>
            <a:r>
              <a:rPr lang="en-US" b="0" i="0" dirty="0">
                <a:solidFill>
                  <a:srgbClr val="374151"/>
                </a:solidFill>
                <a:effectLst/>
                <a:latin typeface="Söhne"/>
              </a:rPr>
              <a:t>By collaborating with different stakeholders within and outside the organization, British Airways can develop innovative ideas that can be tested and refined over time.</a:t>
            </a:r>
          </a:p>
          <a:p>
            <a:pPr algn="l">
              <a:buFont typeface="Arial" panose="020B0604020202020204" pitchFamily="34" charset="0"/>
              <a:buChar char="•"/>
            </a:pPr>
            <a:r>
              <a:rPr lang="en-US" b="0" i="0" dirty="0">
                <a:solidFill>
                  <a:srgbClr val="374151"/>
                </a:solidFill>
                <a:effectLst/>
                <a:latin typeface="Söhne"/>
              </a:rPr>
              <a:t>Continuous learning can be used to evaluate the effectiveness of these incremental changes, and to identify new opportunities for innovation and improvement (</a:t>
            </a:r>
            <a:r>
              <a:rPr lang="pt-BR" b="0" i="0" dirty="0">
                <a:solidFill>
                  <a:srgbClr val="374151"/>
                </a:solidFill>
                <a:effectLst/>
                <a:latin typeface="Söhne"/>
              </a:rPr>
              <a:t>Srivastava &amp; Agrawal, 2020)</a:t>
            </a:r>
            <a:r>
              <a:rPr lang="en-US" b="0" i="0" dirty="0">
                <a:solidFill>
                  <a:srgbClr val="374151"/>
                </a:solidFill>
                <a:effectLst/>
                <a:latin typeface="Söhne"/>
              </a:rPr>
              <a:t>.</a:t>
            </a:r>
          </a:p>
          <a:p>
            <a:pPr algn="l">
              <a:buFont typeface="Arial" panose="020B0604020202020204" pitchFamily="34" charset="0"/>
              <a:buChar char="•"/>
            </a:pPr>
            <a:r>
              <a:rPr lang="en-US" b="0" i="0" dirty="0">
                <a:solidFill>
                  <a:srgbClr val="374151"/>
                </a:solidFill>
                <a:effectLst/>
                <a:latin typeface="Söhne"/>
              </a:rPr>
              <a:t>By using the emergent change model for incremental change, British Airways can stay ahead of the curve and respond quickly to changes in the market and industry trends.</a:t>
            </a:r>
          </a:p>
          <a:p>
            <a:endParaRPr lang="en-KE" dirty="0"/>
          </a:p>
        </p:txBody>
      </p:sp>
      <p:pic>
        <p:nvPicPr>
          <p:cNvPr id="2097154" name="Picture 3"/>
          <p:cNvPicPr>
            <a:picLocks noChangeAspect="1"/>
          </p:cNvPicPr>
          <p:nvPr/>
        </p:nvPicPr>
        <p:blipFill rotWithShape="1">
          <a:blip r:embed="rId2"/>
          <a:srcRect b="20807"/>
          <a:stretch>
            <a:fillRect/>
          </a:stretch>
        </p:blipFill>
        <p:spPr>
          <a:xfrm>
            <a:off x="7278130" y="2310714"/>
            <a:ext cx="4493739" cy="357361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6" name="Title 1"/>
          <p:cNvSpPr>
            <a:spLocks noGrp="1"/>
          </p:cNvSpPr>
          <p:nvPr>
            <p:ph type="title"/>
          </p:nvPr>
        </p:nvSpPr>
        <p:spPr/>
        <p:txBody>
          <a:bodyPr/>
          <a:lstStyle/>
          <a:p>
            <a:r>
              <a:rPr lang="en-US" dirty="0"/>
              <a:t>How planned change model can be used for large-scale change at British Airways</a:t>
            </a:r>
            <a:endParaRPr lang="en-KE" dirty="0"/>
          </a:p>
        </p:txBody>
      </p:sp>
      <p:sp>
        <p:nvSpPr>
          <p:cNvPr id="1048617" name="Content Placeholder 2"/>
          <p:cNvSpPr>
            <a:spLocks noGrp="1"/>
          </p:cNvSpPr>
          <p:nvPr>
            <p:ph idx="1"/>
          </p:nvPr>
        </p:nvSpPr>
        <p:spPr>
          <a:xfrm>
            <a:off x="407773" y="2317063"/>
            <a:ext cx="7018638" cy="4442083"/>
          </a:xfrm>
        </p:spPr>
        <p:txBody>
          <a:bodyPr>
            <a:normAutofit fontScale="93750" lnSpcReduction="10000"/>
          </a:bodyPr>
          <a:lstStyle/>
          <a:p>
            <a:r>
              <a:rPr lang="en-US" dirty="0"/>
              <a:t>Large-scale change involves making significant, transformative changes to an organization's structure, strategy, or culture.</a:t>
            </a:r>
          </a:p>
          <a:p>
            <a:r>
              <a:rPr lang="en-US" dirty="0"/>
              <a:t>For example, British Airways might decide to implement a major restructuring of its operations, such as reducing the number of flights or changing its pricing strategy.</a:t>
            </a:r>
          </a:p>
          <a:p>
            <a:r>
              <a:rPr lang="en-US" dirty="0"/>
              <a:t>The three-step model</a:t>
            </a:r>
          </a:p>
          <a:p>
            <a:pPr lvl="1"/>
            <a:r>
              <a:rPr lang="en-US" dirty="0"/>
              <a:t>Unfreezing: use force-field analysis to identify the driving and restraining forces behind the change, and develop strategies to address them.</a:t>
            </a:r>
          </a:p>
          <a:p>
            <a:pPr lvl="1"/>
            <a:r>
              <a:rPr lang="en-US" dirty="0"/>
              <a:t>Changing: use action research to develop a systematic approach to the change, and group dynamics to ensure effective communication and collaboration.</a:t>
            </a:r>
          </a:p>
          <a:p>
            <a:pPr lvl="1"/>
            <a:r>
              <a:rPr lang="en-US" dirty="0"/>
              <a:t>Refreezing: use consolidation strategies to ensure that the change is sustainable and integrated into the organization's culture and processes (Rosenbaum et al., 2018).</a:t>
            </a:r>
          </a:p>
          <a:p>
            <a:r>
              <a:rPr lang="en-US" dirty="0"/>
              <a:t>This can help the company ensure change is well-planned and executed, with minimal disruption to its employees and customers.</a:t>
            </a:r>
          </a:p>
          <a:p>
            <a:endParaRPr lang="en-US" dirty="0"/>
          </a:p>
          <a:p>
            <a:endParaRPr lang="en-US" dirty="0"/>
          </a:p>
          <a:p>
            <a:endParaRPr lang="en-US" dirty="0"/>
          </a:p>
          <a:p>
            <a:endParaRPr lang="en-KE" dirty="0"/>
          </a:p>
        </p:txBody>
      </p:sp>
      <p:pic>
        <p:nvPicPr>
          <p:cNvPr id="2097155" name="Picture 3"/>
          <p:cNvPicPr>
            <a:picLocks noChangeAspect="1"/>
          </p:cNvPicPr>
          <p:nvPr/>
        </p:nvPicPr>
        <p:blipFill>
          <a:blip r:embed="rId2"/>
          <a:stretch>
            <a:fillRect/>
          </a:stretch>
        </p:blipFill>
        <p:spPr>
          <a:xfrm>
            <a:off x="7426412" y="2317063"/>
            <a:ext cx="4357816" cy="434322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
          <p:cNvSpPr>
            <a:spLocks noGrp="1"/>
          </p:cNvSpPr>
          <p:nvPr>
            <p:ph type="title"/>
          </p:nvPr>
        </p:nvSpPr>
        <p:spPr/>
        <p:txBody>
          <a:bodyPr/>
          <a:lstStyle/>
          <a:p>
            <a:r>
              <a:rPr lang="en-US" dirty="0"/>
              <a:t>How Emergent Change model can be used for Large-scale change at British Airways</a:t>
            </a:r>
            <a:endParaRPr lang="en-KE" dirty="0"/>
          </a:p>
        </p:txBody>
      </p:sp>
      <p:sp>
        <p:nvSpPr>
          <p:cNvPr id="1048619" name="Content Placeholder 2"/>
          <p:cNvSpPr>
            <a:spLocks noGrp="1"/>
          </p:cNvSpPr>
          <p:nvPr>
            <p:ph idx="1"/>
          </p:nvPr>
        </p:nvSpPr>
        <p:spPr>
          <a:xfrm>
            <a:off x="1154954" y="2603500"/>
            <a:ext cx="7383565" cy="3416300"/>
          </a:xfrm>
        </p:spPr>
        <p:txBody>
          <a:bodyPr>
            <a:normAutofit fontScale="88889" lnSpcReduction="20000"/>
          </a:bodyPr>
          <a:lstStyle/>
          <a:p>
            <a:pPr algn="l">
              <a:buFont typeface="Arial" panose="020B0604020202020204" pitchFamily="34" charset="0"/>
              <a:buChar char="•"/>
            </a:pPr>
            <a:r>
              <a:rPr lang="en-US" b="0" i="0" dirty="0">
                <a:solidFill>
                  <a:srgbClr val="374151"/>
                </a:solidFill>
                <a:effectLst/>
                <a:latin typeface="Söhne"/>
              </a:rPr>
              <a:t>For example, British Airways might decide to change its organizational culture to become more customer-centric. The emergent change model can be used to anchor the change in the organization's values and beliefs, and to identify the risks and challenges associated with cultural change.</a:t>
            </a:r>
          </a:p>
          <a:p>
            <a:pPr algn="l">
              <a:buFont typeface="Arial" panose="020B0604020202020204" pitchFamily="34" charset="0"/>
              <a:buChar char="•"/>
            </a:pPr>
            <a:r>
              <a:rPr lang="en-US" b="0" i="0" dirty="0">
                <a:solidFill>
                  <a:srgbClr val="374151"/>
                </a:solidFill>
                <a:effectLst/>
                <a:latin typeface="Söhne"/>
              </a:rPr>
              <a:t>Organizational learning: By stimulating criticism, open debate, and challenging convention, British Airways can encourage its employees to share their ideas and perspectives, and to co-create the change process.</a:t>
            </a:r>
          </a:p>
          <a:p>
            <a:pPr algn="l">
              <a:buFont typeface="Arial" panose="020B0604020202020204" pitchFamily="34" charset="0"/>
              <a:buChar char="•"/>
            </a:pPr>
            <a:r>
              <a:rPr lang="en-US" b="0" i="0" dirty="0">
                <a:solidFill>
                  <a:srgbClr val="374151"/>
                </a:solidFill>
                <a:effectLst/>
                <a:latin typeface="Söhne"/>
              </a:rPr>
              <a:t>Managerial behavior: Leaders, facilitators, and coaches who span hierarchal boundaries can listen, counsel, and understand the resistance to change, and find creative solutions to overcome it.</a:t>
            </a:r>
          </a:p>
          <a:p>
            <a:pPr algn="l">
              <a:buFont typeface="Arial" panose="020B0604020202020204" pitchFamily="34" charset="0"/>
              <a:buChar char="•"/>
            </a:pPr>
            <a:r>
              <a:rPr lang="en-US" dirty="0">
                <a:solidFill>
                  <a:srgbClr val="374151"/>
                </a:solidFill>
                <a:latin typeface="Söhne"/>
              </a:rPr>
              <a:t>P</a:t>
            </a:r>
            <a:r>
              <a:rPr lang="en-US" b="0" i="0" dirty="0">
                <a:solidFill>
                  <a:srgbClr val="374151"/>
                </a:solidFill>
                <a:effectLst/>
                <a:latin typeface="Söhne"/>
              </a:rPr>
              <a:t>ower and politics: B.A can use power and politics as tools to mobilize support for change, and to navigate the complex web of stakeholders who might be impacted by the change.</a:t>
            </a:r>
          </a:p>
          <a:p>
            <a:endParaRPr lang="en-KE"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Title 1"/>
          <p:cNvSpPr>
            <a:spLocks noGrp="1"/>
          </p:cNvSpPr>
          <p:nvPr>
            <p:ph type="title"/>
          </p:nvPr>
        </p:nvSpPr>
        <p:spPr/>
        <p:txBody>
          <a:bodyPr/>
          <a:lstStyle/>
          <a:p>
            <a:r>
              <a:rPr lang="en-US" dirty="0"/>
              <a:t>Driver Factors for Change: Culture and Leadership</a:t>
            </a:r>
            <a:endParaRPr lang="en-KE" dirty="0"/>
          </a:p>
        </p:txBody>
      </p:sp>
      <p:sp>
        <p:nvSpPr>
          <p:cNvPr id="1048621" name="Content Placeholder 2"/>
          <p:cNvSpPr>
            <a:spLocks noGrp="1"/>
          </p:cNvSpPr>
          <p:nvPr>
            <p:ph idx="1"/>
          </p:nvPr>
        </p:nvSpPr>
        <p:spPr/>
        <p:txBody>
          <a:bodyPr/>
          <a:lstStyle/>
          <a:p>
            <a:r>
              <a:rPr lang="en-US" dirty="0"/>
              <a:t>Culture</a:t>
            </a:r>
          </a:p>
          <a:p>
            <a:pPr lvl="1"/>
            <a:r>
              <a:rPr lang="en-US" dirty="0"/>
              <a:t>British Airways might decide to change its organizational culture to become more agile, innovative, or customer-centric. The culture of an organization can also influence how change is perceived and implemented, and how successful it is.</a:t>
            </a:r>
          </a:p>
          <a:p>
            <a:r>
              <a:rPr lang="en-US" dirty="0"/>
              <a:t>Leadership</a:t>
            </a:r>
          </a:p>
          <a:p>
            <a:pPr lvl="1"/>
            <a:r>
              <a:rPr lang="en-US" dirty="0"/>
              <a:t>Effective leaders can inspire and motivate employees to embrace change, and to take ownership of the change process. Leaders can also create a clear vision and strategy for change, and provide the necessary resources and support to make it happen.</a:t>
            </a:r>
            <a:endParaRPr lang="en-KE"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2" name="Title 1"/>
          <p:cNvSpPr>
            <a:spLocks noGrp="1"/>
          </p:cNvSpPr>
          <p:nvPr>
            <p:ph type="title"/>
          </p:nvPr>
        </p:nvSpPr>
        <p:spPr/>
        <p:txBody>
          <a:bodyPr/>
          <a:lstStyle/>
          <a:p>
            <a:r>
              <a:rPr lang="en-US" dirty="0"/>
              <a:t>Driver Factors for Change: Power Dynamics and Digitalization</a:t>
            </a:r>
            <a:endParaRPr lang="en-KE" dirty="0"/>
          </a:p>
        </p:txBody>
      </p:sp>
      <p:sp>
        <p:nvSpPr>
          <p:cNvPr id="1048623" name="Content Placeholder 2"/>
          <p:cNvSpPr>
            <a:spLocks noGrp="1"/>
          </p:cNvSpPr>
          <p:nvPr>
            <p:ph idx="1"/>
          </p:nvPr>
        </p:nvSpPr>
        <p:spPr/>
        <p:txBody>
          <a:bodyPr>
            <a:normAutofit fontScale="93750" lnSpcReduction="10000"/>
          </a:bodyPr>
          <a:lstStyle/>
          <a:p>
            <a:r>
              <a:rPr lang="en-US" dirty="0"/>
              <a:t>Power dynamics</a:t>
            </a:r>
          </a:p>
          <a:p>
            <a:pPr lvl="1"/>
            <a:r>
              <a:rPr lang="en-US" dirty="0"/>
              <a:t>Power can be used to mobilize support for change, to negotiate with stakeholders, and to overcome resistance to change.</a:t>
            </a:r>
          </a:p>
          <a:p>
            <a:pPr lvl="1"/>
            <a:r>
              <a:rPr lang="en-US" dirty="0"/>
              <a:t>Power can also be a source of conflict and resistance, particularly if certain groups feel threatened or marginalized by the change.</a:t>
            </a:r>
          </a:p>
          <a:p>
            <a:r>
              <a:rPr lang="en-US" dirty="0"/>
              <a:t>Digitalization</a:t>
            </a:r>
          </a:p>
          <a:p>
            <a:pPr lvl="1"/>
            <a:r>
              <a:rPr lang="en-US" dirty="0"/>
              <a:t>Digital technologies can enable new business models, streamline operations, and improve the customer experience. </a:t>
            </a:r>
          </a:p>
          <a:p>
            <a:pPr lvl="1"/>
            <a:r>
              <a:rPr lang="en-US" dirty="0"/>
              <a:t>It can also require significant changes to the organization's structure, processes, and culture, which can be challenging to manage. </a:t>
            </a:r>
          </a:p>
          <a:p>
            <a:pPr lvl="1"/>
            <a:r>
              <a:rPr lang="en-US" dirty="0"/>
              <a:t>Digitalization can also create new risks and uncertainties, such as cybersecurity threats or data privacy concerns.</a:t>
            </a:r>
            <a:endParaRPr lang="en-KE"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4" name="Title 1"/>
          <p:cNvSpPr>
            <a:spLocks noGrp="1"/>
          </p:cNvSpPr>
          <p:nvPr>
            <p:ph type="title"/>
          </p:nvPr>
        </p:nvSpPr>
        <p:spPr/>
        <p:txBody>
          <a:bodyPr/>
          <a:lstStyle/>
          <a:p>
            <a:r>
              <a:rPr lang="en-US" dirty="0"/>
              <a:t>Identifying Resistance to Change</a:t>
            </a:r>
            <a:endParaRPr lang="en-KE" dirty="0"/>
          </a:p>
        </p:txBody>
      </p:sp>
      <p:sp>
        <p:nvSpPr>
          <p:cNvPr id="1048625" name="Content Placeholder 2"/>
          <p:cNvSpPr>
            <a:spLocks noGrp="1"/>
          </p:cNvSpPr>
          <p:nvPr>
            <p:ph idx="1"/>
          </p:nvPr>
        </p:nvSpPr>
        <p:spPr/>
        <p:txBody>
          <a:bodyPr>
            <a:normAutofit fontScale="93750" lnSpcReduction="20000"/>
          </a:bodyPr>
          <a:lstStyle/>
          <a:p>
            <a:endParaRPr lang="en-US" dirty="0"/>
          </a:p>
          <a:p>
            <a:r>
              <a:rPr lang="en-US" dirty="0"/>
              <a:t>Resistance can take many forms, such as apathy, skepticism, cynicism, or active opposition. </a:t>
            </a:r>
          </a:p>
          <a:p>
            <a:r>
              <a:rPr lang="en-US" dirty="0"/>
              <a:t>Resistance can be caused by various factors, such as fear of the unknown, loss of status or power, lack of trust in leadership, or lack of alignment with personal values or goals.</a:t>
            </a:r>
          </a:p>
          <a:p>
            <a:r>
              <a:rPr lang="en-US" dirty="0"/>
              <a:t>To identify resistance to change B.A can use various strategies</a:t>
            </a:r>
          </a:p>
          <a:p>
            <a:pPr lvl="1"/>
            <a:r>
              <a:rPr lang="en-US" dirty="0"/>
              <a:t>conducting surveys, focus groups, or interviews with stakeholders.</a:t>
            </a:r>
          </a:p>
          <a:p>
            <a:pPr lvl="1"/>
            <a:r>
              <a:rPr lang="en-US" dirty="0"/>
              <a:t>monitor employee behavior, such as absenteeism, turnover, or low productivity, which may indicate resistance or disengagement. </a:t>
            </a:r>
          </a:p>
          <a:p>
            <a:pPr lvl="1"/>
            <a:r>
              <a:rPr lang="en-US" dirty="0"/>
              <a:t>create a culture of open communication and feedback, where employees feel safe to express their concerns and ideas.</a:t>
            </a:r>
            <a:endParaRPr lang="en-KE"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6" name="Title 1"/>
          <p:cNvSpPr>
            <a:spLocks noGrp="1"/>
          </p:cNvSpPr>
          <p:nvPr>
            <p:ph type="title"/>
          </p:nvPr>
        </p:nvSpPr>
        <p:spPr/>
        <p:txBody>
          <a:bodyPr/>
          <a:lstStyle/>
          <a:p>
            <a:r>
              <a:rPr lang="en-US" dirty="0"/>
              <a:t>Dealing with Resistance to Change</a:t>
            </a:r>
            <a:endParaRPr lang="en-KE" dirty="0"/>
          </a:p>
        </p:txBody>
      </p:sp>
      <p:sp>
        <p:nvSpPr>
          <p:cNvPr id="1048627" name="Content Placeholder 2"/>
          <p:cNvSpPr>
            <a:spLocks noGrp="1"/>
          </p:cNvSpPr>
          <p:nvPr>
            <p:ph idx="1"/>
          </p:nvPr>
        </p:nvSpPr>
        <p:spPr>
          <a:xfrm>
            <a:off x="556054" y="2323070"/>
            <a:ext cx="9424559" cy="3696730"/>
          </a:xfrm>
        </p:spPr>
        <p:txBody>
          <a:bodyPr>
            <a:normAutofit/>
          </a:bodyPr>
          <a:lstStyle/>
          <a:p>
            <a:r>
              <a:rPr lang="en-US" dirty="0"/>
              <a:t>The choice of strategy will depend on the nature and extent of the resistance, as well as the organization's values and culture (</a:t>
            </a:r>
            <a:r>
              <a:rPr lang="en-US" b="0" i="0" dirty="0">
                <a:solidFill>
                  <a:srgbClr val="222222"/>
                </a:solidFill>
                <a:effectLst/>
                <a:latin typeface="Arial" panose="020B0604020202020204" pitchFamily="34" charset="0"/>
              </a:rPr>
              <a:t>Cameron &amp; Green, 2019)</a:t>
            </a:r>
            <a:r>
              <a:rPr lang="en-US" dirty="0"/>
              <a:t>.</a:t>
            </a:r>
          </a:p>
        </p:txBody>
      </p:sp>
      <p:pic>
        <p:nvPicPr>
          <p:cNvPr id="2097156" name="Picture 3"/>
          <p:cNvPicPr>
            <a:picLocks noChangeAspect="1"/>
          </p:cNvPicPr>
          <p:nvPr/>
        </p:nvPicPr>
        <p:blipFill rotWithShape="1">
          <a:blip r:embed="rId2"/>
          <a:srcRect t="20664" b="7292"/>
          <a:stretch>
            <a:fillRect/>
          </a:stretch>
        </p:blipFill>
        <p:spPr>
          <a:xfrm>
            <a:off x="870749" y="3039762"/>
            <a:ext cx="8186754" cy="298003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itle 1"/>
          <p:cNvSpPr>
            <a:spLocks noGrp="1"/>
          </p:cNvSpPr>
          <p:nvPr>
            <p:ph type="title"/>
          </p:nvPr>
        </p:nvSpPr>
        <p:spPr/>
        <p:txBody>
          <a:bodyPr/>
          <a:lstStyle/>
          <a:p>
            <a:r>
              <a:rPr lang="en-US" dirty="0"/>
              <a:t>Monitoring Change Progress</a:t>
            </a:r>
            <a:endParaRPr lang="en-KE" dirty="0"/>
          </a:p>
        </p:txBody>
      </p:sp>
      <p:sp>
        <p:nvSpPr>
          <p:cNvPr id="1048629" name="Content Placeholder 2"/>
          <p:cNvSpPr>
            <a:spLocks noGrp="1"/>
          </p:cNvSpPr>
          <p:nvPr>
            <p:ph idx="1"/>
          </p:nvPr>
        </p:nvSpPr>
        <p:spPr/>
        <p:txBody>
          <a:bodyPr>
            <a:normAutofit/>
          </a:bodyPr>
          <a:lstStyle/>
          <a:p>
            <a:r>
              <a:rPr lang="en-US" dirty="0"/>
              <a:t>Key metrics to track during the change program include:</a:t>
            </a:r>
          </a:p>
          <a:p>
            <a:pPr lvl="1"/>
            <a:r>
              <a:rPr lang="en-US" dirty="0"/>
              <a:t>Financial metrics: cost savings, revenue growth, or return on investment</a:t>
            </a:r>
          </a:p>
          <a:p>
            <a:pPr lvl="1"/>
            <a:r>
              <a:rPr lang="en-US" dirty="0"/>
              <a:t>Operational metrics: productivity, quality, or efficiency</a:t>
            </a:r>
          </a:p>
          <a:p>
            <a:pPr lvl="1"/>
            <a:r>
              <a:rPr lang="en-US" dirty="0"/>
              <a:t>Customer metrics: satisfaction, loyalty, or retention</a:t>
            </a:r>
          </a:p>
          <a:p>
            <a:pPr lvl="1"/>
            <a:r>
              <a:rPr lang="en-US" dirty="0"/>
              <a:t>Employee metrics: engagement, satisfaction, or turnover</a:t>
            </a:r>
          </a:p>
          <a:p>
            <a:pPr lvl="1"/>
            <a:r>
              <a:rPr lang="en-US" dirty="0"/>
              <a:t>Change management metrics: adoption rate, resistance level, or communication effectiveness (Hussain et al., 2018).</a:t>
            </a:r>
          </a:p>
          <a:p>
            <a:r>
              <a:rPr lang="en-US" dirty="0"/>
              <a:t>These metrics should be aligned with B.A’s strategy and goals, as well as the specific objectives of the change program.</a:t>
            </a:r>
            <a:endParaRPr lang="en-KE"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Title 1"/>
          <p:cNvSpPr>
            <a:spLocks noGrp="1"/>
          </p:cNvSpPr>
          <p:nvPr>
            <p:ph type="title"/>
          </p:nvPr>
        </p:nvSpPr>
        <p:spPr/>
        <p:txBody>
          <a:bodyPr/>
          <a:lstStyle/>
          <a:p>
            <a:r>
              <a:rPr lang="en-US" dirty="0"/>
              <a:t>Evaluating Change Effectiveness</a:t>
            </a:r>
            <a:endParaRPr lang="en-KE" dirty="0"/>
          </a:p>
        </p:txBody>
      </p:sp>
      <p:sp>
        <p:nvSpPr>
          <p:cNvPr id="1048631" name="Content Placeholder 2"/>
          <p:cNvSpPr>
            <a:spLocks noGrp="1"/>
          </p:cNvSpPr>
          <p:nvPr>
            <p:ph idx="1"/>
          </p:nvPr>
        </p:nvSpPr>
        <p:spPr>
          <a:xfrm>
            <a:off x="469558" y="2384853"/>
            <a:ext cx="6783858" cy="4324865"/>
          </a:xfrm>
        </p:spPr>
        <p:txBody>
          <a:bodyPr>
            <a:normAutofit fontScale="93750" lnSpcReduction="20000"/>
          </a:bodyPr>
          <a:lstStyle/>
          <a:p>
            <a:r>
              <a:rPr lang="en-US" dirty="0"/>
              <a:t>This evaluation should be based on both qualitative and quantitative data, and involve various stakeholders, such as employees, customers, suppliers, or shareholders.</a:t>
            </a:r>
          </a:p>
          <a:p>
            <a:r>
              <a:rPr lang="en-US" dirty="0"/>
              <a:t>Key metrics to evaluate the effectiveness of a change program may include:</a:t>
            </a:r>
          </a:p>
          <a:p>
            <a:pPr lvl="1"/>
            <a:r>
              <a:rPr lang="en-US" dirty="0"/>
              <a:t>financial performance, market share, customer satisfaction, or employee engagement</a:t>
            </a:r>
          </a:p>
          <a:p>
            <a:pPr lvl="1"/>
            <a:r>
              <a:rPr lang="en-US" dirty="0"/>
              <a:t>quality, innovation, or collaboration</a:t>
            </a:r>
          </a:p>
          <a:p>
            <a:pPr lvl="1"/>
            <a:r>
              <a:rPr lang="en-US" dirty="0"/>
              <a:t>knowledge transfer, skill development, or feedback loops</a:t>
            </a:r>
          </a:p>
          <a:p>
            <a:pPr lvl="1"/>
            <a:r>
              <a:rPr lang="en-US" dirty="0"/>
              <a:t>alignment with mission, vision, values, or sustainability goals.</a:t>
            </a:r>
          </a:p>
          <a:p>
            <a:r>
              <a:rPr lang="en-US" dirty="0"/>
              <a:t>These metrics should be assessed before, during, and after the change program, using various methods, such as surveys, interviews, observations, or performance reviews. </a:t>
            </a:r>
          </a:p>
          <a:p>
            <a:r>
              <a:rPr lang="en-US" dirty="0"/>
              <a:t>They should also be benchmarked against industry standards, best practices, or competitors' performance.</a:t>
            </a:r>
            <a:endParaRPr lang="en-KE" dirty="0"/>
          </a:p>
        </p:txBody>
      </p:sp>
      <p:pic>
        <p:nvPicPr>
          <p:cNvPr id="2097157" name="Picture 3"/>
          <p:cNvPicPr>
            <a:picLocks noChangeAspect="1"/>
          </p:cNvPicPr>
          <p:nvPr/>
        </p:nvPicPr>
        <p:blipFill>
          <a:blip r:embed="rId2"/>
          <a:stretch>
            <a:fillRect/>
          </a:stretch>
        </p:blipFill>
        <p:spPr>
          <a:xfrm>
            <a:off x="7414052" y="2384853"/>
            <a:ext cx="4409303" cy="4169378"/>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2" name="Title 1"/>
          <p:cNvSpPr>
            <a:spLocks noGrp="1"/>
          </p:cNvSpPr>
          <p:nvPr>
            <p:ph type="title"/>
          </p:nvPr>
        </p:nvSpPr>
        <p:spPr/>
        <p:txBody>
          <a:bodyPr/>
          <a:lstStyle/>
          <a:p>
            <a:r>
              <a:rPr lang="en-US" dirty="0"/>
              <a:t>Conclusion</a:t>
            </a:r>
            <a:endParaRPr lang="en-KE" dirty="0"/>
          </a:p>
        </p:txBody>
      </p:sp>
      <p:sp>
        <p:nvSpPr>
          <p:cNvPr id="1048633" name="Content Placeholder 2"/>
          <p:cNvSpPr>
            <a:spLocks noGrp="1"/>
          </p:cNvSpPr>
          <p:nvPr>
            <p:ph idx="1"/>
          </p:nvPr>
        </p:nvSpPr>
        <p:spPr/>
        <p:txBody>
          <a:bodyPr/>
          <a:lstStyle/>
          <a:p>
            <a:r>
              <a:rPr lang="en-US" dirty="0"/>
              <a:t>British Airways is an organization that is undergoing significant change and requires a well-planned and effectively managed change program to remain competitive and relevant. </a:t>
            </a:r>
          </a:p>
          <a:p>
            <a:r>
              <a:rPr lang="en-US" dirty="0"/>
              <a:t>By utilizing both planned and emergent change models, the organization can successfully implement both incremental and large-scale changes. </a:t>
            </a:r>
          </a:p>
          <a:p>
            <a:r>
              <a:rPr lang="en-US" dirty="0"/>
              <a:t>The success of the change program will depend on effective leadership, cultural alignment, effective communication, and dealing with resistance to change. </a:t>
            </a:r>
            <a:endParaRPr lang="en-KE"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4" name="Title 1"/>
          <p:cNvSpPr>
            <a:spLocks noGrp="1"/>
          </p:cNvSpPr>
          <p:nvPr>
            <p:ph type="title"/>
          </p:nvPr>
        </p:nvSpPr>
        <p:spPr/>
        <p:txBody>
          <a:bodyPr/>
          <a:lstStyle/>
          <a:p>
            <a:r>
              <a:rPr lang="en-US" dirty="0"/>
              <a:t>References</a:t>
            </a:r>
            <a:endParaRPr lang="en-KE" dirty="0"/>
          </a:p>
        </p:txBody>
      </p:sp>
      <p:sp>
        <p:nvSpPr>
          <p:cNvPr id="1048635" name="Content Placeholder 2"/>
          <p:cNvSpPr>
            <a:spLocks noGrp="1"/>
          </p:cNvSpPr>
          <p:nvPr>
            <p:ph idx="1"/>
          </p:nvPr>
        </p:nvSpPr>
        <p:spPr/>
        <p:txBody>
          <a:bodyPr>
            <a:normAutofit fontScale="77778" lnSpcReduction="20000"/>
          </a:bodyPr>
          <a:lstStyle/>
          <a:p>
            <a:pPr marL="0" indent="0">
              <a:buNone/>
            </a:pPr>
            <a:r>
              <a:rPr lang="en-US" b="0" i="0" dirty="0">
                <a:solidFill>
                  <a:srgbClr val="222222"/>
                </a:solidFill>
                <a:effectLst/>
                <a:latin typeface="Arial" panose="020B0604020202020204" pitchFamily="34" charset="0"/>
              </a:rPr>
              <a:t>Cameron, E., &amp; Green, M. (2019). </a:t>
            </a:r>
            <a:r>
              <a:rPr lang="en-US" b="0" i="1" dirty="0">
                <a:solidFill>
                  <a:srgbClr val="222222"/>
                </a:solidFill>
                <a:effectLst/>
                <a:latin typeface="Arial" panose="020B0604020202020204" pitchFamily="34" charset="0"/>
              </a:rPr>
              <a:t>Making sense of change management: A complete guide to the models, tools and techniques of organizational change</a:t>
            </a:r>
            <a:r>
              <a:rPr lang="en-US" b="0" i="0" dirty="0">
                <a:solidFill>
                  <a:srgbClr val="222222"/>
                </a:solidFill>
                <a:effectLst/>
                <a:latin typeface="Arial" panose="020B0604020202020204" pitchFamily="34" charset="0"/>
              </a:rPr>
              <a:t>. Kogan Page Publishers.</a:t>
            </a:r>
          </a:p>
          <a:p>
            <a:pPr marL="0" indent="0">
              <a:buNone/>
            </a:pPr>
            <a:r>
              <a:rPr lang="en-US" b="0" i="0" dirty="0">
                <a:solidFill>
                  <a:srgbClr val="222222"/>
                </a:solidFill>
                <a:effectLst/>
                <a:latin typeface="Arial" panose="020B0604020202020204" pitchFamily="34" charset="0"/>
              </a:rPr>
              <a:t>Efthymiou, M., </a:t>
            </a:r>
            <a:r>
              <a:rPr lang="en-US" b="0" i="0" dirty="0" err="1">
                <a:solidFill>
                  <a:srgbClr val="222222"/>
                </a:solidFill>
                <a:effectLst/>
                <a:latin typeface="Arial" panose="020B0604020202020204" pitchFamily="34" charset="0"/>
              </a:rPr>
              <a:t>Njoya</a:t>
            </a:r>
            <a:r>
              <a:rPr lang="en-US" b="0" i="0" dirty="0">
                <a:solidFill>
                  <a:srgbClr val="222222"/>
                </a:solidFill>
                <a:effectLst/>
                <a:latin typeface="Arial" panose="020B0604020202020204" pitchFamily="34" charset="0"/>
              </a:rPr>
              <a:t>, E. T., Lo, P. L., </a:t>
            </a:r>
            <a:r>
              <a:rPr lang="en-US" b="0" i="0" dirty="0" err="1">
                <a:solidFill>
                  <a:srgbClr val="222222"/>
                </a:solidFill>
                <a:effectLst/>
                <a:latin typeface="Arial" panose="020B0604020202020204" pitchFamily="34" charset="0"/>
              </a:rPr>
              <a:t>Papatheodorou</a:t>
            </a:r>
            <a:r>
              <a:rPr lang="en-US" b="0" i="0" dirty="0">
                <a:solidFill>
                  <a:srgbClr val="222222"/>
                </a:solidFill>
                <a:effectLst/>
                <a:latin typeface="Arial" panose="020B0604020202020204" pitchFamily="34" charset="0"/>
              </a:rPr>
              <a:t>, A., &amp; Randall, D. (2018). The Impact of Delays on Customers' Satisfaction: an Empirical Analysis of the British Airways On-Time Performance at Heathrow Airport. Journal of Aerospace Technology and Management, 11.</a:t>
            </a:r>
          </a:p>
          <a:p>
            <a:pPr marL="0" indent="0">
              <a:buNone/>
            </a:pPr>
            <a:r>
              <a:rPr lang="en-US" b="0" i="0" dirty="0">
                <a:solidFill>
                  <a:srgbClr val="222222"/>
                </a:solidFill>
                <a:effectLst/>
                <a:latin typeface="Arial" panose="020B0604020202020204" pitchFamily="34" charset="0"/>
              </a:rPr>
              <a:t>Hussain, S. T., Lei, S., </a:t>
            </a:r>
            <a:r>
              <a:rPr lang="en-US" b="0" i="0" dirty="0" err="1">
                <a:solidFill>
                  <a:srgbClr val="222222"/>
                </a:solidFill>
                <a:effectLst/>
                <a:latin typeface="Arial" panose="020B0604020202020204" pitchFamily="34" charset="0"/>
              </a:rPr>
              <a:t>Akram</a:t>
            </a:r>
            <a:r>
              <a:rPr lang="en-US" b="0" i="0" dirty="0">
                <a:solidFill>
                  <a:srgbClr val="222222"/>
                </a:solidFill>
                <a:effectLst/>
                <a:latin typeface="Arial" panose="020B0604020202020204" pitchFamily="34" charset="0"/>
              </a:rPr>
              <a:t>, T., Haider, M. J., Hussain, S. H., &amp; Ali, M. (2018). Kurt Lewin's change model: A critical review of the role of leadership and employee involvement in organizational change. </a:t>
            </a:r>
            <a:r>
              <a:rPr lang="en-US" b="0" i="1" dirty="0">
                <a:solidFill>
                  <a:srgbClr val="222222"/>
                </a:solidFill>
                <a:effectLst/>
                <a:latin typeface="Arial" panose="020B0604020202020204" pitchFamily="34" charset="0"/>
              </a:rPr>
              <a:t>Journal of Innovation &amp; Knowledge</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a:t>
            </a:r>
            <a:r>
              <a:rPr lang="en-US" b="0" i="0" dirty="0">
                <a:solidFill>
                  <a:srgbClr val="222222"/>
                </a:solidFill>
                <a:effectLst/>
                <a:latin typeface="Arial" panose="020B0604020202020204" pitchFamily="34" charset="0"/>
              </a:rPr>
              <a:t>(3), 123-127.</a:t>
            </a:r>
          </a:p>
          <a:p>
            <a:pPr marL="0" indent="0">
              <a:buNone/>
            </a:pPr>
            <a:r>
              <a:rPr lang="en-US" b="0" i="0" dirty="0">
                <a:solidFill>
                  <a:srgbClr val="222222"/>
                </a:solidFill>
                <a:effectLst/>
                <a:latin typeface="Arial" panose="020B0604020202020204" pitchFamily="34" charset="0"/>
              </a:rPr>
              <a:t>Rosenbaum, D., More, E., &amp; </a:t>
            </a:r>
            <a:r>
              <a:rPr lang="en-US" b="0" i="0" dirty="0" err="1">
                <a:solidFill>
                  <a:srgbClr val="222222"/>
                </a:solidFill>
                <a:effectLst/>
                <a:latin typeface="Arial" panose="020B0604020202020204" pitchFamily="34" charset="0"/>
              </a:rPr>
              <a:t>Steane</a:t>
            </a:r>
            <a:r>
              <a:rPr lang="en-US" b="0" i="0" dirty="0">
                <a:solidFill>
                  <a:srgbClr val="222222"/>
                </a:solidFill>
                <a:effectLst/>
                <a:latin typeface="Arial" panose="020B0604020202020204" pitchFamily="34" charset="0"/>
              </a:rPr>
              <a:t>, P. (2018). Planned </a:t>
            </a:r>
            <a:r>
              <a:rPr lang="en-US" b="0" i="0" dirty="0" err="1">
                <a:solidFill>
                  <a:srgbClr val="222222"/>
                </a:solidFill>
                <a:effectLst/>
                <a:latin typeface="Arial" panose="020B0604020202020204" pitchFamily="34" charset="0"/>
              </a:rPr>
              <a:t>organisational</a:t>
            </a:r>
            <a:r>
              <a:rPr lang="en-US" b="0" i="0" dirty="0">
                <a:solidFill>
                  <a:srgbClr val="222222"/>
                </a:solidFill>
                <a:effectLst/>
                <a:latin typeface="Arial" panose="020B0604020202020204" pitchFamily="34" charset="0"/>
              </a:rPr>
              <a:t> change management: Forward to the past? An exploratory literature review. </a:t>
            </a:r>
            <a:r>
              <a:rPr lang="en-US" b="0" i="1" dirty="0">
                <a:solidFill>
                  <a:srgbClr val="222222"/>
                </a:solidFill>
                <a:effectLst/>
                <a:latin typeface="Arial" panose="020B0604020202020204" pitchFamily="34" charset="0"/>
              </a:rPr>
              <a:t>Journal of Organizational Change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31</a:t>
            </a:r>
            <a:r>
              <a:rPr lang="en-US" b="0" i="0" dirty="0">
                <a:solidFill>
                  <a:srgbClr val="222222"/>
                </a:solidFill>
                <a:effectLst/>
                <a:latin typeface="Arial" panose="020B0604020202020204" pitchFamily="34" charset="0"/>
              </a:rPr>
              <a:t>(2), 286-303.</a:t>
            </a:r>
          </a:p>
          <a:p>
            <a:pPr marL="0" indent="0">
              <a:buNone/>
            </a:pPr>
            <a:r>
              <a:rPr lang="en-US" b="0" i="0" dirty="0">
                <a:solidFill>
                  <a:srgbClr val="222222"/>
                </a:solidFill>
                <a:effectLst/>
                <a:latin typeface="Arial" panose="020B0604020202020204" pitchFamily="34" charset="0"/>
              </a:rPr>
              <a:t>Stouten, J., Rousseau, D. M., &amp; De Cremer, D. (2018). Successful organizational change: Integrating the management practice and scholarly literatures. </a:t>
            </a:r>
            <a:r>
              <a:rPr lang="en-US" b="0" i="1" dirty="0">
                <a:solidFill>
                  <a:srgbClr val="222222"/>
                </a:solidFill>
                <a:effectLst/>
                <a:latin typeface="Arial" panose="020B0604020202020204" pitchFamily="34" charset="0"/>
              </a:rPr>
              <a:t>Academy of Management Annals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12</a:t>
            </a:r>
            <a:r>
              <a:rPr lang="en-US" b="0" i="0" dirty="0">
                <a:solidFill>
                  <a:srgbClr val="222222"/>
                </a:solidFill>
                <a:effectLst/>
                <a:latin typeface="Arial" panose="020B0604020202020204" pitchFamily="34" charset="0"/>
              </a:rPr>
              <a:t>(2), 752-788.</a:t>
            </a:r>
          </a:p>
          <a:p>
            <a:pPr marL="0" indent="0">
              <a:buNone/>
            </a:pPr>
            <a:r>
              <a:rPr lang="en-US" b="0" i="0" dirty="0">
                <a:solidFill>
                  <a:srgbClr val="222222"/>
                </a:solidFill>
                <a:effectLst/>
                <a:latin typeface="Arial" panose="020B0604020202020204" pitchFamily="34" charset="0"/>
              </a:rPr>
              <a:t>Srivastava, S., &amp; Agrawal, S. (2020). Resistance to change and turnover intention: a moderated mediation model of burnout and perceived organizational support. </a:t>
            </a:r>
            <a:r>
              <a:rPr lang="en-US" b="0" i="1" dirty="0">
                <a:solidFill>
                  <a:srgbClr val="222222"/>
                </a:solidFill>
                <a:effectLst/>
                <a:latin typeface="Arial" panose="020B0604020202020204" pitchFamily="34" charset="0"/>
              </a:rPr>
              <a:t>Journal of Organizational Change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33</a:t>
            </a:r>
            <a:r>
              <a:rPr lang="en-US" b="0" i="0" dirty="0">
                <a:solidFill>
                  <a:srgbClr val="222222"/>
                </a:solidFill>
                <a:effectLst/>
                <a:latin typeface="Arial" panose="020B0604020202020204" pitchFamily="34" charset="0"/>
              </a:rPr>
              <a:t>(7), 1431-1447.</a:t>
            </a:r>
          </a:p>
          <a:p>
            <a:pPr marL="0" indent="0">
              <a:buNone/>
            </a:pPr>
            <a:endParaRPr lang="en-KE"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1929</Words>
  <Application>Microsoft Office PowerPoint</Application>
  <PresentationFormat>宽屏</PresentationFormat>
  <Paragraphs>103</Paragraphs>
  <Slides>16</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16</vt:i4>
      </vt:variant>
    </vt:vector>
  </HeadingPairs>
  <TitlesOfParts>
    <vt:vector size="23" baseType="lpstr">
      <vt:lpstr>Söhne</vt:lpstr>
      <vt:lpstr>Arial</vt:lpstr>
      <vt:lpstr>Calibri</vt:lpstr>
      <vt:lpstr>Calibri Light</vt:lpstr>
      <vt:lpstr>Century Gothic</vt:lpstr>
      <vt:lpstr>Wingdings 3</vt:lpstr>
      <vt:lpstr>Ion Boardroom</vt:lpstr>
      <vt:lpstr>Organizational Change</vt:lpstr>
      <vt:lpstr>Introduction and Background</vt:lpstr>
      <vt:lpstr>Planned Change Model: Kurt-Lewin’s Model</vt:lpstr>
      <vt:lpstr>Emergent Change Model</vt:lpstr>
      <vt:lpstr>Utilizing planned change model for incremental change at B.A</vt:lpstr>
      <vt:lpstr>Utilizing emergent change model for incremental change at B.A</vt:lpstr>
      <vt:lpstr>How planned change model can be used for large-scale change at British Airways</vt:lpstr>
      <vt:lpstr>How Emergent Change model can be used for Large-scale change at British Airways</vt:lpstr>
      <vt:lpstr>Driver Factors for Change: Culture and Leadership</vt:lpstr>
      <vt:lpstr>Driver Factors for Change: Power Dynamics and Digitalization</vt:lpstr>
      <vt:lpstr>Identifying Resistance to Change</vt:lpstr>
      <vt:lpstr>Dealing with Resistance to Change</vt:lpstr>
      <vt:lpstr>Monitoring Change Progress</vt:lpstr>
      <vt:lpstr>Evaluating Change Effectiveness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w a</cp:lastModifiedBy>
  <cp:revision>1</cp:revision>
  <dcterms:created xsi:type="dcterms:W3CDTF">2023-02-25T02:18:06Z</dcterms:created>
  <dcterms:modified xsi:type="dcterms:W3CDTF">2023-02-26T06:18:04Z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e082d992f5e142ebaf6d645a30afdb55</vt:lpwstr>
  </property>
</Properties>
</file>