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57" r:id="rId2"/>
    <p:sldId id="273" r:id="rId3"/>
    <p:sldId id="275" r:id="rId4"/>
    <p:sldId id="277" r:id="rId5"/>
    <p:sldId id="281" r:id="rId6"/>
    <p:sldId id="290" r:id="rId7"/>
    <p:sldId id="282" r:id="rId8"/>
    <p:sldId id="258" r:id="rId9"/>
    <p:sldId id="259" r:id="rId10"/>
    <p:sldId id="291" r:id="rId11"/>
    <p:sldId id="261" r:id="rId12"/>
    <p:sldId id="263" r:id="rId13"/>
    <p:sldId id="264" r:id="rId14"/>
    <p:sldId id="292" r:id="rId15"/>
    <p:sldId id="293" r:id="rId16"/>
    <p:sldId id="286" r:id="rId17"/>
    <p:sldId id="267" r:id="rId18"/>
    <p:sldId id="285" r:id="rId19"/>
    <p:sldId id="268" r:id="rId20"/>
    <p:sldId id="269" r:id="rId21"/>
    <p:sldId id="276"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8E8E8"/>
    <a:srgbClr val="FF9900"/>
    <a:srgbClr val="CC00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1446"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DA0DBAF-AA59-4A95-8870-77483BA623E8}" type="datetimeFigureOut">
              <a:rPr lang="en-GB" smtClean="0"/>
              <a:pPr/>
              <a:t>22/09/2021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6579956-B21C-4C11-AF44-562FBC135437}" type="slidenum">
              <a:rPr lang="en-GB" smtClean="0"/>
              <a:pPr/>
              <a:t>‹#›</a:t>
            </a:fld>
            <a:endParaRPr lang="en-GB"/>
          </a:p>
        </p:txBody>
      </p:sp>
    </p:spTree>
    <p:extLst>
      <p:ext uri="{BB962C8B-B14F-4D97-AF65-F5344CB8AC3E}">
        <p14:creationId xmlns:p14="http://schemas.microsoft.com/office/powerpoint/2010/main" val="32878943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AAA3B5D9-4C75-4C21-8654-B5654430129E}" type="datetimeFigureOut">
              <a:rPr lang="en-GB" smtClean="0"/>
              <a:pPr/>
              <a:t>22/09/2021</a:t>
            </a:fld>
            <a:endParaRPr lang="en-GB" dirty="0"/>
          </a:p>
        </p:txBody>
      </p:sp>
      <p:sp>
        <p:nvSpPr>
          <p:cNvPr id="17" name="Footer Placeholder 16"/>
          <p:cNvSpPr>
            <a:spLocks noGrp="1"/>
          </p:cNvSpPr>
          <p:nvPr>
            <p:ph type="ftr" sz="quarter" idx="11"/>
          </p:nvPr>
        </p:nvSpPr>
        <p:spPr/>
        <p:txBody>
          <a:bodyPr/>
          <a:lstStyle/>
          <a:p>
            <a:endParaRPr lang="en-GB" dirty="0"/>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a:t>Click to edit Master title style</a:t>
            </a:r>
          </a:p>
        </p:txBody>
      </p:sp>
    </p:spTree>
    <p:extLst>
      <p:ext uri="{BB962C8B-B14F-4D97-AF65-F5344CB8AC3E}">
        <p14:creationId xmlns:p14="http://schemas.microsoft.com/office/powerpoint/2010/main" val="262832089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a:t>Click to edit Master title style</a:t>
            </a:r>
          </a:p>
        </p:txBody>
      </p:sp>
      <p:sp>
        <p:nvSpPr>
          <p:cNvPr id="4" name="Date Placeholder 3"/>
          <p:cNvSpPr>
            <a:spLocks noGrp="1"/>
          </p:cNvSpPr>
          <p:nvPr>
            <p:ph type="dt" sz="half" idx="10"/>
          </p:nvPr>
        </p:nvSpPr>
        <p:spPr/>
        <p:txBody>
          <a:bodyPr/>
          <a:lstStyle/>
          <a:p>
            <a:fld id="{AAA3B5D9-4C75-4C21-8654-B5654430129E}" type="datetimeFigureOut">
              <a:rPr lang="en-GB" smtClean="0"/>
              <a:pPr/>
              <a:t>22/09/2021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4361688" y="1026372"/>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1505769620"/>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Footer Placeholder 4"/>
          <p:cNvSpPr>
            <a:spLocks noGrp="1"/>
          </p:cNvSpPr>
          <p:nvPr>
            <p:ph type="ftr" sz="quarter" idx="11"/>
          </p:nvPr>
        </p:nvSpPr>
        <p:spPr/>
        <p:txBody>
          <a:bodyPr/>
          <a:lstStyle/>
          <a:p>
            <a:endParaRPr lang="en-GB" dirty="0"/>
          </a:p>
        </p:txBody>
      </p:sp>
      <p:sp>
        <p:nvSpPr>
          <p:cNvPr id="4" name="Date Placeholder 3"/>
          <p:cNvSpPr>
            <a:spLocks noGrp="1"/>
          </p:cNvSpPr>
          <p:nvPr>
            <p:ph type="dt" sz="half" idx="10"/>
          </p:nvPr>
        </p:nvSpPr>
        <p:spPr/>
        <p:txBody>
          <a:bodyPr/>
          <a:lstStyle/>
          <a:p>
            <a:fld id="{AAA3B5D9-4C75-4C21-8654-B5654430129E}" type="datetimeFigureOut">
              <a:rPr lang="en-GB" smtClean="0"/>
              <a:pPr/>
              <a:t>22/09/2021</a:t>
            </a:fld>
            <a:endParaRPr lang="en-GB" dirty="0"/>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a:t>Click to edit Master title style</a:t>
            </a:r>
          </a:p>
        </p:txBody>
      </p:sp>
    </p:spTree>
    <p:extLst>
      <p:ext uri="{BB962C8B-B14F-4D97-AF65-F5344CB8AC3E}">
        <p14:creationId xmlns:p14="http://schemas.microsoft.com/office/powerpoint/2010/main" val="302197558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a:t>Click to edit Master title style</a:t>
            </a:r>
          </a:p>
        </p:txBody>
      </p:sp>
      <p:sp>
        <p:nvSpPr>
          <p:cNvPr id="5" name="Date Placeholder 4"/>
          <p:cNvSpPr>
            <a:spLocks noGrp="1"/>
          </p:cNvSpPr>
          <p:nvPr>
            <p:ph type="dt" sz="half" idx="10"/>
          </p:nvPr>
        </p:nvSpPr>
        <p:spPr>
          <a:xfrm>
            <a:off x="5791200" y="6409944"/>
            <a:ext cx="3044952" cy="365760"/>
          </a:xfrm>
        </p:spPr>
        <p:txBody>
          <a:bodyPr/>
          <a:lstStyle/>
          <a:p>
            <a:fld id="{AAA3B5D9-4C75-4C21-8654-B5654430129E}" type="datetimeFigureOut">
              <a:rPr lang="en-GB" smtClean="0"/>
              <a:pPr/>
              <a:t>22/09/2021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3136153321"/>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AAA3B5D9-4C75-4C21-8654-B5654430129E}" type="datetimeFigureOut">
              <a:rPr lang="en-GB" smtClean="0"/>
              <a:pPr/>
              <a:t>22/09/2021</a:t>
            </a:fld>
            <a:endParaRPr lang="en-GB" dirty="0"/>
          </a:p>
        </p:txBody>
      </p:sp>
      <p:sp>
        <p:nvSpPr>
          <p:cNvPr id="8" name="Footer Placeholder 7"/>
          <p:cNvSpPr>
            <a:spLocks noGrp="1"/>
          </p:cNvSpPr>
          <p:nvPr>
            <p:ph type="ftr" sz="quarter" idx="11"/>
          </p:nvPr>
        </p:nvSpPr>
        <p:spPr>
          <a:xfrm>
            <a:off x="304800" y="6409944"/>
            <a:ext cx="3581400" cy="365760"/>
          </a:xfrm>
        </p:spPr>
        <p:txBody>
          <a:bodyPr/>
          <a:lstStyle/>
          <a:p>
            <a:endParaRPr lang="en-GB" dirty="0"/>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3" name="Title 22"/>
          <p:cNvSpPr>
            <a:spLocks noGrp="1"/>
          </p:cNvSpPr>
          <p:nvPr>
            <p:ph type="title"/>
          </p:nvPr>
        </p:nvSpPr>
        <p:spPr/>
        <p:txBody>
          <a:bodyPr rtlCol="0" anchor="b" anchorCtr="0"/>
          <a:lstStyle/>
          <a:p>
            <a:r>
              <a:rPr kumimoji="0" lang="en-US"/>
              <a:t>Click to edit Master title style</a:t>
            </a:r>
          </a:p>
        </p:txBody>
      </p:sp>
    </p:spTree>
    <p:extLst>
      <p:ext uri="{BB962C8B-B14F-4D97-AF65-F5344CB8AC3E}">
        <p14:creationId xmlns:p14="http://schemas.microsoft.com/office/powerpoint/2010/main" val="2895109357"/>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AAA3B5D9-4C75-4C21-8654-B5654430129E}" type="datetimeFigureOut">
              <a:rPr lang="en-GB" smtClean="0"/>
              <a:pPr/>
              <a:t>22/09/2021</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a:xfrm>
            <a:off x="4343400" y="1036020"/>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Tree>
    <p:extLst>
      <p:ext uri="{BB962C8B-B14F-4D97-AF65-F5344CB8AC3E}">
        <p14:creationId xmlns:p14="http://schemas.microsoft.com/office/powerpoint/2010/main" val="6585316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 name="Date Placeholder 1"/>
          <p:cNvSpPr>
            <a:spLocks noGrp="1"/>
          </p:cNvSpPr>
          <p:nvPr>
            <p:ph type="dt" sz="half" idx="10"/>
          </p:nvPr>
        </p:nvSpPr>
        <p:spPr/>
        <p:txBody>
          <a:bodyPr/>
          <a:lstStyle/>
          <a:p>
            <a:fld id="{AAA3B5D9-4C75-4C21-8654-B5654430129E}" type="datetimeFigureOut">
              <a:rPr lang="en-GB" smtClean="0"/>
              <a:pPr/>
              <a:t>22/09/2021</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D93D048-BB2D-43A3-98E5-65647E32F639}" type="slidenum">
              <a:rPr lang="en-GB" smtClean="0"/>
              <a:pPr/>
              <a:t>‹#›</a:t>
            </a:fld>
            <a:endParaRPr lang="en-GB" dirty="0"/>
          </a:p>
        </p:txBody>
      </p:sp>
    </p:spTree>
    <p:extLst>
      <p:ext uri="{BB962C8B-B14F-4D97-AF65-F5344CB8AC3E}">
        <p14:creationId xmlns:p14="http://schemas.microsoft.com/office/powerpoint/2010/main" val="20160846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a:t>Click to edit Master title style</a:t>
            </a:r>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Date Placeholder 4"/>
          <p:cNvSpPr>
            <a:spLocks noGrp="1"/>
          </p:cNvSpPr>
          <p:nvPr>
            <p:ph type="dt" sz="half" idx="10"/>
          </p:nvPr>
        </p:nvSpPr>
        <p:spPr/>
        <p:txBody>
          <a:bodyPr/>
          <a:lstStyle/>
          <a:p>
            <a:fld id="{AAA3B5D9-4C75-4C21-8654-B5654430129E}" type="datetimeFigureOut">
              <a:rPr lang="en-GB" smtClean="0"/>
              <a:pPr/>
              <a:t>22/09/2021</a:t>
            </a:fld>
            <a:endParaRPr lang="en-GB" dirty="0"/>
          </a:p>
        </p:txBody>
      </p:sp>
      <p:sp>
        <p:nvSpPr>
          <p:cNvPr id="6" name="Footer Placeholder 5"/>
          <p:cNvSpPr>
            <a:spLocks noGrp="1"/>
          </p:cNvSpPr>
          <p:nvPr>
            <p:ph type="ftr" sz="quarter" idx="11"/>
          </p:nvPr>
        </p:nvSpPr>
        <p:spPr>
          <a:xfrm>
            <a:off x="301752" y="6410848"/>
            <a:ext cx="3383280" cy="365760"/>
          </a:xfrm>
        </p:spPr>
        <p:txBody>
          <a:bodyPr/>
          <a:lstStyle/>
          <a:p>
            <a:endParaRPr lang="en-GB" dirty="0"/>
          </a:p>
        </p:txBody>
      </p:sp>
    </p:spTree>
    <p:extLst>
      <p:ext uri="{BB962C8B-B14F-4D97-AF65-F5344CB8AC3E}">
        <p14:creationId xmlns:p14="http://schemas.microsoft.com/office/powerpoint/2010/main" val="469251324"/>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a:t>Click to edit Master title style</a:t>
            </a:r>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dirty="0"/>
              <a:t>Click icon to add picture</a:t>
            </a:r>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Date Placeholder 4"/>
          <p:cNvSpPr>
            <a:spLocks noGrp="1"/>
          </p:cNvSpPr>
          <p:nvPr>
            <p:ph type="dt" sz="half" idx="10"/>
          </p:nvPr>
        </p:nvSpPr>
        <p:spPr>
          <a:xfrm>
            <a:off x="5788152" y="6404984"/>
            <a:ext cx="3044952" cy="365760"/>
          </a:xfrm>
        </p:spPr>
        <p:txBody>
          <a:bodyPr/>
          <a:lstStyle/>
          <a:p>
            <a:fld id="{AAA3B5D9-4C75-4C21-8654-B5654430129E}" type="datetimeFigureOut">
              <a:rPr lang="en-GB" smtClean="0"/>
              <a:pPr/>
              <a:t>22/09/2021</a:t>
            </a:fld>
            <a:endParaRPr lang="en-GB" dirty="0"/>
          </a:p>
        </p:txBody>
      </p:sp>
      <p:sp>
        <p:nvSpPr>
          <p:cNvPr id="6" name="Footer Placeholder 5"/>
          <p:cNvSpPr>
            <a:spLocks noGrp="1"/>
          </p:cNvSpPr>
          <p:nvPr>
            <p:ph type="ftr" sz="quarter" idx="11"/>
          </p:nvPr>
        </p:nvSpPr>
        <p:spPr>
          <a:xfrm>
            <a:off x="301752" y="6410848"/>
            <a:ext cx="3584448" cy="365760"/>
          </a:xfrm>
        </p:spPr>
        <p:txBody>
          <a:bodyPr/>
          <a:lstStyle/>
          <a:p>
            <a:endParaRPr lang="en-GB" dirty="0"/>
          </a:p>
        </p:txBody>
      </p:sp>
    </p:spTree>
    <p:extLst>
      <p:ext uri="{BB962C8B-B14F-4D97-AF65-F5344CB8AC3E}">
        <p14:creationId xmlns:p14="http://schemas.microsoft.com/office/powerpoint/2010/main" val="37409809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22/09/2021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Tree>
    <p:extLst>
      <p:ext uri="{BB962C8B-B14F-4D97-AF65-F5344CB8AC3E}">
        <p14:creationId xmlns:p14="http://schemas.microsoft.com/office/powerpoint/2010/main" val="3762049872"/>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6" name="Slide Number Placeholder 5"/>
          <p:cNvSpPr>
            <a:spLocks noGrp="1"/>
          </p:cNvSpPr>
          <p:nvPr>
            <p:ph type="sldNum" sz="quarter" idx="12"/>
          </p:nvPr>
        </p:nvSpPr>
        <p:spPr>
          <a:xfrm>
            <a:off x="6915912" y="3009901"/>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22/09/2021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2" name="Vertical Title 1"/>
          <p:cNvSpPr>
            <a:spLocks noGrp="1"/>
          </p:cNvSpPr>
          <p:nvPr>
            <p:ph type="title" orient="vert"/>
          </p:nvPr>
        </p:nvSpPr>
        <p:spPr>
          <a:xfrm>
            <a:off x="7391400" y="304801"/>
            <a:ext cx="1447800" cy="5851525"/>
          </a:xfrm>
        </p:spPr>
        <p:txBody>
          <a:bodyPr vert="eaVert"/>
          <a:lstStyle/>
          <a:p>
            <a:r>
              <a:rPr kumimoji="0" lang="en-US"/>
              <a:t>Click to edit Master title style</a:t>
            </a:r>
          </a:p>
        </p:txBody>
      </p:sp>
    </p:spTree>
    <p:extLst>
      <p:ext uri="{BB962C8B-B14F-4D97-AF65-F5344CB8AC3E}">
        <p14:creationId xmlns:p14="http://schemas.microsoft.com/office/powerpoint/2010/main" val="2749066384"/>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AAA3B5D9-4C75-4C21-8654-B5654430129E}" type="datetimeFigureOut">
              <a:rPr lang="en-GB" smtClean="0"/>
              <a:pPr/>
              <a:t>22/09/2021</a:t>
            </a:fld>
            <a:endParaRPr lang="en-GB" dirty="0"/>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dirty="0"/>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Tree>
    <p:extLst>
      <p:ext uri="{BB962C8B-B14F-4D97-AF65-F5344CB8AC3E}">
        <p14:creationId xmlns:p14="http://schemas.microsoft.com/office/powerpoint/2010/main" val="105778712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4.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png"/></Relationships>
</file>

<file path=ppt/slides/_rels/slide1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GB" dirty="0"/>
              <a:t>HPAH5037; HPAH6037 </a:t>
            </a:r>
          </a:p>
          <a:p>
            <a:endParaRPr lang="en-GB" dirty="0"/>
          </a:p>
          <a:p>
            <a:r>
              <a:rPr lang="en-GB" dirty="0"/>
              <a:t>War in the East</a:t>
            </a:r>
          </a:p>
        </p:txBody>
      </p:sp>
      <p:sp>
        <p:nvSpPr>
          <p:cNvPr id="2" name="Title 1"/>
          <p:cNvSpPr>
            <a:spLocks noGrp="1"/>
          </p:cNvSpPr>
          <p:nvPr>
            <p:ph type="ctrTitle"/>
          </p:nvPr>
        </p:nvSpPr>
        <p:spPr/>
        <p:txBody>
          <a:bodyPr>
            <a:normAutofit fontScale="90000"/>
          </a:bodyPr>
          <a:lstStyle/>
          <a:p>
            <a:r>
              <a:rPr lang="en-GB" dirty="0"/>
              <a:t>Murder, Mayhem and Megalomania: The Life and Times of the Emperor Nero</a:t>
            </a:r>
          </a:p>
        </p:txBody>
      </p:sp>
      <p:pic>
        <p:nvPicPr>
          <p:cNvPr id="6" name="Picture 5"/>
          <p:cNvPicPr>
            <a:picLocks noChangeAspect="1"/>
          </p:cNvPicPr>
          <p:nvPr/>
        </p:nvPicPr>
        <p:blipFill>
          <a:blip r:embed="rId2"/>
          <a:stretch>
            <a:fillRect/>
          </a:stretch>
        </p:blipFill>
        <p:spPr>
          <a:xfrm>
            <a:off x="2267744" y="3861048"/>
            <a:ext cx="4670276" cy="2378382"/>
          </a:xfrm>
          <a:prstGeom prst="rect">
            <a:avLst/>
          </a:prstGeom>
        </p:spPr>
      </p:pic>
    </p:spTree>
    <p:extLst>
      <p:ext uri="{BB962C8B-B14F-4D97-AF65-F5344CB8AC3E}">
        <p14:creationId xmlns:p14="http://schemas.microsoft.com/office/powerpoint/2010/main" val="10042885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539552" y="1556792"/>
            <a:ext cx="8208912" cy="3600400"/>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a:solidFill>
                <a:prstClr val="black"/>
              </a:solidFill>
            </a:endParaRPr>
          </a:p>
          <a:p>
            <a:pPr marL="274320" indent="-274320" algn="ctr">
              <a:spcBef>
                <a:spcPct val="20000"/>
              </a:spcBef>
              <a:buClr>
                <a:srgbClr val="D16349"/>
              </a:buClr>
              <a:buSzPct val="85000"/>
              <a:defRPr/>
            </a:pPr>
            <a:r>
              <a:rPr lang="en-GB" sz="6000" b="1" dirty="0">
                <a:solidFill>
                  <a:prstClr val="black"/>
                </a:solidFill>
              </a:rPr>
              <a:t>The Parthians </a:t>
            </a: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41220638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Origins</a:t>
            </a:r>
          </a:p>
        </p:txBody>
      </p:sp>
      <p:sp>
        <p:nvSpPr>
          <p:cNvPr id="3" name="Content Placeholder 2"/>
          <p:cNvSpPr>
            <a:spLocks noGrp="1"/>
          </p:cNvSpPr>
          <p:nvPr>
            <p:ph sz="quarter" idx="1"/>
          </p:nvPr>
        </p:nvSpPr>
        <p:spPr/>
        <p:txBody>
          <a:bodyPr>
            <a:normAutofit/>
          </a:bodyPr>
          <a:lstStyle/>
          <a:p>
            <a:r>
              <a:rPr lang="en-GB" sz="2600" dirty="0"/>
              <a:t>Satraps of Parthia and Bactria breakaway during latter half of third century BC.</a:t>
            </a:r>
          </a:p>
          <a:p>
            <a:endParaRPr lang="en-GB" sz="600" dirty="0"/>
          </a:p>
          <a:p>
            <a:r>
              <a:rPr lang="en-GB" sz="2600" dirty="0"/>
              <a:t>Groups of semi-nomads – the </a:t>
            </a:r>
            <a:r>
              <a:rPr lang="en-GB" sz="2600" dirty="0" err="1"/>
              <a:t>Parni</a:t>
            </a:r>
            <a:r>
              <a:rPr lang="en-GB" sz="2600" dirty="0"/>
              <a:t> entered Parthia (southeast of the Caspian Sea).</a:t>
            </a:r>
          </a:p>
          <a:p>
            <a:endParaRPr lang="en-GB" sz="600" dirty="0"/>
          </a:p>
          <a:p>
            <a:r>
              <a:rPr lang="en-GB" sz="2600" dirty="0"/>
              <a:t>Arsaces king of </a:t>
            </a:r>
            <a:r>
              <a:rPr lang="en-GB" sz="2600" dirty="0" err="1"/>
              <a:t>Parni</a:t>
            </a:r>
            <a:r>
              <a:rPr lang="en-GB" sz="2600" dirty="0"/>
              <a:t> is able to eject the satrap </a:t>
            </a:r>
            <a:r>
              <a:rPr lang="en-GB" sz="2600" dirty="0" err="1"/>
              <a:t>Andragoras</a:t>
            </a:r>
            <a:r>
              <a:rPr lang="en-GB" sz="2600" dirty="0"/>
              <a:t>.</a:t>
            </a:r>
          </a:p>
          <a:p>
            <a:endParaRPr lang="en-GB" sz="600" dirty="0"/>
          </a:p>
          <a:p>
            <a:pPr marL="0" indent="0">
              <a:buNone/>
            </a:pPr>
            <a:endParaRPr lang="en-GB" sz="1100" dirty="0"/>
          </a:p>
        </p:txBody>
      </p:sp>
      <p:pic>
        <p:nvPicPr>
          <p:cNvPr id="7" name="Picture 6">
            <a:extLst>
              <a:ext uri="{FF2B5EF4-FFF2-40B4-BE49-F238E27FC236}">
                <a16:creationId xmlns:a16="http://schemas.microsoft.com/office/drawing/2014/main" id="{13CFEB03-2F83-4139-A314-D030F2909634}"/>
              </a:ext>
            </a:extLst>
          </p:cNvPr>
          <p:cNvPicPr>
            <a:picLocks noChangeAspect="1"/>
          </p:cNvPicPr>
          <p:nvPr/>
        </p:nvPicPr>
        <p:blipFill>
          <a:blip r:embed="rId2"/>
          <a:stretch>
            <a:fillRect/>
          </a:stretch>
        </p:blipFill>
        <p:spPr>
          <a:xfrm>
            <a:off x="4127402" y="4177439"/>
            <a:ext cx="5016598" cy="2680561"/>
          </a:xfrm>
          <a:prstGeom prst="rect">
            <a:avLst/>
          </a:prstGeom>
        </p:spPr>
      </p:pic>
      <p:sp>
        <p:nvSpPr>
          <p:cNvPr id="9" name="TextBox 8">
            <a:extLst>
              <a:ext uri="{FF2B5EF4-FFF2-40B4-BE49-F238E27FC236}">
                <a16:creationId xmlns:a16="http://schemas.microsoft.com/office/drawing/2014/main" id="{916A7E8C-3C1D-44B2-A0BC-AD7301A4DB58}"/>
              </a:ext>
            </a:extLst>
          </p:cNvPr>
          <p:cNvSpPr txBox="1"/>
          <p:nvPr/>
        </p:nvSpPr>
        <p:spPr>
          <a:xfrm>
            <a:off x="5111552" y="768096"/>
            <a:ext cx="4032448" cy="3367076"/>
          </a:xfrm>
          <a:prstGeom prst="rect">
            <a:avLst/>
          </a:prstGeom>
          <a:solidFill>
            <a:schemeClr val="accent3">
              <a:lumMod val="20000"/>
              <a:lumOff val="80000"/>
            </a:schemeClr>
          </a:solidFill>
        </p:spPr>
        <p:txBody>
          <a:bodyPr wrap="square">
            <a:spAutoFit/>
          </a:bodyPr>
          <a:lstStyle/>
          <a:p>
            <a:pPr marL="274320" marR="0" lvl="0" indent="-274320" algn="l" defTabSz="914400" rtl="0" eaLnBrk="1" fontAlgn="auto" latinLnBrk="0" hangingPunct="1">
              <a:lnSpc>
                <a:spcPct val="100000"/>
              </a:lnSpc>
              <a:spcBef>
                <a:spcPct val="20000"/>
              </a:spcBef>
              <a:spcAft>
                <a:spcPts val="0"/>
              </a:spcAft>
              <a:buClr>
                <a:srgbClr val="D16349"/>
              </a:buClr>
              <a:buSzPct val="85000"/>
              <a:buFont typeface="Wingdings 2"/>
              <a:buChar char=""/>
              <a:tabLst/>
              <a:defRPr/>
            </a:pPr>
            <a:r>
              <a:rPr kumimoji="0" lang="en-GB" sz="2800" b="0" i="0" u="none" strike="noStrike" kern="1200" cap="none" spc="0" normalizeH="0" baseline="0" noProof="0" dirty="0">
                <a:ln>
                  <a:noFill/>
                </a:ln>
                <a:solidFill>
                  <a:prstClr val="black"/>
                </a:solidFill>
                <a:effectLst/>
                <a:uLnTx/>
                <a:uFillTx/>
                <a:latin typeface="Georgia"/>
                <a:ea typeface="+mn-ea"/>
                <a:cs typeface="+mn-cs"/>
              </a:rPr>
              <a:t>Subsequent conflict with the Parthians in the late third and second century BC.</a:t>
            </a:r>
          </a:p>
          <a:p>
            <a:pPr marL="548640" marR="0" lvl="1" indent="-274320" algn="l" defTabSz="914400" rtl="0" eaLnBrk="1" fontAlgn="auto" latinLnBrk="0" hangingPunct="1">
              <a:lnSpc>
                <a:spcPct val="100000"/>
              </a:lnSpc>
              <a:spcBef>
                <a:spcPct val="20000"/>
              </a:spcBef>
              <a:spcAft>
                <a:spcPts val="0"/>
              </a:spcAft>
              <a:buClr>
                <a:srgbClr val="CCB400"/>
              </a:buClr>
              <a:buSzPct val="70000"/>
              <a:buFont typeface="Wingdings"/>
              <a:buChar char=""/>
              <a:tabLst/>
              <a:defRPr/>
            </a:pPr>
            <a:r>
              <a:rPr kumimoji="0" lang="en-GB" sz="2400" b="0" i="0" u="none" strike="noStrike" kern="1200" cap="none" spc="0" normalizeH="0" baseline="0" noProof="0" dirty="0">
                <a:ln>
                  <a:noFill/>
                </a:ln>
                <a:solidFill>
                  <a:srgbClr val="646B86"/>
                </a:solidFill>
                <a:effectLst/>
                <a:uLnTx/>
                <a:uFillTx/>
                <a:latin typeface="Georgia"/>
                <a:ea typeface="+mn-ea"/>
                <a:cs typeface="+mn-cs"/>
              </a:rPr>
              <a:t>Seleucid king Demetrius II captured by Parthian king </a:t>
            </a:r>
            <a:r>
              <a:rPr kumimoji="0" lang="en-GB" sz="2400" b="0" i="0" u="none" strike="noStrike" kern="1200" cap="none" spc="0" normalizeH="0" baseline="0" noProof="0" dirty="0" err="1">
                <a:ln>
                  <a:noFill/>
                </a:ln>
                <a:solidFill>
                  <a:srgbClr val="646B86"/>
                </a:solidFill>
                <a:effectLst/>
                <a:uLnTx/>
                <a:uFillTx/>
                <a:latin typeface="Georgia"/>
                <a:ea typeface="+mn-ea"/>
                <a:cs typeface="+mn-cs"/>
              </a:rPr>
              <a:t>Mithradates</a:t>
            </a:r>
            <a:r>
              <a:rPr kumimoji="0" lang="en-GB" sz="2400" b="0" i="0" u="none" strike="noStrike" kern="1200" cap="none" spc="0" normalizeH="0" baseline="0" noProof="0" dirty="0">
                <a:ln>
                  <a:noFill/>
                </a:ln>
                <a:solidFill>
                  <a:srgbClr val="646B86"/>
                </a:solidFill>
                <a:effectLst/>
                <a:uLnTx/>
                <a:uFillTx/>
                <a:latin typeface="Georgia"/>
                <a:ea typeface="+mn-ea"/>
                <a:cs typeface="+mn-cs"/>
              </a:rPr>
              <a:t> in 139 BC. </a:t>
            </a:r>
            <a:endParaRPr kumimoji="0" lang="en-GB" sz="2300" b="0" i="0" u="none" strike="noStrike" kern="1200" cap="none" spc="0" normalizeH="0" baseline="0" noProof="0" dirty="0">
              <a:ln>
                <a:noFill/>
              </a:ln>
              <a:solidFill>
                <a:srgbClr val="646B86"/>
              </a:solidFill>
              <a:effectLst/>
              <a:uLnTx/>
              <a:uFillTx/>
              <a:latin typeface="Georgia"/>
              <a:ea typeface="+mn-ea"/>
              <a:cs typeface="+mn-cs"/>
            </a:endParaRPr>
          </a:p>
        </p:txBody>
      </p:sp>
      <p:pic>
        <p:nvPicPr>
          <p:cNvPr id="10" name="Picture 9">
            <a:extLst>
              <a:ext uri="{FF2B5EF4-FFF2-40B4-BE49-F238E27FC236}">
                <a16:creationId xmlns:a16="http://schemas.microsoft.com/office/drawing/2014/main" id="{9CB3E0DB-B066-49CE-883A-D16427C99D78}"/>
              </a:ext>
            </a:extLst>
          </p:cNvPr>
          <p:cNvPicPr>
            <a:picLocks noChangeAspect="1"/>
          </p:cNvPicPr>
          <p:nvPr/>
        </p:nvPicPr>
        <p:blipFill>
          <a:blip r:embed="rId3"/>
          <a:stretch>
            <a:fillRect/>
          </a:stretch>
        </p:blipFill>
        <p:spPr>
          <a:xfrm>
            <a:off x="0" y="3140968"/>
            <a:ext cx="5672295" cy="3728588"/>
          </a:xfrm>
          <a:prstGeom prst="rect">
            <a:avLst/>
          </a:prstGeom>
        </p:spPr>
      </p:pic>
    </p:spTree>
    <p:extLst>
      <p:ext uri="{BB962C8B-B14F-4D97-AF65-F5344CB8AC3E}">
        <p14:creationId xmlns:p14="http://schemas.microsoft.com/office/powerpoint/2010/main" val="1306494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barn(inVertical)">
                                      <p:cBhvr>
                                        <p:cTn id="7" dur="500"/>
                                        <p:tgtEl>
                                          <p:spTgt spid="10"/>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barn(inVertical)">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Parthia meets Rome</a:t>
            </a:r>
          </a:p>
        </p:txBody>
      </p:sp>
      <p:sp>
        <p:nvSpPr>
          <p:cNvPr id="3" name="Content Placeholder 2"/>
          <p:cNvSpPr>
            <a:spLocks noGrp="1"/>
          </p:cNvSpPr>
          <p:nvPr>
            <p:ph sz="half" idx="1"/>
          </p:nvPr>
        </p:nvSpPr>
        <p:spPr>
          <a:xfrm>
            <a:off x="251520" y="1556792"/>
            <a:ext cx="4320480" cy="5040560"/>
          </a:xfrm>
        </p:spPr>
        <p:txBody>
          <a:bodyPr>
            <a:normAutofit lnSpcReduction="10000"/>
          </a:bodyPr>
          <a:lstStyle/>
          <a:p>
            <a:r>
              <a:rPr lang="en-GB" dirty="0"/>
              <a:t>92 BC: Sulla reaches the Euphrates, Parthians send him an embassy. </a:t>
            </a:r>
          </a:p>
          <a:p>
            <a:endParaRPr lang="en-GB" sz="500" dirty="0"/>
          </a:p>
          <a:p>
            <a:r>
              <a:rPr lang="en-GB" dirty="0"/>
              <a:t>Pompey makes Syria into Roman province in 63 BC.</a:t>
            </a:r>
          </a:p>
          <a:p>
            <a:endParaRPr lang="en-GB" sz="500" dirty="0"/>
          </a:p>
          <a:p>
            <a:r>
              <a:rPr lang="en-GB" dirty="0"/>
              <a:t>53 BC: Crassus and many legions die or are captured at </a:t>
            </a:r>
            <a:r>
              <a:rPr lang="en-GB" dirty="0" err="1"/>
              <a:t>Carrhae</a:t>
            </a:r>
            <a:r>
              <a:rPr lang="en-GB" dirty="0"/>
              <a:t>. </a:t>
            </a:r>
          </a:p>
          <a:p>
            <a:endParaRPr lang="en-GB" sz="500" dirty="0"/>
          </a:p>
          <a:p>
            <a:r>
              <a:rPr lang="en-GB" dirty="0"/>
              <a:t>40–33 BC: conflict with Parthians led by Antony; again Roman defeats and loses of the military standards. </a:t>
            </a:r>
          </a:p>
        </p:txBody>
      </p:sp>
      <p:pic>
        <p:nvPicPr>
          <p:cNvPr id="24578" name="Picture 2" descr="http://iranpoliticsclub.net/maps/images/057%20Parthian%20Empire%20greatest%20extent%201st%20Century%20BC%202%20Map.jpg"/>
          <p:cNvPicPr>
            <a:picLocks noChangeAspect="1" noChangeArrowheads="1"/>
          </p:cNvPicPr>
          <p:nvPr/>
        </p:nvPicPr>
        <p:blipFill>
          <a:blip r:embed="rId2" cstate="print"/>
          <a:srcRect/>
          <a:stretch>
            <a:fillRect/>
          </a:stretch>
        </p:blipFill>
        <p:spPr bwMode="auto">
          <a:xfrm>
            <a:off x="4644008" y="1484784"/>
            <a:ext cx="4248472" cy="4844033"/>
          </a:xfrm>
          <a:prstGeom prst="rect">
            <a:avLst/>
          </a:prstGeom>
          <a:noFill/>
        </p:spPr>
      </p:pic>
    </p:spTree>
    <p:extLst>
      <p:ext uri="{BB962C8B-B14F-4D97-AF65-F5344CB8AC3E}">
        <p14:creationId xmlns:p14="http://schemas.microsoft.com/office/powerpoint/2010/main" val="8964088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Augustus and the Parthians</a:t>
            </a:r>
          </a:p>
        </p:txBody>
      </p:sp>
      <p:sp>
        <p:nvSpPr>
          <p:cNvPr id="4" name="Content Placeholder 3"/>
          <p:cNvSpPr>
            <a:spLocks noGrp="1"/>
          </p:cNvSpPr>
          <p:nvPr>
            <p:ph sz="half" idx="1"/>
          </p:nvPr>
        </p:nvSpPr>
        <p:spPr>
          <a:xfrm>
            <a:off x="251520" y="1484784"/>
            <a:ext cx="4320480" cy="5193868"/>
          </a:xfrm>
        </p:spPr>
        <p:txBody>
          <a:bodyPr>
            <a:normAutofit/>
          </a:bodyPr>
          <a:lstStyle/>
          <a:p>
            <a:r>
              <a:rPr lang="en-GB" dirty="0"/>
              <a:t>Tiberius sent to East to impose settlement there – restoration of standards and </a:t>
            </a:r>
            <a:r>
              <a:rPr lang="en-GB" dirty="0" err="1"/>
              <a:t>Tigranes</a:t>
            </a:r>
            <a:r>
              <a:rPr lang="en-GB" dirty="0"/>
              <a:t> placed on Armenian throne – 20 BC.</a:t>
            </a:r>
          </a:p>
          <a:p>
            <a:endParaRPr lang="en-GB" sz="600" dirty="0"/>
          </a:p>
          <a:p>
            <a:endParaRPr lang="en-GB" dirty="0"/>
          </a:p>
          <a:p>
            <a:endParaRPr lang="en-GB" sz="500" dirty="0"/>
          </a:p>
        </p:txBody>
      </p:sp>
      <p:sp>
        <p:nvSpPr>
          <p:cNvPr id="7" name="Rectangle 6"/>
          <p:cNvSpPr/>
          <p:nvPr/>
        </p:nvSpPr>
        <p:spPr>
          <a:xfrm>
            <a:off x="5355870" y="6362160"/>
            <a:ext cx="3158237" cy="369332"/>
          </a:xfrm>
          <a:prstGeom prst="rect">
            <a:avLst/>
          </a:prstGeom>
        </p:spPr>
        <p:txBody>
          <a:bodyPr wrap="none">
            <a:spAutoFit/>
          </a:bodyPr>
          <a:lstStyle/>
          <a:p>
            <a:r>
              <a:rPr lang="en-GB" b="1" dirty="0"/>
              <a:t>Augustus of Prima Porta</a:t>
            </a:r>
            <a:endParaRPr lang="en-GB" dirty="0"/>
          </a:p>
        </p:txBody>
      </p:sp>
      <p:sp>
        <p:nvSpPr>
          <p:cNvPr id="3" name="Rectangle 2"/>
          <p:cNvSpPr/>
          <p:nvPr/>
        </p:nvSpPr>
        <p:spPr>
          <a:xfrm>
            <a:off x="175113" y="3760509"/>
            <a:ext cx="4473293" cy="2554545"/>
          </a:xfrm>
          <a:prstGeom prst="rect">
            <a:avLst/>
          </a:prstGeom>
        </p:spPr>
        <p:txBody>
          <a:bodyPr wrap="square">
            <a:spAutoFit/>
          </a:bodyPr>
          <a:lstStyle/>
          <a:p>
            <a:r>
              <a:rPr lang="en-GB" sz="2000" dirty="0"/>
              <a:t>“I compelled the Parthians to restore to me the spoils and standards of three Roman armies and to ask as suppliants for the friendship of the Roman people. Those standards I deposited in the innermost shrine of the temple of Mars the Avenger.” – </a:t>
            </a:r>
            <a:r>
              <a:rPr lang="en-GB" sz="2000" b="1" i="1" dirty="0"/>
              <a:t>Res </a:t>
            </a:r>
            <a:r>
              <a:rPr lang="en-GB" sz="2000" b="1" i="1" dirty="0" err="1"/>
              <a:t>Gestae</a:t>
            </a:r>
            <a:r>
              <a:rPr lang="en-GB" sz="2000" b="1" i="1" dirty="0"/>
              <a:t> </a:t>
            </a:r>
            <a:r>
              <a:rPr lang="en-GB" sz="2000" b="1" i="1" dirty="0" err="1"/>
              <a:t>Divi</a:t>
            </a:r>
            <a:r>
              <a:rPr lang="en-GB" sz="2000" b="1" i="1" dirty="0"/>
              <a:t> </a:t>
            </a:r>
            <a:r>
              <a:rPr lang="en-GB" sz="2000" b="1" i="1" dirty="0" err="1"/>
              <a:t>Augusti</a:t>
            </a:r>
            <a:r>
              <a:rPr lang="en-GB" sz="2000" b="1" i="1" dirty="0"/>
              <a:t> </a:t>
            </a:r>
            <a:r>
              <a:rPr lang="en-GB" sz="2000" b="1" dirty="0"/>
              <a:t>29.2.</a:t>
            </a:r>
            <a:endParaRPr lang="en-GB" sz="2000" dirty="0"/>
          </a:p>
        </p:txBody>
      </p:sp>
      <p:pic>
        <p:nvPicPr>
          <p:cNvPr id="1026" name="Picture 2" descr="Augustus of Primaporta (article) | Khan Academy">
            <a:extLst>
              <a:ext uri="{FF2B5EF4-FFF2-40B4-BE49-F238E27FC236}">
                <a16:creationId xmlns:a16="http://schemas.microsoft.com/office/drawing/2014/main" id="{A4FA108E-7BEB-4BE8-B6D5-68D319177A90}"/>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4648406" y="1415456"/>
            <a:ext cx="4265347" cy="291871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6EEECF67-9580-48AF-8E85-21EFCB87B59D}"/>
              </a:ext>
            </a:extLst>
          </p:cNvPr>
          <p:cNvPicPr>
            <a:picLocks noChangeAspect="1"/>
          </p:cNvPicPr>
          <p:nvPr/>
        </p:nvPicPr>
        <p:blipFill>
          <a:blip r:embed="rId3"/>
          <a:stretch>
            <a:fillRect/>
          </a:stretch>
        </p:blipFill>
        <p:spPr>
          <a:xfrm>
            <a:off x="5446954" y="3628109"/>
            <a:ext cx="2804104" cy="2804104"/>
          </a:xfrm>
          <a:prstGeom prst="rect">
            <a:avLst/>
          </a:prstGeom>
        </p:spPr>
      </p:pic>
      <p:sp>
        <p:nvSpPr>
          <p:cNvPr id="11" name="Content Placeholder 2">
            <a:extLst>
              <a:ext uri="{FF2B5EF4-FFF2-40B4-BE49-F238E27FC236}">
                <a16:creationId xmlns:a16="http://schemas.microsoft.com/office/drawing/2014/main" id="{C7AA0CD8-88E2-4490-9490-607E495B94F4}"/>
              </a:ext>
            </a:extLst>
          </p:cNvPr>
          <p:cNvSpPr txBox="1">
            <a:spLocks/>
          </p:cNvSpPr>
          <p:nvPr/>
        </p:nvSpPr>
        <p:spPr>
          <a:xfrm>
            <a:off x="301752" y="1527048"/>
            <a:ext cx="4882153" cy="4566248"/>
          </a:xfrm>
          <a:prstGeom prst="rect">
            <a:avLst/>
          </a:prstGeom>
          <a:solidFill>
            <a:srgbClr val="E8E8E8"/>
          </a:solidFill>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5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a:t>Gaius Caesar (grandson of Augustus) sent with army to East around 1 BC – Parthian Phraataces (Phraates V) had expelled Roman nominee from the throne of Armenia (Ariobarzanes II). </a:t>
            </a:r>
          </a:p>
          <a:p>
            <a:endParaRPr lang="en-GB" sz="700"/>
          </a:p>
          <a:p>
            <a:r>
              <a:rPr lang="en-GB"/>
              <a:t>Phraataces and Gaius come to diplomatic solution at banquet on the Euphrates – Roman nominee restored to Armenia.</a:t>
            </a:r>
          </a:p>
          <a:p>
            <a:endParaRPr lang="en-GB" dirty="0"/>
          </a:p>
        </p:txBody>
      </p:sp>
      <p:pic>
        <p:nvPicPr>
          <p:cNvPr id="10" name="Picture 9">
            <a:extLst>
              <a:ext uri="{FF2B5EF4-FFF2-40B4-BE49-F238E27FC236}">
                <a16:creationId xmlns:a16="http://schemas.microsoft.com/office/drawing/2014/main" id="{8627C6A8-9C2B-4CD0-88E3-6EBBD0E9D927}"/>
              </a:ext>
            </a:extLst>
          </p:cNvPr>
          <p:cNvPicPr>
            <a:picLocks noChangeAspect="1"/>
          </p:cNvPicPr>
          <p:nvPr/>
        </p:nvPicPr>
        <p:blipFill>
          <a:blip r:embed="rId4"/>
          <a:stretch>
            <a:fillRect/>
          </a:stretch>
        </p:blipFill>
        <p:spPr>
          <a:xfrm>
            <a:off x="5331418" y="1411903"/>
            <a:ext cx="3458036" cy="5187054"/>
          </a:xfrm>
          <a:prstGeom prst="rect">
            <a:avLst/>
          </a:prstGeom>
        </p:spPr>
      </p:pic>
      <p:sp>
        <p:nvSpPr>
          <p:cNvPr id="14" name="TextBox 13">
            <a:extLst>
              <a:ext uri="{FF2B5EF4-FFF2-40B4-BE49-F238E27FC236}">
                <a16:creationId xmlns:a16="http://schemas.microsoft.com/office/drawing/2014/main" id="{A25F4D0F-F678-4604-816D-015593B6DB6C}"/>
              </a:ext>
            </a:extLst>
          </p:cNvPr>
          <p:cNvSpPr txBox="1"/>
          <p:nvPr/>
        </p:nvSpPr>
        <p:spPr>
          <a:xfrm>
            <a:off x="5349450" y="6065781"/>
            <a:ext cx="3433584" cy="646331"/>
          </a:xfrm>
          <a:prstGeom prst="rect">
            <a:avLst/>
          </a:prstGeom>
          <a:solidFill>
            <a:schemeClr val="tx2">
              <a:lumMod val="20000"/>
              <a:lumOff val="80000"/>
            </a:schemeClr>
          </a:solidFill>
        </p:spPr>
        <p:txBody>
          <a:bodyPr wrap="square">
            <a:spAutoFit/>
          </a:bodyPr>
          <a:lstStyle/>
          <a:p>
            <a:r>
              <a:rPr lang="en-GB" dirty="0"/>
              <a:t>Bust of Gaius Caesar, British Museum</a:t>
            </a:r>
          </a:p>
        </p:txBody>
      </p:sp>
    </p:spTree>
    <p:extLst>
      <p:ext uri="{BB962C8B-B14F-4D97-AF65-F5344CB8AC3E}">
        <p14:creationId xmlns:p14="http://schemas.microsoft.com/office/powerpoint/2010/main" val="1716092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down)">
                                      <p:cBhvr>
                                        <p:cTn id="7" dur="500"/>
                                        <p:tgtEl>
                                          <p:spTgt spid="10"/>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14"/>
                                        </p:tgtEl>
                                        <p:attrNameLst>
                                          <p:attrName>style.visibility</p:attrName>
                                        </p:attrNameLst>
                                      </p:cBhvr>
                                      <p:to>
                                        <p:strVal val="visible"/>
                                      </p:to>
                                    </p:set>
                                    <p:animEffect transition="in" filter="wipe(down)">
                                      <p:cBhvr>
                                        <p:cTn id="10" dur="500"/>
                                        <p:tgtEl>
                                          <p:spTgt spid="14"/>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wipe(down)">
                                      <p:cBhvr>
                                        <p:cTn id="13"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4639E-CE0A-416C-862D-CB2B8E2F504E}"/>
              </a:ext>
            </a:extLst>
          </p:cNvPr>
          <p:cNvSpPr>
            <a:spLocks noGrp="1"/>
          </p:cNvSpPr>
          <p:nvPr>
            <p:ph type="title"/>
          </p:nvPr>
        </p:nvSpPr>
        <p:spPr/>
        <p:txBody>
          <a:bodyPr/>
          <a:lstStyle/>
          <a:p>
            <a:r>
              <a:rPr lang="en-GB" dirty="0"/>
              <a:t>Inevitable Conflict?</a:t>
            </a:r>
          </a:p>
        </p:txBody>
      </p:sp>
      <p:sp>
        <p:nvSpPr>
          <p:cNvPr id="3" name="Content Placeholder 2">
            <a:extLst>
              <a:ext uri="{FF2B5EF4-FFF2-40B4-BE49-F238E27FC236}">
                <a16:creationId xmlns:a16="http://schemas.microsoft.com/office/drawing/2014/main" id="{1D577326-6311-4478-8496-9194706A32BD}"/>
              </a:ext>
            </a:extLst>
          </p:cNvPr>
          <p:cNvSpPr>
            <a:spLocks noGrp="1"/>
          </p:cNvSpPr>
          <p:nvPr>
            <p:ph sz="quarter" idx="1"/>
          </p:nvPr>
        </p:nvSpPr>
        <p:spPr/>
        <p:txBody>
          <a:bodyPr/>
          <a:lstStyle/>
          <a:p>
            <a:r>
              <a:rPr lang="en-GB" dirty="0"/>
              <a:t>Class of civilisations? Inexorably hostile Roman-Parthian relations?</a:t>
            </a:r>
          </a:p>
          <a:p>
            <a:endParaRPr lang="en-GB" sz="500" dirty="0"/>
          </a:p>
          <a:p>
            <a:r>
              <a:rPr lang="en-GB" dirty="0"/>
              <a:t>Or a more cyclical pattern of relations (</a:t>
            </a:r>
            <a:r>
              <a:rPr lang="en-GB" dirty="0" err="1"/>
              <a:t>Schlude</a:t>
            </a:r>
            <a:r>
              <a:rPr lang="en-GB" dirty="0"/>
              <a:t> 2020):</a:t>
            </a:r>
          </a:p>
          <a:p>
            <a:pPr lvl="1"/>
            <a:r>
              <a:rPr lang="en-GB" dirty="0"/>
              <a:t>An initial </a:t>
            </a:r>
            <a:r>
              <a:rPr lang="en-GB" i="1" dirty="0"/>
              <a:t>realpolitik</a:t>
            </a:r>
            <a:r>
              <a:rPr lang="en-GB" dirty="0"/>
              <a:t> interest in maintaining peace (‘born of practicality’);</a:t>
            </a:r>
          </a:p>
          <a:p>
            <a:pPr lvl="1"/>
            <a:r>
              <a:rPr lang="en-GB" dirty="0"/>
              <a:t>Avoidance of catastrophic losses;</a:t>
            </a:r>
          </a:p>
          <a:p>
            <a:pPr lvl="1"/>
            <a:r>
              <a:rPr lang="en-GB" dirty="0"/>
              <a:t>“image” of aggressive posturing was maintained for “domestic” consumption ;</a:t>
            </a:r>
          </a:p>
          <a:p>
            <a:pPr lvl="1"/>
            <a:r>
              <a:rPr lang="en-GB" dirty="0"/>
              <a:t>eventually this could break out into full-scale war (exacerbated by the prevailing narratives of hostility within these societies).</a:t>
            </a:r>
          </a:p>
        </p:txBody>
      </p:sp>
    </p:spTree>
    <p:extLst>
      <p:ext uri="{BB962C8B-B14F-4D97-AF65-F5344CB8AC3E}">
        <p14:creationId xmlns:p14="http://schemas.microsoft.com/office/powerpoint/2010/main" val="18130448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28600"/>
            <a:ext cx="8784976" cy="758952"/>
          </a:xfrm>
        </p:spPr>
        <p:txBody>
          <a:bodyPr>
            <a:normAutofit/>
          </a:bodyPr>
          <a:lstStyle/>
          <a:p>
            <a:r>
              <a:rPr lang="en-GB" sz="2600" dirty="0"/>
              <a:t>Romano-Parthian Relations in the Julio-Claudian Period</a:t>
            </a:r>
          </a:p>
        </p:txBody>
      </p:sp>
      <p:sp>
        <p:nvSpPr>
          <p:cNvPr id="3" name="Content Placeholder 2"/>
          <p:cNvSpPr>
            <a:spLocks noGrp="1"/>
          </p:cNvSpPr>
          <p:nvPr>
            <p:ph sz="quarter" idx="1"/>
          </p:nvPr>
        </p:nvSpPr>
        <p:spPr>
          <a:xfrm>
            <a:off x="301752" y="1527048"/>
            <a:ext cx="8503920" cy="5070304"/>
          </a:xfrm>
        </p:spPr>
        <p:txBody>
          <a:bodyPr>
            <a:normAutofit lnSpcReduction="10000"/>
          </a:bodyPr>
          <a:lstStyle/>
          <a:p>
            <a:r>
              <a:rPr lang="en-GB" dirty="0"/>
              <a:t>Children of the Parthian royal family sometimes sent to Rome as hostages, but also for protection.</a:t>
            </a:r>
          </a:p>
          <a:p>
            <a:endParaRPr lang="en-GB" sz="800" dirty="0"/>
          </a:p>
          <a:p>
            <a:r>
              <a:rPr lang="en-GB" dirty="0"/>
              <a:t>Sometimes requests for one of these hostages/guests to be sent to become new Parthian king – e.g. </a:t>
            </a:r>
            <a:r>
              <a:rPr lang="en-GB" dirty="0" err="1"/>
              <a:t>Vonones</a:t>
            </a:r>
            <a:r>
              <a:rPr lang="en-GB" dirty="0"/>
              <a:t> I sent by Augustus (soon overthrown by </a:t>
            </a:r>
            <a:r>
              <a:rPr lang="en-GB" dirty="0" err="1"/>
              <a:t>Artabanus</a:t>
            </a:r>
            <a:r>
              <a:rPr lang="en-GB" dirty="0"/>
              <a:t> IV in AD 12).</a:t>
            </a:r>
          </a:p>
          <a:p>
            <a:endParaRPr lang="en-GB" sz="800" dirty="0"/>
          </a:p>
          <a:p>
            <a:r>
              <a:rPr lang="en-GB" dirty="0"/>
              <a:t>In AD 35 Tiberius sent </a:t>
            </a:r>
            <a:r>
              <a:rPr lang="en-GB" dirty="0" err="1"/>
              <a:t>Tiridates</a:t>
            </a:r>
            <a:r>
              <a:rPr lang="en-GB" dirty="0"/>
              <a:t> III (another son of </a:t>
            </a:r>
            <a:r>
              <a:rPr lang="en-GB" dirty="0" err="1"/>
              <a:t>Phraates</a:t>
            </a:r>
            <a:r>
              <a:rPr lang="en-GB" dirty="0"/>
              <a:t> IV) to oust </a:t>
            </a:r>
            <a:r>
              <a:rPr lang="en-GB" dirty="0" err="1"/>
              <a:t>Artabanus</a:t>
            </a:r>
            <a:r>
              <a:rPr lang="en-GB" dirty="0"/>
              <a:t> – Romanised nominee again proves unpopular.</a:t>
            </a:r>
          </a:p>
          <a:p>
            <a:endParaRPr lang="en-GB" sz="800" dirty="0"/>
          </a:p>
          <a:p>
            <a:r>
              <a:rPr lang="en-GB" dirty="0"/>
              <a:t>A grandson of </a:t>
            </a:r>
            <a:r>
              <a:rPr lang="en-GB" dirty="0" err="1"/>
              <a:t>Phraates</a:t>
            </a:r>
            <a:r>
              <a:rPr lang="en-GB" dirty="0"/>
              <a:t> IV, </a:t>
            </a:r>
            <a:r>
              <a:rPr lang="en-GB" dirty="0" err="1"/>
              <a:t>Meherdates</a:t>
            </a:r>
            <a:r>
              <a:rPr lang="en-GB" dirty="0"/>
              <a:t>, sent out in AD 49, but defeated and captured by </a:t>
            </a:r>
            <a:r>
              <a:rPr lang="en-GB" dirty="0" err="1"/>
              <a:t>Gotarzes</a:t>
            </a:r>
            <a:r>
              <a:rPr lang="en-GB" dirty="0"/>
              <a:t> II.</a:t>
            </a:r>
          </a:p>
        </p:txBody>
      </p:sp>
    </p:spTree>
    <p:extLst>
      <p:ext uri="{BB962C8B-B14F-4D97-AF65-F5344CB8AC3E}">
        <p14:creationId xmlns:p14="http://schemas.microsoft.com/office/powerpoint/2010/main" val="36064473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404664"/>
            <a:ext cx="8496944"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662608" y="578058"/>
            <a:ext cx="7776864" cy="2736304"/>
          </a:xfrm>
          <a:prstGeom prst="rect">
            <a:avLst/>
          </a:prstGeom>
        </p:spPr>
        <p:txBody>
          <a:bodyPr vert="horz">
            <a:normAutofit/>
          </a:bodyPr>
          <a:lstStyle/>
          <a:p>
            <a:pPr marL="274320" indent="-274320" algn="ctr">
              <a:spcBef>
                <a:spcPct val="20000"/>
              </a:spcBef>
              <a:buClr>
                <a:srgbClr val="D16349"/>
              </a:buClr>
              <a:buSzPct val="85000"/>
              <a:defRPr/>
            </a:pPr>
            <a:r>
              <a:rPr lang="en-GB" sz="6000" b="1" dirty="0">
                <a:solidFill>
                  <a:prstClr val="black"/>
                </a:solidFill>
              </a:rPr>
              <a:t>War Over Armenia</a:t>
            </a:r>
          </a:p>
          <a:p>
            <a:pPr marL="274320" indent="-274320">
              <a:spcBef>
                <a:spcPct val="20000"/>
              </a:spcBef>
              <a:buClr>
                <a:srgbClr val="D16349"/>
              </a:buClr>
              <a:buSzPct val="85000"/>
              <a:buFont typeface="Wingdings 2"/>
              <a:buChar char=""/>
              <a:defRPr/>
            </a:pPr>
            <a:endParaRPr lang="en-GB" sz="100" dirty="0">
              <a:solidFill>
                <a:prstClr val="black"/>
              </a:solidFill>
            </a:endParaRPr>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71262" y="1556792"/>
            <a:ext cx="7668209" cy="462076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382513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Initial Tension and Renewed Conflict</a:t>
            </a:r>
          </a:p>
        </p:txBody>
      </p:sp>
      <p:sp>
        <p:nvSpPr>
          <p:cNvPr id="3" name="Content Placeholder 2"/>
          <p:cNvSpPr>
            <a:spLocks noGrp="1"/>
          </p:cNvSpPr>
          <p:nvPr>
            <p:ph sz="quarter" idx="1"/>
          </p:nvPr>
        </p:nvSpPr>
        <p:spPr>
          <a:xfrm>
            <a:off x="179511" y="1527047"/>
            <a:ext cx="6236671" cy="2433631"/>
          </a:xfrm>
        </p:spPr>
        <p:txBody>
          <a:bodyPr>
            <a:normAutofit fontScale="92500" lnSpcReduction="10000"/>
          </a:bodyPr>
          <a:lstStyle/>
          <a:p>
            <a:r>
              <a:rPr lang="en-GB" sz="2500" dirty="0"/>
              <a:t>King </a:t>
            </a:r>
            <a:r>
              <a:rPr lang="en-GB" sz="2500" dirty="0" err="1"/>
              <a:t>Vologeses</a:t>
            </a:r>
            <a:r>
              <a:rPr lang="en-GB" sz="2500" dirty="0"/>
              <a:t> of Parthia establishes his brother </a:t>
            </a:r>
            <a:r>
              <a:rPr lang="en-GB" sz="2500" dirty="0" err="1"/>
              <a:t>Tiridates</a:t>
            </a:r>
            <a:r>
              <a:rPr lang="en-GB" sz="2500" dirty="0"/>
              <a:t> to the throne of Armenia – dispute with Rome AD 55. </a:t>
            </a:r>
          </a:p>
          <a:p>
            <a:endParaRPr lang="en-GB" sz="1200" dirty="0"/>
          </a:p>
          <a:p>
            <a:r>
              <a:rPr lang="en-GB" sz="2500" dirty="0" err="1"/>
              <a:t>Vologeses</a:t>
            </a:r>
            <a:r>
              <a:rPr lang="en-GB" sz="2500" dirty="0"/>
              <a:t> has to deal with one of his sons who had led a revolt in </a:t>
            </a:r>
            <a:r>
              <a:rPr lang="en-GB" sz="2500" dirty="0" err="1"/>
              <a:t>Hyrcania</a:t>
            </a:r>
            <a:r>
              <a:rPr lang="en-GB" sz="2500" dirty="0"/>
              <a:t> (northern Iran)- </a:t>
            </a:r>
            <a:r>
              <a:rPr lang="en-GB" sz="2500" dirty="0" err="1"/>
              <a:t>Vologeses</a:t>
            </a:r>
            <a:r>
              <a:rPr lang="en-GB" sz="2500" dirty="0"/>
              <a:t> offers up hostages to Rome. </a:t>
            </a:r>
          </a:p>
          <a:p>
            <a:endParaRPr lang="en-GB" dirty="0"/>
          </a:p>
        </p:txBody>
      </p:sp>
      <p:sp>
        <p:nvSpPr>
          <p:cNvPr id="4" name="Content Placeholder 2"/>
          <p:cNvSpPr txBox="1">
            <a:spLocks/>
          </p:cNvSpPr>
          <p:nvPr/>
        </p:nvSpPr>
        <p:spPr>
          <a:xfrm>
            <a:off x="154221" y="3996592"/>
            <a:ext cx="5832648" cy="2668721"/>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2300" dirty="0"/>
              <a:t>Hostility flares up over Armenia again (AD 58).</a:t>
            </a:r>
          </a:p>
          <a:p>
            <a:endParaRPr lang="en-GB" sz="500" dirty="0"/>
          </a:p>
          <a:p>
            <a:r>
              <a:rPr lang="en-GB" sz="2300" dirty="0" err="1">
                <a:solidFill>
                  <a:prstClr val="black"/>
                </a:solidFill>
              </a:rPr>
              <a:t>Corbulo</a:t>
            </a:r>
            <a:r>
              <a:rPr lang="en-GB" sz="2300" dirty="0">
                <a:solidFill>
                  <a:prstClr val="black"/>
                </a:solidFill>
              </a:rPr>
              <a:t> raises levies in Galatia and Cappadocia, and a legion with accompanying auxiliaries (foot and horse) were sent from Germany. </a:t>
            </a:r>
          </a:p>
          <a:p>
            <a:pPr marL="0" indent="0">
              <a:buNone/>
            </a:pPr>
            <a:endParaRPr lang="en-GB" sz="2500" dirty="0"/>
          </a:p>
          <a:p>
            <a:endParaRPr lang="en-GB" sz="1200" dirty="0"/>
          </a:p>
          <a:p>
            <a:endParaRPr lang="en-GB" dirty="0"/>
          </a:p>
        </p:txBody>
      </p:sp>
      <p:pic>
        <p:nvPicPr>
          <p:cNvPr id="5" name="Picture 4"/>
          <p:cNvPicPr>
            <a:picLocks noChangeAspect="1"/>
          </p:cNvPicPr>
          <p:nvPr/>
        </p:nvPicPr>
        <p:blipFill>
          <a:blip r:embed="rId2"/>
          <a:stretch>
            <a:fillRect/>
          </a:stretch>
        </p:blipFill>
        <p:spPr>
          <a:xfrm>
            <a:off x="6416183" y="1412776"/>
            <a:ext cx="2548305" cy="2433631"/>
          </a:xfrm>
          <a:prstGeom prst="rect">
            <a:avLst/>
          </a:prstGeom>
        </p:spPr>
      </p:pic>
      <p:pic>
        <p:nvPicPr>
          <p:cNvPr id="6" name="Picture 2" descr="http://www.bible-history.com/maps/Map-Asia-in-Roman-Times.gif"/>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39484" t="9451" b="10181"/>
          <a:stretch/>
        </p:blipFill>
        <p:spPr bwMode="auto">
          <a:xfrm>
            <a:off x="6140496" y="3960679"/>
            <a:ext cx="2823992" cy="22670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478130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FF96CD-FFB2-49EC-9F30-6769446385C1}"/>
              </a:ext>
            </a:extLst>
          </p:cNvPr>
          <p:cNvSpPr>
            <a:spLocks noGrp="1"/>
          </p:cNvSpPr>
          <p:nvPr>
            <p:ph type="title"/>
          </p:nvPr>
        </p:nvSpPr>
        <p:spPr/>
        <p:txBody>
          <a:bodyPr/>
          <a:lstStyle/>
          <a:p>
            <a:r>
              <a:rPr lang="en-GB" dirty="0"/>
              <a:t>Territory and Climate of Armenia</a:t>
            </a:r>
          </a:p>
        </p:txBody>
      </p:sp>
      <p:sp>
        <p:nvSpPr>
          <p:cNvPr id="3" name="Content Placeholder 2">
            <a:extLst>
              <a:ext uri="{FF2B5EF4-FFF2-40B4-BE49-F238E27FC236}">
                <a16:creationId xmlns:a16="http://schemas.microsoft.com/office/drawing/2014/main" id="{6CF6F2A7-2527-428D-BC9C-14F7CC49B604}"/>
              </a:ext>
            </a:extLst>
          </p:cNvPr>
          <p:cNvSpPr>
            <a:spLocks noGrp="1"/>
          </p:cNvSpPr>
          <p:nvPr>
            <p:ph sz="quarter" idx="1"/>
          </p:nvPr>
        </p:nvSpPr>
        <p:spPr>
          <a:xfrm>
            <a:off x="107504" y="1527048"/>
            <a:ext cx="5184576" cy="5102352"/>
          </a:xfrm>
        </p:spPr>
        <p:txBody>
          <a:bodyPr>
            <a:normAutofit fontScale="92500" lnSpcReduction="20000"/>
          </a:bodyPr>
          <a:lstStyle/>
          <a:p>
            <a:r>
              <a:rPr lang="en-GB" dirty="0"/>
              <a:t>The area of Greater Armenia (also including parts of eastern Anatolia) was rugged and mountainous. </a:t>
            </a:r>
          </a:p>
          <a:p>
            <a:pPr lvl="1"/>
            <a:r>
              <a:rPr lang="en-GB" dirty="0"/>
              <a:t>Taurus and Zagros ranges, and Lesser Caucasus.</a:t>
            </a:r>
          </a:p>
          <a:p>
            <a:pPr lvl="1"/>
            <a:endParaRPr lang="en-GB" sz="500" dirty="0"/>
          </a:p>
          <a:p>
            <a:r>
              <a:rPr lang="en-GB" dirty="0"/>
              <a:t>Harsh winters can cut much of the region of (snow in passes).  </a:t>
            </a:r>
          </a:p>
          <a:p>
            <a:endParaRPr lang="en-GB" sz="500" dirty="0"/>
          </a:p>
          <a:p>
            <a:r>
              <a:rPr lang="en-GB" dirty="0"/>
              <a:t>Semi-insulated populations within different valleys (a decentralised polity). </a:t>
            </a:r>
          </a:p>
          <a:p>
            <a:endParaRPr lang="en-GB" sz="500" dirty="0"/>
          </a:p>
          <a:p>
            <a:r>
              <a:rPr lang="en-GB" dirty="0"/>
              <a:t>Territory more accessible from the East than the West.</a:t>
            </a:r>
          </a:p>
          <a:p>
            <a:pPr lvl="1"/>
            <a:r>
              <a:rPr lang="en-GB" dirty="0"/>
              <a:t>Media </a:t>
            </a:r>
            <a:r>
              <a:rPr lang="en-GB" dirty="0" err="1"/>
              <a:t>Atropatene</a:t>
            </a:r>
            <a:r>
              <a:rPr lang="en-GB" dirty="0"/>
              <a:t> and </a:t>
            </a:r>
            <a:r>
              <a:rPr lang="en-GB" dirty="0" err="1"/>
              <a:t>Adiabene</a:t>
            </a:r>
            <a:r>
              <a:rPr lang="en-GB" dirty="0"/>
              <a:t> linked Armenia with Iranian highlands.</a:t>
            </a:r>
          </a:p>
          <a:p>
            <a:endParaRPr lang="en-GB" dirty="0"/>
          </a:p>
          <a:p>
            <a:endParaRPr lang="en-GB" dirty="0"/>
          </a:p>
        </p:txBody>
      </p:sp>
      <p:pic>
        <p:nvPicPr>
          <p:cNvPr id="4" name="Picture 3">
            <a:extLst>
              <a:ext uri="{FF2B5EF4-FFF2-40B4-BE49-F238E27FC236}">
                <a16:creationId xmlns:a16="http://schemas.microsoft.com/office/drawing/2014/main" id="{62F38B17-A2E8-46B5-9287-222F0BC3BBB9}"/>
              </a:ext>
            </a:extLst>
          </p:cNvPr>
          <p:cNvPicPr>
            <a:picLocks noChangeAspect="1"/>
          </p:cNvPicPr>
          <p:nvPr/>
        </p:nvPicPr>
        <p:blipFill>
          <a:blip r:embed="rId2"/>
          <a:stretch>
            <a:fillRect/>
          </a:stretch>
        </p:blipFill>
        <p:spPr>
          <a:xfrm>
            <a:off x="5420895" y="1096888"/>
            <a:ext cx="3412847" cy="2332112"/>
          </a:xfrm>
          <a:prstGeom prst="rect">
            <a:avLst/>
          </a:prstGeom>
        </p:spPr>
      </p:pic>
      <p:sp>
        <p:nvSpPr>
          <p:cNvPr id="6" name="TextBox 5">
            <a:extLst>
              <a:ext uri="{FF2B5EF4-FFF2-40B4-BE49-F238E27FC236}">
                <a16:creationId xmlns:a16="http://schemas.microsoft.com/office/drawing/2014/main" id="{95EAB222-6929-4D6C-A406-9964DA0B12C4}"/>
              </a:ext>
            </a:extLst>
          </p:cNvPr>
          <p:cNvSpPr txBox="1"/>
          <p:nvPr/>
        </p:nvSpPr>
        <p:spPr>
          <a:xfrm>
            <a:off x="5868144" y="3059668"/>
            <a:ext cx="2069976" cy="369332"/>
          </a:xfrm>
          <a:prstGeom prst="rect">
            <a:avLst/>
          </a:prstGeom>
          <a:solidFill>
            <a:schemeClr val="bg1">
              <a:lumMod val="95000"/>
            </a:schemeClr>
          </a:solidFill>
        </p:spPr>
        <p:txBody>
          <a:bodyPr wrap="square">
            <a:spAutoFit/>
          </a:bodyPr>
          <a:lstStyle/>
          <a:p>
            <a:r>
              <a:rPr lang="en-GB" dirty="0"/>
              <a:t>Zagros Mountains</a:t>
            </a:r>
          </a:p>
        </p:txBody>
      </p:sp>
      <p:sp>
        <p:nvSpPr>
          <p:cNvPr id="8" name="TextBox 7">
            <a:extLst>
              <a:ext uri="{FF2B5EF4-FFF2-40B4-BE49-F238E27FC236}">
                <a16:creationId xmlns:a16="http://schemas.microsoft.com/office/drawing/2014/main" id="{0202EA05-6154-4B17-948E-FEED85BF5B7E}"/>
              </a:ext>
            </a:extLst>
          </p:cNvPr>
          <p:cNvSpPr txBox="1"/>
          <p:nvPr/>
        </p:nvSpPr>
        <p:spPr>
          <a:xfrm>
            <a:off x="5292080" y="6027003"/>
            <a:ext cx="3851919" cy="830997"/>
          </a:xfrm>
          <a:prstGeom prst="rect">
            <a:avLst/>
          </a:prstGeom>
          <a:solidFill>
            <a:schemeClr val="accent2">
              <a:lumMod val="20000"/>
              <a:lumOff val="80000"/>
            </a:schemeClr>
          </a:solidFill>
        </p:spPr>
        <p:txBody>
          <a:bodyPr wrap="square">
            <a:spAutoFit/>
          </a:bodyPr>
          <a:lstStyle/>
          <a:p>
            <a:r>
              <a:rPr lang="en-GB" sz="1600" dirty="0"/>
              <a:t>Temple of Garni, probably built by king </a:t>
            </a:r>
            <a:r>
              <a:rPr lang="en-GB" sz="1600" dirty="0" err="1"/>
              <a:t>Tiridates</a:t>
            </a:r>
            <a:r>
              <a:rPr lang="en-GB" sz="1600" dirty="0"/>
              <a:t> I (mid-late 1st century AD in honour of the sun god </a:t>
            </a:r>
            <a:r>
              <a:rPr lang="en-GB" sz="1600" dirty="0" err="1"/>
              <a:t>Mihr</a:t>
            </a:r>
            <a:r>
              <a:rPr lang="en-GB" sz="1600" dirty="0"/>
              <a:t>.</a:t>
            </a:r>
          </a:p>
        </p:txBody>
      </p:sp>
      <p:pic>
        <p:nvPicPr>
          <p:cNvPr id="9" name="Picture 8">
            <a:extLst>
              <a:ext uri="{FF2B5EF4-FFF2-40B4-BE49-F238E27FC236}">
                <a16:creationId xmlns:a16="http://schemas.microsoft.com/office/drawing/2014/main" id="{59A12D6F-6A24-4E26-ABF2-13436248D4B8}"/>
              </a:ext>
            </a:extLst>
          </p:cNvPr>
          <p:cNvPicPr>
            <a:picLocks noChangeAspect="1"/>
          </p:cNvPicPr>
          <p:nvPr/>
        </p:nvPicPr>
        <p:blipFill>
          <a:blip r:embed="rId3"/>
          <a:stretch>
            <a:fillRect/>
          </a:stretch>
        </p:blipFill>
        <p:spPr>
          <a:xfrm>
            <a:off x="5508102" y="3553191"/>
            <a:ext cx="3131839" cy="2505471"/>
          </a:xfrm>
          <a:prstGeom prst="rect">
            <a:avLst/>
          </a:prstGeom>
        </p:spPr>
      </p:pic>
      <p:sp>
        <p:nvSpPr>
          <p:cNvPr id="10" name="TextBox 9">
            <a:extLst>
              <a:ext uri="{FF2B5EF4-FFF2-40B4-BE49-F238E27FC236}">
                <a16:creationId xmlns:a16="http://schemas.microsoft.com/office/drawing/2014/main" id="{FEE741C8-BD86-457E-A541-C5DF0302EF2F}"/>
              </a:ext>
            </a:extLst>
          </p:cNvPr>
          <p:cNvSpPr txBox="1"/>
          <p:nvPr/>
        </p:nvSpPr>
        <p:spPr>
          <a:xfrm>
            <a:off x="310258" y="238904"/>
            <a:ext cx="8531990" cy="2677656"/>
          </a:xfrm>
          <a:prstGeom prst="rect">
            <a:avLst/>
          </a:prstGeom>
          <a:solidFill>
            <a:schemeClr val="accent1">
              <a:lumMod val="20000"/>
              <a:lumOff val="80000"/>
            </a:schemeClr>
          </a:solidFill>
        </p:spPr>
        <p:txBody>
          <a:bodyPr wrap="square">
            <a:spAutoFit/>
          </a:bodyPr>
          <a:lstStyle/>
          <a:p>
            <a:r>
              <a:rPr lang="en-GB" sz="2400" dirty="0"/>
              <a:t>“In addition, the Armenians — whose allegiance was a matter of doubt — were invoking the arms of both powers; though by geographical position and affinity of manners they stood closer to the Parthians, were connected with them by inter-marriage, and, in their ignorance of liberty, were more inclined to accept servitude in that quarter.” – </a:t>
            </a:r>
            <a:r>
              <a:rPr lang="en-GB" sz="2400" b="1" dirty="0"/>
              <a:t>Tac. </a:t>
            </a:r>
            <a:r>
              <a:rPr lang="en-GB" sz="2400" b="1" i="1" dirty="0"/>
              <a:t>Ann</a:t>
            </a:r>
            <a:r>
              <a:rPr lang="en-GB" sz="2400" b="1" dirty="0"/>
              <a:t>. 13.34</a:t>
            </a:r>
            <a:r>
              <a:rPr lang="en-GB" sz="2400" dirty="0"/>
              <a:t>. </a:t>
            </a:r>
          </a:p>
        </p:txBody>
      </p:sp>
    </p:spTree>
    <p:extLst>
      <p:ext uri="{BB962C8B-B14F-4D97-AF65-F5344CB8AC3E}">
        <p14:creationId xmlns:p14="http://schemas.microsoft.com/office/powerpoint/2010/main" val="2577616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Course of the Campaign (1)</a:t>
            </a:r>
          </a:p>
        </p:txBody>
      </p:sp>
      <p:sp>
        <p:nvSpPr>
          <p:cNvPr id="3" name="Content Placeholder 2"/>
          <p:cNvSpPr>
            <a:spLocks noGrp="1"/>
          </p:cNvSpPr>
          <p:nvPr>
            <p:ph sz="quarter" idx="1"/>
          </p:nvPr>
        </p:nvSpPr>
        <p:spPr>
          <a:xfrm>
            <a:off x="179512" y="1527048"/>
            <a:ext cx="8784976" cy="1397896"/>
          </a:xfrm>
        </p:spPr>
        <p:txBody>
          <a:bodyPr>
            <a:normAutofit/>
          </a:bodyPr>
          <a:lstStyle/>
          <a:p>
            <a:r>
              <a:rPr lang="en-GB" sz="2300" dirty="0" err="1"/>
              <a:t>Tiridates</a:t>
            </a:r>
            <a:r>
              <a:rPr lang="en-GB" sz="2300" dirty="0"/>
              <a:t> and </a:t>
            </a:r>
            <a:r>
              <a:rPr lang="en-GB" sz="2300" dirty="0" err="1"/>
              <a:t>Corbulo</a:t>
            </a:r>
            <a:r>
              <a:rPr lang="en-GB" sz="2300" dirty="0"/>
              <a:t> harass each other allies in Armenia – initial conference come to nothing. </a:t>
            </a:r>
          </a:p>
          <a:p>
            <a:endParaRPr lang="en-GB" sz="300" dirty="0"/>
          </a:p>
          <a:p>
            <a:r>
              <a:rPr lang="en-GB" sz="2300" dirty="0" err="1"/>
              <a:t>Corbulo</a:t>
            </a:r>
            <a:r>
              <a:rPr lang="en-GB" sz="2300" dirty="0"/>
              <a:t> sieges of </a:t>
            </a:r>
            <a:r>
              <a:rPr lang="en-GB" sz="2300" dirty="0" err="1"/>
              <a:t>Volandum</a:t>
            </a:r>
            <a:r>
              <a:rPr lang="en-GB" sz="2300" dirty="0"/>
              <a:t> – </a:t>
            </a:r>
            <a:r>
              <a:rPr lang="en-GB" sz="2300" b="1" dirty="0" err="1"/>
              <a:t>Tac</a:t>
            </a:r>
            <a:r>
              <a:rPr lang="en-GB" sz="2300" b="1" dirty="0"/>
              <a:t>. </a:t>
            </a:r>
            <a:r>
              <a:rPr lang="en-GB" sz="2300" b="1" i="1" dirty="0"/>
              <a:t>Ann. </a:t>
            </a:r>
            <a:r>
              <a:rPr lang="en-GB" sz="2300" b="1" dirty="0"/>
              <a:t>13.39</a:t>
            </a:r>
            <a:r>
              <a:rPr lang="en-GB" sz="2300" dirty="0"/>
              <a:t>. </a:t>
            </a:r>
          </a:p>
          <a:p>
            <a:endParaRPr lang="en-GB" dirty="0"/>
          </a:p>
        </p:txBody>
      </p:sp>
      <p:sp>
        <p:nvSpPr>
          <p:cNvPr id="4" name="Content Placeholder 2"/>
          <p:cNvSpPr txBox="1">
            <a:spLocks/>
          </p:cNvSpPr>
          <p:nvPr/>
        </p:nvSpPr>
        <p:spPr>
          <a:xfrm>
            <a:off x="179512" y="2924944"/>
            <a:ext cx="4824536" cy="3744416"/>
          </a:xfrm>
          <a:prstGeom prst="rect">
            <a:avLst/>
          </a:prstGeom>
        </p:spPr>
        <p:txBody>
          <a:bodyPr vert="horz">
            <a:normAutofit fontScale="850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dirty="0"/>
              <a:t>Roman forces march on the Armenian capital </a:t>
            </a:r>
            <a:r>
              <a:rPr lang="en-GB" dirty="0" err="1"/>
              <a:t>Artaxata</a:t>
            </a:r>
            <a:r>
              <a:rPr lang="en-GB" dirty="0"/>
              <a:t> – Roman column attacked by </a:t>
            </a:r>
            <a:r>
              <a:rPr lang="en-GB" dirty="0" err="1"/>
              <a:t>Tiridates</a:t>
            </a:r>
            <a:r>
              <a:rPr lang="en-GB" dirty="0"/>
              <a:t> forces. </a:t>
            </a:r>
          </a:p>
          <a:p>
            <a:endParaRPr lang="en-GB" sz="500" dirty="0"/>
          </a:p>
          <a:p>
            <a:r>
              <a:rPr lang="en-GB" dirty="0"/>
              <a:t>The townsmen of </a:t>
            </a:r>
            <a:r>
              <a:rPr lang="en-GB" dirty="0" err="1"/>
              <a:t>Artaxata</a:t>
            </a:r>
            <a:r>
              <a:rPr lang="en-GB" dirty="0"/>
              <a:t> open to gates to Roman forces, sparing their lives, but town itself is destroyed. </a:t>
            </a:r>
          </a:p>
          <a:p>
            <a:endParaRPr lang="en-GB" sz="500" dirty="0"/>
          </a:p>
          <a:p>
            <a:r>
              <a:rPr lang="en-GB" dirty="0"/>
              <a:t>Nero hailed as Imperator for this success, honours and thanksgivings are granted by the Senate – </a:t>
            </a:r>
            <a:r>
              <a:rPr lang="en-GB" b="1" dirty="0" err="1"/>
              <a:t>Tac</a:t>
            </a:r>
            <a:r>
              <a:rPr lang="en-GB" b="1" dirty="0"/>
              <a:t>. </a:t>
            </a:r>
            <a:r>
              <a:rPr lang="en-GB" b="1" i="1" dirty="0"/>
              <a:t>Ann. </a:t>
            </a:r>
            <a:r>
              <a:rPr lang="en-GB" b="1" dirty="0"/>
              <a:t>13.41. </a:t>
            </a:r>
            <a:endParaRPr lang="en-GB" dirty="0"/>
          </a:p>
          <a:p>
            <a:endParaRPr lang="en-GB" dirty="0"/>
          </a:p>
        </p:txBody>
      </p:sp>
      <p:pic>
        <p:nvPicPr>
          <p:cNvPr id="5" name="Picture 4"/>
          <p:cNvPicPr>
            <a:picLocks noChangeAspect="1"/>
          </p:cNvPicPr>
          <p:nvPr/>
        </p:nvPicPr>
        <p:blipFill>
          <a:blip r:embed="rId2"/>
          <a:stretch>
            <a:fillRect/>
          </a:stretch>
        </p:blipFill>
        <p:spPr>
          <a:xfrm>
            <a:off x="5580112" y="2935894"/>
            <a:ext cx="3110720" cy="3638956"/>
          </a:xfrm>
          <a:prstGeom prst="rect">
            <a:avLst/>
          </a:prstGeom>
        </p:spPr>
      </p:pic>
      <p:sp>
        <p:nvSpPr>
          <p:cNvPr id="6" name="Donut 5"/>
          <p:cNvSpPr/>
          <p:nvPr/>
        </p:nvSpPr>
        <p:spPr>
          <a:xfrm>
            <a:off x="7159641" y="3933056"/>
            <a:ext cx="504056" cy="504056"/>
          </a:xfrm>
          <a:prstGeom prst="donut">
            <a:avLst>
              <a:gd name="adj" fmla="val 7993"/>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10475289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Course of the Campaign (2)</a:t>
            </a:r>
          </a:p>
        </p:txBody>
      </p:sp>
      <p:sp>
        <p:nvSpPr>
          <p:cNvPr id="3" name="Content Placeholder 2"/>
          <p:cNvSpPr>
            <a:spLocks noGrp="1"/>
          </p:cNvSpPr>
          <p:nvPr>
            <p:ph sz="quarter" idx="1"/>
          </p:nvPr>
        </p:nvSpPr>
        <p:spPr>
          <a:xfrm>
            <a:off x="179512" y="2492896"/>
            <a:ext cx="5378644" cy="4350224"/>
          </a:xfrm>
        </p:spPr>
        <p:txBody>
          <a:bodyPr>
            <a:normAutofit fontScale="92500" lnSpcReduction="20000"/>
          </a:bodyPr>
          <a:lstStyle/>
          <a:p>
            <a:r>
              <a:rPr lang="en-GB" sz="2600" dirty="0" err="1"/>
              <a:t>Tigranes</a:t>
            </a:r>
            <a:r>
              <a:rPr lang="en-GB" sz="2600" dirty="0"/>
              <a:t> (from the </a:t>
            </a:r>
            <a:r>
              <a:rPr lang="en-GB" sz="2600" dirty="0" err="1"/>
              <a:t>Cappadocian</a:t>
            </a:r>
            <a:r>
              <a:rPr lang="en-GB" sz="2600" dirty="0"/>
              <a:t> royal house) is sent to Armenia as Nero’s candidate for the throne. </a:t>
            </a:r>
          </a:p>
          <a:p>
            <a:endParaRPr lang="en-GB" sz="300" dirty="0"/>
          </a:p>
          <a:p>
            <a:r>
              <a:rPr lang="en-GB" sz="2600" dirty="0" err="1"/>
              <a:t>Corbulo</a:t>
            </a:r>
            <a:r>
              <a:rPr lang="en-GB" sz="2600" dirty="0"/>
              <a:t> withdraws to Syria. – </a:t>
            </a:r>
            <a:r>
              <a:rPr lang="en-GB" sz="2600" b="1" dirty="0" err="1"/>
              <a:t>Tac</a:t>
            </a:r>
            <a:r>
              <a:rPr lang="en-GB" sz="2600" b="1" dirty="0"/>
              <a:t>. </a:t>
            </a:r>
            <a:r>
              <a:rPr lang="en-GB" sz="2600" b="1" i="1" dirty="0"/>
              <a:t>Ann. </a:t>
            </a:r>
            <a:r>
              <a:rPr lang="en-GB" sz="2600" b="1" dirty="0"/>
              <a:t>14.26. </a:t>
            </a:r>
          </a:p>
          <a:p>
            <a:endParaRPr lang="en-GB" sz="300" b="1" dirty="0"/>
          </a:p>
          <a:p>
            <a:r>
              <a:rPr lang="en-GB" sz="2600" dirty="0" err="1"/>
              <a:t>Vologeses</a:t>
            </a:r>
            <a:r>
              <a:rPr lang="en-GB" sz="2600" dirty="0"/>
              <a:t> ends war with </a:t>
            </a:r>
            <a:r>
              <a:rPr lang="en-GB" sz="2600" dirty="0" err="1"/>
              <a:t>Hyrcania</a:t>
            </a:r>
            <a:r>
              <a:rPr lang="en-GB" sz="2600" dirty="0"/>
              <a:t>; assembles forces to ejected </a:t>
            </a:r>
            <a:r>
              <a:rPr lang="en-GB" sz="2600" dirty="0" err="1"/>
              <a:t>Tigranes</a:t>
            </a:r>
            <a:r>
              <a:rPr lang="en-GB" sz="2600" dirty="0"/>
              <a:t> from Armenia. </a:t>
            </a:r>
          </a:p>
          <a:p>
            <a:endParaRPr lang="en-GB" sz="300" dirty="0"/>
          </a:p>
          <a:p>
            <a:r>
              <a:rPr lang="en-GB" sz="2600" dirty="0" err="1"/>
              <a:t>Corbulo</a:t>
            </a:r>
            <a:r>
              <a:rPr lang="en-GB" sz="2600" dirty="0"/>
              <a:t> prepares the defences of Syria, while sending two legions under </a:t>
            </a:r>
            <a:r>
              <a:rPr lang="en-GB" sz="2600" dirty="0" err="1"/>
              <a:t>Verulanus</a:t>
            </a:r>
            <a:r>
              <a:rPr lang="en-GB" sz="2600" dirty="0"/>
              <a:t> Severus and </a:t>
            </a:r>
            <a:r>
              <a:rPr lang="en-GB" sz="2600" dirty="0" err="1"/>
              <a:t>Vettius</a:t>
            </a:r>
            <a:r>
              <a:rPr lang="en-GB" sz="2600" dirty="0"/>
              <a:t> </a:t>
            </a:r>
            <a:r>
              <a:rPr lang="en-GB" sz="2600" dirty="0" err="1"/>
              <a:t>Bolanus</a:t>
            </a:r>
            <a:r>
              <a:rPr lang="en-GB" sz="2600" dirty="0"/>
              <a:t> to reinforce </a:t>
            </a:r>
            <a:r>
              <a:rPr lang="en-GB" sz="2600" dirty="0" err="1"/>
              <a:t>Tigranes</a:t>
            </a:r>
            <a:r>
              <a:rPr lang="en-GB" sz="2600" dirty="0"/>
              <a:t>. </a:t>
            </a:r>
          </a:p>
          <a:p>
            <a:endParaRPr lang="en-GB" dirty="0"/>
          </a:p>
          <a:p>
            <a:endParaRPr lang="en-GB" dirty="0"/>
          </a:p>
          <a:p>
            <a:endParaRPr lang="en-GB" dirty="0"/>
          </a:p>
        </p:txBody>
      </p:sp>
      <p:pic>
        <p:nvPicPr>
          <p:cNvPr id="4"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25716" t="6829" r="5860" b="21318"/>
          <a:stretch/>
        </p:blipFill>
        <p:spPr bwMode="auto">
          <a:xfrm>
            <a:off x="5558156" y="2492896"/>
            <a:ext cx="3324653" cy="38884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Donut 4"/>
          <p:cNvSpPr/>
          <p:nvPr/>
        </p:nvSpPr>
        <p:spPr>
          <a:xfrm>
            <a:off x="6068220" y="5013176"/>
            <a:ext cx="792088" cy="432048"/>
          </a:xfrm>
          <a:prstGeom prst="donut">
            <a:avLst>
              <a:gd name="adj" fmla="val 7993"/>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7" name="Rectangle 6"/>
          <p:cNvSpPr/>
          <p:nvPr/>
        </p:nvSpPr>
        <p:spPr>
          <a:xfrm>
            <a:off x="179512" y="1484784"/>
            <a:ext cx="8856984" cy="1280351"/>
          </a:xfrm>
          <a:prstGeom prst="rect">
            <a:avLst/>
          </a:prstGeom>
        </p:spPr>
        <p:txBody>
          <a:bodyPr wrap="square">
            <a:spAutoFit/>
          </a:bodyPr>
          <a:lstStyle/>
          <a:p>
            <a:pPr marL="274320" lvl="0" indent="-274320">
              <a:spcBef>
                <a:spcPct val="20000"/>
              </a:spcBef>
              <a:buClr>
                <a:srgbClr val="D16349"/>
              </a:buClr>
              <a:buSzPct val="85000"/>
              <a:buFont typeface="Wingdings 2"/>
              <a:buChar char=""/>
            </a:pPr>
            <a:r>
              <a:rPr lang="en-GB" sz="2200" dirty="0" err="1">
                <a:solidFill>
                  <a:prstClr val="black"/>
                </a:solidFill>
              </a:rPr>
              <a:t>Corbulo</a:t>
            </a:r>
            <a:r>
              <a:rPr lang="en-GB" sz="2200" dirty="0">
                <a:solidFill>
                  <a:prstClr val="black"/>
                </a:solidFill>
              </a:rPr>
              <a:t> continues campaigning (AD 60) – supplies grow low. </a:t>
            </a:r>
          </a:p>
          <a:p>
            <a:pPr marL="274320" lvl="0" indent="-274320">
              <a:spcBef>
                <a:spcPct val="20000"/>
              </a:spcBef>
              <a:buClr>
                <a:srgbClr val="D16349"/>
              </a:buClr>
              <a:buSzPct val="85000"/>
              <a:buFont typeface="Wingdings 2"/>
              <a:buChar char=""/>
            </a:pPr>
            <a:endParaRPr lang="en-GB" sz="300" dirty="0">
              <a:solidFill>
                <a:prstClr val="black"/>
              </a:solidFill>
            </a:endParaRPr>
          </a:p>
          <a:p>
            <a:pPr marL="274320" lvl="0" indent="-274320">
              <a:spcBef>
                <a:spcPct val="20000"/>
              </a:spcBef>
              <a:buClr>
                <a:srgbClr val="D16349"/>
              </a:buClr>
              <a:buSzPct val="85000"/>
              <a:buFont typeface="Wingdings 2"/>
              <a:buChar char=""/>
            </a:pPr>
            <a:r>
              <a:rPr lang="en-GB" sz="2200" dirty="0">
                <a:solidFill>
                  <a:prstClr val="black"/>
                </a:solidFill>
              </a:rPr>
              <a:t>The city of </a:t>
            </a:r>
            <a:r>
              <a:rPr lang="en-GB" sz="2200" dirty="0" err="1">
                <a:solidFill>
                  <a:prstClr val="black"/>
                </a:solidFill>
              </a:rPr>
              <a:t>Tigranocerta</a:t>
            </a:r>
            <a:r>
              <a:rPr lang="en-GB" sz="2200" dirty="0">
                <a:solidFill>
                  <a:prstClr val="black"/>
                </a:solidFill>
              </a:rPr>
              <a:t> opens it gates to </a:t>
            </a:r>
            <a:r>
              <a:rPr lang="en-GB" sz="2200" dirty="0" err="1">
                <a:solidFill>
                  <a:prstClr val="black"/>
                </a:solidFill>
              </a:rPr>
              <a:t>Corbulo</a:t>
            </a:r>
            <a:r>
              <a:rPr lang="en-GB" sz="2200" dirty="0">
                <a:solidFill>
                  <a:prstClr val="black"/>
                </a:solidFill>
              </a:rPr>
              <a:t> and is spared. </a:t>
            </a:r>
          </a:p>
          <a:p>
            <a:pPr marL="274320" lvl="0" indent="-274320">
              <a:spcBef>
                <a:spcPct val="20000"/>
              </a:spcBef>
              <a:buClr>
                <a:srgbClr val="D16349"/>
              </a:buClr>
              <a:buSzPct val="85000"/>
              <a:buFont typeface="Wingdings 2"/>
              <a:buChar char=""/>
            </a:pPr>
            <a:endParaRPr lang="en-GB" sz="2100" dirty="0">
              <a:solidFill>
                <a:prstClr val="black"/>
              </a:solidFill>
            </a:endParaRPr>
          </a:p>
        </p:txBody>
      </p:sp>
    </p:spTree>
    <p:extLst>
      <p:ext uri="{BB962C8B-B14F-4D97-AF65-F5344CB8AC3E}">
        <p14:creationId xmlns:p14="http://schemas.microsoft.com/office/powerpoint/2010/main" val="5776286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Course of the Campaign (3)</a:t>
            </a:r>
          </a:p>
        </p:txBody>
      </p:sp>
      <p:sp>
        <p:nvSpPr>
          <p:cNvPr id="3" name="Content Placeholder 2"/>
          <p:cNvSpPr>
            <a:spLocks noGrp="1"/>
          </p:cNvSpPr>
          <p:nvPr>
            <p:ph sz="quarter" idx="1"/>
          </p:nvPr>
        </p:nvSpPr>
        <p:spPr>
          <a:xfrm>
            <a:off x="116596" y="1628800"/>
            <a:ext cx="8719556" cy="1872208"/>
          </a:xfrm>
        </p:spPr>
        <p:txBody>
          <a:bodyPr>
            <a:normAutofit/>
          </a:bodyPr>
          <a:lstStyle/>
          <a:p>
            <a:r>
              <a:rPr lang="en-GB" sz="2200" dirty="0" err="1"/>
              <a:t>Caessenius</a:t>
            </a:r>
            <a:r>
              <a:rPr lang="en-GB" sz="2200" dirty="0"/>
              <a:t> </a:t>
            </a:r>
            <a:r>
              <a:rPr lang="en-GB" sz="2200" dirty="0" err="1"/>
              <a:t>Paetus</a:t>
            </a:r>
            <a:r>
              <a:rPr lang="en-GB" sz="2200" dirty="0"/>
              <a:t> sent as general to Armenia – initial success met with set backs. </a:t>
            </a:r>
          </a:p>
          <a:p>
            <a:endParaRPr lang="en-GB" sz="400" dirty="0"/>
          </a:p>
          <a:p>
            <a:r>
              <a:rPr lang="en-GB" sz="2400" dirty="0" err="1"/>
              <a:t>Paetus</a:t>
            </a:r>
            <a:r>
              <a:rPr lang="en-GB" sz="2400" dirty="0"/>
              <a:t> allowed to retreat with his forces by </a:t>
            </a:r>
            <a:r>
              <a:rPr lang="en-GB" sz="2400" dirty="0" err="1"/>
              <a:t>Vologeses</a:t>
            </a:r>
            <a:r>
              <a:rPr lang="en-GB" sz="2400" dirty="0"/>
              <a:t> in exchange for surrendering the Roman fortifications. </a:t>
            </a:r>
          </a:p>
          <a:p>
            <a:endParaRPr lang="en-GB" sz="400" dirty="0"/>
          </a:p>
          <a:p>
            <a:endParaRPr lang="en-GB" dirty="0"/>
          </a:p>
          <a:p>
            <a:endParaRPr lang="en-GB" dirty="0"/>
          </a:p>
          <a:p>
            <a:endParaRPr lang="en-GB" dirty="0"/>
          </a:p>
          <a:p>
            <a:endParaRPr lang="en-GB" dirty="0"/>
          </a:p>
        </p:txBody>
      </p:sp>
      <p:pic>
        <p:nvPicPr>
          <p:cNvPr id="4" name="Picture 3"/>
          <p:cNvPicPr>
            <a:picLocks noChangeAspect="1"/>
          </p:cNvPicPr>
          <p:nvPr/>
        </p:nvPicPr>
        <p:blipFill>
          <a:blip r:embed="rId2"/>
          <a:stretch>
            <a:fillRect/>
          </a:stretch>
        </p:blipFill>
        <p:spPr>
          <a:xfrm>
            <a:off x="4860032" y="3339974"/>
            <a:ext cx="4130532" cy="3152716"/>
          </a:xfrm>
          <a:prstGeom prst="rect">
            <a:avLst/>
          </a:prstGeom>
        </p:spPr>
      </p:pic>
      <p:sp>
        <p:nvSpPr>
          <p:cNvPr id="5" name="Rectangle 4"/>
          <p:cNvSpPr/>
          <p:nvPr/>
        </p:nvSpPr>
        <p:spPr>
          <a:xfrm>
            <a:off x="116596" y="3284984"/>
            <a:ext cx="4743436" cy="2942344"/>
          </a:xfrm>
          <a:prstGeom prst="rect">
            <a:avLst/>
          </a:prstGeom>
        </p:spPr>
        <p:txBody>
          <a:bodyPr wrap="square">
            <a:spAutoFit/>
          </a:bodyPr>
          <a:lstStyle/>
          <a:p>
            <a:pPr marL="274320" lvl="0" indent="-274320">
              <a:spcBef>
                <a:spcPct val="20000"/>
              </a:spcBef>
              <a:buClr>
                <a:srgbClr val="D16349"/>
              </a:buClr>
              <a:buSzPct val="85000"/>
              <a:buFont typeface="Wingdings 2"/>
              <a:buChar char=""/>
            </a:pPr>
            <a:r>
              <a:rPr lang="en-GB" sz="2200" dirty="0">
                <a:solidFill>
                  <a:prstClr val="black"/>
                </a:solidFill>
              </a:rPr>
              <a:t>Agreement stuck, </a:t>
            </a:r>
            <a:r>
              <a:rPr lang="en-GB" sz="2200" dirty="0" err="1">
                <a:solidFill>
                  <a:prstClr val="black"/>
                </a:solidFill>
              </a:rPr>
              <a:t>Corbulo</a:t>
            </a:r>
            <a:r>
              <a:rPr lang="en-GB" sz="2200" dirty="0">
                <a:solidFill>
                  <a:prstClr val="black"/>
                </a:solidFill>
              </a:rPr>
              <a:t> demolished Roman fortifications beyond the Euphrates, while </a:t>
            </a:r>
            <a:r>
              <a:rPr lang="en-GB" sz="2200" dirty="0" err="1">
                <a:solidFill>
                  <a:prstClr val="black"/>
                </a:solidFill>
              </a:rPr>
              <a:t>Vologeses</a:t>
            </a:r>
            <a:r>
              <a:rPr lang="en-GB" sz="2200" dirty="0">
                <a:solidFill>
                  <a:prstClr val="black"/>
                </a:solidFill>
              </a:rPr>
              <a:t> removed his forces from Armenia. </a:t>
            </a:r>
          </a:p>
          <a:p>
            <a:pPr marL="274320" lvl="0" indent="-274320">
              <a:spcBef>
                <a:spcPct val="20000"/>
              </a:spcBef>
              <a:buClr>
                <a:srgbClr val="D16349"/>
              </a:buClr>
              <a:buSzPct val="85000"/>
              <a:buFont typeface="Wingdings 2"/>
              <a:buChar char=""/>
            </a:pPr>
            <a:endParaRPr lang="en-GB" sz="400" dirty="0">
              <a:solidFill>
                <a:prstClr val="black"/>
              </a:solidFill>
            </a:endParaRPr>
          </a:p>
          <a:p>
            <a:pPr marL="274320" lvl="0" indent="-274320">
              <a:spcBef>
                <a:spcPct val="20000"/>
              </a:spcBef>
              <a:buClr>
                <a:srgbClr val="D16349"/>
              </a:buClr>
              <a:buSzPct val="85000"/>
              <a:buFont typeface="Wingdings 2"/>
              <a:buChar char=""/>
            </a:pPr>
            <a:r>
              <a:rPr lang="en-GB" sz="2200" dirty="0">
                <a:solidFill>
                  <a:prstClr val="black"/>
                </a:solidFill>
              </a:rPr>
              <a:t>Subsequent agreement (AD 63) whereby </a:t>
            </a:r>
            <a:r>
              <a:rPr lang="en-GB" sz="2200" dirty="0" err="1">
                <a:solidFill>
                  <a:prstClr val="black"/>
                </a:solidFill>
              </a:rPr>
              <a:t>Tiridates</a:t>
            </a:r>
            <a:r>
              <a:rPr lang="en-GB" sz="2200" dirty="0">
                <a:solidFill>
                  <a:prstClr val="black"/>
                </a:solidFill>
              </a:rPr>
              <a:t> goes to Rome to be crowned by Nero (in AD 66). </a:t>
            </a:r>
          </a:p>
        </p:txBody>
      </p:sp>
    </p:spTree>
    <p:extLst>
      <p:ext uri="{BB962C8B-B14F-4D97-AF65-F5344CB8AC3E}">
        <p14:creationId xmlns:p14="http://schemas.microsoft.com/office/powerpoint/2010/main" val="19794226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7CC24-A2F6-4306-B414-0B37DA4010FB}"/>
              </a:ext>
            </a:extLst>
          </p:cNvPr>
          <p:cNvSpPr>
            <a:spLocks noGrp="1"/>
          </p:cNvSpPr>
          <p:nvPr>
            <p:ph type="title"/>
          </p:nvPr>
        </p:nvSpPr>
        <p:spPr/>
        <p:txBody>
          <a:bodyPr/>
          <a:lstStyle/>
          <a:p>
            <a:r>
              <a:rPr lang="en-GB" dirty="0"/>
              <a:t>Celebrations</a:t>
            </a:r>
          </a:p>
        </p:txBody>
      </p:sp>
      <p:sp>
        <p:nvSpPr>
          <p:cNvPr id="3" name="Content Placeholder 2">
            <a:extLst>
              <a:ext uri="{FF2B5EF4-FFF2-40B4-BE49-F238E27FC236}">
                <a16:creationId xmlns:a16="http://schemas.microsoft.com/office/drawing/2014/main" id="{B138D04F-1D72-4C7C-A08A-36FFF40A7D3F}"/>
              </a:ext>
            </a:extLst>
          </p:cNvPr>
          <p:cNvSpPr>
            <a:spLocks noGrp="1"/>
          </p:cNvSpPr>
          <p:nvPr>
            <p:ph sz="quarter" idx="1"/>
          </p:nvPr>
        </p:nvSpPr>
        <p:spPr>
          <a:xfrm>
            <a:off x="25014" y="1412776"/>
            <a:ext cx="9118985" cy="1224136"/>
          </a:xfrm>
        </p:spPr>
        <p:txBody>
          <a:bodyPr>
            <a:normAutofit/>
          </a:bodyPr>
          <a:lstStyle/>
          <a:p>
            <a:r>
              <a:rPr lang="en-GB" dirty="0"/>
              <a:t>AD 58 onwards, the Senate had voted honours, including thanks giving and a victory arch (built by AD 62).</a:t>
            </a:r>
          </a:p>
        </p:txBody>
      </p:sp>
      <p:pic>
        <p:nvPicPr>
          <p:cNvPr id="4" name="Picture 3">
            <a:extLst>
              <a:ext uri="{FF2B5EF4-FFF2-40B4-BE49-F238E27FC236}">
                <a16:creationId xmlns:a16="http://schemas.microsoft.com/office/drawing/2014/main" id="{103FA877-E309-4937-B24A-A1E2E8B40CD2}"/>
              </a:ext>
            </a:extLst>
          </p:cNvPr>
          <p:cNvPicPr>
            <a:picLocks noChangeAspect="1"/>
          </p:cNvPicPr>
          <p:nvPr/>
        </p:nvPicPr>
        <p:blipFill>
          <a:blip r:embed="rId2"/>
          <a:stretch>
            <a:fillRect/>
          </a:stretch>
        </p:blipFill>
        <p:spPr>
          <a:xfrm>
            <a:off x="300547" y="2509769"/>
            <a:ext cx="2793720" cy="4348231"/>
          </a:xfrm>
          <a:prstGeom prst="rect">
            <a:avLst/>
          </a:prstGeom>
        </p:spPr>
      </p:pic>
      <p:pic>
        <p:nvPicPr>
          <p:cNvPr id="5" name="Picture 4">
            <a:extLst>
              <a:ext uri="{FF2B5EF4-FFF2-40B4-BE49-F238E27FC236}">
                <a16:creationId xmlns:a16="http://schemas.microsoft.com/office/drawing/2014/main" id="{ED28AECD-7EB2-41A9-BEB7-B3564C6165A1}"/>
              </a:ext>
            </a:extLst>
          </p:cNvPr>
          <p:cNvPicPr>
            <a:picLocks noChangeAspect="1"/>
          </p:cNvPicPr>
          <p:nvPr/>
        </p:nvPicPr>
        <p:blipFill>
          <a:blip r:embed="rId3"/>
          <a:stretch>
            <a:fillRect/>
          </a:stretch>
        </p:blipFill>
        <p:spPr>
          <a:xfrm>
            <a:off x="3296690" y="2450608"/>
            <a:ext cx="5506090" cy="3441306"/>
          </a:xfrm>
          <a:prstGeom prst="rect">
            <a:avLst/>
          </a:prstGeom>
        </p:spPr>
      </p:pic>
      <p:sp>
        <p:nvSpPr>
          <p:cNvPr id="6" name="TextBox 5">
            <a:extLst>
              <a:ext uri="{FF2B5EF4-FFF2-40B4-BE49-F238E27FC236}">
                <a16:creationId xmlns:a16="http://schemas.microsoft.com/office/drawing/2014/main" id="{5D0C628B-D573-492E-8D9B-BA892E33D52C}"/>
              </a:ext>
            </a:extLst>
          </p:cNvPr>
          <p:cNvSpPr txBox="1"/>
          <p:nvPr/>
        </p:nvSpPr>
        <p:spPr>
          <a:xfrm>
            <a:off x="3296690" y="5911306"/>
            <a:ext cx="5674716" cy="338554"/>
          </a:xfrm>
          <a:prstGeom prst="rect">
            <a:avLst/>
          </a:prstGeom>
          <a:noFill/>
        </p:spPr>
        <p:txBody>
          <a:bodyPr wrap="square" rtlCol="0">
            <a:spAutoFit/>
          </a:bodyPr>
          <a:lstStyle/>
          <a:p>
            <a:r>
              <a:rPr lang="en-GB" sz="1600" dirty="0"/>
              <a:t>Bronze sestertius depicting Nero’s victory arch, ca. AD 62-66</a:t>
            </a:r>
          </a:p>
        </p:txBody>
      </p:sp>
      <p:pic>
        <p:nvPicPr>
          <p:cNvPr id="7" name="Picture 6">
            <a:extLst>
              <a:ext uri="{FF2B5EF4-FFF2-40B4-BE49-F238E27FC236}">
                <a16:creationId xmlns:a16="http://schemas.microsoft.com/office/drawing/2014/main" id="{848E2074-5052-418D-9CBF-44C887B065BA}"/>
              </a:ext>
            </a:extLst>
          </p:cNvPr>
          <p:cNvPicPr>
            <a:picLocks noChangeAspect="1"/>
          </p:cNvPicPr>
          <p:nvPr/>
        </p:nvPicPr>
        <p:blipFill>
          <a:blip r:embed="rId4"/>
          <a:stretch>
            <a:fillRect/>
          </a:stretch>
        </p:blipFill>
        <p:spPr>
          <a:xfrm>
            <a:off x="4334657" y="242103"/>
            <a:ext cx="4544815" cy="6067562"/>
          </a:xfrm>
          <a:prstGeom prst="rect">
            <a:avLst/>
          </a:prstGeom>
        </p:spPr>
      </p:pic>
      <p:pic>
        <p:nvPicPr>
          <p:cNvPr id="8" name="Picture 7">
            <a:extLst>
              <a:ext uri="{FF2B5EF4-FFF2-40B4-BE49-F238E27FC236}">
                <a16:creationId xmlns:a16="http://schemas.microsoft.com/office/drawing/2014/main" id="{5321B319-0400-437F-861D-3348640B18A5}"/>
              </a:ext>
            </a:extLst>
          </p:cNvPr>
          <p:cNvPicPr>
            <a:picLocks noChangeAspect="1"/>
          </p:cNvPicPr>
          <p:nvPr/>
        </p:nvPicPr>
        <p:blipFill>
          <a:blip r:embed="rId5"/>
          <a:stretch>
            <a:fillRect/>
          </a:stretch>
        </p:blipFill>
        <p:spPr>
          <a:xfrm>
            <a:off x="71274" y="228600"/>
            <a:ext cx="4171449" cy="6067562"/>
          </a:xfrm>
          <a:prstGeom prst="rect">
            <a:avLst/>
          </a:prstGeom>
        </p:spPr>
      </p:pic>
      <p:sp>
        <p:nvSpPr>
          <p:cNvPr id="9" name="TextBox 8">
            <a:extLst>
              <a:ext uri="{FF2B5EF4-FFF2-40B4-BE49-F238E27FC236}">
                <a16:creationId xmlns:a16="http://schemas.microsoft.com/office/drawing/2014/main" id="{110A89BB-3A2F-4EA7-A995-11A70013CF01}"/>
              </a:ext>
            </a:extLst>
          </p:cNvPr>
          <p:cNvSpPr txBox="1"/>
          <p:nvPr/>
        </p:nvSpPr>
        <p:spPr>
          <a:xfrm>
            <a:off x="172594" y="6201940"/>
            <a:ext cx="4171449" cy="584775"/>
          </a:xfrm>
          <a:prstGeom prst="rect">
            <a:avLst/>
          </a:prstGeom>
          <a:solidFill>
            <a:schemeClr val="bg1">
              <a:lumMod val="95000"/>
            </a:schemeClr>
          </a:solidFill>
        </p:spPr>
        <p:txBody>
          <a:bodyPr wrap="square" rtlCol="0">
            <a:spAutoFit/>
          </a:bodyPr>
          <a:lstStyle/>
          <a:p>
            <a:r>
              <a:rPr lang="en-GB" sz="1600" dirty="0"/>
              <a:t>Relief showing the goddess Victory floating to Earth, </a:t>
            </a:r>
            <a:r>
              <a:rPr lang="en-GB" sz="1600" dirty="0" err="1"/>
              <a:t>Sebasteion</a:t>
            </a:r>
            <a:r>
              <a:rPr lang="en-GB" sz="1600" dirty="0"/>
              <a:t>, </a:t>
            </a:r>
            <a:r>
              <a:rPr lang="en-GB" sz="1600" dirty="0" err="1"/>
              <a:t>Aphrodisias</a:t>
            </a:r>
            <a:endParaRPr lang="en-GB" sz="1600" dirty="0"/>
          </a:p>
        </p:txBody>
      </p:sp>
      <p:sp>
        <p:nvSpPr>
          <p:cNvPr id="10" name="TextBox 9">
            <a:extLst>
              <a:ext uri="{FF2B5EF4-FFF2-40B4-BE49-F238E27FC236}">
                <a16:creationId xmlns:a16="http://schemas.microsoft.com/office/drawing/2014/main" id="{AA4E5215-B24C-4171-8B3E-0147221DEE00}"/>
              </a:ext>
            </a:extLst>
          </p:cNvPr>
          <p:cNvSpPr txBox="1"/>
          <p:nvPr/>
        </p:nvSpPr>
        <p:spPr>
          <a:xfrm>
            <a:off x="4672004" y="6130282"/>
            <a:ext cx="4171449" cy="584775"/>
          </a:xfrm>
          <a:prstGeom prst="rect">
            <a:avLst/>
          </a:prstGeom>
          <a:solidFill>
            <a:schemeClr val="bg1">
              <a:lumMod val="95000"/>
            </a:schemeClr>
          </a:solidFill>
        </p:spPr>
        <p:txBody>
          <a:bodyPr wrap="square" rtlCol="0">
            <a:spAutoFit/>
          </a:bodyPr>
          <a:lstStyle/>
          <a:p>
            <a:r>
              <a:rPr lang="en-GB" sz="1600" dirty="0"/>
              <a:t>Relief showing Nero supporting Armenia, </a:t>
            </a:r>
            <a:r>
              <a:rPr lang="en-GB" sz="1600" dirty="0" err="1"/>
              <a:t>Sabasteion</a:t>
            </a:r>
            <a:r>
              <a:rPr lang="en-GB" sz="1600" dirty="0"/>
              <a:t>, </a:t>
            </a:r>
            <a:r>
              <a:rPr lang="en-GB" sz="1600" dirty="0" err="1"/>
              <a:t>Aphrodisias</a:t>
            </a:r>
            <a:endParaRPr lang="en-GB" sz="1600" dirty="0"/>
          </a:p>
        </p:txBody>
      </p:sp>
    </p:spTree>
    <p:extLst>
      <p:ext uri="{BB962C8B-B14F-4D97-AF65-F5344CB8AC3E}">
        <p14:creationId xmlns:p14="http://schemas.microsoft.com/office/powerpoint/2010/main" val="3600713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circle(in)">
                                      <p:cBhvr>
                                        <p:cTn id="7" dur="2000"/>
                                        <p:tgtEl>
                                          <p:spTgt spid="9"/>
                                        </p:tgtEl>
                                      </p:cBhvr>
                                    </p:animEffect>
                                  </p:childTnLst>
                                </p:cTn>
                              </p:par>
                              <p:par>
                                <p:cTn id="8" presetID="6" presetClass="entr" presetSubtype="16" fill="hold"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circle(in)">
                                      <p:cBhvr>
                                        <p:cTn id="10" dur="2000"/>
                                        <p:tgtEl>
                                          <p:spTgt spid="8"/>
                                        </p:tgtEl>
                                      </p:cBhvr>
                                    </p:animEffect>
                                  </p:childTnLst>
                                </p:cTn>
                              </p:par>
                              <p:par>
                                <p:cTn id="11" presetID="6" presetClass="entr" presetSubtype="16" fill="hold"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circle(in)">
                                      <p:cBhvr>
                                        <p:cTn id="13" dur="2000"/>
                                        <p:tgtEl>
                                          <p:spTgt spid="7"/>
                                        </p:tgtEl>
                                      </p:cBhvr>
                                    </p:animEffect>
                                  </p:childTnLst>
                                </p:cTn>
                              </p:par>
                              <p:par>
                                <p:cTn id="14" presetID="6" presetClass="entr" presetSubtype="16" fill="hold" grpId="0" nodeType="withEffect">
                                  <p:stCondLst>
                                    <p:cond delay="0"/>
                                  </p:stCondLst>
                                  <p:childTnLst>
                                    <p:set>
                                      <p:cBhvr>
                                        <p:cTn id="15" dur="1" fill="hold">
                                          <p:stCondLst>
                                            <p:cond delay="0"/>
                                          </p:stCondLst>
                                        </p:cTn>
                                        <p:tgtEl>
                                          <p:spTgt spid="10"/>
                                        </p:tgtEl>
                                        <p:attrNameLst>
                                          <p:attrName>style.visibility</p:attrName>
                                        </p:attrNameLst>
                                      </p:cBhvr>
                                      <p:to>
                                        <p:strVal val="visible"/>
                                      </p:to>
                                    </p:set>
                                    <p:animEffect transition="in" filter="circle(in)">
                                      <p:cBhvr>
                                        <p:cTn id="16"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EAA12-5B05-40DC-825D-D023D8F7A67A}"/>
              </a:ext>
            </a:extLst>
          </p:cNvPr>
          <p:cNvSpPr>
            <a:spLocks noGrp="1"/>
          </p:cNvSpPr>
          <p:nvPr>
            <p:ph type="title" idx="4294967295"/>
          </p:nvPr>
        </p:nvSpPr>
        <p:spPr>
          <a:xfrm>
            <a:off x="0" y="228600"/>
            <a:ext cx="8964488" cy="758825"/>
          </a:xfrm>
        </p:spPr>
        <p:txBody>
          <a:bodyPr/>
          <a:lstStyle/>
          <a:p>
            <a:r>
              <a:rPr lang="en-GB" dirty="0"/>
              <a:t>Peace Restored</a:t>
            </a:r>
          </a:p>
        </p:txBody>
      </p:sp>
      <p:pic>
        <p:nvPicPr>
          <p:cNvPr id="4" name="Picture 3">
            <a:extLst>
              <a:ext uri="{FF2B5EF4-FFF2-40B4-BE49-F238E27FC236}">
                <a16:creationId xmlns:a16="http://schemas.microsoft.com/office/drawing/2014/main" id="{3973D5FE-D444-4BA3-BB09-B310556DAE33}"/>
              </a:ext>
            </a:extLst>
          </p:cNvPr>
          <p:cNvPicPr>
            <a:picLocks noChangeAspect="1"/>
          </p:cNvPicPr>
          <p:nvPr/>
        </p:nvPicPr>
        <p:blipFill rotWithShape="1">
          <a:blip r:embed="rId2"/>
          <a:srcRect l="50399"/>
          <a:stretch/>
        </p:blipFill>
        <p:spPr>
          <a:xfrm>
            <a:off x="2231740" y="1189830"/>
            <a:ext cx="4680520" cy="4498017"/>
          </a:xfrm>
          <a:prstGeom prst="rect">
            <a:avLst/>
          </a:prstGeom>
        </p:spPr>
      </p:pic>
      <p:sp>
        <p:nvSpPr>
          <p:cNvPr id="5" name="Rectangle 4">
            <a:extLst>
              <a:ext uri="{FF2B5EF4-FFF2-40B4-BE49-F238E27FC236}">
                <a16:creationId xmlns:a16="http://schemas.microsoft.com/office/drawing/2014/main" id="{31F3E078-DD08-4C54-80C4-F01CC0F91816}"/>
              </a:ext>
            </a:extLst>
          </p:cNvPr>
          <p:cNvSpPr/>
          <p:nvPr/>
        </p:nvSpPr>
        <p:spPr>
          <a:xfrm>
            <a:off x="611560" y="5678008"/>
            <a:ext cx="8208912" cy="707886"/>
          </a:xfrm>
          <a:prstGeom prst="rect">
            <a:avLst/>
          </a:prstGeom>
        </p:spPr>
        <p:txBody>
          <a:bodyPr wrap="square">
            <a:spAutoFit/>
          </a:bodyPr>
          <a:lstStyle/>
          <a:p>
            <a:r>
              <a:rPr lang="en-GB" sz="2000" b="1" dirty="0"/>
              <a:t>“The Peace of the Roman People having been established on Land and Sea, he closed (the Temple of) Janus."</a:t>
            </a:r>
          </a:p>
        </p:txBody>
      </p:sp>
    </p:spTree>
    <p:extLst>
      <p:ext uri="{BB962C8B-B14F-4D97-AF65-F5344CB8AC3E}">
        <p14:creationId xmlns:p14="http://schemas.microsoft.com/office/powerpoint/2010/main" val="41936092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4294967295"/>
          </p:nvPr>
        </p:nvSpPr>
        <p:spPr>
          <a:xfrm>
            <a:off x="179512" y="260648"/>
            <a:ext cx="8784976" cy="6597352"/>
          </a:xfrm>
        </p:spPr>
        <p:txBody>
          <a:bodyPr>
            <a:normAutofit/>
          </a:bodyPr>
          <a:lstStyle/>
          <a:p>
            <a:pPr marL="0">
              <a:buNone/>
            </a:pPr>
            <a:r>
              <a:rPr lang="en-GB" dirty="0"/>
              <a:t>“I may fairly include among his shows the entrance of Tiridates into the city. He was a king of Armenia, whom Nero induced by great promises to come to Rome… he produced him at the first favourable opportunity, with the praetorian cohorts drawn up in full armour about the temples in the Forum, while he himself sat in a curule chair on the rostra in the attire of a triumphing general, surrounded by military ensigns and standards.  – </a:t>
            </a:r>
            <a:r>
              <a:rPr lang="en-GB" b="1" dirty="0"/>
              <a:t>Suet. </a:t>
            </a:r>
            <a:r>
              <a:rPr lang="en-GB" b="1" i="1" dirty="0"/>
              <a:t>Nero </a:t>
            </a:r>
            <a:r>
              <a:rPr lang="en-GB" b="1" dirty="0"/>
              <a:t>13</a:t>
            </a:r>
            <a:r>
              <a:rPr lang="en-GB" dirty="0"/>
              <a:t>.</a:t>
            </a:r>
          </a:p>
        </p:txBody>
      </p:sp>
      <p:pic>
        <p:nvPicPr>
          <p:cNvPr id="7" name="Picture 6">
            <a:extLst>
              <a:ext uri="{FF2B5EF4-FFF2-40B4-BE49-F238E27FC236}">
                <a16:creationId xmlns:a16="http://schemas.microsoft.com/office/drawing/2014/main" id="{ED4A4CA6-1EBF-4DE5-90D8-EBF2BFD8B9B6}"/>
              </a:ext>
            </a:extLst>
          </p:cNvPr>
          <p:cNvPicPr>
            <a:picLocks noChangeAspect="1"/>
          </p:cNvPicPr>
          <p:nvPr/>
        </p:nvPicPr>
        <p:blipFill>
          <a:blip r:embed="rId2"/>
          <a:stretch>
            <a:fillRect/>
          </a:stretch>
        </p:blipFill>
        <p:spPr>
          <a:xfrm>
            <a:off x="6516216" y="3645024"/>
            <a:ext cx="1890974" cy="3212976"/>
          </a:xfrm>
          <a:prstGeom prst="rect">
            <a:avLst/>
          </a:prstGeom>
        </p:spPr>
      </p:pic>
      <p:pic>
        <p:nvPicPr>
          <p:cNvPr id="8" name="Picture 7">
            <a:extLst>
              <a:ext uri="{FF2B5EF4-FFF2-40B4-BE49-F238E27FC236}">
                <a16:creationId xmlns:a16="http://schemas.microsoft.com/office/drawing/2014/main" id="{312EBC99-EAFB-482E-822B-6B9CE6CE97DD}"/>
              </a:ext>
            </a:extLst>
          </p:cNvPr>
          <p:cNvPicPr>
            <a:picLocks noChangeAspect="1"/>
          </p:cNvPicPr>
          <p:nvPr/>
        </p:nvPicPr>
        <p:blipFill>
          <a:blip r:embed="rId3"/>
          <a:stretch>
            <a:fillRect/>
          </a:stretch>
        </p:blipFill>
        <p:spPr>
          <a:xfrm>
            <a:off x="2267744" y="3817812"/>
            <a:ext cx="3672408" cy="2865445"/>
          </a:xfrm>
          <a:prstGeom prst="rect">
            <a:avLst/>
          </a:prstGeom>
        </p:spPr>
      </p:pic>
      <p:sp>
        <p:nvSpPr>
          <p:cNvPr id="9" name="Content Placeholder 2">
            <a:extLst>
              <a:ext uri="{FF2B5EF4-FFF2-40B4-BE49-F238E27FC236}">
                <a16:creationId xmlns:a16="http://schemas.microsoft.com/office/drawing/2014/main" id="{A94852FB-9D70-4364-92A5-0F666F2C12CC}"/>
              </a:ext>
            </a:extLst>
          </p:cNvPr>
          <p:cNvSpPr txBox="1">
            <a:spLocks/>
          </p:cNvSpPr>
          <p:nvPr/>
        </p:nvSpPr>
        <p:spPr>
          <a:xfrm>
            <a:off x="320040" y="375973"/>
            <a:ext cx="8503920" cy="6307284"/>
          </a:xfrm>
          <a:prstGeom prst="rect">
            <a:avLst/>
          </a:prstGeom>
          <a:solidFill>
            <a:schemeClr val="accent2">
              <a:lumMod val="20000"/>
              <a:lumOff val="80000"/>
            </a:schemeClr>
          </a:solidFill>
        </p:spPr>
        <p:txBody>
          <a:bodyPr>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Font typeface="Wingdings 2"/>
              <a:buNone/>
            </a:pPr>
            <a:r>
              <a:rPr lang="en-GB" b="1" dirty="0"/>
              <a:t>As the king approached along a sloping platform, the emperor at first let him fall at his feet, but raised him with his right hand and kissed him. Then, while the king made supplication, Nero took the turban from his head and replaced it with a diadem, while a man of praetorian rank translated the words of the suppliant and proclaimed them to the throng</a:t>
            </a:r>
            <a:r>
              <a:rPr lang="en-GB" dirty="0"/>
              <a:t>. From there the king was taken to the theatre, and when he had again done obeisance, Nero gave him a seat at his right hand. Because of all this Nero was hailed as Imperator, and after depositing a laurel wreath in the Capitol, he closed the two doors of the temple of Janus, as a sign that no war was left anywhere.” – </a:t>
            </a:r>
            <a:r>
              <a:rPr lang="en-GB" b="1" dirty="0"/>
              <a:t>Suet. </a:t>
            </a:r>
            <a:r>
              <a:rPr lang="en-GB" b="1" i="1" dirty="0"/>
              <a:t>Nero </a:t>
            </a:r>
            <a:r>
              <a:rPr lang="en-GB" b="1" dirty="0"/>
              <a:t>13</a:t>
            </a:r>
            <a:r>
              <a:rPr lang="en-GB" dirty="0"/>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683568" y="1196752"/>
            <a:ext cx="7776864" cy="3960440"/>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a:solidFill>
                <a:prstClr val="black"/>
              </a:solidFill>
            </a:endParaRPr>
          </a:p>
          <a:p>
            <a:pPr marL="274320" indent="-274320" algn="ctr">
              <a:spcBef>
                <a:spcPct val="20000"/>
              </a:spcBef>
              <a:buClr>
                <a:srgbClr val="D16349"/>
              </a:buClr>
              <a:buSzPct val="85000"/>
              <a:defRPr/>
            </a:pPr>
            <a:r>
              <a:rPr lang="en-GB" sz="6000" b="1" dirty="0">
                <a:solidFill>
                  <a:prstClr val="black"/>
                </a:solidFill>
              </a:rPr>
              <a:t>Reorganisation </a:t>
            </a:r>
          </a:p>
          <a:p>
            <a:pPr marL="274320" indent="-274320" algn="ctr">
              <a:spcBef>
                <a:spcPct val="20000"/>
              </a:spcBef>
              <a:buClr>
                <a:srgbClr val="D16349"/>
              </a:buClr>
              <a:buSzPct val="85000"/>
              <a:defRPr/>
            </a:pPr>
            <a:r>
              <a:rPr lang="en-GB" sz="6000" b="1" dirty="0">
                <a:solidFill>
                  <a:prstClr val="black"/>
                </a:solidFill>
              </a:rPr>
              <a:t>of the East</a:t>
            </a:r>
            <a:endParaRPr lang="en-GB" sz="100" dirty="0">
              <a:solidFill>
                <a:prstClr val="black"/>
              </a:solidFill>
            </a:endParaRPr>
          </a:p>
        </p:txBody>
      </p:sp>
    </p:spTree>
    <p:extLst>
      <p:ext uri="{BB962C8B-B14F-4D97-AF65-F5344CB8AC3E}">
        <p14:creationId xmlns:p14="http://schemas.microsoft.com/office/powerpoint/2010/main" val="31594109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Black Sea Region</a:t>
            </a:r>
          </a:p>
        </p:txBody>
      </p:sp>
      <p:pic>
        <p:nvPicPr>
          <p:cNvPr id="6" name="Content Placeholder 5" descr="Black Sea.JPG"/>
          <p:cNvPicPr>
            <a:picLocks noGrp="1" noChangeAspect="1"/>
          </p:cNvPicPr>
          <p:nvPr>
            <p:ph sz="quarter" idx="1"/>
          </p:nvPr>
        </p:nvPicPr>
        <p:blipFill>
          <a:blip r:embed="rId2" cstate="print"/>
          <a:srcRect l="25611" t="30091" r="20939" b="25976"/>
          <a:stretch>
            <a:fillRect/>
          </a:stretch>
        </p:blipFill>
        <p:spPr>
          <a:xfrm>
            <a:off x="3851920" y="1700808"/>
            <a:ext cx="5040560" cy="4536504"/>
          </a:xfrm>
        </p:spPr>
      </p:pic>
      <p:sp>
        <p:nvSpPr>
          <p:cNvPr id="4" name="Content Placeholder 3"/>
          <p:cNvSpPr>
            <a:spLocks noGrp="1"/>
          </p:cNvSpPr>
          <p:nvPr>
            <p:ph type="subTitle" idx="4294967295"/>
          </p:nvPr>
        </p:nvSpPr>
        <p:spPr>
          <a:xfrm>
            <a:off x="251520" y="1628800"/>
            <a:ext cx="3456384" cy="4896544"/>
          </a:xfrm>
        </p:spPr>
        <p:txBody>
          <a:bodyPr>
            <a:normAutofit fontScale="92500" lnSpcReduction="20000"/>
          </a:bodyPr>
          <a:lstStyle/>
          <a:p>
            <a:r>
              <a:rPr lang="en-GB" dirty="0"/>
              <a:t>City of </a:t>
            </a:r>
            <a:r>
              <a:rPr lang="en-GB" dirty="0" err="1"/>
              <a:t>Tyras</a:t>
            </a:r>
            <a:r>
              <a:rPr lang="en-GB" dirty="0"/>
              <a:t> – Greek colony – may be incorporated into the province of Moesia – AD 56/7.</a:t>
            </a:r>
          </a:p>
          <a:p>
            <a:endParaRPr lang="en-GB" sz="800" dirty="0"/>
          </a:p>
          <a:p>
            <a:r>
              <a:rPr lang="en-GB" dirty="0"/>
              <a:t>Possibly also </a:t>
            </a:r>
            <a:r>
              <a:rPr lang="en-GB" dirty="0" err="1"/>
              <a:t>Olbia</a:t>
            </a:r>
            <a:r>
              <a:rPr lang="en-GB" dirty="0"/>
              <a:t> (</a:t>
            </a:r>
            <a:r>
              <a:rPr lang="en-GB" dirty="0" err="1"/>
              <a:t>Borysthenes</a:t>
            </a:r>
            <a:r>
              <a:rPr lang="en-GB" dirty="0"/>
              <a:t>)?</a:t>
            </a:r>
          </a:p>
          <a:p>
            <a:endParaRPr lang="en-GB" sz="800" dirty="0"/>
          </a:p>
          <a:p>
            <a:r>
              <a:rPr lang="en-GB" dirty="0"/>
              <a:t>Governor of Moesia – </a:t>
            </a:r>
            <a:r>
              <a:rPr lang="en-GB" dirty="0" err="1"/>
              <a:t>Plautius</a:t>
            </a:r>
            <a:r>
              <a:rPr lang="en-GB" dirty="0"/>
              <a:t> Silvanus – takes army to the city of </a:t>
            </a:r>
            <a:r>
              <a:rPr lang="en-GB" dirty="0" err="1"/>
              <a:t>Chersonesus</a:t>
            </a:r>
            <a:r>
              <a:rPr lang="en-GB" dirty="0"/>
              <a:t> to drive off the “king of the Scythians” (c. AD 61)</a:t>
            </a:r>
          </a:p>
        </p:txBody>
      </p:sp>
      <p:cxnSp>
        <p:nvCxnSpPr>
          <p:cNvPr id="5" name="Straight Connector 4"/>
          <p:cNvCxnSpPr/>
          <p:nvPr/>
        </p:nvCxnSpPr>
        <p:spPr>
          <a:xfrm>
            <a:off x="4860032" y="2348880"/>
            <a:ext cx="432048"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a:off x="5292080" y="2276872"/>
            <a:ext cx="432048"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5076056" y="2996952"/>
            <a:ext cx="648072" cy="0"/>
          </a:xfrm>
          <a:prstGeom prst="line">
            <a:avLst/>
          </a:prstGeom>
          <a:ln w="38100"/>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Pontus</a:t>
            </a:r>
          </a:p>
        </p:txBody>
      </p:sp>
      <p:sp>
        <p:nvSpPr>
          <p:cNvPr id="3" name="Content Placeholder 2"/>
          <p:cNvSpPr>
            <a:spLocks noGrp="1"/>
          </p:cNvSpPr>
          <p:nvPr>
            <p:ph sz="quarter" idx="1"/>
          </p:nvPr>
        </p:nvSpPr>
        <p:spPr>
          <a:xfrm>
            <a:off x="301752" y="1628800"/>
            <a:ext cx="4558280" cy="4680520"/>
          </a:xfrm>
        </p:spPr>
        <p:txBody>
          <a:bodyPr>
            <a:normAutofit/>
          </a:bodyPr>
          <a:lstStyle/>
          <a:p>
            <a:r>
              <a:rPr lang="en-GB" dirty="0" err="1"/>
              <a:t>Polemon</a:t>
            </a:r>
            <a:r>
              <a:rPr lang="en-GB" dirty="0"/>
              <a:t> II, king of Pontus was forced to abdicate the throne sometime around AD 62-64.</a:t>
            </a:r>
          </a:p>
          <a:p>
            <a:pPr marL="0" indent="0">
              <a:buNone/>
            </a:pPr>
            <a:endParaRPr lang="en-GB" sz="1600" dirty="0"/>
          </a:p>
          <a:p>
            <a:r>
              <a:rPr lang="en-GB" dirty="0"/>
              <a:t>AD 64-65: reorganization of the Black Sea region. The kingdom of Pontus was incorporated to the province of Cappadocia. </a:t>
            </a:r>
          </a:p>
        </p:txBody>
      </p:sp>
      <p:pic>
        <p:nvPicPr>
          <p:cNvPr id="3074"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6166"/>
          <a:stretch/>
        </p:blipFill>
        <p:spPr bwMode="auto">
          <a:xfrm>
            <a:off x="4932040" y="1628800"/>
            <a:ext cx="3888432" cy="4476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871437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Expedition in the Caucasus</a:t>
            </a:r>
          </a:p>
        </p:txBody>
      </p:sp>
      <p:sp>
        <p:nvSpPr>
          <p:cNvPr id="3" name="Content Placeholder 2"/>
          <p:cNvSpPr>
            <a:spLocks noGrp="1"/>
          </p:cNvSpPr>
          <p:nvPr>
            <p:ph sz="quarter" idx="1"/>
          </p:nvPr>
        </p:nvSpPr>
        <p:spPr>
          <a:xfrm>
            <a:off x="301752" y="1628800"/>
            <a:ext cx="4846312" cy="4896544"/>
          </a:xfrm>
        </p:spPr>
        <p:txBody>
          <a:bodyPr/>
          <a:lstStyle/>
          <a:p>
            <a:pPr marL="0" indent="0">
              <a:buNone/>
            </a:pPr>
            <a:r>
              <a:rPr lang="en-GB" dirty="0"/>
              <a:t>“Moreover, there was several detachments from Germany, Britain, and Illyricum, which had themselves been selected by Nero, dispatched to the Caspian Pass for the projected war against the </a:t>
            </a:r>
            <a:r>
              <a:rPr lang="en-GB" dirty="0" err="1"/>
              <a:t>Albani</a:t>
            </a:r>
            <a:r>
              <a:rPr lang="en-GB" dirty="0"/>
              <a:t>, and subsequently recalled to crush the revolt of </a:t>
            </a:r>
            <a:r>
              <a:rPr lang="en-GB" dirty="0" err="1"/>
              <a:t>Vindex</a:t>
            </a:r>
            <a:r>
              <a:rPr lang="en-GB" dirty="0"/>
              <a:t>.” -  </a:t>
            </a:r>
            <a:r>
              <a:rPr lang="en-GB" b="1" dirty="0"/>
              <a:t>Tacitus </a:t>
            </a:r>
            <a:r>
              <a:rPr lang="en-GB" b="1" i="1" dirty="0"/>
              <a:t>Histories </a:t>
            </a:r>
            <a:r>
              <a:rPr lang="en-GB" b="1" dirty="0"/>
              <a:t>1.6</a:t>
            </a:r>
            <a:r>
              <a:rPr lang="en-GB" dirty="0"/>
              <a:t>.</a:t>
            </a:r>
          </a:p>
        </p:txBody>
      </p:sp>
      <p:pic>
        <p:nvPicPr>
          <p:cNvPr id="409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220072" y="1772816"/>
            <a:ext cx="3528392" cy="43204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799965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Bibliography</a:t>
            </a:r>
          </a:p>
        </p:txBody>
      </p:sp>
      <p:sp>
        <p:nvSpPr>
          <p:cNvPr id="3" name="Content Placeholder 2"/>
          <p:cNvSpPr>
            <a:spLocks noGrp="1"/>
          </p:cNvSpPr>
          <p:nvPr>
            <p:ph sz="quarter" idx="1"/>
          </p:nvPr>
        </p:nvSpPr>
        <p:spPr>
          <a:xfrm>
            <a:off x="301752" y="1628800"/>
            <a:ext cx="8503920" cy="4896544"/>
          </a:xfrm>
        </p:spPr>
        <p:txBody>
          <a:bodyPr>
            <a:normAutofit fontScale="92500"/>
          </a:bodyPr>
          <a:lstStyle/>
          <a:p>
            <a:r>
              <a:rPr lang="en-GB" dirty="0" err="1"/>
              <a:t>Colledge</a:t>
            </a:r>
            <a:r>
              <a:rPr lang="en-GB" dirty="0"/>
              <a:t>, M. A. R. 1967. </a:t>
            </a:r>
            <a:r>
              <a:rPr lang="en-GB" i="1" dirty="0"/>
              <a:t>The Parthians</a:t>
            </a:r>
            <a:r>
              <a:rPr lang="en-GB" dirty="0"/>
              <a:t>. London: Thames and Hudson.</a:t>
            </a:r>
          </a:p>
          <a:p>
            <a:endParaRPr lang="en-GB" sz="1100" dirty="0"/>
          </a:p>
          <a:p>
            <a:r>
              <a:rPr lang="en-GB" dirty="0" err="1"/>
              <a:t>Braund</a:t>
            </a:r>
            <a:r>
              <a:rPr lang="en-GB" dirty="0"/>
              <a:t>, D. 2013: Apollo in Arms: Nero at the Frontier. In </a:t>
            </a:r>
            <a:r>
              <a:rPr lang="en-GB" i="1" dirty="0"/>
              <a:t>A Companion to the </a:t>
            </a:r>
            <a:r>
              <a:rPr lang="en-GB" i="1" dirty="0" err="1"/>
              <a:t>Neronian</a:t>
            </a:r>
            <a:r>
              <a:rPr lang="en-GB" i="1" dirty="0"/>
              <a:t> Age</a:t>
            </a:r>
            <a:r>
              <a:rPr lang="en-GB" dirty="0"/>
              <a:t>, Buckley, E. and </a:t>
            </a:r>
            <a:r>
              <a:rPr lang="en-GB" dirty="0" err="1"/>
              <a:t>Dinter</a:t>
            </a:r>
            <a:r>
              <a:rPr lang="en-GB" dirty="0"/>
              <a:t>, M. (eds.), Chichester: Blackwell: 83-101. </a:t>
            </a:r>
          </a:p>
          <a:p>
            <a:endParaRPr lang="en-GB" sz="1100" dirty="0"/>
          </a:p>
          <a:p>
            <a:r>
              <a:rPr lang="en-GB" dirty="0"/>
              <a:t>Hammond, M. 1934: Corbulo and Nero’s Eastern Policy, </a:t>
            </a:r>
            <a:r>
              <a:rPr lang="en-GB" i="1" dirty="0"/>
              <a:t>Harvard Studies in Classical Philology</a:t>
            </a:r>
            <a:r>
              <a:rPr lang="en-GB" dirty="0"/>
              <a:t> 45: 81-104.</a:t>
            </a:r>
          </a:p>
          <a:p>
            <a:endParaRPr lang="en-GB" sz="1100" dirty="0"/>
          </a:p>
          <a:p>
            <a:r>
              <a:rPr lang="en-GB" dirty="0" err="1"/>
              <a:t>Conole</a:t>
            </a:r>
            <a:r>
              <a:rPr lang="en-GB" dirty="0"/>
              <a:t>, P. and </a:t>
            </a:r>
            <a:r>
              <a:rPr lang="en-GB" dirty="0" err="1"/>
              <a:t>Milns</a:t>
            </a:r>
            <a:r>
              <a:rPr lang="en-GB" dirty="0"/>
              <a:t>, R. D. 1983. ‘</a:t>
            </a:r>
            <a:r>
              <a:rPr lang="en-GB" dirty="0" err="1"/>
              <a:t>Neronian</a:t>
            </a:r>
            <a:r>
              <a:rPr lang="en-GB" dirty="0"/>
              <a:t> Frontier Policy in the Balkans: The Career of Ti. </a:t>
            </a:r>
            <a:r>
              <a:rPr lang="en-GB" dirty="0" err="1"/>
              <a:t>Plautius</a:t>
            </a:r>
            <a:r>
              <a:rPr lang="en-GB" dirty="0"/>
              <a:t> Silvanus’, </a:t>
            </a:r>
            <a:r>
              <a:rPr lang="en-GB" i="1" dirty="0" err="1"/>
              <a:t>Historia</a:t>
            </a:r>
            <a:r>
              <a:rPr lang="en-GB" i="1" dirty="0"/>
              <a:t> </a:t>
            </a:r>
            <a:r>
              <a:rPr lang="en-GB" dirty="0"/>
              <a:t>32 (2): 183-200.</a:t>
            </a:r>
          </a:p>
          <a:p>
            <a:endParaRPr lang="en-GB" sz="1200" dirty="0"/>
          </a:p>
        </p:txBody>
      </p:sp>
    </p:spTree>
    <p:extLst>
      <p:ext uri="{BB962C8B-B14F-4D97-AF65-F5344CB8AC3E}">
        <p14:creationId xmlns:p14="http://schemas.microsoft.com/office/powerpoint/2010/main" val="92695312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935</TotalTime>
  <Words>1604</Words>
  <Application>Microsoft Office PowerPoint</Application>
  <PresentationFormat>On-screen Show (4:3)</PresentationFormat>
  <Paragraphs>132</Paragraphs>
  <Slides>21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Georgia</vt:lpstr>
      <vt:lpstr>Wingdings</vt:lpstr>
      <vt:lpstr>Wingdings 2</vt:lpstr>
      <vt:lpstr>Civic</vt:lpstr>
      <vt:lpstr>Murder, Mayhem and Megalomania: The Life and Times of the Emperor Nero</vt:lpstr>
      <vt:lpstr>PowerPoint Presentation</vt:lpstr>
      <vt:lpstr>Origins</vt:lpstr>
      <vt:lpstr>Parthia meets Rome</vt:lpstr>
      <vt:lpstr>Augustus and the Parthians</vt:lpstr>
      <vt:lpstr>Inevitable Conflict?</vt:lpstr>
      <vt:lpstr>Romano-Parthian Relations in the Julio-Claudian Period</vt:lpstr>
      <vt:lpstr>PowerPoint Presentation</vt:lpstr>
      <vt:lpstr>Initial Tension and Renewed Conflict</vt:lpstr>
      <vt:lpstr>Territory and Climate of Armenia</vt:lpstr>
      <vt:lpstr>Course of the Campaign (1)</vt:lpstr>
      <vt:lpstr>Course of the Campaign (2)</vt:lpstr>
      <vt:lpstr>Course of the Campaign (3)</vt:lpstr>
      <vt:lpstr>Celebrations</vt:lpstr>
      <vt:lpstr>Peace Restored</vt:lpstr>
      <vt:lpstr>PowerPoint Presentation</vt:lpstr>
      <vt:lpstr>PowerPoint Presentation</vt:lpstr>
      <vt:lpstr>Black Sea Region</vt:lpstr>
      <vt:lpstr>Pontus</vt:lpstr>
      <vt:lpstr>Expedition in the Caucasus</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Infamous and Damned? The Emperor Nero and the Julio-Claudian Dynasty</dc:title>
  <dc:creator>Matt</dc:creator>
  <cp:lastModifiedBy>Matthew Cobb</cp:lastModifiedBy>
  <cp:revision>215</cp:revision>
  <dcterms:created xsi:type="dcterms:W3CDTF">2013-11-17T10:43:12Z</dcterms:created>
  <dcterms:modified xsi:type="dcterms:W3CDTF">2021-09-22T18:06:33Z</dcterms:modified>
</cp:coreProperties>
</file>