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56" r:id="rId2"/>
    <p:sldId id="263" r:id="rId3"/>
    <p:sldId id="262" r:id="rId4"/>
    <p:sldId id="257" r:id="rId5"/>
    <p:sldId id="264" r:id="rId6"/>
    <p:sldId id="260" r:id="rId7"/>
    <p:sldId id="258" r:id="rId8"/>
    <p:sldId id="259" r:id="rId9"/>
    <p:sldId id="265" r:id="rId10"/>
    <p:sldId id="266" r:id="rId11"/>
    <p:sldId id="267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1" autoAdjust="0"/>
    <p:restoredTop sz="94660"/>
  </p:normalViewPr>
  <p:slideViewPr>
    <p:cSldViewPr snapToGrid="0">
      <p:cViewPr varScale="1">
        <p:scale>
          <a:sx n="88" d="100"/>
          <a:sy n="88" d="100"/>
        </p:scale>
        <p:origin x="48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500327-48E3-49C5-987D-EA41BFE4A0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80137C-CCA5-4020-8B55-8C685AFD5DB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459404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449618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959E96-1061-4E2E-B998-2EDD65CD9656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17791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2961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45612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75780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3261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44913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0422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845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9306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5765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97184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123604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0537591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6275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7122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855269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67567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70804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84697AEB-550D-451C-BADB-DA64ED1168D2}" type="datetimeFigureOut">
              <a:rPr lang="en-GB" smtClean="0"/>
              <a:t>04/11/2017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5CF7EA-E043-43CD-922F-AF46823EF74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931835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3915" y="3505200"/>
            <a:ext cx="8825658" cy="2247541"/>
          </a:xfrm>
        </p:spPr>
        <p:txBody>
          <a:bodyPr/>
          <a:lstStyle/>
          <a:p>
            <a:pPr algn="ctr"/>
            <a:r>
              <a:rPr lang="en-GB" dirty="0" smtClean="0"/>
              <a:t>Assignment Preparation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21275" y="804820"/>
            <a:ext cx="8825658" cy="861420"/>
          </a:xfrm>
        </p:spPr>
        <p:txBody>
          <a:bodyPr>
            <a:noAutofit/>
          </a:bodyPr>
          <a:lstStyle/>
          <a:p>
            <a:r>
              <a:rPr lang="en-GB" sz="4000" dirty="0" smtClean="0"/>
              <a:t>SBUS5105</a:t>
            </a:r>
          </a:p>
          <a:p>
            <a:endParaRPr lang="en-GB" sz="4000" dirty="0" smtClean="0"/>
          </a:p>
          <a:p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1675877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Assignment 1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Submission Deadline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814320"/>
            <a:ext cx="8946541" cy="3434079"/>
          </a:xfrm>
        </p:spPr>
        <p:txBody>
          <a:bodyPr/>
          <a:lstStyle/>
          <a:p>
            <a:r>
              <a:rPr lang="en-GB" dirty="0" smtClean="0"/>
              <a:t>Friday </a:t>
            </a:r>
            <a:r>
              <a:rPr lang="en-GB" b="1" dirty="0" smtClean="0"/>
              <a:t>8th December 2017</a:t>
            </a:r>
            <a:r>
              <a:rPr lang="en-GB" dirty="0" smtClean="0"/>
              <a:t>, 23:55</a:t>
            </a:r>
          </a:p>
          <a:p>
            <a:r>
              <a:rPr lang="en-GB" dirty="0" smtClean="0"/>
              <a:t>Upload to </a:t>
            </a:r>
            <a:r>
              <a:rPr lang="en-GB" dirty="0" err="1" smtClean="0"/>
              <a:t>moodle</a:t>
            </a:r>
            <a:r>
              <a:rPr lang="en-GB" dirty="0" smtClean="0"/>
              <a:t> – instructions are provided on </a:t>
            </a:r>
            <a:r>
              <a:rPr lang="en-GB" dirty="0" err="1" smtClean="0"/>
              <a:t>moodle</a:t>
            </a:r>
            <a:r>
              <a:rPr lang="en-GB" dirty="0" smtClean="0"/>
              <a:t> as to the way the files should be uploaded. </a:t>
            </a:r>
          </a:p>
        </p:txBody>
      </p:sp>
    </p:spTree>
    <p:extLst>
      <p:ext uri="{BB962C8B-B14F-4D97-AF65-F5344CB8AC3E}">
        <p14:creationId xmlns:p14="http://schemas.microsoft.com/office/powerpoint/2010/main" val="33137216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 Structure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3312" y="2052918"/>
            <a:ext cx="10164128" cy="4195481"/>
          </a:xfrm>
        </p:spPr>
        <p:txBody>
          <a:bodyPr>
            <a:normAutofit/>
          </a:bodyPr>
          <a:lstStyle/>
          <a:p>
            <a:r>
              <a:rPr lang="en-GB" sz="3000" dirty="0" smtClean="0"/>
              <a:t>Create the Report Structure</a:t>
            </a:r>
            <a:endParaRPr lang="en-GB" sz="3000" dirty="0"/>
          </a:p>
        </p:txBody>
      </p:sp>
    </p:spTree>
    <p:extLst>
      <p:ext uri="{BB962C8B-B14F-4D97-AF65-F5344CB8AC3E}">
        <p14:creationId xmlns:p14="http://schemas.microsoft.com/office/powerpoint/2010/main" val="3668921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215455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Part 1 – 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Application of spreadsheet functions to analyse the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03400" y="3393440"/>
            <a:ext cx="9474200" cy="2722563"/>
          </a:xfrm>
        </p:spPr>
        <p:txBody>
          <a:bodyPr/>
          <a:lstStyle/>
          <a:p>
            <a:r>
              <a:rPr lang="en-GB" dirty="0" smtClean="0"/>
              <a:t>Models – three models - </a:t>
            </a:r>
            <a:r>
              <a:rPr lang="en-GB" dirty="0">
                <a:solidFill>
                  <a:srgbClr val="FFFF00"/>
                </a:solidFill>
              </a:rPr>
              <a:t>John S. Edwards, Paul </a:t>
            </a:r>
            <a:r>
              <a:rPr lang="en-GB" dirty="0" smtClean="0">
                <a:solidFill>
                  <a:srgbClr val="FFFF00"/>
                </a:solidFill>
              </a:rPr>
              <a:t>Finley</a:t>
            </a:r>
            <a:r>
              <a:rPr lang="en-GB" dirty="0">
                <a:solidFill>
                  <a:srgbClr val="FFFF00"/>
                </a:solidFill>
              </a:rPr>
              <a:t> </a:t>
            </a:r>
            <a:r>
              <a:rPr lang="en-GB" dirty="0" smtClean="0">
                <a:solidFill>
                  <a:srgbClr val="FFFF00"/>
                </a:solidFill>
              </a:rPr>
              <a:t>(1997) </a:t>
            </a:r>
            <a:r>
              <a:rPr lang="en-GB" dirty="0" err="1" smtClean="0">
                <a:solidFill>
                  <a:srgbClr val="FFFF00"/>
                </a:solidFill>
              </a:rPr>
              <a:t>Decison</a:t>
            </a:r>
            <a:r>
              <a:rPr lang="en-GB" dirty="0" smtClean="0">
                <a:solidFill>
                  <a:srgbClr val="FFFF00"/>
                </a:solidFill>
              </a:rPr>
              <a:t> </a:t>
            </a:r>
            <a:r>
              <a:rPr lang="en-GB" dirty="0">
                <a:solidFill>
                  <a:srgbClr val="FFFF00"/>
                </a:solidFill>
              </a:rPr>
              <a:t>Making with Computers: The Spreadsheet and </a:t>
            </a:r>
            <a:r>
              <a:rPr lang="en-GB" dirty="0" smtClean="0">
                <a:solidFill>
                  <a:srgbClr val="FFFF00"/>
                </a:solidFill>
              </a:rPr>
              <a:t>Beyond .  </a:t>
            </a:r>
            <a:r>
              <a:rPr lang="en-GB" dirty="0" err="1" smtClean="0">
                <a:solidFill>
                  <a:srgbClr val="FFFF00"/>
                </a:solidFill>
              </a:rPr>
              <a:t>Prectice</a:t>
            </a:r>
            <a:r>
              <a:rPr lang="en-GB" dirty="0" smtClean="0">
                <a:solidFill>
                  <a:srgbClr val="FFFF00"/>
                </a:solidFill>
              </a:rPr>
              <a:t> Hall</a:t>
            </a:r>
          </a:p>
          <a:p>
            <a:r>
              <a:rPr lang="en-GB" dirty="0" smtClean="0"/>
              <a:t>Functions</a:t>
            </a:r>
          </a:p>
          <a:p>
            <a:r>
              <a:rPr lang="en-GB" dirty="0" smtClean="0"/>
              <a:t>Data Sheets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548990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103312" y="2052919"/>
            <a:ext cx="8946541" cy="3717962"/>
          </a:xfrm>
        </p:spPr>
        <p:txBody>
          <a:bodyPr>
            <a:normAutofit fontScale="92500" lnSpcReduction="20000"/>
          </a:bodyPr>
          <a:lstStyle/>
          <a:p>
            <a:pPr marL="109728" indent="0">
              <a:buNone/>
              <a:defRPr/>
            </a:pPr>
            <a:r>
              <a:rPr lang="en-US" dirty="0" smtClean="0">
                <a:ea typeface="+mn-ea"/>
                <a:cs typeface="+mn-cs"/>
              </a:rPr>
              <a:t> </a:t>
            </a:r>
            <a:r>
              <a:rPr lang="en-US" dirty="0"/>
              <a:t>Problem Solving With </a:t>
            </a:r>
            <a:r>
              <a:rPr lang="en-US" dirty="0" smtClean="0"/>
              <a:t>Analytics – Exploring and analyzing the scenario</a:t>
            </a:r>
          </a:p>
          <a:p>
            <a:pPr marL="109728" indent="0">
              <a:buNone/>
              <a:defRPr/>
            </a:pPr>
            <a:endParaRPr lang="en-US" dirty="0">
              <a:ea typeface="+mn-ea"/>
              <a:cs typeface="+mn-cs"/>
            </a:endParaRPr>
          </a:p>
          <a:p>
            <a:pPr marL="109728" indent="0">
              <a:buNone/>
              <a:defRPr/>
            </a:pPr>
            <a:r>
              <a:rPr lang="en-US" dirty="0" smtClean="0">
                <a:ea typeface="+mn-ea"/>
                <a:cs typeface="+mn-cs"/>
              </a:rPr>
              <a:t>  1. Recognizing a problem</a:t>
            </a:r>
          </a:p>
          <a:p>
            <a:pPr marL="109728" indent="0">
              <a:buNone/>
              <a:defRPr/>
            </a:pPr>
            <a:r>
              <a:rPr lang="en-US" dirty="0" smtClean="0">
                <a:ea typeface="+mn-ea"/>
                <a:cs typeface="+mn-cs"/>
              </a:rPr>
              <a:t>   2. Defining the problem</a:t>
            </a:r>
          </a:p>
          <a:p>
            <a:pPr marL="109728" indent="0">
              <a:buNone/>
              <a:defRPr/>
            </a:pPr>
            <a:r>
              <a:rPr lang="en-US" dirty="0">
                <a:ea typeface="+mn-ea"/>
                <a:cs typeface="+mn-cs"/>
              </a:rPr>
              <a:t> </a:t>
            </a:r>
            <a:r>
              <a:rPr lang="en-US" dirty="0" smtClean="0">
                <a:ea typeface="+mn-ea"/>
                <a:cs typeface="+mn-cs"/>
              </a:rPr>
              <a:t>  3. Structuring the problem</a:t>
            </a:r>
          </a:p>
          <a:p>
            <a:pPr marL="109728" indent="0">
              <a:buNone/>
              <a:defRPr/>
            </a:pPr>
            <a:r>
              <a:rPr lang="en-US" dirty="0" smtClean="0">
                <a:ea typeface="+mn-ea"/>
                <a:cs typeface="+mn-cs"/>
              </a:rPr>
              <a:t>   4. Analyzing the problem</a:t>
            </a:r>
          </a:p>
          <a:p>
            <a:pPr marL="109728" indent="0">
              <a:buNone/>
              <a:defRPr/>
            </a:pPr>
            <a:r>
              <a:rPr lang="en-US" dirty="0" smtClean="0">
                <a:ea typeface="+mn-ea"/>
                <a:cs typeface="+mn-cs"/>
              </a:rPr>
              <a:t>   5. Interpreting results and making a decision</a:t>
            </a:r>
          </a:p>
          <a:p>
            <a:pPr marL="109728" indent="0">
              <a:buNone/>
              <a:defRPr/>
            </a:pPr>
            <a:r>
              <a:rPr lang="en-US" dirty="0" smtClean="0">
                <a:ea typeface="+mn-ea"/>
                <a:cs typeface="+mn-cs"/>
              </a:rPr>
              <a:t>   6. Implementing the solution – Presenting the Dashboard</a:t>
            </a:r>
          </a:p>
          <a:p>
            <a:pPr marL="109728" indent="0">
              <a:buNone/>
              <a:defRPr/>
            </a:pPr>
            <a:endParaRPr lang="en-US" dirty="0">
              <a:ea typeface="+mn-ea"/>
              <a:cs typeface="+mn-cs"/>
            </a:endParaRPr>
          </a:p>
          <a:p>
            <a:pPr marL="109728" indent="0">
              <a:buNone/>
              <a:defRPr/>
            </a:pPr>
            <a:r>
              <a:rPr lang="en-US" dirty="0" smtClean="0"/>
              <a:t>Use </a:t>
            </a:r>
            <a:r>
              <a:rPr lang="en-US" dirty="0"/>
              <a:t>Appendix in </a:t>
            </a:r>
            <a:r>
              <a:rPr lang="en-US" dirty="0" smtClean="0"/>
              <a:t>the report </a:t>
            </a:r>
            <a:r>
              <a:rPr lang="en-US" dirty="0"/>
              <a:t>to include </a:t>
            </a:r>
            <a:r>
              <a:rPr lang="en-US" dirty="0" smtClean="0"/>
              <a:t>outputs/notes etc.</a:t>
            </a:r>
            <a:endParaRPr lang="en-US" dirty="0"/>
          </a:p>
          <a:p>
            <a:pPr marL="109728" indent="0">
              <a:buNone/>
              <a:defRPr/>
            </a:pPr>
            <a:endParaRPr lang="en-US" dirty="0">
              <a:ea typeface="+mn-ea"/>
              <a:cs typeface="+mn-cs"/>
            </a:endParaRP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sz="3200" dirty="0"/>
              <a:t>Spreadsheet Modelling </a:t>
            </a:r>
            <a:r>
              <a:rPr lang="en-GB" sz="3200" dirty="0" smtClean="0"/>
              <a:t>Process</a:t>
            </a:r>
            <a:br>
              <a:rPr lang="en-GB" sz="3200" dirty="0" smtClean="0"/>
            </a:br>
            <a:endParaRPr lang="en-US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6064816" y="6550223"/>
            <a:ext cx="603574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/>
              <a:t>Adapted from James R Evans (2014) Business Analytics</a:t>
            </a:r>
          </a:p>
        </p:txBody>
      </p:sp>
    </p:spTree>
    <p:extLst>
      <p:ext uri="{BB962C8B-B14F-4D97-AF65-F5344CB8AC3E}">
        <p14:creationId xmlns:p14="http://schemas.microsoft.com/office/powerpoint/2010/main" val="36961170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Part II – Use of Weka to analyse the data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Explain what you can do, what you did, what it means, its uses, benefits for the business and decision makers.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60184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Mining Process: CRISP-DM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0" y="1600200"/>
            <a:ext cx="8153400" cy="480060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Step 1:</a:t>
            </a:r>
            <a:r>
              <a:rPr lang="en-US" dirty="0" smtClean="0"/>
              <a:t> Business Understanding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Step 2:</a:t>
            </a:r>
            <a:r>
              <a:rPr lang="en-US" dirty="0" smtClean="0"/>
              <a:t> Data Understanding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Step 3:</a:t>
            </a:r>
            <a:r>
              <a:rPr lang="en-US" dirty="0" smtClean="0"/>
              <a:t> Data Preparation (!)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Step 4:</a:t>
            </a:r>
            <a:r>
              <a:rPr lang="en-US" dirty="0" smtClean="0"/>
              <a:t> Model Building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Step 5:</a:t>
            </a:r>
            <a:r>
              <a:rPr lang="en-US" dirty="0" smtClean="0"/>
              <a:t> Testing and Evaluation</a:t>
            </a:r>
          </a:p>
          <a:p>
            <a:pPr>
              <a:buNone/>
            </a:pPr>
            <a:r>
              <a:rPr lang="en-US" dirty="0" smtClean="0">
                <a:solidFill>
                  <a:srgbClr val="FF0000"/>
                </a:solidFill>
              </a:rPr>
              <a:t>Step 6:</a:t>
            </a:r>
            <a:r>
              <a:rPr lang="en-US" dirty="0" smtClean="0"/>
              <a:t> Deployment</a:t>
            </a:r>
          </a:p>
          <a:p>
            <a:pPr>
              <a:buNone/>
            </a:pPr>
            <a:endParaRPr lang="en-US" sz="700" dirty="0"/>
          </a:p>
          <a:p>
            <a:r>
              <a:rPr lang="en-US" dirty="0" smtClean="0"/>
              <a:t>The process is highly repetitive and experimental</a:t>
            </a:r>
          </a:p>
          <a:p>
            <a:r>
              <a:rPr lang="en-US" dirty="0" smtClean="0"/>
              <a:t>Clearly list the DM methods and the algorithms selected – use Appendix in report to include outputs.</a:t>
            </a:r>
            <a:endParaRPr lang="en-US" dirty="0"/>
          </a:p>
        </p:txBody>
      </p:sp>
      <p:sp>
        <p:nvSpPr>
          <p:cNvPr id="4" name="Right Brace 3"/>
          <p:cNvSpPr/>
          <p:nvPr/>
        </p:nvSpPr>
        <p:spPr bwMode="auto">
          <a:xfrm>
            <a:off x="8077200" y="1600200"/>
            <a:ext cx="381000" cy="1447800"/>
          </a:xfrm>
          <a:prstGeom prst="rightBrace">
            <a:avLst/>
          </a:prstGeom>
          <a:noFill/>
          <a:ln w="9525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2075" tIns="46038" rIns="92075" bIns="46038" numCol="1" rtlCol="0" anchor="ctr" anchorCtr="0" compatLnSpc="1">
            <a:prstTxWarp prst="textNoShape">
              <a:avLst/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800" b="1" dirty="0">
              <a:solidFill>
                <a:srgbClr val="CC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ahoma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305800" y="1803738"/>
            <a:ext cx="2057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solidFill>
                  <a:srgbClr val="FF0000"/>
                </a:solidFill>
              </a:rPr>
              <a:t>Accounts for ~85% of total project time</a:t>
            </a:r>
          </a:p>
        </p:txBody>
      </p:sp>
    </p:spTree>
    <p:extLst>
      <p:ext uri="{BB962C8B-B14F-4D97-AF65-F5344CB8AC3E}">
        <p14:creationId xmlns:p14="http://schemas.microsoft.com/office/powerpoint/2010/main" val="31244443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Preparation – A Critical DM Task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27526" y="1624966"/>
            <a:ext cx="3597275" cy="47758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64931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Clearly written.</a:t>
            </a:r>
          </a:p>
          <a:p>
            <a:r>
              <a:rPr lang="en-GB" dirty="0" smtClean="0"/>
              <a:t>Strong academic English.</a:t>
            </a:r>
          </a:p>
          <a:p>
            <a:r>
              <a:rPr lang="en-GB" dirty="0" smtClean="0"/>
              <a:t>Checked for spelling and grammar.</a:t>
            </a:r>
          </a:p>
          <a:p>
            <a:r>
              <a:rPr lang="en-GB" dirty="0" smtClean="0"/>
              <a:t>Must include good citations</a:t>
            </a:r>
          </a:p>
          <a:p>
            <a:r>
              <a:rPr lang="en-GB" dirty="0" smtClean="0"/>
              <a:t>Full reference list  -  use Harvard reference style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339307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46395" y="1922420"/>
            <a:ext cx="8825658" cy="861420"/>
          </a:xfrm>
        </p:spPr>
        <p:txBody>
          <a:bodyPr>
            <a:noAutofit/>
          </a:bodyPr>
          <a:lstStyle/>
          <a:p>
            <a:r>
              <a:rPr lang="en-GB" dirty="0" smtClean="0"/>
              <a:t>Remember – The word count is limited – stay within the word count.</a:t>
            </a:r>
          </a:p>
          <a:p>
            <a:endParaRPr lang="en-GB" dirty="0"/>
          </a:p>
          <a:p>
            <a:r>
              <a:rPr lang="en-GB" dirty="0" smtClean="0"/>
              <a:t>Include Appendices with the report.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03958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469915" y="2047240"/>
            <a:ext cx="8825658" cy="3329581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4200" b="0" i="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en-GB" dirty="0" smtClean="0"/>
              <a:t>Good Luck with the Assignment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Questions now and week 10</a:t>
            </a:r>
          </a:p>
        </p:txBody>
      </p:sp>
    </p:spTree>
    <p:extLst>
      <p:ext uri="{BB962C8B-B14F-4D97-AF65-F5344CB8AC3E}">
        <p14:creationId xmlns:p14="http://schemas.microsoft.com/office/powerpoint/2010/main" val="292351436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31</TotalTime>
  <Words>311</Words>
  <Application>Microsoft Office PowerPoint</Application>
  <PresentationFormat>Widescreen</PresentationFormat>
  <Paragraphs>49</Paragraphs>
  <Slides>11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Century Gothic</vt:lpstr>
      <vt:lpstr>Tahoma</vt:lpstr>
      <vt:lpstr>Wingdings 3</vt:lpstr>
      <vt:lpstr>Ion</vt:lpstr>
      <vt:lpstr>Assignment Preparation</vt:lpstr>
      <vt:lpstr>Assignment 1  Submission Deadline</vt:lpstr>
      <vt:lpstr>Report Structure</vt:lpstr>
      <vt:lpstr>Part 1 –   Application of spreadsheet functions to analyse the data</vt:lpstr>
      <vt:lpstr>Spreadsheet Modelling Process </vt:lpstr>
      <vt:lpstr>Part II – Use of Weka to analyse the data</vt:lpstr>
      <vt:lpstr>Data Mining Process: CRISP-DM</vt:lpstr>
      <vt:lpstr>Data Preparation – A Critical DM Task</vt:lpstr>
      <vt:lpstr>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Assignment preparation</dc:title>
  <dc:creator>SAW-1</dc:creator>
  <cp:lastModifiedBy>L0237_User</cp:lastModifiedBy>
  <cp:revision>11</cp:revision>
  <dcterms:created xsi:type="dcterms:W3CDTF">2016-03-18T12:34:57Z</dcterms:created>
  <dcterms:modified xsi:type="dcterms:W3CDTF">2017-11-04T17:21:03Z</dcterms:modified>
</cp:coreProperties>
</file>