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</p:sldMasterIdLst>
  <p:sldIdLst>
    <p:sldId id="256" r:id="rId2"/>
    <p:sldId id="281" r:id="rId3"/>
    <p:sldId id="257" r:id="rId4"/>
    <p:sldId id="258" r:id="rId5"/>
    <p:sldId id="259" r:id="rId6"/>
    <p:sldId id="263" r:id="rId7"/>
    <p:sldId id="262" r:id="rId8"/>
    <p:sldId id="260" r:id="rId9"/>
    <p:sldId id="261" r:id="rId10"/>
    <p:sldId id="264" r:id="rId11"/>
    <p:sldId id="283" r:id="rId12"/>
    <p:sldId id="265" r:id="rId13"/>
    <p:sldId id="266" r:id="rId14"/>
    <p:sldId id="267" r:id="rId15"/>
    <p:sldId id="268" r:id="rId16"/>
    <p:sldId id="269" r:id="rId17"/>
    <p:sldId id="286" r:id="rId18"/>
    <p:sldId id="270" r:id="rId19"/>
    <p:sldId id="271" r:id="rId20"/>
    <p:sldId id="272" r:id="rId21"/>
    <p:sldId id="282" r:id="rId22"/>
    <p:sldId id="273" r:id="rId23"/>
    <p:sldId id="277" r:id="rId24"/>
    <p:sldId id="274" r:id="rId25"/>
    <p:sldId id="275" r:id="rId26"/>
    <p:sldId id="284" r:id="rId27"/>
    <p:sldId id="276" r:id="rId28"/>
    <p:sldId id="278" r:id="rId29"/>
    <p:sldId id="279" r:id="rId30"/>
    <p:sldId id="280" r:id="rId31"/>
    <p:sldId id="28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2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97" d="100"/>
          <a:sy n="97" d="100"/>
        </p:scale>
        <p:origin x="86" y="312"/>
      </p:cViewPr>
      <p:guideLst>
        <p:guide orient="horz" pos="1321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7219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506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595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96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707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73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7055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1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530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26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79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F1379B93-4E20-4168-A73B-A02A6CBE7746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7D8A9715-72E6-4126-BD39-892B7126B45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5016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9533" y="1010356"/>
            <a:ext cx="11249378" cy="117968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Dementia and Related Neurological Disorders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1244" y="128000"/>
            <a:ext cx="11525956" cy="468062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ECPS5004: Individual Differences across the Lifespan                                                                    Dr Judith Marshall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2932" y="3112489"/>
            <a:ext cx="8263467" cy="3227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88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Dementia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Alzheimer’s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Psychological symptoms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Biological changes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Proposed causes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357825"/>
            <a:ext cx="5422392" cy="3633047"/>
          </a:xfrm>
        </p:spPr>
        <p:txBody>
          <a:bodyPr/>
          <a:lstStyle/>
          <a:p>
            <a:pPr lvl="0">
              <a:buClr>
                <a:srgbClr val="4590B8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3D3D3D"/>
                </a:solidFill>
              </a:rPr>
              <a:t>Diagnosis</a:t>
            </a:r>
          </a:p>
          <a:p>
            <a:pPr lvl="0">
              <a:buClr>
                <a:srgbClr val="4590B8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3D3D3D"/>
                </a:solidFill>
              </a:rPr>
              <a:t>Medical treatments</a:t>
            </a:r>
          </a:p>
          <a:p>
            <a:pPr lvl="0">
              <a:buClr>
                <a:srgbClr val="4590B8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3D3D3D"/>
                </a:solidFill>
              </a:rPr>
              <a:t>Psychosocial treatments</a:t>
            </a:r>
          </a:p>
          <a:p>
            <a:pPr lvl="0">
              <a:buClr>
                <a:srgbClr val="4590B8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3D3D3D"/>
                </a:solidFill>
              </a:rPr>
              <a:t>Other neurological diseases that can cause dementia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735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Dementia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192" y="2821296"/>
            <a:ext cx="11029615" cy="367830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Loss of cognitive function severe enough to interfere with normal daily activities and social relationships</a:t>
            </a:r>
          </a:p>
          <a:p>
            <a:endParaRPr lang="en-GB" sz="2000" dirty="0"/>
          </a:p>
          <a:p>
            <a:r>
              <a:rPr lang="en-GB" sz="2000" dirty="0" smtClean="0"/>
              <a:t>Can be caused by diseases that affect the nervous system</a:t>
            </a:r>
          </a:p>
          <a:p>
            <a:pPr marL="0" indent="0">
              <a:buNone/>
            </a:pPr>
            <a:r>
              <a:rPr lang="en-GB" sz="2000" dirty="0" smtClean="0"/>
              <a:t>	e.g.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Cardiovascular disorders</a:t>
            </a:r>
          </a:p>
          <a:p>
            <a:pPr marL="0" indent="0">
              <a:buNone/>
            </a:pPr>
            <a:r>
              <a:rPr lang="en-GB" sz="2000" dirty="0" smtClean="0"/>
              <a:t>	Neurologically-based disorders</a:t>
            </a:r>
          </a:p>
          <a:p>
            <a:pPr marL="0" indent="0">
              <a:buNone/>
            </a:pPr>
            <a:r>
              <a:rPr lang="en-GB" sz="2000" dirty="0" smtClean="0"/>
              <a:t>	Abnormalities in other bodily systems</a:t>
            </a:r>
          </a:p>
          <a:p>
            <a:pPr marL="0" indent="0">
              <a:buNone/>
            </a:pPr>
            <a:endParaRPr lang="en-GB" sz="2000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2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Alzheimer’s disease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3143" y="2213933"/>
            <a:ext cx="9303279" cy="4644067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Most common cause of dementia</a:t>
            </a:r>
          </a:p>
          <a:p>
            <a:endParaRPr lang="en-GB" sz="2000" dirty="0"/>
          </a:p>
          <a:p>
            <a:r>
              <a:rPr lang="en-GB" sz="2000" dirty="0" err="1" smtClean="0"/>
              <a:t>Alois</a:t>
            </a:r>
            <a:r>
              <a:rPr lang="en-GB" sz="2000" dirty="0" smtClean="0"/>
              <a:t> Alzheimer (1864-1915)  First to link changes in brain tissue with observable symptoms</a:t>
            </a:r>
          </a:p>
          <a:p>
            <a:endParaRPr lang="en-GB" sz="2000" dirty="0" smtClean="0"/>
          </a:p>
          <a:p>
            <a:r>
              <a:rPr lang="en-GB" sz="2000" dirty="0" smtClean="0"/>
              <a:t>Alzheimer (1907): Study from 1901–1906  </a:t>
            </a:r>
          </a:p>
          <a:p>
            <a:pPr lvl="1"/>
            <a:r>
              <a:rPr lang="en-GB" sz="2000" dirty="0" err="1" smtClean="0"/>
              <a:t>Auguste</a:t>
            </a:r>
            <a:r>
              <a:rPr lang="en-GB" sz="2000" dirty="0" smtClean="0"/>
              <a:t> D. Female, late 50s</a:t>
            </a:r>
          </a:p>
          <a:p>
            <a:pPr lvl="1"/>
            <a:r>
              <a:rPr lang="en-GB" sz="2000" dirty="0" smtClean="0"/>
              <a:t>Progressive mental deterioration marked by increasing confusion and memory loss</a:t>
            </a:r>
          </a:p>
          <a:p>
            <a:pPr lvl="1"/>
            <a:r>
              <a:rPr lang="en-GB" sz="2000" dirty="0" smtClean="0"/>
              <a:t>Found an odd disorganisation of the nerve cells in the cerebral cortex</a:t>
            </a:r>
          </a:p>
          <a:p>
            <a:pPr lvl="1"/>
            <a:r>
              <a:rPr lang="en-GB" sz="2000" dirty="0" smtClean="0"/>
              <a:t>Speculated that these microscopic changes responsible for the symptoms</a:t>
            </a:r>
          </a:p>
          <a:p>
            <a:pPr lvl="1"/>
            <a:endParaRPr lang="en-GB" sz="2000" dirty="0"/>
          </a:p>
          <a:p>
            <a:r>
              <a:rPr lang="en-GB" sz="2000" dirty="0" smtClean="0"/>
              <a:t>Slides of brain later confirmed as Alzheimer’s disease (</a:t>
            </a:r>
            <a:r>
              <a:rPr lang="en-GB" sz="2000" dirty="0" err="1" smtClean="0"/>
              <a:t>Enserink</a:t>
            </a:r>
            <a:r>
              <a:rPr lang="en-GB" sz="2000" dirty="0" smtClean="0"/>
              <a:t>, 1998)</a:t>
            </a:r>
            <a:endParaRPr lang="en-GB" sz="2000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669" y="4967111"/>
            <a:ext cx="2559732" cy="173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03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Psychological symptoms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3644" y="2235200"/>
            <a:ext cx="11097164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Earliest signs are usually cognitive - occasional loss of memory recent events or familiar tasks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Changes in personality and behaviour also become evident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Final stage – loss of ability to perform the simplest and most basic of everyday functions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Rate of progression varies but there is a fairly regular pattern of loss over time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Survival time – 7 to 10 years after diagnosis when diagnosed in 60s or 70s</a:t>
            </a:r>
          </a:p>
          <a:p>
            <a:r>
              <a:rPr lang="en-GB" dirty="0"/>
              <a:t>	</a:t>
            </a:r>
            <a:r>
              <a:rPr lang="en-GB" dirty="0" smtClean="0"/>
              <a:t>		      3 years if diagnosed in 90s                                                (Brookmeyer et al, 2002)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85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progression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007289"/>
            <a:ext cx="11802533" cy="467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51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Affected brain structures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778" y="1865666"/>
            <a:ext cx="9962443" cy="4885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68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Biological changes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9777" y="2370667"/>
            <a:ext cx="1109133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Amyloid plaques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Protein fragments that collect together in a specific way and form insoluble deposits</a:t>
            </a:r>
          </a:p>
          <a:p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Most closely linked – </a:t>
            </a:r>
            <a:r>
              <a:rPr lang="en-GB" sz="2000" b="1" dirty="0" smtClean="0"/>
              <a:t>beta-amyloid 42</a:t>
            </a:r>
            <a:r>
              <a:rPr lang="en-GB" sz="2000" dirty="0" smtClean="0"/>
              <a:t> (string of 42 amino acids)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Initially described as the accumulated waste products of collections of dead neurons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Formed from a larger protein found in the normal brain – </a:t>
            </a:r>
            <a:r>
              <a:rPr lang="en-GB" sz="2000" b="1" dirty="0" smtClean="0"/>
              <a:t>amyloid precursor protein </a:t>
            </a:r>
            <a:r>
              <a:rPr lang="en-GB" sz="2000" dirty="0" smtClean="0"/>
              <a:t>(APP)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Can develop 10-20 years before behavioural symptoms become noticeable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One of the first events in the pathology of Alzheimer’s disease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3783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Amyloid Precursor Protein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319867"/>
            <a:ext cx="1121569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As APP is manufactured – embeds itself in neuron’s membrane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 small piece is lodged inside the neuron – larger part remains outside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Normal ageing – outer part trimmed by secretases (type of enzyme) until it is level with the outer membrane of the neuron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Alzheimer’s brain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E</a:t>
            </a:r>
            <a:r>
              <a:rPr lang="en-GB" sz="2000" dirty="0" smtClean="0"/>
              <a:t>rroneous process – APP trimmed in wrong place, causing beta-amyloid 42 to form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T</a:t>
            </a:r>
            <a:r>
              <a:rPr lang="en-GB" sz="2000" dirty="0" smtClean="0"/>
              <a:t>he trimmed fragments clump together to form beta-amyloid plaques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/>
              <a:t>Insoluble, so cannot be removed or recycled</a:t>
            </a:r>
          </a:p>
          <a:p>
            <a:pPr lvl="3"/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83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459" y="781179"/>
            <a:ext cx="14348549" cy="1013800"/>
          </a:xfrm>
        </p:spPr>
        <p:txBody>
          <a:bodyPr/>
          <a:lstStyle/>
          <a:p>
            <a:r>
              <a:rPr lang="en-GB" dirty="0" smtClean="0"/>
              <a:t>Biological changes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459" y="2190046"/>
            <a:ext cx="11029615" cy="545253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r>
              <a:rPr lang="en-GB" sz="2000" dirty="0" smtClean="0"/>
              <a:t>Caspase theory - proposes that beta-amyloid stimulate production of </a:t>
            </a:r>
            <a:r>
              <a:rPr lang="en-GB" sz="2000" b="1" dirty="0" smtClean="0"/>
              <a:t>caspases</a:t>
            </a:r>
            <a:r>
              <a:rPr lang="en-GB" sz="2000" dirty="0" smtClean="0"/>
              <a:t> – enzymes that are lethal to neurons</a:t>
            </a:r>
          </a:p>
          <a:p>
            <a:pPr lvl="1"/>
            <a:r>
              <a:rPr lang="en-GB" sz="1800" dirty="0" smtClean="0"/>
              <a:t>This destruction (apoptosis) responsible for the loss of cognitive function seen on Alzheimer’s disease  </a:t>
            </a:r>
          </a:p>
          <a:p>
            <a:pPr marL="0" indent="0" algn="r">
              <a:buNone/>
            </a:pPr>
            <a:r>
              <a:rPr lang="en-GB" sz="2000" dirty="0"/>
              <a:t>(Galvan et al, 2006</a:t>
            </a:r>
            <a:r>
              <a:rPr lang="en-GB" sz="2000" dirty="0" smtClean="0"/>
              <a:t>)</a:t>
            </a:r>
          </a:p>
          <a:p>
            <a:r>
              <a:rPr lang="en-GB" sz="2000" dirty="0" smtClean="0"/>
              <a:t>Also found in brain of </a:t>
            </a:r>
            <a:r>
              <a:rPr lang="en-GB" sz="2000" dirty="0" err="1" smtClean="0"/>
              <a:t>Auguste</a:t>
            </a:r>
            <a:r>
              <a:rPr lang="en-GB" sz="2000" dirty="0" smtClean="0"/>
              <a:t> D.</a:t>
            </a:r>
            <a:r>
              <a:rPr lang="en-GB" sz="2000" dirty="0"/>
              <a:t> </a:t>
            </a:r>
            <a:r>
              <a:rPr lang="en-GB" sz="2000" dirty="0" smtClean="0"/>
              <a:t>:  a </a:t>
            </a:r>
            <a:r>
              <a:rPr lang="en-GB" sz="2000" dirty="0"/>
              <a:t>profusion of </a:t>
            </a:r>
            <a:r>
              <a:rPr lang="en-GB" sz="2000" dirty="0" err="1"/>
              <a:t>of</a:t>
            </a:r>
            <a:r>
              <a:rPr lang="en-GB" sz="2000" dirty="0"/>
              <a:t> abnormally twisted fibres within the neurons </a:t>
            </a:r>
            <a:r>
              <a:rPr lang="en-GB" sz="2000" dirty="0" smtClean="0"/>
              <a:t>themselves - </a:t>
            </a:r>
            <a:r>
              <a:rPr lang="en-GB" sz="2000" b="1" dirty="0" smtClean="0"/>
              <a:t>neurofibrillary tangles</a:t>
            </a:r>
          </a:p>
          <a:p>
            <a:pPr lvl="1"/>
            <a:r>
              <a:rPr lang="en-GB" sz="1800" dirty="0" smtClean="0"/>
              <a:t>Made up of a protein – tau – which maintains stability of the microtubules in the axons of the neurons</a:t>
            </a:r>
          </a:p>
          <a:p>
            <a:pPr lvl="1"/>
            <a:r>
              <a:rPr lang="en-GB" sz="1800" dirty="0" smtClean="0"/>
              <a:t>Chemical changes in tau prevents this from occurring</a:t>
            </a:r>
          </a:p>
          <a:p>
            <a:pPr lvl="1"/>
            <a:r>
              <a:rPr lang="en-GB" sz="1800" dirty="0" smtClean="0"/>
              <a:t>Unstable microtubules twist around each other </a:t>
            </a:r>
          </a:p>
          <a:p>
            <a:pPr lvl="1"/>
            <a:r>
              <a:rPr lang="en-GB" sz="1800" dirty="0" smtClean="0"/>
              <a:t>Occur early in the disease, particularly in the hippocampus</a:t>
            </a:r>
            <a:endParaRPr lang="en-GB" sz="1800" dirty="0"/>
          </a:p>
          <a:p>
            <a:pPr marL="0" indent="0">
              <a:buNone/>
            </a:pPr>
            <a:r>
              <a:rPr lang="en-GB" sz="2000" dirty="0" smtClean="0"/>
              <a:t>													   </a:t>
            </a:r>
            <a:r>
              <a:rPr lang="en-GB" sz="1100" dirty="0" smtClean="0"/>
              <a:t>Neurofibrillary tangles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8488" y="4831645"/>
            <a:ext cx="2743553" cy="18265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38933" y="5232400"/>
            <a:ext cx="9821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Amyloid plaques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67383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Destruction of the brain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622" y="2875482"/>
            <a:ext cx="6354916" cy="47844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2166" y="1967264"/>
            <a:ext cx="5470572" cy="3705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16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Proposed causes of Alzheimer’s Disease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229556"/>
            <a:ext cx="1102961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Agreed that plaques and tangles are associated with AD, but uncertainty remains with regard to the cause of development of these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Do plaques and tangles directly cause neuronal death?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Are these a side-product - the result of underlying processes that cause the neurons to die?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C</a:t>
            </a:r>
            <a:r>
              <a:rPr lang="en-GB" sz="2000" dirty="0" smtClean="0"/>
              <a:t>ognitive symptoms do not always result from these changes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Argued that AD is affected by environmental factors as well as biological factors         (</a:t>
            </a:r>
            <a:r>
              <a:rPr lang="en-GB" dirty="0" err="1"/>
              <a:t>Styczynska</a:t>
            </a:r>
            <a:r>
              <a:rPr lang="en-GB" dirty="0"/>
              <a:t> et al, 2008)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lvl="1"/>
            <a:endParaRPr lang="en-GB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Variability in </a:t>
            </a:r>
            <a:r>
              <a:rPr lang="en-GB" dirty="0"/>
              <a:t>both</a:t>
            </a:r>
            <a:r>
              <a:rPr lang="en-GB" dirty="0" smtClean="0"/>
              <a:t> physical and cognitive symptoms                                                        (Burton et al, 2006)</a:t>
            </a: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24361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Genetic abnormality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206978"/>
            <a:ext cx="10916541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Theory followed by most researchers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Genetic abnormalities responsible for neuronal death                                 (</a:t>
            </a:r>
            <a:r>
              <a:rPr lang="en-GB" sz="2000" dirty="0" err="1" smtClean="0"/>
              <a:t>Tanzi</a:t>
            </a:r>
            <a:r>
              <a:rPr lang="en-GB" sz="2000" dirty="0" smtClean="0"/>
              <a:t> and Bertram, 2008)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Evidence:  high prevalence in certain families – now called </a:t>
            </a:r>
            <a:r>
              <a:rPr lang="en-GB" sz="2000" b="1" dirty="0" smtClean="0"/>
              <a:t>early-onset familial AD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Four genes discovered so far – believed to account for half of early-onset familial cases</a:t>
            </a:r>
          </a:p>
          <a:p>
            <a:pPr marL="1200150" lvl="2" indent="-285750">
              <a:buFont typeface="Wingdings" panose="05000000000000000000" pitchFamily="2" charset="2"/>
              <a:buChar char="§"/>
            </a:pPr>
            <a:r>
              <a:rPr lang="en-GB" dirty="0" smtClean="0"/>
              <a:t>All are linked to excess amounts of beta-amyloid protein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 further gene implicated has been linked to </a:t>
            </a:r>
            <a:r>
              <a:rPr lang="en-GB" sz="2000" b="1" dirty="0" smtClean="0"/>
              <a:t>late-onset familial AD</a:t>
            </a:r>
          </a:p>
          <a:p>
            <a:pPr marL="1200150" lvl="2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Onset age 60-65</a:t>
            </a:r>
          </a:p>
          <a:p>
            <a:pPr marL="1200150" lvl="2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However  - only approximately 5% of all AD cases are familial</a:t>
            </a:r>
          </a:p>
          <a:p>
            <a:pPr lvl="1"/>
            <a:r>
              <a:rPr lang="en-GB" sz="2000" dirty="0"/>
              <a:t> </a:t>
            </a:r>
            <a:r>
              <a:rPr lang="en-GB" sz="2000" dirty="0" smtClean="0"/>
              <a:t>                   - the rest show no inherited pattern</a:t>
            </a:r>
          </a:p>
        </p:txBody>
      </p:sp>
    </p:spTree>
    <p:extLst>
      <p:ext uri="{BB962C8B-B14F-4D97-AF65-F5344CB8AC3E}">
        <p14:creationId xmlns:p14="http://schemas.microsoft.com/office/powerpoint/2010/main" val="25185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Genetic abnormality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5281" y="2305933"/>
            <a:ext cx="1067947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One of the main genes involved in late-onset familial AD is the </a:t>
            </a:r>
            <a:r>
              <a:rPr lang="en-GB" sz="2000" b="1" dirty="0" err="1" smtClean="0"/>
              <a:t>apolipoprotein</a:t>
            </a:r>
            <a:r>
              <a:rPr lang="en-GB" sz="2000" b="1" dirty="0" smtClean="0"/>
              <a:t> E (</a:t>
            </a:r>
            <a:r>
              <a:rPr lang="en-GB" sz="2000" b="1" dirty="0" err="1" smtClean="0"/>
              <a:t>ApoE</a:t>
            </a:r>
            <a:r>
              <a:rPr lang="en-GB" sz="2000" b="1" dirty="0" smtClean="0"/>
              <a:t>) gene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Located on chromosome 19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Carries cholesterol throughout the body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Binds to beta-amyloid – perhaps </a:t>
            </a:r>
            <a:r>
              <a:rPr lang="en-GB" sz="2000" dirty="0" err="1" smtClean="0"/>
              <a:t>plaing</a:t>
            </a:r>
            <a:r>
              <a:rPr lang="en-GB" sz="2000" dirty="0" smtClean="0"/>
              <a:t> a role in plaque formation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APP gene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On chromosome 21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Controls production of </a:t>
            </a:r>
            <a:r>
              <a:rPr lang="en-GB" sz="2000" b="1" dirty="0"/>
              <a:t>Amyloid Precursor </a:t>
            </a:r>
            <a:r>
              <a:rPr lang="en-GB" sz="2000" b="1" dirty="0" smtClean="0"/>
              <a:t>Protein </a:t>
            </a:r>
            <a:r>
              <a:rPr lang="en-GB" sz="2000" dirty="0" smtClean="0"/>
              <a:t>that </a:t>
            </a:r>
          </a:p>
          <a:p>
            <a:pPr lvl="1"/>
            <a:r>
              <a:rPr lang="en-GB" sz="2000" dirty="0"/>
              <a:t> </a:t>
            </a:r>
            <a:r>
              <a:rPr lang="en-GB" sz="2000" dirty="0" smtClean="0"/>
              <a:t>    generates beta-amyloid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Most early-onset cases linked to defects in the </a:t>
            </a:r>
            <a:r>
              <a:rPr lang="en-GB" sz="2000" dirty="0" err="1" smtClean="0"/>
              <a:t>presenilin</a:t>
            </a:r>
            <a:r>
              <a:rPr lang="en-GB" sz="2000" dirty="0" smtClean="0"/>
              <a:t> genes (PS1 and PS2)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Speculated that PS1 and PS2 cause APP to increase production of </a:t>
            </a:r>
          </a:p>
          <a:p>
            <a:pPr lvl="1"/>
            <a:r>
              <a:rPr lang="en-GB" sz="2000" dirty="0"/>
              <a:t> </a:t>
            </a:r>
            <a:r>
              <a:rPr lang="en-GB" sz="2000" dirty="0" smtClean="0"/>
              <a:t>    beta-amyloid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This then causes neurofibrillary tangles and amyloid plaques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9734" y="628121"/>
            <a:ext cx="2014361" cy="151077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6312" y="3482621"/>
            <a:ext cx="3120672" cy="3120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22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Prevention: Mental activity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097088"/>
            <a:ext cx="1086574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Higher education and other mental activity – environmental factors that can protect from the development of Alzheimer’s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Evidence:  longitudinal study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Nuns agreed to donate their brains after death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Tested for cognitive performance while alive to compare with brain upon autopsy</a:t>
            </a:r>
          </a:p>
          <a:p>
            <a:pPr lvl="1"/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One key finding:  </a:t>
            </a:r>
            <a:r>
              <a:rPr lang="en-GB" sz="2000" dirty="0"/>
              <a:t>P</a:t>
            </a:r>
            <a:r>
              <a:rPr lang="en-GB" sz="2000" dirty="0" smtClean="0"/>
              <a:t>resence of plaques and tangles, but many nuns showed no symptomatic deficits in cognitive performance while alive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Later research found that higher mental activity protected the nun’s from symptoms of cognitive decline, despite presence of the brain changes (</a:t>
            </a:r>
            <a:r>
              <a:rPr lang="en-GB" sz="2000" dirty="0" err="1" smtClean="0"/>
              <a:t>Iacono</a:t>
            </a:r>
            <a:r>
              <a:rPr lang="en-GB" sz="2000" dirty="0" smtClean="0"/>
              <a:t> </a:t>
            </a:r>
            <a:r>
              <a:rPr lang="en-GB" sz="2000" dirty="0"/>
              <a:t>et al, 2009)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8463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Prevention: social and environmental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097088"/>
            <a:ext cx="105835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Extensive social networks:  reduces risk, even when person has high level of brain pathology</a:t>
            </a:r>
          </a:p>
          <a:p>
            <a:pPr algn="r"/>
            <a:r>
              <a:rPr lang="en-GB" sz="2000" dirty="0" smtClean="0"/>
              <a:t>(Bennett et al, 2006)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Physical exercise  (</a:t>
            </a:r>
            <a:r>
              <a:rPr lang="en-GB" sz="2000" dirty="0" err="1" smtClean="0"/>
              <a:t>Geda</a:t>
            </a:r>
            <a:r>
              <a:rPr lang="en-GB" sz="2000" dirty="0" smtClean="0"/>
              <a:t> et al, 2010)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Limited alcohol intake in earlier years can protect against dementia in later life  (Peters et al, 2008)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Exercise with stimulation multiple sensory channels  (Briones, 2006)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Mediterranean diet  (Lopez-Miranda et al, 2009)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7428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1248" y="2452158"/>
            <a:ext cx="7832607" cy="4405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5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diagnosis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28790" y="1860022"/>
            <a:ext cx="1098427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Psychiatrists and clinical psychologists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DSM-V :  ‘Dementia’ replaced with 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                           ‘</a:t>
            </a:r>
            <a:r>
              <a:rPr lang="en-GB" sz="2000" dirty="0"/>
              <a:t>major neurocognitive disorder’</a:t>
            </a:r>
            <a:endParaRPr lang="en-GB" sz="2000" dirty="0" smtClean="0"/>
          </a:p>
          <a:p>
            <a:r>
              <a:rPr lang="en-GB" sz="2000" dirty="0"/>
              <a:t> </a:t>
            </a:r>
            <a:r>
              <a:rPr lang="en-GB" sz="2000" dirty="0" smtClean="0"/>
              <a:t>                              ’mild </a:t>
            </a:r>
            <a:r>
              <a:rPr lang="en-GB" sz="2000" dirty="0"/>
              <a:t>neurocognitive </a:t>
            </a:r>
            <a:r>
              <a:rPr lang="en-GB" sz="2000" dirty="0" smtClean="0"/>
              <a:t>disorder’</a:t>
            </a:r>
            <a:endParaRPr lang="en-GB" sz="2000" dirty="0"/>
          </a:p>
          <a:p>
            <a:r>
              <a:rPr lang="en-GB" sz="2000" dirty="0" smtClean="0"/>
              <a:t>Signs include: 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/>
              <a:t>Progressive memory loss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/>
              <a:t>Aphasia (language losses) 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A</a:t>
            </a:r>
            <a:r>
              <a:rPr lang="en-GB" sz="2000" dirty="0" smtClean="0"/>
              <a:t>praxia (loss of coordination) 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A</a:t>
            </a:r>
            <a:r>
              <a:rPr lang="en-GB" sz="2000" dirty="0" smtClean="0"/>
              <a:t>gnosia (recognition) 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D</a:t>
            </a:r>
            <a:r>
              <a:rPr lang="en-GB" sz="2000" dirty="0" smtClean="0"/>
              <a:t>isturbance in executive functioning (planning and organization)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Diagnosis involves the process of exclusion – what is not the cause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1623" y="1962199"/>
            <a:ext cx="4617401" cy="35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5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diagnosis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212622"/>
            <a:ext cx="1078671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Currently only an autopsy can definitively identify Alzheimer’s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Advances in brain scanning – increased accuracy in reliable diagnosis in early to moderate stages</a:t>
            </a:r>
          </a:p>
          <a:p>
            <a:pPr algn="r"/>
            <a:r>
              <a:rPr lang="en-GB" sz="2000" dirty="0" smtClean="0"/>
              <a:t>(</a:t>
            </a:r>
            <a:r>
              <a:rPr lang="en-GB" sz="2000" dirty="0" err="1" smtClean="0"/>
              <a:t>Xiong</a:t>
            </a:r>
            <a:r>
              <a:rPr lang="en-GB" sz="2000" dirty="0" smtClean="0"/>
              <a:t> et al, 2010)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One focus – differentiation between moderate memory of Alzheimer’s and ‘mild cognitive impairment’ (a subtle loss of memory and learning abilities)                                  (Levy et al, 2006)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719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treatments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0933" y="2325512"/>
            <a:ext cx="1141306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Current medications can only temporarily alleviate symptoms – they cannot halt progression of dementia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Memory loss in Alzheimer’s:  anticholinesterase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treatments acetylcholine (neurotransmitter)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Inhibits the action of acetylcholinesterase </a:t>
            </a:r>
          </a:p>
          <a:p>
            <a:pPr lvl="1"/>
            <a:r>
              <a:rPr lang="en-GB" sz="2000" dirty="0" smtClean="0"/>
              <a:t>    (enzyme that normally destroys acetylcholine </a:t>
            </a:r>
          </a:p>
          <a:p>
            <a:pPr lvl="1"/>
            <a:r>
              <a:rPr lang="en-GB" sz="2000" dirty="0"/>
              <a:t> </a:t>
            </a:r>
            <a:r>
              <a:rPr lang="en-GB" sz="2000" dirty="0" smtClean="0"/>
              <a:t>    after it’s release into the synaptic cleft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Prevents deficit in acetylcholine 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          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533" y="3010126"/>
            <a:ext cx="5808134" cy="36672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877777" y="6332716"/>
            <a:ext cx="265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Normal brain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01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treatments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0081" y="2097088"/>
            <a:ext cx="110296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‘</a:t>
            </a:r>
            <a:r>
              <a:rPr lang="en-GB" sz="2000" dirty="0" err="1" smtClean="0"/>
              <a:t>Memantine</a:t>
            </a:r>
            <a:r>
              <a:rPr lang="en-GB" sz="2000" dirty="0" smtClean="0"/>
              <a:t>’ operates the </a:t>
            </a:r>
            <a:r>
              <a:rPr lang="en-GB" sz="2000" dirty="0" err="1" smtClean="0"/>
              <a:t>glumatate</a:t>
            </a:r>
            <a:r>
              <a:rPr lang="en-GB" sz="2000" dirty="0" smtClean="0"/>
              <a:t> system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err="1" smtClean="0"/>
              <a:t>Glumatate</a:t>
            </a:r>
            <a:r>
              <a:rPr lang="en-GB" sz="2000" dirty="0" smtClean="0"/>
              <a:t>:  an excitatory neurotransmitter found widely across the brain</a:t>
            </a:r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Overexcites neurons – results in harmful chemical changes that cause neuronal death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err="1" smtClean="0"/>
              <a:t>Memantine</a:t>
            </a:r>
            <a:r>
              <a:rPr lang="en-GB" sz="2000" dirty="0" smtClean="0"/>
              <a:t> is believed to exert a protective effect against this damage                    (Lipton, 2006)</a:t>
            </a:r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But – its effects remain limited                                                                (</a:t>
            </a:r>
            <a:r>
              <a:rPr lang="en-GB" sz="2000" dirty="0" err="1" smtClean="0"/>
              <a:t>Clerici</a:t>
            </a:r>
            <a:r>
              <a:rPr lang="en-GB" sz="2000" dirty="0" smtClean="0"/>
              <a:t> et al, 2009)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Current research looks to interfere with disease progression, not just relieving symptoms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Targeting beta-amyloids</a:t>
            </a:r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Agents that could protect neurons from cell death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Specific at-risk individuals: genetic vulnerability, medical history and exposure to environmental toxins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3358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Psychosocial treatments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81192" y="2297289"/>
            <a:ext cx="110296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Emphasis on caregivers to help maintain independence as along as possible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Prompts, cues, guidance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Modelling – allows for imitation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Positive reinforcement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Strict daily schedule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Management of social situations that may cause confusion or distress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9136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Vascular dementia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097088"/>
            <a:ext cx="105891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Damage to arteries supplying the brain     e.g. result of a stroke – ‘acute onset dementia’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Most common form of vascular dementia – multi-infarct dementia (MID)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Result of transient ischemic attacks (minor strokes – ‘infarcts’) too </a:t>
            </a:r>
            <a:r>
              <a:rPr lang="en-GB" sz="2000" dirty="0"/>
              <a:t>small to be noticed</a:t>
            </a:r>
            <a:endParaRPr lang="en-GB" sz="2000" dirty="0" smtClean="0"/>
          </a:p>
          <a:p>
            <a:pPr lvl="1"/>
            <a:r>
              <a:rPr lang="en-GB" sz="2000" dirty="0"/>
              <a:t>	</a:t>
            </a:r>
            <a:r>
              <a:rPr lang="en-GB" sz="2000" dirty="0" smtClean="0"/>
              <a:t>										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Blocked or burst artery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Progressive damage – loss of cognitive abilities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Development of MID more rapid than Alzheimer’s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Personality changes less pronounced – so can go unnoticed for some time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Related to </a:t>
            </a:r>
            <a:r>
              <a:rPr lang="en-GB" sz="2000" dirty="0"/>
              <a:t>r</a:t>
            </a:r>
            <a:r>
              <a:rPr lang="en-GB" sz="2000" dirty="0" smtClean="0"/>
              <a:t>isk factors similar to those for cardiovascular disease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5156" y="3472181"/>
            <a:ext cx="3055760" cy="315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2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Frontotemporal dementia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0889" y="2156178"/>
            <a:ext cx="907626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FTD specifically targets the frontal lobes of the brain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Personality changes e.g.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Apathy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Lack of inhibition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Obsessiveness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Addictive behaviours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Loss of judgement        </a:t>
            </a:r>
            <a:r>
              <a:rPr lang="en-GB" sz="2000" dirty="0" err="1" smtClean="0"/>
              <a:t>Caycedo</a:t>
            </a:r>
            <a:r>
              <a:rPr lang="en-GB" sz="2000" dirty="0" smtClean="0"/>
              <a:t> et al, 2009)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Eventually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Neglectful of personal habits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Loss of ability to communicate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664" y="2800173"/>
            <a:ext cx="5503796" cy="3775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51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Parkinson’s disease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097088"/>
            <a:ext cx="503503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Variety of motor disturbances  e.g.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Tremors (shaking even when resting)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Speech impediments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Slowing of movement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Muscular rigidity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Shuffling gait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Postural instability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Inability to maintain balance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Dementia – possible at later stages of Parkinson’s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Survival: 10 to 15 years after symptoms appear</a:t>
            </a:r>
          </a:p>
          <a:p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5971822" y="2097088"/>
            <a:ext cx="578555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No cure, but medications can treat symptoms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Primary drug:   </a:t>
            </a:r>
            <a:r>
              <a:rPr lang="en-GB" sz="2000" dirty="0" err="1" smtClean="0"/>
              <a:t>Levadopa</a:t>
            </a:r>
            <a:r>
              <a:rPr lang="en-GB" sz="2000" dirty="0" smtClean="0"/>
              <a:t> (L-dopa) increases dopamine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Loses its effect over time and can become toxic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Neurological treatment e.g. deep brain stimulation of subcortical </a:t>
            </a:r>
            <a:r>
              <a:rPr lang="en-GB" sz="2000" dirty="0" err="1" smtClean="0"/>
              <a:t>movment</a:t>
            </a:r>
            <a:r>
              <a:rPr lang="en-GB" sz="2000" dirty="0" smtClean="0"/>
              <a:t> area of the brain </a:t>
            </a:r>
          </a:p>
          <a:p>
            <a:pPr algn="r"/>
            <a:r>
              <a:rPr lang="en-GB" sz="2000" dirty="0" smtClean="0"/>
              <a:t>(</a:t>
            </a:r>
            <a:r>
              <a:rPr lang="en-GB" sz="2000" dirty="0" err="1" smtClean="0"/>
              <a:t>Espay</a:t>
            </a:r>
            <a:r>
              <a:rPr lang="en-GB" sz="2000" dirty="0" smtClean="0"/>
              <a:t> et al, 2006)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Previously surgical removal of areas in the brain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Also – activating the brain with flashes of light</a:t>
            </a:r>
          </a:p>
          <a:p>
            <a:pPr algn="r"/>
            <a:r>
              <a:rPr lang="en-GB" sz="2000" dirty="0" smtClean="0"/>
              <a:t>(</a:t>
            </a:r>
            <a:r>
              <a:rPr lang="en-GB" sz="2000" dirty="0" err="1" smtClean="0"/>
              <a:t>Gravinaru</a:t>
            </a:r>
            <a:r>
              <a:rPr lang="en-GB" sz="2000" dirty="0" smtClean="0"/>
              <a:t> et al, 2009)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8408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Parkinson’s disease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965" y="2182019"/>
            <a:ext cx="11928210" cy="397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94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Lewy</a:t>
            </a:r>
            <a:r>
              <a:rPr lang="en-GB" dirty="0" smtClean="0"/>
              <a:t> body dementia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4747" y="1919112"/>
            <a:ext cx="1102961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Approximately 10 to 15% of dementia cases (</a:t>
            </a:r>
            <a:r>
              <a:rPr lang="en-GB" sz="2000" dirty="0" err="1" smtClean="0"/>
              <a:t>McKeith</a:t>
            </a:r>
            <a:r>
              <a:rPr lang="en-GB" sz="2000" dirty="0" smtClean="0"/>
              <a:t>, 2006)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err="1" smtClean="0"/>
              <a:t>Lewy</a:t>
            </a:r>
            <a:r>
              <a:rPr lang="en-GB" sz="2000" dirty="0" smtClean="0"/>
              <a:t> bodies: tiny spherical structures consisting of deposits of protein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Found in dying nerve cells in </a:t>
            </a:r>
            <a:r>
              <a:rPr lang="en-GB" sz="2000" dirty="0" err="1" smtClean="0"/>
              <a:t>dmaged</a:t>
            </a:r>
            <a:r>
              <a:rPr lang="en-GB" sz="2000" dirty="0" smtClean="0"/>
              <a:t> regions deep within the brains of people with Parkinson’s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Identified 1961 - Similar to Alzheimer’s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Progressive loss of memory, language, calculation, reasoning among other higher mental functions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Fluctuates in severity early in the disease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Episodes of confusion and hallucinations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Pure </a:t>
            </a:r>
            <a:r>
              <a:rPr lang="en-GB" sz="2000" dirty="0" err="1" smtClean="0"/>
              <a:t>Lewy</a:t>
            </a:r>
            <a:r>
              <a:rPr lang="en-GB" sz="2000" dirty="0" smtClean="0"/>
              <a:t> Body dementia – impairments of motor skills and specific skills involving concentrated attention, problem solving, spatial abilities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7410" y="640240"/>
            <a:ext cx="4610100" cy="183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60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Pick’s disease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61244" y="2015067"/>
            <a:ext cx="1027853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Relatively rare form of dementia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Severe atrophy of the frontal and temporal lobes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Differs from Frontotemporal dementia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Both involve deterioration in these regions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Pick’s Disease: accumulation of unusual protein deposits (Pick’s bodies)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Symptoms include: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Early stages:  Disorientation and memory loss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Progression:  Pronounced personality changes and loss of social constraints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Later stages:  Mute, immobile, incontinent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505" y="2147005"/>
            <a:ext cx="3447263" cy="315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6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Reversible dementias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192" y="2201333"/>
            <a:ext cx="1098991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Presence of a medical condition – effects brain tissue, but does not destroy it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If not treated – permanent damage to the central nervous system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/>
              <a:t>If misdiagnosed as Alzheimer’s – will be regraded as untreatable and will not receive necessary treatment in time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smtClean="0"/>
              <a:t>Normal pressure hydrocephalus</a:t>
            </a:r>
            <a:r>
              <a:rPr lang="en-GB" sz="2000" dirty="0" smtClean="0"/>
              <a:t>:  obstruction in the flow of cerebrospinal fluid </a:t>
            </a:r>
          </a:p>
          <a:p>
            <a:pPr lvl="1"/>
            <a:r>
              <a:rPr lang="en-GB" sz="2000" dirty="0" smtClean="0"/>
              <a:t>Accumulates in the brain – needs to be diverted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smtClean="0"/>
              <a:t>Subdural haematoma</a:t>
            </a:r>
            <a:r>
              <a:rPr lang="en-GB" sz="2000" dirty="0" smtClean="0"/>
              <a:t>:  blood clot applies pressure to the brain.  Requires </a:t>
            </a:r>
            <a:r>
              <a:rPr lang="en-GB" sz="2000" dirty="0" err="1" smtClean="0"/>
              <a:t>surgerical</a:t>
            </a:r>
            <a:r>
              <a:rPr lang="en-GB" sz="2000" dirty="0" smtClean="0"/>
              <a:t> removal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smtClean="0"/>
              <a:t>Brain tumour</a:t>
            </a:r>
            <a:r>
              <a:rPr lang="en-GB" sz="2000" dirty="0" smtClean="0"/>
              <a:t>: potential for surgical removal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022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Reversible dementias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19289" y="2097088"/>
            <a:ext cx="1096151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Delirium:  temporary, but acute confusion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Diseases of heart and lung, infection, malnutrition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Sudden onset – requires immediate attention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Prescribed medication: too strong a dose or in harmful combinations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Excretion of medications is slower in older adults due to changes in kidney function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More vulnerable to toxic effects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Wernicke’s disease:  acute condition – alcohol abuse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Delirium, disturbances in eye movements, balance problems, movement difficulties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Deterioration of nerves in hands and feet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Treatment - Vitamin B (thiamine)  -  If left untreated – chronic dementia – </a:t>
            </a:r>
            <a:r>
              <a:rPr lang="en-GB" sz="2000" dirty="0" err="1" smtClean="0"/>
              <a:t>Korsakoff</a:t>
            </a:r>
            <a:r>
              <a:rPr lang="en-GB" sz="2000" dirty="0" smtClean="0"/>
              <a:t> Syndrome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5658" y="224742"/>
            <a:ext cx="4359275" cy="32728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51244" y="278783"/>
            <a:ext cx="2771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Delirium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98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1083288"/>
            <a:ext cx="11029616" cy="1013800"/>
          </a:xfrm>
        </p:spPr>
        <p:txBody>
          <a:bodyPr/>
          <a:lstStyle/>
          <a:p>
            <a:r>
              <a:rPr lang="en-GB" dirty="0"/>
              <a:t>Questions?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0633" y="2180496"/>
            <a:ext cx="5339331" cy="428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44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452</TotalTime>
  <Words>1779</Words>
  <Application>Microsoft Office PowerPoint</Application>
  <PresentationFormat>Widescreen</PresentationFormat>
  <Paragraphs>367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Gill Sans MT</vt:lpstr>
      <vt:lpstr>Wingdings</vt:lpstr>
      <vt:lpstr>Wingdings 2</vt:lpstr>
      <vt:lpstr>Dividend</vt:lpstr>
      <vt:lpstr>Dementia and Related Neurological Disorders</vt:lpstr>
      <vt:lpstr>Lecture Overview</vt:lpstr>
      <vt:lpstr>Dementia</vt:lpstr>
      <vt:lpstr>Alzheimer’s disease</vt:lpstr>
      <vt:lpstr>Psychological symptoms</vt:lpstr>
      <vt:lpstr>progression</vt:lpstr>
      <vt:lpstr>Affected brain structures</vt:lpstr>
      <vt:lpstr>Biological changes</vt:lpstr>
      <vt:lpstr>Amyloid Precursor Protein</vt:lpstr>
      <vt:lpstr>Biological changes</vt:lpstr>
      <vt:lpstr>Destruction of the brain</vt:lpstr>
      <vt:lpstr>Proposed causes of Alzheimer’s Disease</vt:lpstr>
      <vt:lpstr>Genetic abnormality</vt:lpstr>
      <vt:lpstr>Genetic abnormality</vt:lpstr>
      <vt:lpstr>Prevention: Mental activity</vt:lpstr>
      <vt:lpstr>Prevention: social and environmental</vt:lpstr>
      <vt:lpstr>PowerPoint Presentation</vt:lpstr>
      <vt:lpstr>diagnosis</vt:lpstr>
      <vt:lpstr>diagnosis</vt:lpstr>
      <vt:lpstr>Medical treatments</vt:lpstr>
      <vt:lpstr>Medical treatments</vt:lpstr>
      <vt:lpstr>Psychosocial treatments</vt:lpstr>
      <vt:lpstr>Vascular dementia</vt:lpstr>
      <vt:lpstr>Frontotemporal dementia</vt:lpstr>
      <vt:lpstr>Parkinson’s disease</vt:lpstr>
      <vt:lpstr>Parkinson’s disease</vt:lpstr>
      <vt:lpstr>Lewy body dementia</vt:lpstr>
      <vt:lpstr>Pick’s disease</vt:lpstr>
      <vt:lpstr>Reversible dementias</vt:lpstr>
      <vt:lpstr>Reversible dementias</vt:lpstr>
      <vt:lpstr>Questions?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Dementia and Related Neurological Disorders</dc:title>
  <dc:creator>Judith Marshall</dc:creator>
  <cp:lastModifiedBy>Judith Marshall</cp:lastModifiedBy>
  <cp:revision>45</cp:revision>
  <dcterms:created xsi:type="dcterms:W3CDTF">2019-11-28T14:37:39Z</dcterms:created>
  <dcterms:modified xsi:type="dcterms:W3CDTF">2019-11-28T22:09:48Z</dcterms:modified>
</cp:coreProperties>
</file>