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17"/>
  </p:notesMasterIdLst>
  <p:sldIdLst>
    <p:sldId id="256" r:id="rId2"/>
    <p:sldId id="257" r:id="rId3"/>
    <p:sldId id="270" r:id="rId4"/>
    <p:sldId id="258" r:id="rId5"/>
    <p:sldId id="259" r:id="rId6"/>
    <p:sldId id="260" r:id="rId7"/>
    <p:sldId id="261" r:id="rId8"/>
    <p:sldId id="262" r:id="rId9"/>
    <p:sldId id="263" r:id="rId10"/>
    <p:sldId id="264" r:id="rId11"/>
    <p:sldId id="265" r:id="rId12"/>
    <p:sldId id="266" r:id="rId13"/>
    <p:sldId id="267" r:id="rId14"/>
    <p:sldId id="268" r:id="rId15"/>
    <p:sldId id="269" r:id="rId1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1"/>
    <p:restoredTop sz="94686"/>
  </p:normalViewPr>
  <p:slideViewPr>
    <p:cSldViewPr snapToGrid="0">
      <p:cViewPr varScale="1">
        <p:scale>
          <a:sx n="83" d="100"/>
          <a:sy n="83" d="100"/>
        </p:scale>
        <p:origin x="1504" y="48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4576048-093F-0C47-A2B5-1699D3328B0A}" type="datetimeFigureOut">
              <a:rPr lang="en-GB" smtClean="0"/>
              <a:t>16/02/2025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B94FF1C-1F9D-664E-8DBD-BF8D1FBE9797}" type="slidenum">
              <a:rPr lang="en-GB" smtClean="0"/>
              <a:t>‹#›</a:t>
            </a:fld>
            <a:endParaRPr lang="en-GB"/>
          </a:p>
        </p:txBody>
      </p:sp>
    </p:spTree>
    <p:extLst>
      <p:ext uri="{BB962C8B-B14F-4D97-AF65-F5344CB8AC3E}">
        <p14:creationId xmlns:p14="http://schemas.microsoft.com/office/powerpoint/2010/main" val="8563834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B94FF1C-1F9D-664E-8DBD-BF8D1FBE9797}" type="slidenum">
              <a:rPr lang="en-GB" smtClean="0"/>
              <a:t>2</a:t>
            </a:fld>
            <a:endParaRPr lang="en-GB"/>
          </a:p>
        </p:txBody>
      </p:sp>
    </p:spTree>
    <p:extLst>
      <p:ext uri="{BB962C8B-B14F-4D97-AF65-F5344CB8AC3E}">
        <p14:creationId xmlns:p14="http://schemas.microsoft.com/office/powerpoint/2010/main" val="145736201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D10A17-461C-43EC-CB29-C79E2A7C5E0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6A8E56E-8431-7048-C651-2953DCB4D56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6E78A15-4B03-BD50-EB85-B7428E4A244B}"/>
              </a:ext>
            </a:extLst>
          </p:cNvPr>
          <p:cNvSpPr>
            <a:spLocks noGrp="1"/>
          </p:cNvSpPr>
          <p:nvPr>
            <p:ph type="body" idx="1"/>
          </p:nvPr>
        </p:nvSpPr>
        <p:spPr/>
        <p:txBody>
          <a:bodyPr/>
          <a:lstStyle/>
          <a:p>
            <a:pPr algn="just">
              <a:lnSpc>
                <a:spcPct val="150000"/>
              </a:lnSpc>
              <a:spcBef>
                <a:spcPts val="1800"/>
              </a:spcBef>
              <a:spcAft>
                <a:spcPts val="400"/>
              </a:spcAft>
            </a:pPr>
            <a:r>
              <a:rPr lang="en-BD" sz="1800" b="1" kern="100" dirty="0">
                <a:solidFill>
                  <a:srgbClr val="2F5496"/>
                </a:solidFill>
                <a:effectLst/>
                <a:latin typeface="Times New Roman" panose="02020603050405020304" pitchFamily="18" charset="0"/>
                <a:ea typeface="Times New Roman" panose="02020603050405020304" pitchFamily="18" charset="0"/>
              </a:rPr>
              <a:t>Introduction to Balfour Beatty </a:t>
            </a:r>
          </a:p>
          <a:p>
            <a:pPr algn="just">
              <a:lnSpc>
                <a:spcPct val="150000"/>
              </a:lnSpc>
              <a:spcAft>
                <a:spcPts val="800"/>
              </a:spcAft>
            </a:pPr>
            <a:r>
              <a:rPr lang="en-BD" sz="1800" kern="100" dirty="0">
                <a:effectLst/>
                <a:latin typeface="Times New Roman" panose="02020603050405020304" pitchFamily="18" charset="0"/>
                <a:ea typeface="Calibri" panose="020F0502020204030204" pitchFamily="34" charset="0"/>
                <a:cs typeface="Vrinda" panose="020B0502040204020203" pitchFamily="34" charset="0"/>
              </a:rPr>
              <a:t>Balfour Beatty is an international construction and development group with over 100 years’ experience in complex construction and engineering projects. </a:t>
            </a:r>
            <a:r>
              <a:rPr lang="en-BD" sz="1800" kern="1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rPr>
              <a:t>(Xu and Shi, 2018)</a:t>
            </a:r>
            <a:r>
              <a:rPr lang="en-BD" sz="1800" kern="100" dirty="0">
                <a:effectLst/>
                <a:latin typeface="Times New Roman" panose="02020603050405020304" pitchFamily="18" charset="0"/>
                <a:ea typeface="Calibri" panose="020F0502020204030204" pitchFamily="34" charset="0"/>
                <a:cs typeface="Vrinda" panose="020B0502040204020203" pitchFamily="34" charset="0"/>
              </a:rPr>
              <a:t>. The company is present in the infrastructure business sector and actively engaged in the development of some major projects, including the Bromford Tunnel Construction, which is a significant development aimed at improving the transport network of the country. It is imperative that companies have effective recruitment and selection processes to hire candidates that are appropriate and functional to their strategies of workforce planning to boost productivity and project efficiency. </a:t>
            </a:r>
          </a:p>
          <a:p>
            <a:endParaRPr lang="en-GB" dirty="0"/>
          </a:p>
        </p:txBody>
      </p:sp>
      <p:sp>
        <p:nvSpPr>
          <p:cNvPr id="4" name="Slide Number Placeholder 3">
            <a:extLst>
              <a:ext uri="{FF2B5EF4-FFF2-40B4-BE49-F238E27FC236}">
                <a16:creationId xmlns:a16="http://schemas.microsoft.com/office/drawing/2014/main" id="{3BB2931E-B94A-A6A4-2436-661C7110EC46}"/>
              </a:ext>
            </a:extLst>
          </p:cNvPr>
          <p:cNvSpPr>
            <a:spLocks noGrp="1"/>
          </p:cNvSpPr>
          <p:nvPr>
            <p:ph type="sldNum" sz="quarter" idx="5"/>
          </p:nvPr>
        </p:nvSpPr>
        <p:spPr/>
        <p:txBody>
          <a:bodyPr/>
          <a:lstStyle/>
          <a:p>
            <a:fld id="{BB94FF1C-1F9D-664E-8DBD-BF8D1FBE9797}" type="slidenum">
              <a:rPr lang="en-GB" smtClean="0"/>
              <a:t>3</a:t>
            </a:fld>
            <a:endParaRPr lang="en-GB"/>
          </a:p>
        </p:txBody>
      </p:sp>
    </p:spTree>
    <p:extLst>
      <p:ext uri="{BB962C8B-B14F-4D97-AF65-F5344CB8AC3E}">
        <p14:creationId xmlns:p14="http://schemas.microsoft.com/office/powerpoint/2010/main" val="26014939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6CDE19-DE31-1F6D-385D-18FE6B9486A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8BEDA92-704E-25E2-9522-2906CEED3BA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C956F08-4CB9-8593-325D-70712FE477C3}"/>
              </a:ext>
            </a:extLst>
          </p:cNvPr>
          <p:cNvSpPr>
            <a:spLocks noGrp="1"/>
          </p:cNvSpPr>
          <p:nvPr>
            <p:ph type="body" idx="1"/>
          </p:nvPr>
        </p:nvSpPr>
        <p:spPr/>
        <p:txBody>
          <a:bodyPr/>
          <a:lstStyle/>
          <a:p>
            <a:pPr algn="just">
              <a:lnSpc>
                <a:spcPct val="150000"/>
              </a:lnSpc>
              <a:spcBef>
                <a:spcPts val="1800"/>
              </a:spcBef>
              <a:spcAft>
                <a:spcPts val="400"/>
              </a:spcAft>
            </a:pPr>
            <a:r>
              <a:rPr lang="en-BD" sz="1800" b="1" kern="100" dirty="0">
                <a:solidFill>
                  <a:srgbClr val="2F5496"/>
                </a:solidFill>
                <a:effectLst/>
                <a:latin typeface="Times New Roman" panose="02020603050405020304" pitchFamily="18" charset="0"/>
                <a:ea typeface="Times New Roman" panose="02020603050405020304" pitchFamily="18" charset="0"/>
              </a:rPr>
              <a:t>Recruitment Process</a:t>
            </a:r>
          </a:p>
          <a:p>
            <a:pPr algn="just">
              <a:lnSpc>
                <a:spcPct val="150000"/>
              </a:lnSpc>
              <a:spcAft>
                <a:spcPts val="800"/>
              </a:spcAft>
            </a:pPr>
            <a:r>
              <a:rPr lang="en-BD" sz="1800" kern="100" dirty="0">
                <a:effectLst/>
                <a:latin typeface="Times New Roman" panose="02020603050405020304" pitchFamily="18" charset="0"/>
                <a:ea typeface="Calibri" panose="020F0502020204030204" pitchFamily="34" charset="0"/>
                <a:cs typeface="Vrinda" panose="020B0502040204020203" pitchFamily="34" charset="0"/>
              </a:rPr>
              <a:t>Recruitment involves very fundamental aspects such as job analysis which is a structured approach adopted to identify the essential skills, qualification and experience for a particular role. It acts as the starting point for the creation of job descriptions and person specifications which need to reflect the organisation’s goals </a:t>
            </a:r>
            <a:r>
              <a:rPr lang="en-BD" sz="1800" kern="1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rPr>
              <a:t>(Maraveas, 2020)</a:t>
            </a:r>
            <a:r>
              <a:rPr lang="en-BD" sz="1800" kern="100" dirty="0">
                <a:effectLst/>
                <a:latin typeface="Times New Roman" panose="02020603050405020304" pitchFamily="18" charset="0"/>
                <a:ea typeface="Calibri" panose="020F0502020204030204" pitchFamily="34" charset="0"/>
                <a:cs typeface="Vrinda" panose="020B0502040204020203" pitchFamily="34" charset="0"/>
              </a:rPr>
              <a:t>. As is the case for large scale projects such as the Bromford Tunnel Construction, the competencies required for a IT Technician at Balfour Beatty are paramount for completion of a project on time. It goes about with various methods - observation, interviews, and questionnaires - to collect understanding regarding the role prerequisites from existing employees and managers </a:t>
            </a:r>
            <a:r>
              <a:rPr lang="en-BD" sz="1800" kern="1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rPr>
              <a:t>(Kibert, 2016)</a:t>
            </a:r>
            <a:r>
              <a:rPr lang="en-BD" sz="1800" kern="100" dirty="0">
                <a:effectLst/>
                <a:latin typeface="Times New Roman" panose="02020603050405020304" pitchFamily="18" charset="0"/>
                <a:ea typeface="Calibri" panose="020F0502020204030204" pitchFamily="34" charset="0"/>
                <a:cs typeface="Vrinda" panose="020B0502040204020203" pitchFamily="34" charset="0"/>
              </a:rPr>
              <a:t>. They aid in defining the core responsibility, technical proficiencies and behavioural competencies which are expected while shortlisting the candidates. </a:t>
            </a:r>
          </a:p>
          <a:p>
            <a:endParaRPr lang="en-GB" dirty="0"/>
          </a:p>
        </p:txBody>
      </p:sp>
      <p:sp>
        <p:nvSpPr>
          <p:cNvPr id="4" name="Slide Number Placeholder 3">
            <a:extLst>
              <a:ext uri="{FF2B5EF4-FFF2-40B4-BE49-F238E27FC236}">
                <a16:creationId xmlns:a16="http://schemas.microsoft.com/office/drawing/2014/main" id="{EEA9C4CE-9E68-A617-7634-3AA9AB8A077A}"/>
              </a:ext>
            </a:extLst>
          </p:cNvPr>
          <p:cNvSpPr>
            <a:spLocks noGrp="1"/>
          </p:cNvSpPr>
          <p:nvPr>
            <p:ph type="sldNum" sz="quarter" idx="5"/>
          </p:nvPr>
        </p:nvSpPr>
        <p:spPr/>
        <p:txBody>
          <a:bodyPr/>
          <a:lstStyle/>
          <a:p>
            <a:fld id="{BB94FF1C-1F9D-664E-8DBD-BF8D1FBE9797}" type="slidenum">
              <a:rPr lang="en-GB" smtClean="0"/>
              <a:t>4</a:t>
            </a:fld>
            <a:endParaRPr lang="en-GB"/>
          </a:p>
        </p:txBody>
      </p:sp>
    </p:spTree>
    <p:extLst>
      <p:ext uri="{BB962C8B-B14F-4D97-AF65-F5344CB8AC3E}">
        <p14:creationId xmlns:p14="http://schemas.microsoft.com/office/powerpoint/2010/main" val="37438801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D474D1-CE6B-0CE7-F88A-04846101EEF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79AE34F-7678-47F5-8A8A-2E5FE7C091F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6630E30-6F02-17DC-0854-F3FC8F237EB5}"/>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BD" sz="1800" kern="100" dirty="0">
                <a:effectLst/>
                <a:latin typeface="Times New Roman" panose="02020603050405020304" pitchFamily="18" charset="0"/>
                <a:ea typeface="Calibri" panose="020F0502020204030204" pitchFamily="34" charset="0"/>
                <a:cs typeface="Vrinda" panose="020B0502040204020203" pitchFamily="34" charset="0"/>
              </a:rPr>
              <a:t>A job description is a structured outline of a role, it is provided by the employer of the position, it contains the responsibilities, the expectations plus the working conditions associated with the role. With regards to Balfour Beatty, having a clear and well defined job description for an IT Technician helps to a lesser orDesigner increases the probability of attracting good candidates who would understand the scope of work and required expertise </a:t>
            </a:r>
            <a:r>
              <a:rPr lang="en-BD" sz="1800" kern="1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rPr>
              <a:t>(Habibi, 2017)</a:t>
            </a:r>
            <a:r>
              <a:rPr lang="en-BD" sz="1800" kern="100" dirty="0">
                <a:effectLst/>
                <a:latin typeface="Times New Roman" panose="02020603050405020304" pitchFamily="18" charset="0"/>
                <a:ea typeface="Calibri" panose="020F0502020204030204" pitchFamily="34" charset="0"/>
                <a:cs typeface="Vrinda" panose="020B0502040204020203" pitchFamily="34" charset="0"/>
              </a:rPr>
              <a:t>. The role involves maintaining and troubleshooting IT systems, ensuring security of the system and driving digital transformation within the company. Job descriptions that clarify the job require less risk of hiring, because they define clear performance criteria and streamline the technological needs defined for the project </a:t>
            </a:r>
            <a:r>
              <a:rPr lang="en-BD" sz="1800" kern="100" dirty="0">
                <a:solidFill>
                  <a:srgbClr val="000000"/>
                </a:solidFill>
                <a:effectLst/>
                <a:latin typeface="Times New Roman" panose="02020603050405020304" pitchFamily="18" charset="0"/>
                <a:ea typeface="Times New Roman" panose="02020603050405020304" pitchFamily="18" charset="0"/>
                <a:cs typeface="Vrinda" panose="020B0502040204020203" pitchFamily="34" charset="0"/>
              </a:rPr>
              <a:t>(Billington </a:t>
            </a:r>
            <a:r>
              <a:rPr lang="en-BD" sz="1800" i="1" kern="100" dirty="0">
                <a:solidFill>
                  <a:srgbClr val="000000"/>
                </a:solidFill>
                <a:effectLst/>
                <a:latin typeface="Times New Roman" panose="02020603050405020304" pitchFamily="18" charset="0"/>
                <a:ea typeface="Times New Roman" panose="02020603050405020304" pitchFamily="18" charset="0"/>
                <a:cs typeface="Vrinda" panose="020B0502040204020203" pitchFamily="34" charset="0"/>
              </a:rPr>
              <a:t>et al.</a:t>
            </a:r>
            <a:r>
              <a:rPr lang="en-BD" sz="1800" kern="100" dirty="0">
                <a:solidFill>
                  <a:srgbClr val="000000"/>
                </a:solidFill>
                <a:effectLst/>
                <a:latin typeface="Times New Roman" panose="02020603050405020304" pitchFamily="18" charset="0"/>
                <a:ea typeface="Times New Roman" panose="02020603050405020304" pitchFamily="18" charset="0"/>
                <a:cs typeface="Vrinda" panose="020B0502040204020203" pitchFamily="34" charset="0"/>
              </a:rPr>
              <a:t>, 2017)</a:t>
            </a:r>
            <a:r>
              <a:rPr lang="en-BD" sz="1800" kern="100" dirty="0">
                <a:effectLst/>
                <a:latin typeface="Times New Roman" panose="02020603050405020304" pitchFamily="18" charset="0"/>
                <a:ea typeface="Calibri" panose="020F0502020204030204" pitchFamily="34" charset="0"/>
                <a:cs typeface="Vrinda" panose="020B0502040204020203" pitchFamily="34" charset="0"/>
              </a:rPr>
              <a:t>. The mission statement of the document provides the key information which involves the job title, the department which the person is going to work, their reporting structure, and the primary responsibilities that the person will be responsible for. Furthermore, the recruitment process is transparent in terms of working conditions, salary expectations as well as contractual terms. </a:t>
            </a:r>
          </a:p>
          <a:p>
            <a:endParaRPr lang="en-GB" dirty="0"/>
          </a:p>
        </p:txBody>
      </p:sp>
      <p:sp>
        <p:nvSpPr>
          <p:cNvPr id="4" name="Slide Number Placeholder 3">
            <a:extLst>
              <a:ext uri="{FF2B5EF4-FFF2-40B4-BE49-F238E27FC236}">
                <a16:creationId xmlns:a16="http://schemas.microsoft.com/office/drawing/2014/main" id="{B56BEE06-3A12-992B-DD3E-BACB274FB84C}"/>
              </a:ext>
            </a:extLst>
          </p:cNvPr>
          <p:cNvSpPr>
            <a:spLocks noGrp="1"/>
          </p:cNvSpPr>
          <p:nvPr>
            <p:ph type="sldNum" sz="quarter" idx="5"/>
          </p:nvPr>
        </p:nvSpPr>
        <p:spPr/>
        <p:txBody>
          <a:bodyPr/>
          <a:lstStyle/>
          <a:p>
            <a:fld id="{BB94FF1C-1F9D-664E-8DBD-BF8D1FBE9797}" type="slidenum">
              <a:rPr lang="en-GB" smtClean="0"/>
              <a:t>5</a:t>
            </a:fld>
            <a:endParaRPr lang="en-GB"/>
          </a:p>
        </p:txBody>
      </p:sp>
    </p:spTree>
    <p:extLst>
      <p:ext uri="{BB962C8B-B14F-4D97-AF65-F5344CB8AC3E}">
        <p14:creationId xmlns:p14="http://schemas.microsoft.com/office/powerpoint/2010/main" val="112850117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6B9F43-464F-879F-B963-9FF12760210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BE36E96-C903-6CE8-105C-B189663456A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0130F59-9182-E988-B549-8E2F8B8CDFEC}"/>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BD" sz="1800" kern="100" dirty="0">
                <a:effectLst/>
                <a:latin typeface="Times New Roman" panose="02020603050405020304" pitchFamily="18" charset="0"/>
                <a:ea typeface="Calibri" panose="020F0502020204030204" pitchFamily="34" charset="0"/>
                <a:cs typeface="Vrinda" panose="020B0502040204020203" pitchFamily="34" charset="0"/>
              </a:rPr>
              <a:t>A person specification consists of a list of qualifications, skills and attributes essential and desirable for roles, and distinguishes the two. Essential qualifications for an IT Technician at Balfour Beatty are networking, cybersecurity, and software troubleshooting which are required to keep the facility running </a:t>
            </a:r>
            <a:r>
              <a:rPr lang="en-BD" sz="1800" kern="100" dirty="0">
                <a:solidFill>
                  <a:srgbClr val="000000"/>
                </a:solidFill>
                <a:effectLst/>
                <a:latin typeface="Times New Roman" panose="02020603050405020304" pitchFamily="18" charset="0"/>
                <a:ea typeface="Times New Roman" panose="02020603050405020304" pitchFamily="18" charset="0"/>
                <a:cs typeface="Vrinda" panose="020B0502040204020203" pitchFamily="34" charset="0"/>
              </a:rPr>
              <a:t>(Ng </a:t>
            </a:r>
            <a:r>
              <a:rPr lang="en-BD" sz="1800" i="1" kern="100" dirty="0">
                <a:solidFill>
                  <a:srgbClr val="000000"/>
                </a:solidFill>
                <a:effectLst/>
                <a:latin typeface="Times New Roman" panose="02020603050405020304" pitchFamily="18" charset="0"/>
                <a:ea typeface="Times New Roman" panose="02020603050405020304" pitchFamily="18" charset="0"/>
                <a:cs typeface="Vrinda" panose="020B0502040204020203" pitchFamily="34" charset="0"/>
              </a:rPr>
              <a:t>et al.</a:t>
            </a:r>
            <a:r>
              <a:rPr lang="en-BD" sz="1800" kern="100" dirty="0">
                <a:solidFill>
                  <a:srgbClr val="000000"/>
                </a:solidFill>
                <a:effectLst/>
                <a:latin typeface="Times New Roman" panose="02020603050405020304" pitchFamily="18" charset="0"/>
                <a:ea typeface="Times New Roman" panose="02020603050405020304" pitchFamily="18" charset="0"/>
                <a:cs typeface="Vrinda" panose="020B0502040204020203" pitchFamily="34" charset="0"/>
              </a:rPr>
              <a:t>, 2019)</a:t>
            </a:r>
            <a:r>
              <a:rPr lang="en-BD" sz="1800" kern="100" dirty="0">
                <a:effectLst/>
                <a:latin typeface="Times New Roman" panose="02020603050405020304" pitchFamily="18" charset="0"/>
                <a:ea typeface="Calibri" panose="020F0502020204030204" pitchFamily="34" charset="0"/>
                <a:cs typeface="Vrinda" panose="020B0502040204020203" pitchFamily="34" charset="0"/>
              </a:rPr>
              <a:t>. Moreover, it has a strong knowledge of data security as well as cloud computing, in the hope of safeguarding digital assets. Not only are the standard 21st century kind of using skills like problem solving, teamwork, and adaptability vital, but also they should be able to respond to soon changing technological challenges. Some desirable characteristics may be prior experience in the construction sector or with project management software. </a:t>
            </a:r>
          </a:p>
          <a:p>
            <a:endParaRPr lang="en-GB" dirty="0"/>
          </a:p>
        </p:txBody>
      </p:sp>
      <p:sp>
        <p:nvSpPr>
          <p:cNvPr id="4" name="Slide Number Placeholder 3">
            <a:extLst>
              <a:ext uri="{FF2B5EF4-FFF2-40B4-BE49-F238E27FC236}">
                <a16:creationId xmlns:a16="http://schemas.microsoft.com/office/drawing/2014/main" id="{61BAF3B3-4D04-D116-AD98-F2B82F8363CB}"/>
              </a:ext>
            </a:extLst>
          </p:cNvPr>
          <p:cNvSpPr>
            <a:spLocks noGrp="1"/>
          </p:cNvSpPr>
          <p:nvPr>
            <p:ph type="sldNum" sz="quarter" idx="5"/>
          </p:nvPr>
        </p:nvSpPr>
        <p:spPr/>
        <p:txBody>
          <a:bodyPr/>
          <a:lstStyle/>
          <a:p>
            <a:fld id="{BB94FF1C-1F9D-664E-8DBD-BF8D1FBE9797}" type="slidenum">
              <a:rPr lang="en-GB" smtClean="0"/>
              <a:t>6</a:t>
            </a:fld>
            <a:endParaRPr lang="en-GB"/>
          </a:p>
        </p:txBody>
      </p:sp>
    </p:spTree>
    <p:extLst>
      <p:ext uri="{BB962C8B-B14F-4D97-AF65-F5344CB8AC3E}">
        <p14:creationId xmlns:p14="http://schemas.microsoft.com/office/powerpoint/2010/main" val="345304320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7CC0B2-6605-66BD-832F-60A4BB728B4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C53004D-511B-1E93-543E-37546FA5BCE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9A06C75-7FB1-148A-344C-07DAC2945044}"/>
              </a:ext>
            </a:extLst>
          </p:cNvPr>
          <p:cNvSpPr>
            <a:spLocks noGrp="1"/>
          </p:cNvSpPr>
          <p:nvPr>
            <p:ph type="body" idx="1"/>
          </p:nvPr>
        </p:nvSpPr>
        <p:spPr/>
        <p:txBody>
          <a:bodyPr/>
          <a:lstStyle/>
          <a:p>
            <a:pPr algn="just">
              <a:lnSpc>
                <a:spcPct val="150000"/>
              </a:lnSpc>
              <a:spcBef>
                <a:spcPts val="1800"/>
              </a:spcBef>
              <a:spcAft>
                <a:spcPts val="400"/>
              </a:spcAft>
            </a:pPr>
            <a:r>
              <a:rPr lang="en-BD" sz="1800" b="1" kern="100" dirty="0">
                <a:solidFill>
                  <a:srgbClr val="2F5496"/>
                </a:solidFill>
                <a:effectLst/>
                <a:latin typeface="Times New Roman" panose="02020603050405020304" pitchFamily="18" charset="0"/>
                <a:ea typeface="Times New Roman" panose="02020603050405020304" pitchFamily="18" charset="0"/>
              </a:rPr>
              <a:t>Exploring 3 Different Types of Interviews</a:t>
            </a:r>
          </a:p>
          <a:p>
            <a:pPr algn="just">
              <a:lnSpc>
                <a:spcPct val="150000"/>
              </a:lnSpc>
              <a:spcAft>
                <a:spcPts val="800"/>
              </a:spcAft>
            </a:pPr>
            <a:r>
              <a:rPr lang="en-BD" sz="1800" kern="100" dirty="0">
                <a:effectLst/>
                <a:latin typeface="Times New Roman" panose="02020603050405020304" pitchFamily="18" charset="0"/>
                <a:ea typeface="Calibri" panose="020F0502020204030204" pitchFamily="34" charset="0"/>
                <a:cs typeface="Vrinda" panose="020B0502040204020203" pitchFamily="34" charset="0"/>
              </a:rPr>
              <a:t>It is a formal and standardised method that is used in the recruitment process wherein we use same set of questions, same set of predetermined questions to every candidate and we ask them in a specific order </a:t>
            </a:r>
            <a:r>
              <a:rPr lang="en-BD" sz="1800" kern="100" dirty="0">
                <a:solidFill>
                  <a:srgbClr val="000000"/>
                </a:solidFill>
                <a:effectLst/>
                <a:latin typeface="Times New Roman" panose="02020603050405020304" pitchFamily="18" charset="0"/>
                <a:ea typeface="Times New Roman" panose="02020603050405020304" pitchFamily="18" charset="0"/>
                <a:cs typeface="Vrinda" panose="020B0502040204020203" pitchFamily="34" charset="0"/>
              </a:rPr>
              <a:t>(Manggat </a:t>
            </a:r>
            <a:r>
              <a:rPr lang="en-BD" sz="1800" i="1" kern="100" dirty="0">
                <a:solidFill>
                  <a:srgbClr val="000000"/>
                </a:solidFill>
                <a:effectLst/>
                <a:latin typeface="Times New Roman" panose="02020603050405020304" pitchFamily="18" charset="0"/>
                <a:ea typeface="Times New Roman" panose="02020603050405020304" pitchFamily="18" charset="0"/>
                <a:cs typeface="Vrinda" panose="020B0502040204020203" pitchFamily="34" charset="0"/>
              </a:rPr>
              <a:t>et al.</a:t>
            </a:r>
            <a:r>
              <a:rPr lang="en-BD" sz="1800" kern="100" dirty="0">
                <a:solidFill>
                  <a:srgbClr val="000000"/>
                </a:solidFill>
                <a:effectLst/>
                <a:latin typeface="Times New Roman" panose="02020603050405020304" pitchFamily="18" charset="0"/>
                <a:ea typeface="Times New Roman" panose="02020603050405020304" pitchFamily="18" charset="0"/>
                <a:cs typeface="Vrinda" panose="020B0502040204020203" pitchFamily="34" charset="0"/>
              </a:rPr>
              <a:t>, 2018)</a:t>
            </a:r>
            <a:r>
              <a:rPr lang="en-BD" sz="1800" kern="100" dirty="0">
                <a:effectLst/>
                <a:latin typeface="Times New Roman" panose="02020603050405020304" pitchFamily="18" charset="0"/>
                <a:ea typeface="Calibri" panose="020F0502020204030204" pitchFamily="34" charset="0"/>
                <a:cs typeface="Vrinda" panose="020B0502040204020203" pitchFamily="34" charset="0"/>
              </a:rPr>
              <a:t>. This is done in order to keep consistency and to be able to rate responses using a scoring system to lessen bias. Structured Interviews are also highly recommended at Balfour Beatty for recruitment for IT Technician posts as they are a good way to assure fair assessment on the basis of technical knowledge and trouble shooting abilities </a:t>
            </a:r>
            <a:r>
              <a:rPr lang="en-BD" sz="1800" kern="1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rPr>
              <a:t>(Skorobogatova and Kuzmina-Merlino, 2017)</a:t>
            </a:r>
            <a:r>
              <a:rPr lang="en-BD" sz="1800" kern="100" dirty="0">
                <a:effectLst/>
                <a:latin typeface="Times New Roman" panose="02020603050405020304" pitchFamily="18" charset="0"/>
                <a:ea typeface="Calibri" panose="020F0502020204030204" pitchFamily="34" charset="0"/>
                <a:cs typeface="Vrinda" panose="020B0502040204020203" pitchFamily="34" charset="0"/>
              </a:rPr>
              <a:t>. This constraint had one major advantage that its promotes fairness and transparency in the selection of candidates allowing recruiters to compare objectively. Structured interviews also serve the purpose of finding the persons fitting all job requirements. </a:t>
            </a:r>
          </a:p>
          <a:p>
            <a:endParaRPr lang="en-GB" dirty="0"/>
          </a:p>
        </p:txBody>
      </p:sp>
      <p:sp>
        <p:nvSpPr>
          <p:cNvPr id="4" name="Slide Number Placeholder 3">
            <a:extLst>
              <a:ext uri="{FF2B5EF4-FFF2-40B4-BE49-F238E27FC236}">
                <a16:creationId xmlns:a16="http://schemas.microsoft.com/office/drawing/2014/main" id="{3A032595-6DB6-2B2B-B928-115A67D6E9D4}"/>
              </a:ext>
            </a:extLst>
          </p:cNvPr>
          <p:cNvSpPr>
            <a:spLocks noGrp="1"/>
          </p:cNvSpPr>
          <p:nvPr>
            <p:ph type="sldNum" sz="quarter" idx="5"/>
          </p:nvPr>
        </p:nvSpPr>
        <p:spPr/>
        <p:txBody>
          <a:bodyPr/>
          <a:lstStyle/>
          <a:p>
            <a:fld id="{BB94FF1C-1F9D-664E-8DBD-BF8D1FBE9797}" type="slidenum">
              <a:rPr lang="en-GB" smtClean="0"/>
              <a:t>7</a:t>
            </a:fld>
            <a:endParaRPr lang="en-GB"/>
          </a:p>
        </p:txBody>
      </p:sp>
    </p:spTree>
    <p:extLst>
      <p:ext uri="{BB962C8B-B14F-4D97-AF65-F5344CB8AC3E}">
        <p14:creationId xmlns:p14="http://schemas.microsoft.com/office/powerpoint/2010/main" val="161514531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B8FC8F-A72E-DD2D-2764-C00EE4CB10A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61D8257-27EA-7F9E-F431-6632B9EAB04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7C8DE3D-82BB-D143-3FDA-557EDFFA2FFB}"/>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BD" sz="1800" kern="100" dirty="0">
                <a:effectLst/>
                <a:latin typeface="Times New Roman" panose="02020603050405020304" pitchFamily="18" charset="0"/>
                <a:ea typeface="Calibri" panose="020F0502020204030204" pitchFamily="34" charset="0"/>
                <a:cs typeface="Vrinda" panose="020B0502040204020203" pitchFamily="34" charset="0"/>
              </a:rPr>
              <a:t>This is called a behavioural interview, and for this, the premise is that past behaviour is good predictor of future behaviour. This is the STAR technique approach for this where a candidate would describe a particular condition, the duty allocated, actions taken and results achieved </a:t>
            </a:r>
            <a:r>
              <a:rPr lang="en-BD" sz="1800" kern="1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rPr>
              <a:t>(Klinc and Turk, 2019)</a:t>
            </a:r>
            <a:r>
              <a:rPr lang="en-BD" sz="1800" kern="100" dirty="0">
                <a:effectLst/>
                <a:latin typeface="Times New Roman" panose="02020603050405020304" pitchFamily="18" charset="0"/>
                <a:ea typeface="Calibri" panose="020F0502020204030204" pitchFamily="34" charset="0"/>
                <a:cs typeface="Vrinda" panose="020B0502040204020203" pitchFamily="34" charset="0"/>
              </a:rPr>
              <a:t>. These behavioural interviews are especially relevant for IT Technicians at Balfour Beatty because they give an indication of someone’s ability to solve technical problems, work within a team, and adapt to the changes occurring in the fast pace of the construction environment. This interview type has a huge advantage as it enables your recruiters to understand a candidate a bit better on how they think and how they dealt with a practical problem </a:t>
            </a:r>
            <a:r>
              <a:rPr lang="en-BD" sz="1800" kern="100" dirty="0">
                <a:solidFill>
                  <a:srgbClr val="000000"/>
                </a:solidFill>
                <a:effectLst/>
                <a:latin typeface="Times New Roman" panose="02020603050405020304" pitchFamily="18" charset="0"/>
                <a:ea typeface="Times New Roman" panose="02020603050405020304" pitchFamily="18" charset="0"/>
                <a:cs typeface="Vrinda" panose="020B0502040204020203" pitchFamily="34" charset="0"/>
              </a:rPr>
              <a:t>(Tetik </a:t>
            </a:r>
            <a:r>
              <a:rPr lang="en-BD" sz="1800" i="1" kern="100" dirty="0">
                <a:solidFill>
                  <a:srgbClr val="000000"/>
                </a:solidFill>
                <a:effectLst/>
                <a:latin typeface="Times New Roman" panose="02020603050405020304" pitchFamily="18" charset="0"/>
                <a:ea typeface="Times New Roman" panose="02020603050405020304" pitchFamily="18" charset="0"/>
                <a:cs typeface="Vrinda" panose="020B0502040204020203" pitchFamily="34" charset="0"/>
              </a:rPr>
              <a:t>et al.</a:t>
            </a:r>
            <a:r>
              <a:rPr lang="en-BD" sz="1800" kern="100" dirty="0">
                <a:solidFill>
                  <a:srgbClr val="000000"/>
                </a:solidFill>
                <a:effectLst/>
                <a:latin typeface="Times New Roman" panose="02020603050405020304" pitchFamily="18" charset="0"/>
                <a:ea typeface="Times New Roman" panose="02020603050405020304" pitchFamily="18" charset="0"/>
                <a:cs typeface="Vrinda" panose="020B0502040204020203" pitchFamily="34" charset="0"/>
              </a:rPr>
              <a:t>, 2019)</a:t>
            </a:r>
            <a:r>
              <a:rPr lang="en-BD" sz="1800" kern="100" dirty="0">
                <a:effectLst/>
                <a:latin typeface="Times New Roman" panose="02020603050405020304" pitchFamily="18" charset="0"/>
                <a:ea typeface="Calibri" panose="020F0502020204030204" pitchFamily="34" charset="0"/>
                <a:cs typeface="Vrinda" panose="020B0502040204020203" pitchFamily="34" charset="0"/>
              </a:rPr>
              <a:t>. Additionally, this also enables us in predicting how they would do as far as performance is concerned in such similar setup inside the company. </a:t>
            </a:r>
          </a:p>
          <a:p>
            <a:endParaRPr lang="en-GB" dirty="0"/>
          </a:p>
        </p:txBody>
      </p:sp>
      <p:sp>
        <p:nvSpPr>
          <p:cNvPr id="4" name="Slide Number Placeholder 3">
            <a:extLst>
              <a:ext uri="{FF2B5EF4-FFF2-40B4-BE49-F238E27FC236}">
                <a16:creationId xmlns:a16="http://schemas.microsoft.com/office/drawing/2014/main" id="{45526E48-904C-ECEB-B5AA-40858363B0A5}"/>
              </a:ext>
            </a:extLst>
          </p:cNvPr>
          <p:cNvSpPr>
            <a:spLocks noGrp="1"/>
          </p:cNvSpPr>
          <p:nvPr>
            <p:ph type="sldNum" sz="quarter" idx="5"/>
          </p:nvPr>
        </p:nvSpPr>
        <p:spPr/>
        <p:txBody>
          <a:bodyPr/>
          <a:lstStyle/>
          <a:p>
            <a:fld id="{BB94FF1C-1F9D-664E-8DBD-BF8D1FBE9797}" type="slidenum">
              <a:rPr lang="en-GB" smtClean="0"/>
              <a:t>8</a:t>
            </a:fld>
            <a:endParaRPr lang="en-GB"/>
          </a:p>
        </p:txBody>
      </p:sp>
    </p:spTree>
    <p:extLst>
      <p:ext uri="{BB962C8B-B14F-4D97-AF65-F5344CB8AC3E}">
        <p14:creationId xmlns:p14="http://schemas.microsoft.com/office/powerpoint/2010/main" val="35296472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254480-97C2-874F-4A7E-9E48D05F14A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E4081FD-D518-D146-E1BD-7E00C7C0688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F4EFF20-EA61-527B-05A5-EC672CEF6196}"/>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BD" sz="1800" kern="100" dirty="0">
                <a:effectLst/>
                <a:latin typeface="Times New Roman" panose="02020603050405020304" pitchFamily="18" charset="0"/>
                <a:ea typeface="Calibri" panose="020F0502020204030204" pitchFamily="34" charset="0"/>
                <a:cs typeface="Vrinda" panose="020B0502040204020203" pitchFamily="34" charset="0"/>
              </a:rPr>
              <a:t>However, a panel interview involves a number of interviewers selecting an individual at the same time to get a more thorough overview of the candidate’s suitability for the role. However, for high stakes positions such as IT Technicians at Balfour Beatty, this approach is very beneficial as technical skill and ability to solve problems are imperative </a:t>
            </a:r>
            <a:r>
              <a:rPr lang="en-BD" sz="1800" kern="100" dirty="0">
                <a:solidFill>
                  <a:srgbClr val="000000"/>
                </a:solidFill>
                <a:effectLst/>
                <a:latin typeface="Times New Roman" panose="02020603050405020304" pitchFamily="18" charset="0"/>
                <a:ea typeface="Times New Roman" panose="02020603050405020304" pitchFamily="18" charset="0"/>
                <a:cs typeface="Vrinda" panose="020B0502040204020203" pitchFamily="34" charset="0"/>
              </a:rPr>
              <a:t>(Ding </a:t>
            </a:r>
            <a:r>
              <a:rPr lang="en-BD" sz="1800" i="1" kern="100" dirty="0">
                <a:solidFill>
                  <a:srgbClr val="000000"/>
                </a:solidFill>
                <a:effectLst/>
                <a:latin typeface="Times New Roman" panose="02020603050405020304" pitchFamily="18" charset="0"/>
                <a:ea typeface="Times New Roman" panose="02020603050405020304" pitchFamily="18" charset="0"/>
                <a:cs typeface="Vrinda" panose="020B0502040204020203" pitchFamily="34" charset="0"/>
              </a:rPr>
              <a:t>et al.</a:t>
            </a:r>
            <a:r>
              <a:rPr lang="en-BD" sz="1800" kern="100" dirty="0">
                <a:solidFill>
                  <a:srgbClr val="000000"/>
                </a:solidFill>
                <a:effectLst/>
                <a:latin typeface="Times New Roman" panose="02020603050405020304" pitchFamily="18" charset="0"/>
                <a:ea typeface="Times New Roman" panose="02020603050405020304" pitchFamily="18" charset="0"/>
                <a:cs typeface="Vrinda" panose="020B0502040204020203" pitchFamily="34" charset="0"/>
              </a:rPr>
              <a:t>, 2019)</a:t>
            </a:r>
            <a:r>
              <a:rPr lang="en-BD" sz="1800" kern="100" dirty="0">
                <a:effectLst/>
                <a:latin typeface="Times New Roman" panose="02020603050405020304" pitchFamily="18" charset="0"/>
                <a:ea typeface="Calibri" panose="020F0502020204030204" pitchFamily="34" charset="0"/>
                <a:cs typeface="Vrinda" panose="020B0502040204020203" pitchFamily="34" charset="0"/>
              </a:rPr>
              <a:t>. A panel interview helps reduce the risk of one individual’s bias by ensuring that there are many different perspectives considered in the hiring decision. This method involves a representative from various departments to assist them in judiciously conducting the candidate’s assessment for their technical proficiency, communication skills and his/her cultural fit in the organisation </a:t>
            </a:r>
            <a:r>
              <a:rPr lang="en-BD" sz="1800" kern="1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rPr>
              <a:t>(Woodhead, Stephenson and Morrey, 2018)</a:t>
            </a:r>
            <a:r>
              <a:rPr lang="en-BD" sz="1800" kern="100" dirty="0">
                <a:effectLst/>
                <a:latin typeface="Times New Roman" panose="02020603050405020304" pitchFamily="18" charset="0"/>
                <a:ea typeface="Calibri" panose="020F0502020204030204" pitchFamily="34" charset="0"/>
                <a:cs typeface="Vrinda" panose="020B0502040204020203" pitchFamily="34" charset="0"/>
              </a:rPr>
              <a:t>. Well, one of the main advantages here is that it offers a holistic evaluation because different interviewers will have different views about the role. </a:t>
            </a:r>
          </a:p>
          <a:p>
            <a:endParaRPr lang="en-GB" dirty="0"/>
          </a:p>
        </p:txBody>
      </p:sp>
      <p:sp>
        <p:nvSpPr>
          <p:cNvPr id="4" name="Slide Number Placeholder 3">
            <a:extLst>
              <a:ext uri="{FF2B5EF4-FFF2-40B4-BE49-F238E27FC236}">
                <a16:creationId xmlns:a16="http://schemas.microsoft.com/office/drawing/2014/main" id="{6F2E7958-4870-1CD8-CF0E-0AA72FD4C1BA}"/>
              </a:ext>
            </a:extLst>
          </p:cNvPr>
          <p:cNvSpPr>
            <a:spLocks noGrp="1"/>
          </p:cNvSpPr>
          <p:nvPr>
            <p:ph type="sldNum" sz="quarter" idx="5"/>
          </p:nvPr>
        </p:nvSpPr>
        <p:spPr/>
        <p:txBody>
          <a:bodyPr/>
          <a:lstStyle/>
          <a:p>
            <a:fld id="{BB94FF1C-1F9D-664E-8DBD-BF8D1FBE9797}" type="slidenum">
              <a:rPr lang="en-GB" smtClean="0"/>
              <a:t>9</a:t>
            </a:fld>
            <a:endParaRPr lang="en-GB"/>
          </a:p>
        </p:txBody>
      </p:sp>
    </p:spTree>
    <p:extLst>
      <p:ext uri="{BB962C8B-B14F-4D97-AF65-F5344CB8AC3E}">
        <p14:creationId xmlns:p14="http://schemas.microsoft.com/office/powerpoint/2010/main" val="268406045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213EEA-D16C-9AE7-43A8-C7B20C3BEE6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E9712F-25AD-E040-1099-0EEB579C51F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6BAA0CD-10E7-213F-02B5-6F8DF806750C}"/>
              </a:ext>
            </a:extLst>
          </p:cNvPr>
          <p:cNvSpPr>
            <a:spLocks noGrp="1"/>
          </p:cNvSpPr>
          <p:nvPr>
            <p:ph type="body" idx="1"/>
          </p:nvPr>
        </p:nvSpPr>
        <p:spPr/>
        <p:txBody>
          <a:bodyPr/>
          <a:lstStyle/>
          <a:p>
            <a:pPr algn="just">
              <a:lnSpc>
                <a:spcPct val="150000"/>
              </a:lnSpc>
              <a:spcBef>
                <a:spcPts val="1800"/>
              </a:spcBef>
              <a:spcAft>
                <a:spcPts val="400"/>
              </a:spcAft>
            </a:pPr>
            <a:r>
              <a:rPr lang="en-BD" sz="1800" b="1" kern="100" dirty="0">
                <a:solidFill>
                  <a:srgbClr val="2F5496"/>
                </a:solidFill>
                <a:effectLst/>
                <a:latin typeface="Times New Roman" panose="02020603050405020304" pitchFamily="18" charset="0"/>
                <a:ea typeface="Times New Roman" panose="02020603050405020304" pitchFamily="18" charset="0"/>
              </a:rPr>
              <a:t>Justification of Appropriate Questioning Techniques</a:t>
            </a:r>
          </a:p>
          <a:p>
            <a:pPr algn="just">
              <a:lnSpc>
                <a:spcPct val="150000"/>
              </a:lnSpc>
              <a:spcAft>
                <a:spcPts val="800"/>
              </a:spcAft>
            </a:pPr>
            <a:r>
              <a:rPr lang="en-BD" sz="1800" kern="100" dirty="0">
                <a:effectLst/>
                <a:latin typeface="Times New Roman" panose="02020603050405020304" pitchFamily="18" charset="0"/>
                <a:ea typeface="Calibri" panose="020F0502020204030204" pitchFamily="34" charset="0"/>
                <a:cs typeface="Vrinda" panose="020B0502040204020203" pitchFamily="34" charset="0"/>
              </a:rPr>
              <a:t>Probing and Socratic questioning are needed for assessing a candidate's knowledge and skills for problem solving. Probe enquiries invite applicants to go on to elaborate to give the pictures and depth that normal questioning would not. This is a good method for an IT Technician interview at Balfour Beatty, where the candidate needs technical skills and the ability to troubleshoot </a:t>
            </a:r>
            <a:r>
              <a:rPr lang="en-BD" sz="1800" kern="1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rPr>
              <a:t>(Kibert, 2016)</a:t>
            </a:r>
            <a:r>
              <a:rPr lang="en-BD" sz="1800" kern="100" dirty="0">
                <a:effectLst/>
                <a:latin typeface="Times New Roman" panose="02020603050405020304" pitchFamily="18" charset="0"/>
                <a:ea typeface="Calibri" panose="020F0502020204030204" pitchFamily="34" charset="0"/>
                <a:cs typeface="Vrinda" panose="020B0502040204020203" pitchFamily="34" charset="0"/>
              </a:rPr>
              <a:t>. Interviewers may ask questions allowing them to check the candidates’ ability to cope with tight deadlines in construction industry, for instance that they describe any IT issues they’ve resolved in stressful situations. As argued above, Socratic inquiry requires candidates to justify their reasoning and decisions, using their critical thinking ability, to test the students </a:t>
            </a:r>
            <a:r>
              <a:rPr lang="en-BD" sz="1800" kern="1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rPr>
              <a:t>(Habibi, 2017)</a:t>
            </a:r>
            <a:r>
              <a:rPr lang="en-BD" sz="1800" kern="100" dirty="0">
                <a:effectLst/>
                <a:latin typeface="Times New Roman" panose="02020603050405020304" pitchFamily="18" charset="0"/>
                <a:ea typeface="Calibri" panose="020F0502020204030204" pitchFamily="34" charset="0"/>
                <a:cs typeface="Vrinda" panose="020B0502040204020203" pitchFamily="34" charset="0"/>
              </a:rPr>
              <a:t>. Questions pertaining to UK cybersecurity concerns and how one would minimise them can be used for evaluating a candidate’s strategic thinking and industry awareness. </a:t>
            </a:r>
          </a:p>
          <a:p>
            <a:endParaRPr lang="en-GB" dirty="0"/>
          </a:p>
        </p:txBody>
      </p:sp>
      <p:sp>
        <p:nvSpPr>
          <p:cNvPr id="4" name="Slide Number Placeholder 3">
            <a:extLst>
              <a:ext uri="{FF2B5EF4-FFF2-40B4-BE49-F238E27FC236}">
                <a16:creationId xmlns:a16="http://schemas.microsoft.com/office/drawing/2014/main" id="{8F7FB198-8656-28A2-9D72-6FD093BF82CB}"/>
              </a:ext>
            </a:extLst>
          </p:cNvPr>
          <p:cNvSpPr>
            <a:spLocks noGrp="1"/>
          </p:cNvSpPr>
          <p:nvPr>
            <p:ph type="sldNum" sz="quarter" idx="5"/>
          </p:nvPr>
        </p:nvSpPr>
        <p:spPr/>
        <p:txBody>
          <a:bodyPr/>
          <a:lstStyle/>
          <a:p>
            <a:fld id="{BB94FF1C-1F9D-664E-8DBD-BF8D1FBE9797}" type="slidenum">
              <a:rPr lang="en-GB" smtClean="0"/>
              <a:t>10</a:t>
            </a:fld>
            <a:endParaRPr lang="en-GB"/>
          </a:p>
        </p:txBody>
      </p:sp>
    </p:spTree>
    <p:extLst>
      <p:ext uri="{BB962C8B-B14F-4D97-AF65-F5344CB8AC3E}">
        <p14:creationId xmlns:p14="http://schemas.microsoft.com/office/powerpoint/2010/main" val="222582564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58A636-6157-AA78-367B-AB5BF6AC70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7D4F79F-A49B-38A4-690B-E343A821669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C80C886-1FAF-AE6F-131C-00584D88D701}"/>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BD" sz="1800" kern="100" dirty="0">
                <a:effectLst/>
                <a:latin typeface="Times New Roman" panose="02020603050405020304" pitchFamily="18" charset="0"/>
                <a:ea typeface="Calibri" panose="020F0502020204030204" pitchFamily="34" charset="0"/>
                <a:cs typeface="Vrinda" panose="020B0502040204020203" pitchFamily="34" charset="0"/>
              </a:rPr>
              <a:t>Candidates are assessed by means of competency and leading questions. Leading questions guide candidates to respond as the desired response. But this method may clarify a candidate’s experience, but this can create bias and fake answers. In this scenario, Balfour Beatty IT Technicians might hire applicants who do not possess any; however, they can provide the expected interview answers </a:t>
            </a:r>
            <a:r>
              <a:rPr lang="en-BD" sz="1800" kern="100" dirty="0">
                <a:solidFill>
                  <a:srgbClr val="000000"/>
                </a:solidFill>
                <a:effectLst/>
                <a:latin typeface="Times New Roman" panose="02020603050405020304" pitchFamily="18" charset="0"/>
                <a:ea typeface="Times New Roman" panose="02020603050405020304" pitchFamily="18" charset="0"/>
                <a:cs typeface="Vrinda" panose="020B0502040204020203" pitchFamily="34" charset="0"/>
              </a:rPr>
              <a:t>(Ng </a:t>
            </a:r>
            <a:r>
              <a:rPr lang="en-BD" sz="1800" i="1" kern="100" dirty="0">
                <a:solidFill>
                  <a:srgbClr val="000000"/>
                </a:solidFill>
                <a:effectLst/>
                <a:latin typeface="Times New Roman" panose="02020603050405020304" pitchFamily="18" charset="0"/>
                <a:ea typeface="Times New Roman" panose="02020603050405020304" pitchFamily="18" charset="0"/>
                <a:cs typeface="Vrinda" panose="020B0502040204020203" pitchFamily="34" charset="0"/>
              </a:rPr>
              <a:t>et al.</a:t>
            </a:r>
            <a:r>
              <a:rPr lang="en-BD" sz="1800" kern="100" dirty="0">
                <a:solidFill>
                  <a:srgbClr val="000000"/>
                </a:solidFill>
                <a:effectLst/>
                <a:latin typeface="Times New Roman" panose="02020603050405020304" pitchFamily="18" charset="0"/>
                <a:ea typeface="Times New Roman" panose="02020603050405020304" pitchFamily="18" charset="0"/>
                <a:cs typeface="Vrinda" panose="020B0502040204020203" pitchFamily="34" charset="0"/>
              </a:rPr>
              <a:t>, 2019)</a:t>
            </a:r>
            <a:r>
              <a:rPr lang="en-BD" sz="1800" kern="100" dirty="0">
                <a:effectLst/>
                <a:latin typeface="Times New Roman" panose="02020603050405020304" pitchFamily="18" charset="0"/>
                <a:ea typeface="Calibri" panose="020F0502020204030204" pitchFamily="34" charset="0"/>
                <a:cs typeface="Vrinda" panose="020B0502040204020203" pitchFamily="34" charset="0"/>
              </a:rPr>
              <a:t>. More competency based questions are better to actually measure a candidate’s practical and behavior capability. Interviewers can test candidates' ability to solve problems in IT security risk management by asking them about their successes in such an area in the past. </a:t>
            </a:r>
          </a:p>
          <a:p>
            <a:endParaRPr lang="en-GB" dirty="0"/>
          </a:p>
        </p:txBody>
      </p:sp>
      <p:sp>
        <p:nvSpPr>
          <p:cNvPr id="4" name="Slide Number Placeholder 3">
            <a:extLst>
              <a:ext uri="{FF2B5EF4-FFF2-40B4-BE49-F238E27FC236}">
                <a16:creationId xmlns:a16="http://schemas.microsoft.com/office/drawing/2014/main" id="{38594BA8-2F7E-EE73-8729-CF5BE7B0229C}"/>
              </a:ext>
            </a:extLst>
          </p:cNvPr>
          <p:cNvSpPr>
            <a:spLocks noGrp="1"/>
          </p:cNvSpPr>
          <p:nvPr>
            <p:ph type="sldNum" sz="quarter" idx="5"/>
          </p:nvPr>
        </p:nvSpPr>
        <p:spPr/>
        <p:txBody>
          <a:bodyPr/>
          <a:lstStyle/>
          <a:p>
            <a:fld id="{BB94FF1C-1F9D-664E-8DBD-BF8D1FBE9797}" type="slidenum">
              <a:rPr lang="en-GB" smtClean="0"/>
              <a:t>11</a:t>
            </a:fld>
            <a:endParaRPr lang="en-GB"/>
          </a:p>
        </p:txBody>
      </p:sp>
    </p:spTree>
    <p:extLst>
      <p:ext uri="{BB962C8B-B14F-4D97-AF65-F5344CB8AC3E}">
        <p14:creationId xmlns:p14="http://schemas.microsoft.com/office/powerpoint/2010/main" val="236726827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41B303-74BA-CC76-D158-91D6A37562D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B5F84B7-4524-0CBE-C6CE-8F47DA4D66E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EFFE7EB-1D48-133C-7D2F-804D7AC78A7A}"/>
              </a:ext>
            </a:extLst>
          </p:cNvPr>
          <p:cNvSpPr>
            <a:spLocks noGrp="1"/>
          </p:cNvSpPr>
          <p:nvPr>
            <p:ph type="body" idx="1"/>
          </p:nvPr>
        </p:nvSpPr>
        <p:spPr/>
        <p:txBody>
          <a:bodyPr/>
          <a:lstStyle/>
          <a:p>
            <a:pPr algn="just">
              <a:lnSpc>
                <a:spcPct val="150000"/>
              </a:lnSpc>
              <a:spcBef>
                <a:spcPts val="1800"/>
              </a:spcBef>
              <a:spcAft>
                <a:spcPts val="400"/>
              </a:spcAft>
            </a:pPr>
            <a:r>
              <a:rPr lang="en-BD" sz="1800" b="1" kern="100" dirty="0">
                <a:solidFill>
                  <a:srgbClr val="2F5496"/>
                </a:solidFill>
                <a:effectLst/>
                <a:latin typeface="Times New Roman" panose="02020603050405020304" pitchFamily="18" charset="0"/>
                <a:ea typeface="Times New Roman" panose="02020603050405020304" pitchFamily="18" charset="0"/>
              </a:rPr>
              <a:t>Comparison &amp; Contrast: Face-to-Face vs Online Interviews</a:t>
            </a:r>
          </a:p>
          <a:p>
            <a:pPr algn="just">
              <a:lnSpc>
                <a:spcPct val="150000"/>
              </a:lnSpc>
              <a:spcAft>
                <a:spcPts val="800"/>
              </a:spcAft>
            </a:pPr>
            <a:r>
              <a:rPr lang="en-BD" sz="1800" kern="100" dirty="0">
                <a:effectLst/>
                <a:latin typeface="Times New Roman" panose="02020603050405020304" pitchFamily="18" charset="0"/>
                <a:ea typeface="Calibri" panose="020F0502020204030204" pitchFamily="34" charset="0"/>
                <a:cs typeface="Vrinda" panose="020B0502040204020203" pitchFamily="34" charset="0"/>
              </a:rPr>
              <a:t>As Technical roles such as IT Technicians at Balfour Beatty are relatively new and therefore the organisation is not fully aware of exactly what and how they need to be done, face to face interviews remain a traditional, yet highly effective method of candidate assessment </a:t>
            </a:r>
            <a:r>
              <a:rPr lang="en-BD" sz="1800" kern="100" dirty="0">
                <a:solidFill>
                  <a:srgbClr val="000000"/>
                </a:solidFill>
                <a:effectLst/>
                <a:latin typeface="Times New Roman" panose="02020603050405020304" pitchFamily="18" charset="0"/>
                <a:ea typeface="Times New Roman" panose="02020603050405020304" pitchFamily="18" charset="0"/>
                <a:cs typeface="Vrinda" panose="020B0502040204020203" pitchFamily="34" charset="0"/>
              </a:rPr>
              <a:t>(Billington </a:t>
            </a:r>
            <a:r>
              <a:rPr lang="en-BD" sz="1800" i="1" kern="100" dirty="0">
                <a:solidFill>
                  <a:srgbClr val="000000"/>
                </a:solidFill>
                <a:effectLst/>
                <a:latin typeface="Times New Roman" panose="02020603050405020304" pitchFamily="18" charset="0"/>
                <a:ea typeface="Times New Roman" panose="02020603050405020304" pitchFamily="18" charset="0"/>
                <a:cs typeface="Vrinda" panose="020B0502040204020203" pitchFamily="34" charset="0"/>
              </a:rPr>
              <a:t>et al.</a:t>
            </a:r>
            <a:r>
              <a:rPr lang="en-BD" sz="1800" kern="100" dirty="0">
                <a:solidFill>
                  <a:srgbClr val="000000"/>
                </a:solidFill>
                <a:effectLst/>
                <a:latin typeface="Times New Roman" panose="02020603050405020304" pitchFamily="18" charset="0"/>
                <a:ea typeface="Times New Roman" panose="02020603050405020304" pitchFamily="18" charset="0"/>
                <a:cs typeface="Vrinda" panose="020B0502040204020203" pitchFamily="34" charset="0"/>
              </a:rPr>
              <a:t>, 2017)</a:t>
            </a:r>
            <a:r>
              <a:rPr lang="en-BD" sz="1800" kern="100" dirty="0">
                <a:effectLst/>
                <a:latin typeface="Times New Roman" panose="02020603050405020304" pitchFamily="18" charset="0"/>
                <a:ea typeface="Calibri" panose="020F0502020204030204" pitchFamily="34" charset="0"/>
                <a:cs typeface="Vrinda" panose="020B0502040204020203" pitchFamily="34" charset="0"/>
              </a:rPr>
              <a:t>. As the main advantage, this approach provides the possibility of direct interpersonal communication, which gives an interviewer the opportunity of speaking with the candidates on a more personal level. This is a format that allows in measuring a candidate’s non-verbal cues like body language, confidence and professionalism that are important indicators as to whether a person is fit for the job. In a construction based organisation where teamwork and collaboration is key, in person interaction is also an opportunity to learn how the candidate can work in the company culture </a:t>
            </a:r>
            <a:r>
              <a:rPr lang="en-BD" sz="1800" kern="100" dirty="0">
                <a:solidFill>
                  <a:srgbClr val="000000"/>
                </a:solidFill>
                <a:effectLst/>
                <a:latin typeface="Times New Roman" panose="02020603050405020304" pitchFamily="18" charset="0"/>
                <a:ea typeface="Times New Roman" panose="02020603050405020304" pitchFamily="18" charset="0"/>
                <a:cs typeface="Vrinda" panose="020B0502040204020203" pitchFamily="34" charset="0"/>
              </a:rPr>
              <a:t>(Manggat </a:t>
            </a:r>
            <a:r>
              <a:rPr lang="en-BD" sz="1800" i="1" kern="100" dirty="0">
                <a:solidFill>
                  <a:srgbClr val="000000"/>
                </a:solidFill>
                <a:effectLst/>
                <a:latin typeface="Times New Roman" panose="02020603050405020304" pitchFamily="18" charset="0"/>
                <a:ea typeface="Times New Roman" panose="02020603050405020304" pitchFamily="18" charset="0"/>
                <a:cs typeface="Vrinda" panose="020B0502040204020203" pitchFamily="34" charset="0"/>
              </a:rPr>
              <a:t>et al.</a:t>
            </a:r>
            <a:r>
              <a:rPr lang="en-BD" sz="1800" kern="100" dirty="0">
                <a:solidFill>
                  <a:srgbClr val="000000"/>
                </a:solidFill>
                <a:effectLst/>
                <a:latin typeface="Times New Roman" panose="02020603050405020304" pitchFamily="18" charset="0"/>
                <a:ea typeface="Times New Roman" panose="02020603050405020304" pitchFamily="18" charset="0"/>
                <a:cs typeface="Vrinda" panose="020B0502040204020203" pitchFamily="34" charset="0"/>
              </a:rPr>
              <a:t>, 2018)</a:t>
            </a:r>
            <a:r>
              <a:rPr lang="en-BD" sz="1800" kern="100" dirty="0">
                <a:effectLst/>
                <a:latin typeface="Times New Roman" panose="02020603050405020304" pitchFamily="18" charset="0"/>
                <a:ea typeface="Calibri" panose="020F0502020204030204" pitchFamily="34" charset="0"/>
                <a:cs typeface="Vrinda" panose="020B0502040204020203" pitchFamily="34" charset="0"/>
              </a:rPr>
              <a:t>. Face to face interviews are however expensive and time consuming meanwhile for large organisations that handle a multitude of recruitment process simultaneously. </a:t>
            </a:r>
          </a:p>
          <a:p>
            <a:endParaRPr lang="en-GB" dirty="0"/>
          </a:p>
        </p:txBody>
      </p:sp>
      <p:sp>
        <p:nvSpPr>
          <p:cNvPr id="4" name="Slide Number Placeholder 3">
            <a:extLst>
              <a:ext uri="{FF2B5EF4-FFF2-40B4-BE49-F238E27FC236}">
                <a16:creationId xmlns:a16="http://schemas.microsoft.com/office/drawing/2014/main" id="{DE210202-C193-D5AF-09AA-89E3C7ED6372}"/>
              </a:ext>
            </a:extLst>
          </p:cNvPr>
          <p:cNvSpPr>
            <a:spLocks noGrp="1"/>
          </p:cNvSpPr>
          <p:nvPr>
            <p:ph type="sldNum" sz="quarter" idx="5"/>
          </p:nvPr>
        </p:nvSpPr>
        <p:spPr/>
        <p:txBody>
          <a:bodyPr/>
          <a:lstStyle/>
          <a:p>
            <a:fld id="{BB94FF1C-1F9D-664E-8DBD-BF8D1FBE9797}" type="slidenum">
              <a:rPr lang="en-GB" smtClean="0"/>
              <a:t>12</a:t>
            </a:fld>
            <a:endParaRPr lang="en-GB"/>
          </a:p>
        </p:txBody>
      </p:sp>
    </p:spTree>
    <p:extLst>
      <p:ext uri="{BB962C8B-B14F-4D97-AF65-F5344CB8AC3E}">
        <p14:creationId xmlns:p14="http://schemas.microsoft.com/office/powerpoint/2010/main" val="264767151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FDFFEB-D8BC-BCEE-CA55-0504FACFB5F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AF0B6FD-09C3-9A8E-7455-BCB124AD3ED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C6C7A57-ADC9-2572-FE1A-D4E7EB491071}"/>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BD" sz="1800" kern="100" dirty="0">
                <a:effectLst/>
                <a:latin typeface="Times New Roman" panose="02020603050405020304" pitchFamily="18" charset="0"/>
                <a:ea typeface="Calibri" panose="020F0502020204030204" pitchFamily="34" charset="0"/>
                <a:cs typeface="Vrinda" panose="020B0502040204020203" pitchFamily="34" charset="0"/>
              </a:rPr>
              <a:t>An online interview has taken root as a modern and efficient way to reduce their efforts both for employers and candidates. An obvious benefit is cost-effective: no need to explore travelling and logistical challenges and thus, expand the talent pool </a:t>
            </a:r>
            <a:r>
              <a:rPr lang="en-BD" sz="1800" kern="100" dirty="0">
                <a:solidFill>
                  <a:srgbClr val="000000"/>
                </a:solidFill>
                <a:effectLst/>
                <a:latin typeface="Times New Roman" panose="02020603050405020304" pitchFamily="18" charset="0"/>
                <a:ea typeface="Times New Roman" panose="02020603050405020304" pitchFamily="18" charset="0"/>
                <a:cs typeface="Vrinda" panose="020B0502040204020203" pitchFamily="34" charset="0"/>
              </a:rPr>
              <a:t>(Ng </a:t>
            </a:r>
            <a:r>
              <a:rPr lang="en-BD" sz="1800" i="1" kern="100" dirty="0">
                <a:solidFill>
                  <a:srgbClr val="000000"/>
                </a:solidFill>
                <a:effectLst/>
                <a:latin typeface="Times New Roman" panose="02020603050405020304" pitchFamily="18" charset="0"/>
                <a:ea typeface="Times New Roman" panose="02020603050405020304" pitchFamily="18" charset="0"/>
                <a:cs typeface="Vrinda" panose="020B0502040204020203" pitchFamily="34" charset="0"/>
              </a:rPr>
              <a:t>et al.</a:t>
            </a:r>
            <a:r>
              <a:rPr lang="en-BD" sz="1800" kern="100" dirty="0">
                <a:solidFill>
                  <a:srgbClr val="000000"/>
                </a:solidFill>
                <a:effectLst/>
                <a:latin typeface="Times New Roman" panose="02020603050405020304" pitchFamily="18" charset="0"/>
                <a:ea typeface="Times New Roman" panose="02020603050405020304" pitchFamily="18" charset="0"/>
                <a:cs typeface="Vrinda" panose="020B0502040204020203" pitchFamily="34" charset="0"/>
              </a:rPr>
              <a:t>, 2019)</a:t>
            </a:r>
            <a:r>
              <a:rPr lang="en-BD" sz="1800" kern="100" dirty="0">
                <a:effectLst/>
                <a:latin typeface="Times New Roman" panose="02020603050405020304" pitchFamily="18" charset="0"/>
                <a:ea typeface="Calibri" panose="020F0502020204030204" pitchFamily="34" charset="0"/>
                <a:cs typeface="Vrinda" panose="020B0502040204020203" pitchFamily="34" charset="0"/>
              </a:rPr>
              <a:t>. Additionally, Balfour Beatty now has the power to channelise global talent into the company through this method, particularly in an industry like IT that is heavily dependent on remote work abilities. Admittedly, as stressful as the online interviews are, the chances of technical reliability cannot be guaranteed. Poor internet connectivity or audio disruptions can interfere with the smooth process of communication and therefore the assessment as a result </a:t>
            </a:r>
            <a:r>
              <a:rPr lang="en-BD" sz="1800" kern="100" dirty="0">
                <a:solidFill>
                  <a:srgbClr val="000000"/>
                </a:solidFill>
                <a:effectLst/>
                <a:latin typeface="Times New Roman" panose="02020603050405020304" pitchFamily="18" charset="0"/>
                <a:ea typeface="Calibri" panose="020F0502020204030204" pitchFamily="34" charset="0"/>
                <a:cs typeface="Vrinda" panose="020B0502040204020203" pitchFamily="34" charset="0"/>
              </a:rPr>
              <a:t>(Skorobogatova and Kuzmina-Merlino, 2017)</a:t>
            </a:r>
            <a:r>
              <a:rPr lang="en-BD" sz="1800" kern="100" dirty="0">
                <a:effectLst/>
                <a:latin typeface="Times New Roman" panose="02020603050405020304" pitchFamily="18" charset="0"/>
                <a:ea typeface="Calibri" panose="020F0502020204030204" pitchFamily="34" charset="0"/>
                <a:cs typeface="Vrinda" panose="020B0502040204020203" pitchFamily="34" charset="0"/>
              </a:rPr>
              <a:t>. Beyond that, the inability to accurately assess body language and soft skills could limit the potential to judge how confident, engaged and fit for culture a candidate may be in the corporation.</a:t>
            </a:r>
          </a:p>
          <a:p>
            <a:endParaRPr lang="en-GB" dirty="0"/>
          </a:p>
        </p:txBody>
      </p:sp>
      <p:sp>
        <p:nvSpPr>
          <p:cNvPr id="4" name="Slide Number Placeholder 3">
            <a:extLst>
              <a:ext uri="{FF2B5EF4-FFF2-40B4-BE49-F238E27FC236}">
                <a16:creationId xmlns:a16="http://schemas.microsoft.com/office/drawing/2014/main" id="{39BE6093-983C-7054-582C-04064C72A6D7}"/>
              </a:ext>
            </a:extLst>
          </p:cNvPr>
          <p:cNvSpPr>
            <a:spLocks noGrp="1"/>
          </p:cNvSpPr>
          <p:nvPr>
            <p:ph type="sldNum" sz="quarter" idx="5"/>
          </p:nvPr>
        </p:nvSpPr>
        <p:spPr/>
        <p:txBody>
          <a:bodyPr/>
          <a:lstStyle/>
          <a:p>
            <a:fld id="{BB94FF1C-1F9D-664E-8DBD-BF8D1FBE9797}" type="slidenum">
              <a:rPr lang="en-GB" smtClean="0"/>
              <a:t>13</a:t>
            </a:fld>
            <a:endParaRPr lang="en-GB"/>
          </a:p>
        </p:txBody>
      </p:sp>
    </p:spTree>
    <p:extLst>
      <p:ext uri="{BB962C8B-B14F-4D97-AF65-F5344CB8AC3E}">
        <p14:creationId xmlns:p14="http://schemas.microsoft.com/office/powerpoint/2010/main" val="50904705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AB357F-D97F-9E21-F2EE-8FA57E65EEF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BABF80A-8233-3B02-E586-F587092B13A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0014070-06E6-2643-6B3D-0A0FC202903F}"/>
              </a:ext>
            </a:extLst>
          </p:cNvPr>
          <p:cNvSpPr>
            <a:spLocks noGrp="1"/>
          </p:cNvSpPr>
          <p:nvPr>
            <p:ph type="body" idx="1"/>
          </p:nvPr>
        </p:nvSpPr>
        <p:spPr/>
        <p:txBody>
          <a:bodyPr/>
          <a:lstStyle/>
          <a:p>
            <a:pPr algn="just">
              <a:lnSpc>
                <a:spcPct val="150000"/>
              </a:lnSpc>
              <a:spcBef>
                <a:spcPts val="1800"/>
              </a:spcBef>
              <a:spcAft>
                <a:spcPts val="400"/>
              </a:spcAft>
            </a:pPr>
            <a:r>
              <a:rPr lang="en-BD" sz="1800" b="1" kern="100" dirty="0">
                <a:solidFill>
                  <a:srgbClr val="2F5496"/>
                </a:solidFill>
                <a:effectLst/>
                <a:latin typeface="Times New Roman" panose="02020603050405020304" pitchFamily="18" charset="0"/>
                <a:ea typeface="Times New Roman" panose="02020603050405020304" pitchFamily="18" charset="0"/>
              </a:rPr>
              <a:t>Conclusion </a:t>
            </a:r>
          </a:p>
          <a:p>
            <a:pPr algn="just">
              <a:lnSpc>
                <a:spcPct val="150000"/>
              </a:lnSpc>
              <a:spcAft>
                <a:spcPts val="800"/>
              </a:spcAft>
            </a:pPr>
            <a:r>
              <a:rPr lang="en-BD" sz="1800" kern="100" dirty="0">
                <a:effectLst/>
                <a:latin typeface="Times New Roman" panose="02020603050405020304" pitchFamily="18" charset="0"/>
                <a:ea typeface="Calibri" panose="020F0502020204030204" pitchFamily="34" charset="0"/>
                <a:cs typeface="Vrinda" panose="020B0502040204020203" pitchFamily="34" charset="0"/>
              </a:rPr>
              <a:t>Through a structured recruitment process, Balfour Beatty can seek to hire skilled personnel for its complex projects. Methods and techniques of interviews and questioning contribute to a better decision making, while the interviews online are more accessible. Hiring supports the Bromford Tunnel Construction project as well as the company’s continued presence in the UK construction sector.</a:t>
            </a:r>
          </a:p>
          <a:p>
            <a:endParaRPr lang="en-GB" dirty="0"/>
          </a:p>
        </p:txBody>
      </p:sp>
      <p:sp>
        <p:nvSpPr>
          <p:cNvPr id="4" name="Slide Number Placeholder 3">
            <a:extLst>
              <a:ext uri="{FF2B5EF4-FFF2-40B4-BE49-F238E27FC236}">
                <a16:creationId xmlns:a16="http://schemas.microsoft.com/office/drawing/2014/main" id="{966BFB7B-6037-9177-19C5-7EBB784315E5}"/>
              </a:ext>
            </a:extLst>
          </p:cNvPr>
          <p:cNvSpPr>
            <a:spLocks noGrp="1"/>
          </p:cNvSpPr>
          <p:nvPr>
            <p:ph type="sldNum" sz="quarter" idx="5"/>
          </p:nvPr>
        </p:nvSpPr>
        <p:spPr/>
        <p:txBody>
          <a:bodyPr/>
          <a:lstStyle/>
          <a:p>
            <a:fld id="{BB94FF1C-1F9D-664E-8DBD-BF8D1FBE9797}" type="slidenum">
              <a:rPr lang="en-GB" smtClean="0"/>
              <a:t>14</a:t>
            </a:fld>
            <a:endParaRPr lang="en-GB"/>
          </a:p>
        </p:txBody>
      </p:sp>
    </p:spTree>
    <p:extLst>
      <p:ext uri="{BB962C8B-B14F-4D97-AF65-F5344CB8AC3E}">
        <p14:creationId xmlns:p14="http://schemas.microsoft.com/office/powerpoint/2010/main" val="28711131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641BD1-8242-26DE-F8DA-C6028036143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4999772-910F-C8C0-32CB-0FA66B3753F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C673B2D-4535-4D14-4A2A-35727204491C}"/>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F15BFF50-91B2-40DC-17FA-908D8718D7BE}"/>
              </a:ext>
            </a:extLst>
          </p:cNvPr>
          <p:cNvSpPr>
            <a:spLocks noGrp="1"/>
          </p:cNvSpPr>
          <p:nvPr>
            <p:ph type="sldNum" sz="quarter" idx="5"/>
          </p:nvPr>
        </p:nvSpPr>
        <p:spPr/>
        <p:txBody>
          <a:bodyPr/>
          <a:lstStyle/>
          <a:p>
            <a:fld id="{BB94FF1C-1F9D-664E-8DBD-BF8D1FBE9797}" type="slidenum">
              <a:rPr lang="en-GB" smtClean="0"/>
              <a:t>15</a:t>
            </a:fld>
            <a:endParaRPr lang="en-GB"/>
          </a:p>
        </p:txBody>
      </p:sp>
    </p:spTree>
    <p:extLst>
      <p:ext uri="{BB962C8B-B14F-4D97-AF65-F5344CB8AC3E}">
        <p14:creationId xmlns:p14="http://schemas.microsoft.com/office/powerpoint/2010/main" val="240596332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446534" y="3085765"/>
            <a:ext cx="11262866" cy="330480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ctrTitle"/>
          </p:nvPr>
        </p:nvSpPr>
        <p:spPr>
          <a:xfrm>
            <a:off x="581191" y="1020431"/>
            <a:ext cx="10993549" cy="1475013"/>
          </a:xfrm>
          <a:effectLst/>
        </p:spPr>
        <p:txBody>
          <a:bodyPr anchor="b">
            <a:normAutofit/>
          </a:bodyPr>
          <a:lstStyle>
            <a:lvl1pPr>
              <a:defRPr sz="3600">
                <a:solidFill>
                  <a:schemeClr val="accent1"/>
                </a:solidFill>
              </a:defRPr>
            </a:lvl1pPr>
          </a:lstStyle>
          <a:p>
            <a:r>
              <a:rPr lang="en-GB"/>
              <a:t>Click to edit Master title style</a:t>
            </a:r>
            <a:endParaRPr lang="en-US" dirty="0"/>
          </a:p>
        </p:txBody>
      </p:sp>
      <p:sp>
        <p:nvSpPr>
          <p:cNvPr id="3" name="Subtitle 2"/>
          <p:cNvSpPr>
            <a:spLocks noGrp="1"/>
          </p:cNvSpPr>
          <p:nvPr>
            <p:ph type="subTitle" idx="1"/>
          </p:nvPr>
        </p:nvSpPr>
        <p:spPr>
          <a:xfrm>
            <a:off x="581194" y="2495445"/>
            <a:ext cx="10993546" cy="590321"/>
          </a:xfrm>
        </p:spPr>
        <p:txBody>
          <a:bodyPr anchor="t">
            <a:normAutofit/>
          </a:bodyPr>
          <a:lstStyle>
            <a:lvl1pPr marL="0" indent="0" algn="l">
              <a:buNone/>
              <a:defRPr sz="1600" cap="all">
                <a:solidFill>
                  <a:schemeClr val="accent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dirty="0"/>
          </a:p>
        </p:txBody>
      </p:sp>
      <p:sp>
        <p:nvSpPr>
          <p:cNvPr id="4" name="Date Placeholder 3"/>
          <p:cNvSpPr>
            <a:spLocks noGrp="1"/>
          </p:cNvSpPr>
          <p:nvPr>
            <p:ph type="dt" sz="half" idx="10"/>
          </p:nvPr>
        </p:nvSpPr>
        <p:spPr>
          <a:xfrm>
            <a:off x="7605951" y="5956137"/>
            <a:ext cx="2844800" cy="365125"/>
          </a:xfrm>
        </p:spPr>
        <p:txBody>
          <a:bodyPr/>
          <a:lstStyle>
            <a:lvl1pPr>
              <a:defRPr>
                <a:solidFill>
                  <a:schemeClr val="accent1">
                    <a:lumMod val="75000"/>
                    <a:lumOff val="25000"/>
                  </a:schemeClr>
                </a:solidFill>
              </a:defRPr>
            </a:lvl1pPr>
          </a:lstStyle>
          <a:p>
            <a:fld id="{B61BEF0D-F0BB-DE4B-95CE-6DB70DBA9567}" type="datetimeFigureOut">
              <a:rPr lang="en-US" dirty="0"/>
              <a:pPr/>
              <a:t>2/16/25</a:t>
            </a:fld>
            <a:endParaRPr lang="en-US" dirty="0"/>
          </a:p>
        </p:txBody>
      </p:sp>
      <p:sp>
        <p:nvSpPr>
          <p:cNvPr id="5" name="Footer Placeholder 4"/>
          <p:cNvSpPr>
            <a:spLocks noGrp="1"/>
          </p:cNvSpPr>
          <p:nvPr>
            <p:ph type="ftr" sz="quarter" idx="11"/>
          </p:nvPr>
        </p:nvSpPr>
        <p:spPr>
          <a:xfrm>
            <a:off x="581192" y="5951811"/>
            <a:ext cx="6917210" cy="365125"/>
          </a:xfrm>
        </p:spPr>
        <p:txBody>
          <a:bodyPr/>
          <a:lstStyle>
            <a:lvl1pPr>
              <a:defRPr>
                <a:solidFill>
                  <a:schemeClr val="accent1">
                    <a:lumMod val="75000"/>
                    <a:lumOff val="25000"/>
                  </a:schemeClr>
                </a:solidFill>
              </a:defRPr>
            </a:lvl1pPr>
          </a:lstStyle>
          <a:p>
            <a:endParaRPr lang="en-US" dirty="0"/>
          </a:p>
        </p:txBody>
      </p:sp>
      <p:sp>
        <p:nvSpPr>
          <p:cNvPr id="6" name="Slide Number Placeholder 5"/>
          <p:cNvSpPr>
            <a:spLocks noGrp="1"/>
          </p:cNvSpPr>
          <p:nvPr>
            <p:ph type="sldNum" sz="quarter" idx="12"/>
          </p:nvPr>
        </p:nvSpPr>
        <p:spPr>
          <a:xfrm>
            <a:off x="10558300" y="5956137"/>
            <a:ext cx="1016440" cy="365125"/>
          </a:xfrm>
        </p:spPr>
        <p:txBody>
          <a:bodyPr/>
          <a:lstStyle>
            <a:lvl1pPr>
              <a:defRPr>
                <a:solidFill>
                  <a:schemeClr val="accent1">
                    <a:lumMod val="75000"/>
                    <a:lumOff val="25000"/>
                  </a:schemeClr>
                </a:solidFill>
              </a:defRPr>
            </a:lvl1p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7" name="Rectangle 6"/>
          <p:cNvSpPr>
            <a:spLocks noChangeAspect="1"/>
          </p:cNvSpPr>
          <p:nvPr/>
        </p:nvSpPr>
        <p:spPr>
          <a:xfrm>
            <a:off x="440286" y="614407"/>
            <a:ext cx="11309338" cy="1189298"/>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2" y="702156"/>
            <a:ext cx="11029616" cy="1013800"/>
          </a:xfrm>
        </p:spPr>
        <p:txBody>
          <a:bodyPr/>
          <a:lstStyle/>
          <a:p>
            <a:r>
              <a:rPr lang="en-GB"/>
              <a:t>Click to edit Master title style</a:t>
            </a:r>
            <a:endParaRPr lang="en-US" dirty="0"/>
          </a:p>
        </p:txBody>
      </p:sp>
      <p:sp>
        <p:nvSpPr>
          <p:cNvPr id="3" name="Content Placeholder 2"/>
          <p:cNvSpPr>
            <a:spLocks noGrp="1"/>
          </p:cNvSpPr>
          <p:nvPr>
            <p:ph idx="1"/>
          </p:nvPr>
        </p:nvSpPr>
        <p:spPr>
          <a:xfrm>
            <a:off x="581192" y="2180496"/>
            <a:ext cx="11029615" cy="367830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2/16/25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10558300" y="5956137"/>
            <a:ext cx="1052508"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8" name="Rectangle 7"/>
          <p:cNvSpPr>
            <a:spLocks noChangeAspect="1"/>
          </p:cNvSpPr>
          <p:nvPr/>
        </p:nvSpPr>
        <p:spPr>
          <a:xfrm>
            <a:off x="447817" y="5141974"/>
            <a:ext cx="11290860"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3" y="3043910"/>
            <a:ext cx="11029615" cy="1497507"/>
          </a:xfrm>
        </p:spPr>
        <p:txBody>
          <a:bodyPr anchor="b">
            <a:normAutofit/>
          </a:bodyPr>
          <a:lstStyle>
            <a:lvl1pPr algn="l">
              <a:defRPr sz="3600" b="0" cap="all">
                <a:solidFill>
                  <a:schemeClr val="accent1"/>
                </a:solidFill>
              </a:defRPr>
            </a:lvl1pPr>
          </a:lstStyle>
          <a:p>
            <a:r>
              <a:rPr lang="en-GB"/>
              <a:t>Click to edit Master title style</a:t>
            </a:r>
            <a:endParaRPr lang="en-US" dirty="0"/>
          </a:p>
        </p:txBody>
      </p:sp>
      <p:sp>
        <p:nvSpPr>
          <p:cNvPr id="3" name="Text Placeholder 2"/>
          <p:cNvSpPr>
            <a:spLocks noGrp="1"/>
          </p:cNvSpPr>
          <p:nvPr>
            <p:ph type="body" idx="1"/>
          </p:nvPr>
        </p:nvSpPr>
        <p:spPr>
          <a:xfrm>
            <a:off x="581192" y="4541417"/>
            <a:ext cx="11029615" cy="600556"/>
          </a:xfrm>
        </p:spPr>
        <p:txBody>
          <a:bodyPr anchor="t">
            <a:normAutofit/>
          </a:bodyPr>
          <a:lstStyle>
            <a:lvl1pPr marL="0" indent="0" algn="l">
              <a:buNone/>
              <a:defRPr sz="1800" cap="all">
                <a:solidFill>
                  <a:schemeClr val="accent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lvl1pPr>
              <a:defRPr>
                <a:solidFill>
                  <a:schemeClr val="accent1">
                    <a:lumMod val="75000"/>
                    <a:lumOff val="25000"/>
                  </a:schemeClr>
                </a:solidFill>
              </a:defRPr>
            </a:lvl1pPr>
          </a:lstStyle>
          <a:p>
            <a:fld id="{B61BEF0D-F0BB-DE4B-95CE-6DB70DBA9567}" type="datetimeFigureOut">
              <a:rPr lang="en-US" dirty="0"/>
              <a:pPr/>
              <a:t>2/16/25</a:t>
            </a:fld>
            <a:endParaRPr lang="en-US" dirty="0"/>
          </a:p>
        </p:txBody>
      </p:sp>
      <p:sp>
        <p:nvSpPr>
          <p:cNvPr id="5" name="Footer Placeholder 4"/>
          <p:cNvSpPr>
            <a:spLocks noGrp="1"/>
          </p:cNvSpPr>
          <p:nvPr>
            <p:ph type="ftr" sz="quarter" idx="11"/>
          </p:nvPr>
        </p:nvSpPr>
        <p:spPr/>
        <p:txBody>
          <a:bodyPr/>
          <a:lstStyle>
            <a:lvl1pPr>
              <a:defRPr>
                <a:solidFill>
                  <a:schemeClr val="accent1">
                    <a:lumMod val="75000"/>
                    <a:lumOff val="25000"/>
                  </a:schemeClr>
                </a:solidFill>
              </a:defRPr>
            </a:lvl1pPr>
          </a:lstStyle>
          <a:p>
            <a:endParaRPr lang="en-US" dirty="0"/>
          </a:p>
        </p:txBody>
      </p:sp>
      <p:sp>
        <p:nvSpPr>
          <p:cNvPr id="6" name="Slide Number Placeholder 5"/>
          <p:cNvSpPr>
            <a:spLocks noGrp="1"/>
          </p:cNvSpPr>
          <p:nvPr>
            <p:ph type="sldNum" sz="quarter" idx="12"/>
          </p:nvPr>
        </p:nvSpPr>
        <p:spPr/>
        <p:txBody>
          <a:bodyPr/>
          <a:lstStyle>
            <a:lvl1pPr>
              <a:defRPr>
                <a:solidFill>
                  <a:schemeClr val="accent1">
                    <a:lumMod val="75000"/>
                    <a:lumOff val="25000"/>
                  </a:schemeClr>
                </a:solidFill>
              </a:defRPr>
            </a:lvl1p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Rectangle 7"/>
          <p:cNvSpPr>
            <a:spLocks noChangeAspect="1"/>
          </p:cNvSpPr>
          <p:nvPr/>
        </p:nvSpPr>
        <p:spPr>
          <a:xfrm>
            <a:off x="445982" y="606554"/>
            <a:ext cx="11300036"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3" y="729658"/>
            <a:ext cx="11029616" cy="988332"/>
          </a:xfrm>
        </p:spPr>
        <p:txBody>
          <a:bodyPr/>
          <a:lstStyle/>
          <a:p>
            <a:r>
              <a:rPr lang="en-GB"/>
              <a:t>Click to edit Master title style</a:t>
            </a:r>
            <a:endParaRPr lang="en-US" dirty="0"/>
          </a:p>
        </p:txBody>
      </p:sp>
      <p:sp>
        <p:nvSpPr>
          <p:cNvPr id="3" name="Content Placeholder 2"/>
          <p:cNvSpPr>
            <a:spLocks noGrp="1"/>
          </p:cNvSpPr>
          <p:nvPr>
            <p:ph sz="half" idx="1"/>
          </p:nvPr>
        </p:nvSpPr>
        <p:spPr>
          <a:xfrm>
            <a:off x="581193" y="2228003"/>
            <a:ext cx="5422390" cy="3633047"/>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188417" y="2228003"/>
            <a:ext cx="5422392" cy="3633047"/>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2/16/25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1" name="Rectangle 10"/>
          <p:cNvSpPr>
            <a:spLocks noChangeAspect="1"/>
          </p:cNvSpPr>
          <p:nvPr/>
        </p:nvSpPr>
        <p:spPr>
          <a:xfrm>
            <a:off x="445982" y="606554"/>
            <a:ext cx="11300036"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2" name="Title 1"/>
          <p:cNvSpPr>
            <a:spLocks noGrp="1"/>
          </p:cNvSpPr>
          <p:nvPr>
            <p:ph type="title"/>
          </p:nvPr>
        </p:nvSpPr>
        <p:spPr>
          <a:xfrm>
            <a:off x="581193" y="729658"/>
            <a:ext cx="11029616" cy="988332"/>
          </a:xfrm>
        </p:spPr>
        <p:txBody>
          <a:bodyPr/>
          <a:lstStyle/>
          <a:p>
            <a:r>
              <a:rPr lang="en-GB"/>
              <a:t>Click to edit Master title style</a:t>
            </a:r>
            <a:endParaRPr lang="en-US" dirty="0"/>
          </a:p>
        </p:txBody>
      </p:sp>
      <p:sp>
        <p:nvSpPr>
          <p:cNvPr id="3" name="Text Placeholder 2"/>
          <p:cNvSpPr>
            <a:spLocks noGrp="1"/>
          </p:cNvSpPr>
          <p:nvPr>
            <p:ph type="body" idx="1"/>
          </p:nvPr>
        </p:nvSpPr>
        <p:spPr>
          <a:xfrm>
            <a:off x="887219" y="2250892"/>
            <a:ext cx="5087075" cy="536005"/>
          </a:xfrm>
        </p:spPr>
        <p:txBody>
          <a:bodyPr anchor="b">
            <a:noAutofit/>
          </a:bodyPr>
          <a:lstStyle>
            <a:lvl1pPr marL="0" indent="0">
              <a:buNone/>
              <a:defRPr sz="22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581194" y="2926052"/>
            <a:ext cx="5393100" cy="2934999"/>
          </a:xfrm>
        </p:spPr>
        <p:txBody>
          <a:bodyPr anchor="t">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6523735" y="2250892"/>
            <a:ext cx="5087073" cy="553373"/>
          </a:xfrm>
        </p:spPr>
        <p:txBody>
          <a:bodyPr anchor="b">
            <a:noAutofit/>
          </a:bodyPr>
          <a:lstStyle>
            <a:lvl1pPr marL="0" indent="0">
              <a:buNone/>
              <a:defRPr sz="22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217709" y="2926052"/>
            <a:ext cx="5393100" cy="2934999"/>
          </a:xfrm>
        </p:spPr>
        <p:txBody>
          <a:bodyPr anchor="t">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2/16/25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7" name="Rectangle 6"/>
          <p:cNvSpPr>
            <a:spLocks noChangeAspect="1"/>
          </p:cNvSpPr>
          <p:nvPr/>
        </p:nvSpPr>
        <p:spPr>
          <a:xfrm>
            <a:off x="440683" y="606554"/>
            <a:ext cx="11300036"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8" name="Title 1"/>
          <p:cNvSpPr>
            <a:spLocks noGrp="1"/>
          </p:cNvSpPr>
          <p:nvPr>
            <p:ph type="title"/>
          </p:nvPr>
        </p:nvSpPr>
        <p:spPr>
          <a:xfrm>
            <a:off x="575894" y="729658"/>
            <a:ext cx="11029616" cy="988332"/>
          </a:xfrm>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2/16/25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2/16/25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9" name="Rectangle 8"/>
          <p:cNvSpPr>
            <a:spLocks noChangeAspect="1"/>
          </p:cNvSpPr>
          <p:nvPr/>
        </p:nvSpPr>
        <p:spPr>
          <a:xfrm>
            <a:off x="447817" y="5141973"/>
            <a:ext cx="11298200" cy="1274702"/>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2" y="5262296"/>
            <a:ext cx="4909445" cy="689514"/>
          </a:xfrm>
        </p:spPr>
        <p:txBody>
          <a:bodyPr anchor="ctr"/>
          <a:lstStyle>
            <a:lvl1pPr algn="l">
              <a:defRPr sz="2000" b="0">
                <a:solidFill>
                  <a:schemeClr val="accent1">
                    <a:lumMod val="75000"/>
                    <a:lumOff val="25000"/>
                  </a:schemeClr>
                </a:solidFill>
              </a:defRPr>
            </a:lvl1pPr>
          </a:lstStyle>
          <a:p>
            <a:r>
              <a:rPr lang="en-GB"/>
              <a:t>Click to edit Master title style</a:t>
            </a:r>
            <a:endParaRPr lang="en-US" dirty="0"/>
          </a:p>
        </p:txBody>
      </p:sp>
      <p:sp>
        <p:nvSpPr>
          <p:cNvPr id="3" name="Content Placeholder 2"/>
          <p:cNvSpPr>
            <a:spLocks noGrp="1"/>
          </p:cNvSpPr>
          <p:nvPr>
            <p:ph idx="1"/>
          </p:nvPr>
        </p:nvSpPr>
        <p:spPr>
          <a:xfrm>
            <a:off x="447816" y="601200"/>
            <a:ext cx="11292840" cy="4204800"/>
          </a:xfrm>
        </p:spPr>
        <p:txBody>
          <a:bodyPr anchor="ctr">
            <a:normAutofit/>
          </a:bodyPr>
          <a:lstStyle>
            <a:lvl1pPr>
              <a:defRPr sz="2000">
                <a:solidFill>
                  <a:schemeClr val="tx2"/>
                </a:solidFill>
              </a:defRPr>
            </a:lvl1pPr>
            <a:lvl2pPr>
              <a:defRPr sz="1800">
                <a:solidFill>
                  <a:schemeClr val="tx2"/>
                </a:solidFill>
              </a:defRPr>
            </a:lvl2pPr>
            <a:lvl3pPr>
              <a:defRPr sz="1600">
                <a:solidFill>
                  <a:schemeClr val="tx2"/>
                </a:solidFill>
              </a:defRPr>
            </a:lvl3pPr>
            <a:lvl4pPr>
              <a:defRPr sz="1400">
                <a:solidFill>
                  <a:schemeClr val="tx2"/>
                </a:solidFill>
              </a:defRPr>
            </a:lvl4pPr>
            <a:lvl5pPr>
              <a:defRPr sz="1400">
                <a:solidFill>
                  <a:schemeClr val="tx2"/>
                </a:solidFill>
              </a:defRPr>
            </a:lvl5pPr>
            <a:lvl6pPr>
              <a:defRPr sz="1400">
                <a:solidFill>
                  <a:schemeClr val="tx2"/>
                </a:solidFill>
              </a:defRPr>
            </a:lvl6pPr>
            <a:lvl7pPr>
              <a:defRPr sz="1400">
                <a:solidFill>
                  <a:schemeClr val="tx2"/>
                </a:solidFill>
              </a:defRPr>
            </a:lvl7pPr>
            <a:lvl8pPr>
              <a:defRPr sz="1400">
                <a:solidFill>
                  <a:schemeClr val="tx2"/>
                </a:solidFill>
              </a:defRPr>
            </a:lvl8pPr>
            <a:lvl9pPr>
              <a:defRPr sz="1400">
                <a:solidFill>
                  <a:schemeClr val="tx2"/>
                </a:solidFill>
              </a:defRPr>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5740823" y="5262296"/>
            <a:ext cx="5869987" cy="689515"/>
          </a:xfrm>
        </p:spPr>
        <p:txBody>
          <a:bodyPr anchor="ctr">
            <a:normAutofit/>
          </a:bodyPr>
          <a:lstStyle>
            <a:lvl1pPr marL="0" indent="0" algn="r">
              <a:buNone/>
              <a:defRPr sz="1100">
                <a:solidFill>
                  <a:schemeClr val="bg1"/>
                </a:solidFill>
              </a:defRPr>
            </a:lvl1pPr>
            <a:lvl2pPr marL="457200" indent="0">
              <a:buNone/>
              <a:defRPr sz="11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lvl1pPr>
              <a:defRPr>
                <a:solidFill>
                  <a:schemeClr val="accent1">
                    <a:lumMod val="75000"/>
                    <a:lumOff val="25000"/>
                  </a:schemeClr>
                </a:solidFill>
              </a:defRPr>
            </a:lvl1pPr>
          </a:lstStyle>
          <a:p>
            <a:fld id="{B61BEF0D-F0BB-DE4B-95CE-6DB70DBA9567}" type="datetimeFigureOut">
              <a:rPr lang="en-US" dirty="0"/>
              <a:pPr/>
              <a:t>2/16/25</a:t>
            </a:fld>
            <a:endParaRPr lang="en-US" dirty="0"/>
          </a:p>
        </p:txBody>
      </p:sp>
      <p:sp>
        <p:nvSpPr>
          <p:cNvPr id="6" name="Footer Placeholder 5"/>
          <p:cNvSpPr>
            <a:spLocks noGrp="1"/>
          </p:cNvSpPr>
          <p:nvPr>
            <p:ph type="ftr" sz="quarter" idx="11"/>
          </p:nvPr>
        </p:nvSpPr>
        <p:spPr/>
        <p:txBody>
          <a:bodyPr/>
          <a:lstStyle>
            <a:lvl1pPr>
              <a:defRPr>
                <a:solidFill>
                  <a:schemeClr val="accent1">
                    <a:lumMod val="75000"/>
                    <a:lumOff val="25000"/>
                  </a:schemeClr>
                </a:solidFill>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accent1">
                    <a:lumMod val="75000"/>
                    <a:lumOff val="25000"/>
                  </a:schemeClr>
                </a:solidFill>
              </a:defRPr>
            </a:lvl1p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1193" y="4693389"/>
            <a:ext cx="11029616" cy="566738"/>
          </a:xfrm>
        </p:spPr>
        <p:txBody>
          <a:bodyPr anchor="b">
            <a:normAutofit/>
          </a:bodyPr>
          <a:lstStyle>
            <a:lvl1pPr algn="l">
              <a:defRPr sz="2400" b="0">
                <a:solidFill>
                  <a:schemeClr val="accent1"/>
                </a:solidFill>
              </a:defRPr>
            </a:lvl1pPr>
          </a:lstStyle>
          <a:p>
            <a:r>
              <a:rPr lang="en-GB"/>
              <a:t>Click to edit Master title style</a:t>
            </a:r>
            <a:endParaRPr lang="en-US" dirty="0"/>
          </a:p>
        </p:txBody>
      </p:sp>
      <p:sp>
        <p:nvSpPr>
          <p:cNvPr id="3" name="Picture Placeholder 2"/>
          <p:cNvSpPr>
            <a:spLocks noGrp="1" noChangeAspect="1"/>
          </p:cNvSpPr>
          <p:nvPr>
            <p:ph type="pic" idx="1"/>
          </p:nvPr>
        </p:nvSpPr>
        <p:spPr>
          <a:xfrm>
            <a:off x="447817" y="599725"/>
            <a:ext cx="11290859" cy="3557252"/>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4" name="Text Placeholder 3"/>
          <p:cNvSpPr>
            <a:spLocks noGrp="1"/>
          </p:cNvSpPr>
          <p:nvPr>
            <p:ph type="body" sz="half" idx="2"/>
          </p:nvPr>
        </p:nvSpPr>
        <p:spPr>
          <a:xfrm>
            <a:off x="581192" y="5260127"/>
            <a:ext cx="11029617" cy="598671"/>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2/16/25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8" name="Rectangle 7"/>
          <p:cNvSpPr>
            <a:spLocks noChangeAspect="1"/>
          </p:cNvSpPr>
          <p:nvPr/>
        </p:nvSpPr>
        <p:spPr>
          <a:xfrm>
            <a:off x="440286" y="614407"/>
            <a:ext cx="11309338" cy="1189298"/>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9" name="Title 1"/>
          <p:cNvSpPr>
            <a:spLocks noGrp="1"/>
          </p:cNvSpPr>
          <p:nvPr>
            <p:ph type="title"/>
          </p:nvPr>
        </p:nvSpPr>
        <p:spPr>
          <a:xfrm>
            <a:off x="581192" y="702156"/>
            <a:ext cx="11029616" cy="1013800"/>
          </a:xfrm>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nchor="t"/>
          <a:lstStyle>
            <a:lvl1pPr algn="l">
              <a:defRPr/>
            </a:lvl1pPr>
            <a:lvl2pPr algn="l">
              <a:defRPr/>
            </a:lvl2pPr>
            <a:lvl3pPr algn="l">
              <a:defRPr/>
            </a:lvl3pPr>
            <a:lvl4pPr algn="l">
              <a:defRPr/>
            </a:lvl4pPr>
            <a:lvl5pPr algn="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2/16/25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7" name="Rectangle 6"/>
          <p:cNvSpPr>
            <a:spLocks noChangeAspect="1"/>
          </p:cNvSpPr>
          <p:nvPr/>
        </p:nvSpPr>
        <p:spPr>
          <a:xfrm>
            <a:off x="8839201" y="599725"/>
            <a:ext cx="2906817" cy="581695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Vertical Title 1"/>
          <p:cNvSpPr>
            <a:spLocks noGrp="1"/>
          </p:cNvSpPr>
          <p:nvPr>
            <p:ph type="title" orient="vert"/>
          </p:nvPr>
        </p:nvSpPr>
        <p:spPr>
          <a:xfrm>
            <a:off x="8839201" y="675726"/>
            <a:ext cx="2004164" cy="5183073"/>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774923" y="675726"/>
            <a:ext cx="7896279" cy="5183073"/>
          </a:xfrm>
        </p:spPr>
        <p:txBody>
          <a:bodyPr vert="eaVert" ancho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a:xfrm>
            <a:off x="8993673" y="5956137"/>
            <a:ext cx="1328141" cy="365125"/>
          </a:xfrm>
        </p:spPr>
        <p:txBody>
          <a:bodyPr/>
          <a:lstStyle>
            <a:lvl1pPr>
              <a:defRPr>
                <a:solidFill>
                  <a:schemeClr val="accent1">
                    <a:lumMod val="75000"/>
                    <a:lumOff val="25000"/>
                  </a:schemeClr>
                </a:solidFill>
              </a:defRPr>
            </a:lvl1pPr>
          </a:lstStyle>
          <a:p>
            <a:fld id="{B61BEF0D-F0BB-DE4B-95CE-6DB70DBA9567}" type="datetimeFigureOut">
              <a:rPr lang="en-US" dirty="0"/>
              <a:pPr/>
              <a:t>2/16/25</a:t>
            </a:fld>
            <a:endParaRPr lang="en-US" dirty="0"/>
          </a:p>
        </p:txBody>
      </p:sp>
      <p:sp>
        <p:nvSpPr>
          <p:cNvPr id="5" name="Footer Placeholder 4"/>
          <p:cNvSpPr>
            <a:spLocks noGrp="1"/>
          </p:cNvSpPr>
          <p:nvPr>
            <p:ph type="ftr" sz="quarter" idx="11"/>
          </p:nvPr>
        </p:nvSpPr>
        <p:spPr>
          <a:xfrm>
            <a:off x="774923" y="5951811"/>
            <a:ext cx="7896279" cy="365125"/>
          </a:xfrm>
        </p:spPr>
        <p:txBody>
          <a:bodyPr/>
          <a:lstStyle/>
          <a:p>
            <a:endParaRPr lang="en-US" dirty="0"/>
          </a:p>
        </p:txBody>
      </p:sp>
      <p:sp>
        <p:nvSpPr>
          <p:cNvPr id="6" name="Slide Number Placeholder 5"/>
          <p:cNvSpPr>
            <a:spLocks noGrp="1"/>
          </p:cNvSpPr>
          <p:nvPr>
            <p:ph type="sldNum" sz="quarter" idx="12"/>
          </p:nvPr>
        </p:nvSpPr>
        <p:spPr>
          <a:xfrm>
            <a:off x="10446615" y="5956137"/>
            <a:ext cx="1164195" cy="365125"/>
          </a:xfrm>
        </p:spPr>
        <p:txBody>
          <a:bodyPr/>
          <a:lstStyle>
            <a:lvl1pPr>
              <a:defRPr>
                <a:solidFill>
                  <a:schemeClr val="accent1">
                    <a:lumMod val="75000"/>
                    <a:lumOff val="25000"/>
                  </a:schemeClr>
                </a:solidFill>
              </a:defRPr>
            </a:lvl1p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81192" y="705124"/>
            <a:ext cx="11029616" cy="1189554"/>
          </a:xfrm>
          <a:prstGeom prst="rect">
            <a:avLst/>
          </a:prstGeom>
        </p:spPr>
        <p:txBody>
          <a:bodyPr vert="horz" lIns="91440" tIns="45720" rIns="91440" bIns="45720" rtlCol="0" anchor="b">
            <a:normAutofit/>
          </a:bodyPr>
          <a:lstStyle/>
          <a:p>
            <a:r>
              <a:rPr lang="en-GB"/>
              <a:t>Click to edit Master title style</a:t>
            </a:r>
            <a:endParaRPr lang="en-US" dirty="0"/>
          </a:p>
        </p:txBody>
      </p:sp>
      <p:sp>
        <p:nvSpPr>
          <p:cNvPr id="3" name="Text Placeholder 2"/>
          <p:cNvSpPr>
            <a:spLocks noGrp="1"/>
          </p:cNvSpPr>
          <p:nvPr>
            <p:ph type="body" idx="1"/>
          </p:nvPr>
        </p:nvSpPr>
        <p:spPr>
          <a:xfrm>
            <a:off x="581192" y="2336003"/>
            <a:ext cx="11029616" cy="3522794"/>
          </a:xfrm>
          <a:prstGeom prst="rect">
            <a:avLst/>
          </a:prstGeom>
        </p:spPr>
        <p:txBody>
          <a:bodyPr vert="horz" lIns="91440" tIns="45720" rIns="91440" bIns="45720" rtlCol="0" anchor="ct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7605951" y="5956137"/>
            <a:ext cx="2844799" cy="365125"/>
          </a:xfrm>
          <a:prstGeom prst="rect">
            <a:avLst/>
          </a:prstGeom>
        </p:spPr>
        <p:txBody>
          <a:bodyPr vert="horz" lIns="91440" tIns="45720" rIns="91440" bIns="45720" rtlCol="0" anchor="ctr"/>
          <a:lstStyle>
            <a:lvl1pPr algn="r">
              <a:defRPr sz="900">
                <a:solidFill>
                  <a:schemeClr val="accent2"/>
                </a:solidFill>
              </a:defRPr>
            </a:lvl1pPr>
          </a:lstStyle>
          <a:p>
            <a:fld id="{B61BEF0D-F0BB-DE4B-95CE-6DB70DBA9567}" type="datetimeFigureOut">
              <a:rPr lang="en-US" dirty="0"/>
              <a:pPr/>
              <a:t>2/16/25</a:t>
            </a:fld>
            <a:endParaRPr lang="en-US" dirty="0"/>
          </a:p>
        </p:txBody>
      </p:sp>
      <p:sp>
        <p:nvSpPr>
          <p:cNvPr id="5" name="Footer Placeholder 4"/>
          <p:cNvSpPr>
            <a:spLocks noGrp="1"/>
          </p:cNvSpPr>
          <p:nvPr>
            <p:ph type="ftr" sz="quarter" idx="3"/>
          </p:nvPr>
        </p:nvSpPr>
        <p:spPr>
          <a:xfrm>
            <a:off x="581192" y="5951811"/>
            <a:ext cx="6917210" cy="365125"/>
          </a:xfrm>
          <a:prstGeom prst="rect">
            <a:avLst/>
          </a:prstGeom>
        </p:spPr>
        <p:txBody>
          <a:bodyPr vert="horz" lIns="91440" tIns="45720" rIns="91440" bIns="45720" rtlCol="0" anchor="ctr"/>
          <a:lstStyle>
            <a:lvl1pPr algn="l">
              <a:defRPr sz="900" cap="all">
                <a:solidFill>
                  <a:schemeClr val="accent2"/>
                </a:solidFill>
              </a:defRPr>
            </a:lvl1pPr>
          </a:lstStyle>
          <a:p>
            <a:endParaRPr lang="en-US" dirty="0"/>
          </a:p>
        </p:txBody>
      </p:sp>
      <p:sp>
        <p:nvSpPr>
          <p:cNvPr id="6" name="Slide Number Placeholder 5"/>
          <p:cNvSpPr>
            <a:spLocks noGrp="1"/>
          </p:cNvSpPr>
          <p:nvPr>
            <p:ph type="sldNum" sz="quarter" idx="4"/>
          </p:nvPr>
        </p:nvSpPr>
        <p:spPr>
          <a:xfrm>
            <a:off x="10558300" y="5956137"/>
            <a:ext cx="1052510" cy="365125"/>
          </a:xfrm>
          <a:prstGeom prst="rect">
            <a:avLst/>
          </a:prstGeom>
        </p:spPr>
        <p:txBody>
          <a:bodyPr vert="horz" lIns="91440" tIns="45720" rIns="91440" bIns="45720" rtlCol="0" anchor="ctr"/>
          <a:lstStyle>
            <a:lvl1pPr algn="r">
              <a:defRPr sz="900">
                <a:solidFill>
                  <a:schemeClr val="accent2"/>
                </a:solidFill>
              </a:defRPr>
            </a:lvl1pPr>
          </a:lstStyle>
          <a:p>
            <a:fld id="{D57F1E4F-1CFF-5643-939E-217C01CDF565}" type="slidenum">
              <a:rPr lang="en-US" dirty="0"/>
              <a:pPr/>
              <a:t>‹#›</a:t>
            </a:fld>
            <a:endParaRPr lang="en-US" dirty="0"/>
          </a:p>
        </p:txBody>
      </p:sp>
      <p:sp>
        <p:nvSpPr>
          <p:cNvPr id="9" name="Rectangle 8"/>
          <p:cNvSpPr/>
          <p:nvPr/>
        </p:nvSpPr>
        <p:spPr>
          <a:xfrm>
            <a:off x="446534" y="457200"/>
            <a:ext cx="3703320" cy="9499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a:xfrm>
            <a:off x="8042147" y="453643"/>
            <a:ext cx="3703320" cy="98554"/>
          </a:xfrm>
          <a:prstGeom prst="rect">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a:xfrm>
            <a:off x="4241830" y="457200"/>
            <a:ext cx="3703320" cy="91440"/>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457200" rtl="0" eaLnBrk="1" latinLnBrk="0" hangingPunct="1">
        <a:spcBef>
          <a:spcPct val="0"/>
        </a:spcBef>
        <a:buNone/>
        <a:defRPr sz="2800" b="0" kern="1200" cap="all">
          <a:solidFill>
            <a:schemeClr val="bg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06000" indent="-306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800" kern="1200">
          <a:solidFill>
            <a:schemeClr val="tx2"/>
          </a:solidFill>
          <a:latin typeface="+mn-lt"/>
          <a:ea typeface="+mn-ea"/>
          <a:cs typeface="+mn-cs"/>
        </a:defRPr>
      </a:lvl1pPr>
      <a:lvl2pPr marL="630000" indent="-306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600" kern="1200">
          <a:solidFill>
            <a:schemeClr val="tx2"/>
          </a:solidFill>
          <a:latin typeface="+mn-lt"/>
          <a:ea typeface="+mn-ea"/>
          <a:cs typeface="+mn-cs"/>
        </a:defRPr>
      </a:lvl2pPr>
      <a:lvl3pPr marL="900000" indent="-270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400" kern="1200">
          <a:solidFill>
            <a:schemeClr val="tx2"/>
          </a:solidFill>
          <a:latin typeface="+mn-lt"/>
          <a:ea typeface="+mn-ea"/>
          <a:cs typeface="+mn-cs"/>
        </a:defRPr>
      </a:lvl3pPr>
      <a:lvl4pPr marL="1242000" indent="-234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4pPr>
      <a:lvl5pPr marL="1602000" indent="-234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5pPr>
      <a:lvl6pPr marL="19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6pPr>
      <a:lvl7pPr marL="22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7pPr>
      <a:lvl8pPr marL="25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8pPr>
      <a:lvl9pPr marL="28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hyperlink" Target="applewebdata://0FF95178-8DCE-4D6E-9D2C-60E3B8151C73/#_Toc190587829" TargetMode="External"/><Relationship Id="rId3" Type="http://schemas.openxmlformats.org/officeDocument/2006/relationships/hyperlink" Target="applewebdata://0FF95178-8DCE-4D6E-9D2C-60E3B8151C73/#_Toc190587824" TargetMode="External"/><Relationship Id="rId7" Type="http://schemas.openxmlformats.org/officeDocument/2006/relationships/hyperlink" Target="applewebdata://0FF95178-8DCE-4D6E-9D2C-60E3B8151C73/#_Toc190587828" TargetMode="Externa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hyperlink" Target="applewebdata://0FF95178-8DCE-4D6E-9D2C-60E3B8151C73/#_Toc190587827" TargetMode="External"/><Relationship Id="rId5" Type="http://schemas.openxmlformats.org/officeDocument/2006/relationships/hyperlink" Target="applewebdata://0FF95178-8DCE-4D6E-9D2C-60E3B8151C73/#_Toc190587826" TargetMode="External"/><Relationship Id="rId4" Type="http://schemas.openxmlformats.org/officeDocument/2006/relationships/hyperlink" Target="applewebdata://0FF95178-8DCE-4D6E-9D2C-60E3B8151C73/#_Toc190587825" TargetMode="External"/><Relationship Id="rId9" Type="http://schemas.openxmlformats.org/officeDocument/2006/relationships/hyperlink" Target="applewebdata://0FF95178-8DCE-4D6E-9D2C-60E3B8151C73/#_Toc190587830"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F2ADD775-3552-BC65-81CF-91EE1B8A6625}"/>
              </a:ext>
            </a:extLst>
          </p:cNvPr>
          <p:cNvSpPr txBox="1">
            <a:spLocks/>
          </p:cNvSpPr>
          <p:nvPr/>
        </p:nvSpPr>
        <p:spPr>
          <a:xfrm>
            <a:off x="581192" y="702155"/>
            <a:ext cx="11029616" cy="2306087"/>
          </a:xfrm>
          <a:prstGeom prst="rect">
            <a:avLst/>
          </a:prstGeom>
          <a:effectLst/>
        </p:spPr>
        <p:txBody>
          <a:bodyPr vert="horz" lIns="91440" tIns="45720" rIns="91440" bIns="45720" rtlCol="0" anchor="b">
            <a:normAutofit lnSpcReduction="10000"/>
          </a:bodyPr>
          <a:lstStyle>
            <a:lvl1pPr algn="l" defTabSz="457200" rtl="0" eaLnBrk="1" latinLnBrk="0" hangingPunct="1">
              <a:spcBef>
                <a:spcPct val="0"/>
              </a:spcBef>
              <a:buNone/>
              <a:defRPr sz="3600" b="0" kern="1200" cap="all">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sz="4000" b="1" cap="none" dirty="0">
                <a:latin typeface="Arial" panose="020B0604020202020204" pitchFamily="34" charset="0"/>
                <a:cs typeface="Arial" panose="020B0604020202020204" pitchFamily="34" charset="0"/>
              </a:rPr>
              <a:t>Module Code and Title: </a:t>
            </a:r>
          </a:p>
          <a:p>
            <a:r>
              <a:rPr lang="en-GB" sz="4000" b="1" cap="none" dirty="0">
                <a:latin typeface="Arial" panose="020B0604020202020204" pitchFamily="34" charset="0"/>
                <a:cs typeface="Arial" panose="020B0604020202020204" pitchFamily="34" charset="0"/>
              </a:rPr>
              <a:t>LCLM5002 Developing and Managing Individuals and Teams</a:t>
            </a:r>
          </a:p>
          <a:p>
            <a:r>
              <a:rPr lang="en-GB" sz="4000" b="1" cap="none" dirty="0">
                <a:latin typeface="Arial" panose="020B0604020202020204" pitchFamily="34" charset="0"/>
                <a:cs typeface="Arial" panose="020B0604020202020204" pitchFamily="34" charset="0"/>
              </a:rPr>
              <a:t>Component 1 - Presentation</a:t>
            </a:r>
          </a:p>
        </p:txBody>
      </p:sp>
    </p:spTree>
    <p:extLst>
      <p:ext uri="{BB962C8B-B14F-4D97-AF65-F5344CB8AC3E}">
        <p14:creationId xmlns:p14="http://schemas.microsoft.com/office/powerpoint/2010/main" val="4798439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20B546-3659-CD79-7E13-B5F632E1D7AD}"/>
              </a:ext>
            </a:extLst>
          </p:cNvPr>
          <p:cNvSpPr>
            <a:spLocks noGrp="1"/>
          </p:cNvSpPr>
          <p:nvPr>
            <p:ph type="title"/>
          </p:nvPr>
        </p:nvSpPr>
        <p:spPr/>
        <p:txBody>
          <a:bodyPr>
            <a:normAutofit/>
          </a:bodyPr>
          <a:lstStyle/>
          <a:p>
            <a:r>
              <a:rPr lang="en-GB" sz="4000" b="1" cap="none" dirty="0">
                <a:latin typeface="Arial" panose="020B0604020202020204" pitchFamily="34" charset="0"/>
                <a:cs typeface="Arial" panose="020B0604020202020204" pitchFamily="34" charset="0"/>
              </a:rPr>
              <a:t>Table of Contents </a:t>
            </a:r>
          </a:p>
        </p:txBody>
      </p:sp>
      <p:sp>
        <p:nvSpPr>
          <p:cNvPr id="3" name="Rectangle 1">
            <a:extLst>
              <a:ext uri="{FF2B5EF4-FFF2-40B4-BE49-F238E27FC236}">
                <a16:creationId xmlns:a16="http://schemas.microsoft.com/office/drawing/2014/main" id="{12722625-AFCF-1EDB-CB22-A306DEB22D98}"/>
              </a:ext>
            </a:extLst>
          </p:cNvPr>
          <p:cNvSpPr>
            <a:spLocks noChangeArrowheads="1"/>
          </p:cNvSpPr>
          <p:nvPr/>
        </p:nvSpPr>
        <p:spPr bwMode="auto">
          <a:xfrm>
            <a:off x="898902" y="2059278"/>
            <a:ext cx="8226932" cy="39018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tabLst>
                <a:tab pos="5724525" algn="r"/>
              </a:tabLst>
              <a:defRPr>
                <a:solidFill>
                  <a:schemeClr val="tx1"/>
                </a:solidFill>
                <a:latin typeface="Arial" panose="020B0604020202020204" pitchFamily="34" charset="0"/>
              </a:defRPr>
            </a:lvl1pPr>
            <a:lvl2pPr eaLnBrk="0" fontAlgn="base" hangingPunct="0">
              <a:spcBef>
                <a:spcPct val="0"/>
              </a:spcBef>
              <a:spcAft>
                <a:spcPct val="0"/>
              </a:spcAft>
              <a:tabLst>
                <a:tab pos="5724525" algn="r"/>
              </a:tabLst>
              <a:defRPr>
                <a:solidFill>
                  <a:schemeClr val="tx1"/>
                </a:solidFill>
                <a:latin typeface="Arial" panose="020B0604020202020204" pitchFamily="34" charset="0"/>
              </a:defRPr>
            </a:lvl2pPr>
            <a:lvl3pPr eaLnBrk="0" fontAlgn="base" hangingPunct="0">
              <a:spcBef>
                <a:spcPct val="0"/>
              </a:spcBef>
              <a:spcAft>
                <a:spcPct val="0"/>
              </a:spcAft>
              <a:tabLst>
                <a:tab pos="5724525" algn="r"/>
              </a:tabLst>
              <a:defRPr>
                <a:solidFill>
                  <a:schemeClr val="tx1"/>
                </a:solidFill>
                <a:latin typeface="Arial" panose="020B0604020202020204" pitchFamily="34" charset="0"/>
              </a:defRPr>
            </a:lvl3pPr>
            <a:lvl4pPr eaLnBrk="0" fontAlgn="base" hangingPunct="0">
              <a:spcBef>
                <a:spcPct val="0"/>
              </a:spcBef>
              <a:spcAft>
                <a:spcPct val="0"/>
              </a:spcAft>
              <a:tabLst>
                <a:tab pos="5724525" algn="r"/>
              </a:tabLst>
              <a:defRPr>
                <a:solidFill>
                  <a:schemeClr val="tx1"/>
                </a:solidFill>
                <a:latin typeface="Arial" panose="020B0604020202020204" pitchFamily="34" charset="0"/>
              </a:defRPr>
            </a:lvl4pPr>
            <a:lvl5pPr eaLnBrk="0" fontAlgn="base" hangingPunct="0">
              <a:spcBef>
                <a:spcPct val="0"/>
              </a:spcBef>
              <a:spcAft>
                <a:spcPct val="0"/>
              </a:spcAft>
              <a:tabLst>
                <a:tab pos="5724525" algn="r"/>
              </a:tabLst>
              <a:defRPr>
                <a:solidFill>
                  <a:schemeClr val="tx1"/>
                </a:solidFill>
                <a:latin typeface="Arial" panose="020B0604020202020204" pitchFamily="34" charset="0"/>
              </a:defRPr>
            </a:lvl5pPr>
            <a:lvl6pPr eaLnBrk="0" fontAlgn="base" hangingPunct="0">
              <a:spcBef>
                <a:spcPct val="0"/>
              </a:spcBef>
              <a:spcAft>
                <a:spcPct val="0"/>
              </a:spcAft>
              <a:tabLst>
                <a:tab pos="5724525" algn="r"/>
              </a:tabLst>
              <a:defRPr>
                <a:solidFill>
                  <a:schemeClr val="tx1"/>
                </a:solidFill>
                <a:latin typeface="Arial" panose="020B0604020202020204" pitchFamily="34" charset="0"/>
              </a:defRPr>
            </a:lvl6pPr>
            <a:lvl7pPr eaLnBrk="0" fontAlgn="base" hangingPunct="0">
              <a:spcBef>
                <a:spcPct val="0"/>
              </a:spcBef>
              <a:spcAft>
                <a:spcPct val="0"/>
              </a:spcAft>
              <a:tabLst>
                <a:tab pos="5724525" algn="r"/>
              </a:tabLst>
              <a:defRPr>
                <a:solidFill>
                  <a:schemeClr val="tx1"/>
                </a:solidFill>
                <a:latin typeface="Arial" panose="020B0604020202020204" pitchFamily="34" charset="0"/>
              </a:defRPr>
            </a:lvl7pPr>
            <a:lvl8pPr eaLnBrk="0" fontAlgn="base" hangingPunct="0">
              <a:spcBef>
                <a:spcPct val="0"/>
              </a:spcBef>
              <a:spcAft>
                <a:spcPct val="0"/>
              </a:spcAft>
              <a:tabLst>
                <a:tab pos="5724525" algn="r"/>
              </a:tabLst>
              <a:defRPr>
                <a:solidFill>
                  <a:schemeClr val="tx1"/>
                </a:solidFill>
                <a:latin typeface="Arial" panose="020B0604020202020204" pitchFamily="34" charset="0"/>
              </a:defRPr>
            </a:lvl8pPr>
            <a:lvl9pPr eaLnBrk="0" fontAlgn="base" hangingPunct="0">
              <a:spcBef>
                <a:spcPct val="0"/>
              </a:spcBef>
              <a:spcAft>
                <a:spcPct val="0"/>
              </a:spcAft>
              <a:tabLst>
                <a:tab pos="5724525" algn="r"/>
              </a:tabLst>
              <a:defRPr>
                <a:solidFill>
                  <a:schemeClr val="tx1"/>
                </a:solidFill>
                <a:latin typeface="Arial" panose="020B0604020202020204" pitchFamily="34" charset="0"/>
              </a:defRPr>
            </a:lvl9pPr>
          </a:lstStyle>
          <a:p>
            <a:pPr marL="0" marR="0" lvl="0" indent="0" algn="l" defTabSz="914400" rtl="0" eaLnBrk="0" fontAlgn="base" latinLnBrk="0" hangingPunct="0">
              <a:lnSpc>
                <a:spcPct val="150000"/>
              </a:lnSpc>
              <a:spcBef>
                <a:spcPct val="0"/>
              </a:spcBef>
              <a:spcAft>
                <a:spcPct val="0"/>
              </a:spcAft>
              <a:buClrTx/>
              <a:buSzTx/>
              <a:buFontTx/>
              <a:buNone/>
              <a:tabLst>
                <a:tab pos="5724525" algn="r"/>
              </a:tabLst>
            </a:pPr>
            <a:r>
              <a:rPr kumimoji="0" lang="en-BD" altLang="en-BD" sz="2400" b="0" i="0" u="sng" strike="noStrike" cap="none" normalizeH="0" baseline="0" dirty="0">
                <a:ln>
                  <a:noFill/>
                </a:ln>
                <a:effectLst/>
                <a:ea typeface="Calibri" panose="020F0502020204030204" pitchFamily="34" charset="0"/>
                <a:cs typeface="Arial" panose="020B0604020202020204" pitchFamily="34" charset="0"/>
                <a:hlinkClick r:id="rId3">
                  <a:extLst>
                    <a:ext uri="{A12FA001-AC4F-418D-AE19-62706E023703}">
                      <ahyp:hlinkClr xmlns:ahyp="http://schemas.microsoft.com/office/drawing/2018/hyperlinkcolor" val="tx"/>
                    </a:ext>
                  </a:extLst>
                </a:hlinkClick>
              </a:rPr>
              <a:t>Introduction to Balfour Beatty</a:t>
            </a:r>
            <a:endParaRPr kumimoji="0" lang="en-BD" altLang="en-BD" sz="1600" b="0" i="0" u="none" strike="noStrike" cap="none" normalizeH="0" baseline="0" dirty="0">
              <a:ln>
                <a:noFill/>
              </a:ln>
              <a:effectLst/>
              <a:cs typeface="Arial" panose="020B0604020202020204" pitchFamily="34" charset="0"/>
            </a:endParaRPr>
          </a:p>
          <a:p>
            <a:pPr marL="0" marR="0" lvl="0" indent="0" algn="l" defTabSz="914400" rtl="0" eaLnBrk="0" fontAlgn="base" latinLnBrk="0" hangingPunct="0">
              <a:lnSpc>
                <a:spcPct val="150000"/>
              </a:lnSpc>
              <a:spcBef>
                <a:spcPct val="0"/>
              </a:spcBef>
              <a:spcAft>
                <a:spcPct val="0"/>
              </a:spcAft>
              <a:buClrTx/>
              <a:buSzTx/>
              <a:buFontTx/>
              <a:buNone/>
              <a:tabLst>
                <a:tab pos="5724525" algn="r"/>
              </a:tabLst>
            </a:pPr>
            <a:r>
              <a:rPr kumimoji="0" lang="en-BD" altLang="en-BD" sz="2400" b="0" i="0" u="sng" strike="noStrike" cap="none" normalizeH="0" baseline="0" dirty="0">
                <a:ln>
                  <a:noFill/>
                </a:ln>
                <a:effectLst/>
                <a:ea typeface="Calibri" panose="020F050202020403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Recruitment Process</a:t>
            </a:r>
            <a:endParaRPr kumimoji="0" lang="en-BD" altLang="en-BD" sz="1600" b="0" i="0" u="none" strike="noStrike" cap="none" normalizeH="0" baseline="0" dirty="0">
              <a:ln>
                <a:noFill/>
              </a:ln>
              <a:effectLst/>
              <a:cs typeface="Arial" panose="020B0604020202020204" pitchFamily="34" charset="0"/>
            </a:endParaRPr>
          </a:p>
          <a:p>
            <a:pPr marL="0" marR="0" lvl="0" indent="0" algn="l" defTabSz="914400" rtl="0" eaLnBrk="0" fontAlgn="base" latinLnBrk="0" hangingPunct="0">
              <a:lnSpc>
                <a:spcPct val="150000"/>
              </a:lnSpc>
              <a:spcBef>
                <a:spcPct val="0"/>
              </a:spcBef>
              <a:spcAft>
                <a:spcPct val="0"/>
              </a:spcAft>
              <a:buClrTx/>
              <a:buSzTx/>
              <a:buFontTx/>
              <a:buNone/>
              <a:tabLst>
                <a:tab pos="5724525" algn="r"/>
              </a:tabLst>
            </a:pPr>
            <a:r>
              <a:rPr kumimoji="0" lang="en-BD" altLang="en-BD" sz="2400" b="0" i="0" u="sng" strike="noStrike" cap="none" normalizeH="0" baseline="0" dirty="0">
                <a:ln>
                  <a:noFill/>
                </a:ln>
                <a:effectLst/>
                <a:ea typeface="Calibri" panose="020F0502020204030204" pitchFamily="34" charset="0"/>
                <a:cs typeface="Arial" panose="020B0604020202020204" pitchFamily="34" charset="0"/>
                <a:hlinkClick r:id="rId5">
                  <a:extLst>
                    <a:ext uri="{A12FA001-AC4F-418D-AE19-62706E023703}">
                      <ahyp:hlinkClr xmlns:ahyp="http://schemas.microsoft.com/office/drawing/2018/hyperlinkcolor" val="tx"/>
                    </a:ext>
                  </a:extLst>
                </a:hlinkClick>
              </a:rPr>
              <a:t>Exploring 3 Different Types of Interviews</a:t>
            </a:r>
            <a:endParaRPr kumimoji="0" lang="en-BD" altLang="en-BD" sz="1600" b="0" i="0" u="none" strike="noStrike" cap="none" normalizeH="0" baseline="0" dirty="0">
              <a:ln>
                <a:noFill/>
              </a:ln>
              <a:effectLst/>
              <a:cs typeface="Arial" panose="020B0604020202020204" pitchFamily="34" charset="0"/>
            </a:endParaRPr>
          </a:p>
          <a:p>
            <a:pPr marL="0" marR="0" lvl="0" indent="0" algn="l" defTabSz="914400" rtl="0" eaLnBrk="0" fontAlgn="base" latinLnBrk="0" hangingPunct="0">
              <a:lnSpc>
                <a:spcPct val="150000"/>
              </a:lnSpc>
              <a:spcBef>
                <a:spcPct val="0"/>
              </a:spcBef>
              <a:spcAft>
                <a:spcPct val="0"/>
              </a:spcAft>
              <a:buClrTx/>
              <a:buSzTx/>
              <a:buFontTx/>
              <a:buNone/>
              <a:tabLst>
                <a:tab pos="5724525" algn="r"/>
              </a:tabLst>
            </a:pPr>
            <a:r>
              <a:rPr kumimoji="0" lang="en-BD" altLang="en-BD" sz="2400" b="0" i="0" u="sng" strike="noStrike" cap="none" normalizeH="0" baseline="0" dirty="0">
                <a:ln>
                  <a:noFill/>
                </a:ln>
                <a:effectLst/>
                <a:ea typeface="Calibri" panose="020F0502020204030204" pitchFamily="34" charset="0"/>
                <a:cs typeface="Arial" panose="020B0604020202020204" pitchFamily="34" charset="0"/>
                <a:hlinkClick r:id="rId6">
                  <a:extLst>
                    <a:ext uri="{A12FA001-AC4F-418D-AE19-62706E023703}">
                      <ahyp:hlinkClr xmlns:ahyp="http://schemas.microsoft.com/office/drawing/2018/hyperlinkcolor" val="tx"/>
                    </a:ext>
                  </a:extLst>
                </a:hlinkClick>
              </a:rPr>
              <a:t>Justification of Appropriate Questioning Techniques</a:t>
            </a:r>
            <a:endParaRPr kumimoji="0" lang="en-BD" altLang="en-BD" sz="1600" b="0" i="0" u="none" strike="noStrike" cap="none" normalizeH="0" baseline="0" dirty="0">
              <a:ln>
                <a:noFill/>
              </a:ln>
              <a:effectLst/>
              <a:cs typeface="Arial" panose="020B0604020202020204" pitchFamily="34" charset="0"/>
            </a:endParaRPr>
          </a:p>
          <a:p>
            <a:pPr marL="0" marR="0" lvl="0" indent="0" algn="l" defTabSz="914400" rtl="0" eaLnBrk="0" fontAlgn="base" latinLnBrk="0" hangingPunct="0">
              <a:lnSpc>
                <a:spcPct val="150000"/>
              </a:lnSpc>
              <a:spcBef>
                <a:spcPct val="0"/>
              </a:spcBef>
              <a:spcAft>
                <a:spcPct val="0"/>
              </a:spcAft>
              <a:buClrTx/>
              <a:buSzTx/>
              <a:buFontTx/>
              <a:buNone/>
              <a:tabLst>
                <a:tab pos="5724525" algn="r"/>
              </a:tabLst>
            </a:pPr>
            <a:r>
              <a:rPr kumimoji="0" lang="en-BD" altLang="en-BD" sz="2400" b="0" i="0" u="sng" strike="noStrike" cap="none" normalizeH="0" baseline="0" dirty="0">
                <a:ln>
                  <a:noFill/>
                </a:ln>
                <a:effectLst/>
                <a:ea typeface="Calibri" panose="020F0502020204030204" pitchFamily="34" charset="0"/>
                <a:cs typeface="Arial" panose="020B0604020202020204" pitchFamily="34" charset="0"/>
                <a:hlinkClick r:id="rId7">
                  <a:extLst>
                    <a:ext uri="{A12FA001-AC4F-418D-AE19-62706E023703}">
                      <ahyp:hlinkClr xmlns:ahyp="http://schemas.microsoft.com/office/drawing/2018/hyperlinkcolor" val="tx"/>
                    </a:ext>
                  </a:extLst>
                </a:hlinkClick>
              </a:rPr>
              <a:t>Comparison &amp; Contrast: Face-to-Face vs Online Interviews</a:t>
            </a:r>
            <a:endParaRPr kumimoji="0" lang="en-BD" altLang="en-BD" sz="1600" b="0" i="0" u="none" strike="noStrike" cap="none" normalizeH="0" baseline="0" dirty="0">
              <a:ln>
                <a:noFill/>
              </a:ln>
              <a:effectLst/>
              <a:cs typeface="Arial" panose="020B0604020202020204" pitchFamily="34" charset="0"/>
            </a:endParaRPr>
          </a:p>
          <a:p>
            <a:pPr marL="0" marR="0" lvl="0" indent="0" algn="l" defTabSz="914400" rtl="0" eaLnBrk="0" fontAlgn="base" latinLnBrk="0" hangingPunct="0">
              <a:lnSpc>
                <a:spcPct val="150000"/>
              </a:lnSpc>
              <a:spcBef>
                <a:spcPct val="0"/>
              </a:spcBef>
              <a:spcAft>
                <a:spcPct val="0"/>
              </a:spcAft>
              <a:buClrTx/>
              <a:buSzTx/>
              <a:buFontTx/>
              <a:buNone/>
              <a:tabLst>
                <a:tab pos="5724525" algn="r"/>
              </a:tabLst>
            </a:pPr>
            <a:r>
              <a:rPr kumimoji="0" lang="en-BD" altLang="en-BD" sz="2400" b="0" i="0" u="sng" strike="noStrike" cap="none" normalizeH="0" baseline="0" dirty="0">
                <a:ln>
                  <a:noFill/>
                </a:ln>
                <a:effectLst/>
                <a:ea typeface="Calibri" panose="020F0502020204030204" pitchFamily="34" charset="0"/>
                <a:cs typeface="Arial" panose="020B0604020202020204" pitchFamily="34" charset="0"/>
                <a:hlinkClick r:id="rId8">
                  <a:extLst>
                    <a:ext uri="{A12FA001-AC4F-418D-AE19-62706E023703}">
                      <ahyp:hlinkClr xmlns:ahyp="http://schemas.microsoft.com/office/drawing/2018/hyperlinkcolor" val="tx"/>
                    </a:ext>
                  </a:extLst>
                </a:hlinkClick>
              </a:rPr>
              <a:t>Conclusion</a:t>
            </a:r>
            <a:endParaRPr kumimoji="0" lang="en-BD" altLang="en-BD" sz="1600" b="0" i="0" u="none" strike="noStrike" cap="none" normalizeH="0" baseline="0" dirty="0">
              <a:ln>
                <a:noFill/>
              </a:ln>
              <a:effectLst/>
              <a:cs typeface="Arial" panose="020B0604020202020204" pitchFamily="34" charset="0"/>
            </a:endParaRPr>
          </a:p>
          <a:p>
            <a:pPr marL="0" marR="0" lvl="0" indent="0" algn="l" defTabSz="914400" rtl="0" eaLnBrk="0" fontAlgn="base" latinLnBrk="0" hangingPunct="0">
              <a:lnSpc>
                <a:spcPct val="150000"/>
              </a:lnSpc>
              <a:spcBef>
                <a:spcPct val="0"/>
              </a:spcBef>
              <a:spcAft>
                <a:spcPct val="0"/>
              </a:spcAft>
              <a:buClrTx/>
              <a:buSzTx/>
              <a:buFontTx/>
              <a:buNone/>
              <a:tabLst>
                <a:tab pos="5724525" algn="r"/>
              </a:tabLst>
            </a:pPr>
            <a:r>
              <a:rPr kumimoji="0" lang="en-BD" altLang="en-BD" sz="2400" b="0" i="0" u="sng" strike="noStrike" cap="none" normalizeH="0" baseline="0" dirty="0">
                <a:ln>
                  <a:noFill/>
                </a:ln>
                <a:effectLst/>
                <a:ea typeface="Calibri" panose="020F0502020204030204" pitchFamily="34" charset="0"/>
                <a:cs typeface="Arial" panose="020B0604020202020204" pitchFamily="34" charset="0"/>
                <a:hlinkClick r:id="rId9">
                  <a:extLst>
                    <a:ext uri="{A12FA001-AC4F-418D-AE19-62706E023703}">
                      <ahyp:hlinkClr xmlns:ahyp="http://schemas.microsoft.com/office/drawing/2018/hyperlinkcolor" val="tx"/>
                    </a:ext>
                  </a:extLst>
                </a:hlinkClick>
              </a:rPr>
              <a:t>References</a:t>
            </a:r>
            <a:endParaRPr kumimoji="0" lang="en-BD" altLang="en-BD" sz="3600" b="0" i="0" u="none" strike="noStrike" cap="none" normalizeH="0" baseline="0" dirty="0">
              <a:ln>
                <a:noFill/>
              </a:ln>
              <a:effectLst/>
              <a:cs typeface="Arial" panose="020B0604020202020204" pitchFamily="34" charset="0"/>
            </a:endParaRPr>
          </a:p>
        </p:txBody>
      </p:sp>
    </p:spTree>
    <p:extLst>
      <p:ext uri="{BB962C8B-B14F-4D97-AF65-F5344CB8AC3E}">
        <p14:creationId xmlns:p14="http://schemas.microsoft.com/office/powerpoint/2010/main" val="3234096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9172C1-0E6F-A84A-66A3-72292B4F3B6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B16FEE3-7C8D-5725-27A9-9B1DAC346251}"/>
              </a:ext>
            </a:extLst>
          </p:cNvPr>
          <p:cNvSpPr>
            <a:spLocks noGrp="1"/>
          </p:cNvSpPr>
          <p:nvPr>
            <p:ph type="title"/>
          </p:nvPr>
        </p:nvSpPr>
        <p:spPr/>
        <p:txBody>
          <a:bodyPr>
            <a:normAutofit/>
          </a:bodyPr>
          <a:lstStyle/>
          <a:p>
            <a:r>
              <a:rPr lang="en-GB" sz="4000" b="1" cap="none" dirty="0">
                <a:latin typeface="Arial" panose="020B0604020202020204" pitchFamily="34" charset="0"/>
                <a:cs typeface="Arial" panose="020B0604020202020204" pitchFamily="34" charset="0"/>
              </a:rPr>
              <a:t>Introduction </a:t>
            </a:r>
          </a:p>
        </p:txBody>
      </p:sp>
      <p:sp>
        <p:nvSpPr>
          <p:cNvPr id="5" name="TextBox 4">
            <a:extLst>
              <a:ext uri="{FF2B5EF4-FFF2-40B4-BE49-F238E27FC236}">
                <a16:creationId xmlns:a16="http://schemas.microsoft.com/office/drawing/2014/main" id="{97416410-F11C-279B-EB5B-AA30F29AA1A4}"/>
              </a:ext>
            </a:extLst>
          </p:cNvPr>
          <p:cNvSpPr txBox="1"/>
          <p:nvPr/>
        </p:nvSpPr>
        <p:spPr>
          <a:xfrm>
            <a:off x="477077" y="2199861"/>
            <a:ext cx="5117811" cy="3872855"/>
          </a:xfrm>
          <a:prstGeom prst="rect">
            <a:avLst/>
          </a:prstGeom>
          <a:noFill/>
        </p:spPr>
        <p:txBody>
          <a:bodyPr wrap="square" rtlCol="0">
            <a:spAutoFit/>
          </a:bodyPr>
          <a:lstStyle/>
          <a:p>
            <a:pPr marL="285750" indent="-285750" algn="just">
              <a:lnSpc>
                <a:spcPct val="150000"/>
              </a:lnSpc>
              <a:buFont typeface="Arial" panose="020B0604020202020204" pitchFamily="34" charset="0"/>
              <a:buChar char="•"/>
            </a:pPr>
            <a:r>
              <a:rPr lang="en-GB" sz="1600" dirty="0">
                <a:latin typeface="Arial" panose="020B0604020202020204" pitchFamily="34" charset="0"/>
                <a:cs typeface="Arial" panose="020B0604020202020204" pitchFamily="34" charset="0"/>
              </a:rPr>
              <a:t>Balfour Beatty is a global construction and engineering firm with over a century of expertise in complex infrastructure projects (Xu and Shi, 2018).</a:t>
            </a:r>
          </a:p>
          <a:p>
            <a:pPr marL="285750" indent="-285750" algn="just">
              <a:lnSpc>
                <a:spcPct val="150000"/>
              </a:lnSpc>
              <a:buFont typeface="Arial" panose="020B0604020202020204" pitchFamily="34" charset="0"/>
              <a:buChar char="•"/>
            </a:pPr>
            <a:r>
              <a:rPr lang="en-GB" sz="1600" dirty="0">
                <a:latin typeface="Arial" panose="020B0604020202020204" pitchFamily="34" charset="0"/>
                <a:cs typeface="Arial" panose="020B0604020202020204" pitchFamily="34" charset="0"/>
              </a:rPr>
              <a:t>The company operates in the infrastructure sector and leads major projects such as the Bromford Tunnel Construction, improving national transport networks.</a:t>
            </a:r>
          </a:p>
          <a:p>
            <a:pPr marL="285750" indent="-285750" algn="just">
              <a:lnSpc>
                <a:spcPct val="150000"/>
              </a:lnSpc>
              <a:buFont typeface="Arial" panose="020B0604020202020204" pitchFamily="34" charset="0"/>
              <a:buChar char="•"/>
            </a:pPr>
            <a:r>
              <a:rPr lang="en-GB" sz="1600" dirty="0">
                <a:latin typeface="Arial" panose="020B0604020202020204" pitchFamily="34" charset="0"/>
                <a:cs typeface="Arial" panose="020B0604020202020204" pitchFamily="34" charset="0"/>
              </a:rPr>
              <a:t>Effective recruitment and selection processes are essential for aligning workforce planning with productivity and project efficiency.</a:t>
            </a:r>
          </a:p>
        </p:txBody>
      </p:sp>
      <p:pic>
        <p:nvPicPr>
          <p:cNvPr id="2052" name="Picture 4" descr="Download Balfour Beatty Logo in SVG Vector or PNG File Format - Logo.wine">
            <a:extLst>
              <a:ext uri="{FF2B5EF4-FFF2-40B4-BE49-F238E27FC236}">
                <a16:creationId xmlns:a16="http://schemas.microsoft.com/office/drawing/2014/main" id="{B4533313-700D-4FA2-AF9E-557CC9D173B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6000" y="2199861"/>
            <a:ext cx="5312045" cy="35413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5141505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03D5CB-4CEC-23BC-BD76-49EAFDD53C4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F3F8231-457F-D39D-3792-06433F13912A}"/>
              </a:ext>
            </a:extLst>
          </p:cNvPr>
          <p:cNvSpPr>
            <a:spLocks noGrp="1"/>
          </p:cNvSpPr>
          <p:nvPr>
            <p:ph type="title"/>
          </p:nvPr>
        </p:nvSpPr>
        <p:spPr/>
        <p:txBody>
          <a:bodyPr>
            <a:normAutofit/>
          </a:bodyPr>
          <a:lstStyle/>
          <a:p>
            <a:r>
              <a:rPr lang="en-GB" sz="4000" b="1" cap="none" dirty="0">
                <a:latin typeface="Arial" panose="020B0604020202020204" pitchFamily="34" charset="0"/>
                <a:cs typeface="Arial" panose="020B0604020202020204" pitchFamily="34" charset="0"/>
              </a:rPr>
              <a:t>Recruitment Process</a:t>
            </a:r>
          </a:p>
        </p:txBody>
      </p:sp>
      <p:sp>
        <p:nvSpPr>
          <p:cNvPr id="5" name="TextBox 4">
            <a:extLst>
              <a:ext uri="{FF2B5EF4-FFF2-40B4-BE49-F238E27FC236}">
                <a16:creationId xmlns:a16="http://schemas.microsoft.com/office/drawing/2014/main" id="{4AD3D69C-6807-159E-C878-B81C928C1241}"/>
              </a:ext>
            </a:extLst>
          </p:cNvPr>
          <p:cNvSpPr txBox="1"/>
          <p:nvPr/>
        </p:nvSpPr>
        <p:spPr>
          <a:xfrm>
            <a:off x="477077" y="2199861"/>
            <a:ext cx="5117811" cy="3872855"/>
          </a:xfrm>
          <a:prstGeom prst="rect">
            <a:avLst/>
          </a:prstGeom>
          <a:noFill/>
        </p:spPr>
        <p:txBody>
          <a:bodyPr wrap="square" rtlCol="0">
            <a:spAutoFit/>
          </a:bodyPr>
          <a:lstStyle/>
          <a:p>
            <a:pPr marL="285750" indent="-285750" algn="just">
              <a:lnSpc>
                <a:spcPct val="150000"/>
              </a:lnSpc>
              <a:buFont typeface="Arial" panose="020B0604020202020204" pitchFamily="34" charset="0"/>
              <a:buChar char="•"/>
            </a:pPr>
            <a:r>
              <a:rPr lang="en-GB" sz="1600" dirty="0">
                <a:latin typeface="Arial" panose="020B0604020202020204" pitchFamily="34" charset="0"/>
                <a:cs typeface="Arial" panose="020B0604020202020204" pitchFamily="34" charset="0"/>
              </a:rPr>
              <a:t>Job analysis is a structured method for identifying key skills, qualifications, and experience needed for a role (</a:t>
            </a:r>
            <a:r>
              <a:rPr lang="en-GB" sz="1600" dirty="0" err="1">
                <a:latin typeface="Arial" panose="020B0604020202020204" pitchFamily="34" charset="0"/>
                <a:cs typeface="Arial" panose="020B0604020202020204" pitchFamily="34" charset="0"/>
              </a:rPr>
              <a:t>Maraveas</a:t>
            </a:r>
            <a:r>
              <a:rPr lang="en-GB" sz="1600" dirty="0">
                <a:latin typeface="Arial" panose="020B0604020202020204" pitchFamily="34" charset="0"/>
                <a:cs typeface="Arial" panose="020B0604020202020204" pitchFamily="34" charset="0"/>
              </a:rPr>
              <a:t>, 2020).</a:t>
            </a:r>
          </a:p>
          <a:p>
            <a:pPr marL="285750" indent="-285750" algn="just">
              <a:lnSpc>
                <a:spcPct val="150000"/>
              </a:lnSpc>
              <a:buFont typeface="Arial" panose="020B0604020202020204" pitchFamily="34" charset="0"/>
              <a:buChar char="•"/>
            </a:pPr>
            <a:r>
              <a:rPr lang="en-GB" sz="1600" dirty="0">
                <a:latin typeface="Arial" panose="020B0604020202020204" pitchFamily="34" charset="0"/>
                <a:cs typeface="Arial" panose="020B0604020202020204" pitchFamily="34" charset="0"/>
              </a:rPr>
              <a:t>Methods such as observation, interviews, and questionnaires help define core responsibilities and technical proficiencies (</a:t>
            </a:r>
            <a:r>
              <a:rPr lang="en-GB" sz="1600" dirty="0" err="1">
                <a:latin typeface="Arial" panose="020B0604020202020204" pitchFamily="34" charset="0"/>
                <a:cs typeface="Arial" panose="020B0604020202020204" pitchFamily="34" charset="0"/>
              </a:rPr>
              <a:t>Kibert</a:t>
            </a:r>
            <a:r>
              <a:rPr lang="en-GB" sz="1600" dirty="0">
                <a:latin typeface="Arial" panose="020B0604020202020204" pitchFamily="34" charset="0"/>
                <a:cs typeface="Arial" panose="020B0604020202020204" pitchFamily="34" charset="0"/>
              </a:rPr>
              <a:t>, 2016).</a:t>
            </a:r>
          </a:p>
          <a:p>
            <a:pPr marL="285750" indent="-285750" algn="just">
              <a:lnSpc>
                <a:spcPct val="150000"/>
              </a:lnSpc>
              <a:buFont typeface="Arial" panose="020B0604020202020204" pitchFamily="34" charset="0"/>
              <a:buChar char="•"/>
            </a:pPr>
            <a:r>
              <a:rPr lang="en-GB" sz="1600" dirty="0">
                <a:latin typeface="Arial" panose="020B0604020202020204" pitchFamily="34" charset="0"/>
                <a:cs typeface="Arial" panose="020B0604020202020204" pitchFamily="34" charset="0"/>
              </a:rPr>
              <a:t>A well-defined job description outlines responsibilities, expectations, and working conditions to attract qualified candidates (Habibi, 2017).</a:t>
            </a:r>
          </a:p>
        </p:txBody>
      </p:sp>
      <p:pic>
        <p:nvPicPr>
          <p:cNvPr id="3074" name="Picture 2" descr="Job Analysis: A Practical Guide [FREE Templates] - AIHR">
            <a:extLst>
              <a:ext uri="{FF2B5EF4-FFF2-40B4-BE49-F238E27FC236}">
                <a16:creationId xmlns:a16="http://schemas.microsoft.com/office/drawing/2014/main" id="{F2E755C2-52F9-E329-8166-28CF9116828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22564" y="2657220"/>
            <a:ext cx="5388244" cy="29796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193798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07C807-35C1-0C97-292D-E7D7586BAE3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CC9BE78-78CE-46D6-1F42-16BD7B30E857}"/>
              </a:ext>
            </a:extLst>
          </p:cNvPr>
          <p:cNvSpPr>
            <a:spLocks noGrp="1"/>
          </p:cNvSpPr>
          <p:nvPr>
            <p:ph type="title"/>
          </p:nvPr>
        </p:nvSpPr>
        <p:spPr/>
        <p:txBody>
          <a:bodyPr>
            <a:normAutofit/>
          </a:bodyPr>
          <a:lstStyle/>
          <a:p>
            <a:r>
              <a:rPr lang="en-GB" sz="4000" b="1" cap="none" dirty="0">
                <a:latin typeface="Arial" panose="020B0604020202020204" pitchFamily="34" charset="0"/>
                <a:cs typeface="Arial" panose="020B0604020202020204" pitchFamily="34" charset="0"/>
              </a:rPr>
              <a:t>Recruitment Process (Cont.)</a:t>
            </a:r>
          </a:p>
        </p:txBody>
      </p:sp>
      <p:sp>
        <p:nvSpPr>
          <p:cNvPr id="5" name="TextBox 4">
            <a:extLst>
              <a:ext uri="{FF2B5EF4-FFF2-40B4-BE49-F238E27FC236}">
                <a16:creationId xmlns:a16="http://schemas.microsoft.com/office/drawing/2014/main" id="{9723A6F6-D1C4-7118-3F57-2D24369E68A4}"/>
              </a:ext>
            </a:extLst>
          </p:cNvPr>
          <p:cNvSpPr txBox="1"/>
          <p:nvPr/>
        </p:nvSpPr>
        <p:spPr>
          <a:xfrm>
            <a:off x="477077" y="2199861"/>
            <a:ext cx="5117811" cy="3370666"/>
          </a:xfrm>
          <a:prstGeom prst="rect">
            <a:avLst/>
          </a:prstGeom>
          <a:noFill/>
        </p:spPr>
        <p:txBody>
          <a:bodyPr wrap="square" rtlCol="0">
            <a:spAutoFit/>
          </a:bodyPr>
          <a:lstStyle/>
          <a:p>
            <a:pPr marL="285750" indent="-285750" algn="just">
              <a:lnSpc>
                <a:spcPct val="150000"/>
              </a:lnSpc>
              <a:buFont typeface="Arial" panose="020B0604020202020204" pitchFamily="34" charset="0"/>
              <a:buChar char="•"/>
            </a:pPr>
            <a:r>
              <a:rPr lang="en-GB" sz="1600" dirty="0">
                <a:latin typeface="Arial" panose="020B0604020202020204" pitchFamily="34" charset="0"/>
                <a:cs typeface="Arial" panose="020B0604020202020204" pitchFamily="34" charset="0"/>
              </a:rPr>
              <a:t>Clearly structured job descriptions reduce hiring risks by setting clear performance criteria and technical requirements (Billington et al., 2017).</a:t>
            </a:r>
          </a:p>
          <a:p>
            <a:pPr marL="285750" indent="-285750" algn="just">
              <a:lnSpc>
                <a:spcPct val="150000"/>
              </a:lnSpc>
              <a:buFont typeface="Arial" panose="020B0604020202020204" pitchFamily="34" charset="0"/>
              <a:buChar char="•"/>
            </a:pPr>
            <a:r>
              <a:rPr lang="en-GB" sz="1600" dirty="0">
                <a:latin typeface="Arial" panose="020B0604020202020204" pitchFamily="34" charset="0"/>
                <a:cs typeface="Arial" panose="020B0604020202020204" pitchFamily="34" charset="0"/>
              </a:rPr>
              <a:t>A person specification distinguishes essential and desirable qualifications, ensuring candidates meet key role requirements (Ng et al., 2019).</a:t>
            </a:r>
          </a:p>
          <a:p>
            <a:pPr marL="285750" indent="-285750" algn="just">
              <a:lnSpc>
                <a:spcPct val="150000"/>
              </a:lnSpc>
              <a:buFont typeface="Arial" panose="020B0604020202020204" pitchFamily="34" charset="0"/>
              <a:buChar char="•"/>
            </a:pPr>
            <a:r>
              <a:rPr lang="en-GB" sz="1600" dirty="0">
                <a:latin typeface="Arial" panose="020B0604020202020204" pitchFamily="34" charset="0"/>
                <a:cs typeface="Arial" panose="020B0604020202020204" pitchFamily="34" charset="0"/>
              </a:rPr>
              <a:t>Essential skills for an IT Technician at Balfour Beatty include networking, cybersecurity, and troubleshooting expertise.</a:t>
            </a:r>
          </a:p>
        </p:txBody>
      </p:sp>
      <p:pic>
        <p:nvPicPr>
          <p:cNvPr id="4098" name="Picture 2" descr="What is a Person Specification | Personnel Placements">
            <a:extLst>
              <a:ext uri="{FF2B5EF4-FFF2-40B4-BE49-F238E27FC236}">
                <a16:creationId xmlns:a16="http://schemas.microsoft.com/office/drawing/2014/main" id="{31485F10-6D44-9ED1-B4FD-B5E46BBA07A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15554" y="2578531"/>
            <a:ext cx="5295254" cy="27800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719253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B4D41E-0561-7071-BD6D-402067E5697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318D038-7A75-DBB7-AD7E-90750F515964}"/>
              </a:ext>
            </a:extLst>
          </p:cNvPr>
          <p:cNvSpPr>
            <a:spLocks noGrp="1"/>
          </p:cNvSpPr>
          <p:nvPr>
            <p:ph type="title"/>
          </p:nvPr>
        </p:nvSpPr>
        <p:spPr/>
        <p:txBody>
          <a:bodyPr>
            <a:normAutofit/>
          </a:bodyPr>
          <a:lstStyle/>
          <a:p>
            <a:r>
              <a:rPr lang="en-GB" sz="4000" b="1" cap="none" dirty="0">
                <a:latin typeface="Arial" panose="020B0604020202020204" pitchFamily="34" charset="0"/>
                <a:cs typeface="Arial" panose="020B0604020202020204" pitchFamily="34" charset="0"/>
              </a:rPr>
              <a:t>Recruitment Process (Cont.)</a:t>
            </a:r>
          </a:p>
        </p:txBody>
      </p:sp>
      <p:sp>
        <p:nvSpPr>
          <p:cNvPr id="5" name="TextBox 4">
            <a:extLst>
              <a:ext uri="{FF2B5EF4-FFF2-40B4-BE49-F238E27FC236}">
                <a16:creationId xmlns:a16="http://schemas.microsoft.com/office/drawing/2014/main" id="{6C9A12D3-5430-3545-AC82-6FB9DD202A22}"/>
              </a:ext>
            </a:extLst>
          </p:cNvPr>
          <p:cNvSpPr txBox="1"/>
          <p:nvPr/>
        </p:nvSpPr>
        <p:spPr>
          <a:xfrm>
            <a:off x="477077" y="2199861"/>
            <a:ext cx="5117811" cy="3370666"/>
          </a:xfrm>
          <a:prstGeom prst="rect">
            <a:avLst/>
          </a:prstGeom>
          <a:noFill/>
        </p:spPr>
        <p:txBody>
          <a:bodyPr wrap="square" rtlCol="0">
            <a:spAutoFit/>
          </a:bodyPr>
          <a:lstStyle/>
          <a:p>
            <a:pPr marL="285750" indent="-285750" algn="just">
              <a:lnSpc>
                <a:spcPct val="150000"/>
              </a:lnSpc>
              <a:buFont typeface="Arial" panose="020B0604020202020204" pitchFamily="34" charset="0"/>
              <a:buChar char="•"/>
            </a:pPr>
            <a:r>
              <a:rPr lang="en-GB" sz="1600" dirty="0">
                <a:latin typeface="Arial" panose="020B0604020202020204" pitchFamily="34" charset="0"/>
                <a:cs typeface="Arial" panose="020B0604020202020204" pitchFamily="34" charset="0"/>
              </a:rPr>
              <a:t>Desirable attributes may include experience in the construction sector and proficiency in project management software.</a:t>
            </a:r>
          </a:p>
          <a:p>
            <a:pPr marL="285750" indent="-285750" algn="just">
              <a:lnSpc>
                <a:spcPct val="150000"/>
              </a:lnSpc>
              <a:buFont typeface="Arial" panose="020B0604020202020204" pitchFamily="34" charset="0"/>
              <a:buChar char="•"/>
            </a:pPr>
            <a:r>
              <a:rPr lang="en-GB" sz="1600" dirty="0">
                <a:latin typeface="Arial" panose="020B0604020202020204" pitchFamily="34" charset="0"/>
                <a:cs typeface="Arial" panose="020B0604020202020204" pitchFamily="34" charset="0"/>
              </a:rPr>
              <a:t>The recruitment process ensures transparency regarding working conditions, salary expectations, and contractual terms.</a:t>
            </a:r>
          </a:p>
          <a:p>
            <a:pPr marL="285750" indent="-285750" algn="just">
              <a:lnSpc>
                <a:spcPct val="150000"/>
              </a:lnSpc>
              <a:buFont typeface="Arial" panose="020B0604020202020204" pitchFamily="34" charset="0"/>
              <a:buChar char="•"/>
            </a:pPr>
            <a:r>
              <a:rPr lang="en-GB" sz="1600" dirty="0">
                <a:latin typeface="Arial" panose="020B0604020202020204" pitchFamily="34" charset="0"/>
                <a:cs typeface="Arial" panose="020B0604020202020204" pitchFamily="34" charset="0"/>
              </a:rPr>
              <a:t>Effective recruitment enhances project efficiency by aligning workforce skills with strategic objectives.</a:t>
            </a:r>
          </a:p>
          <a:p>
            <a:pPr marL="285750" indent="-285750" algn="just">
              <a:lnSpc>
                <a:spcPct val="150000"/>
              </a:lnSpc>
              <a:buFont typeface="Arial" panose="020B0604020202020204" pitchFamily="34" charset="0"/>
              <a:buChar char="•"/>
            </a:pPr>
            <a:endParaRPr lang="en-GB" sz="1600" dirty="0">
              <a:latin typeface="Arial" panose="020B0604020202020204" pitchFamily="34" charset="0"/>
              <a:cs typeface="Arial" panose="020B0604020202020204" pitchFamily="34" charset="0"/>
            </a:endParaRPr>
          </a:p>
        </p:txBody>
      </p:sp>
      <p:pic>
        <p:nvPicPr>
          <p:cNvPr id="5122" name="Picture 2" descr="A proper recruitment process helps hire the right sort of candidates.">
            <a:extLst>
              <a:ext uri="{FF2B5EF4-FFF2-40B4-BE49-F238E27FC236}">
                <a16:creationId xmlns:a16="http://schemas.microsoft.com/office/drawing/2014/main" id="{9295F60C-0E37-43A4-A85F-26B25B3D0EE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88127" y="2280787"/>
            <a:ext cx="3727342" cy="37273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9301916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FF0214-95A8-14B5-91B2-FCB8BCF255C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940A501-4F78-61DF-F863-505DE7101336}"/>
              </a:ext>
            </a:extLst>
          </p:cNvPr>
          <p:cNvSpPr>
            <a:spLocks noGrp="1"/>
          </p:cNvSpPr>
          <p:nvPr>
            <p:ph type="title"/>
          </p:nvPr>
        </p:nvSpPr>
        <p:spPr/>
        <p:txBody>
          <a:bodyPr>
            <a:normAutofit/>
          </a:bodyPr>
          <a:lstStyle/>
          <a:p>
            <a:r>
              <a:rPr lang="en-GB" sz="4000" b="1" cap="none" dirty="0">
                <a:latin typeface="Arial" panose="020B0604020202020204" pitchFamily="34" charset="0"/>
                <a:cs typeface="Arial" panose="020B0604020202020204" pitchFamily="34" charset="0"/>
              </a:rPr>
              <a:t>Exploring 3 Different Types of Interviews</a:t>
            </a:r>
          </a:p>
        </p:txBody>
      </p:sp>
      <p:sp>
        <p:nvSpPr>
          <p:cNvPr id="5" name="TextBox 4">
            <a:extLst>
              <a:ext uri="{FF2B5EF4-FFF2-40B4-BE49-F238E27FC236}">
                <a16:creationId xmlns:a16="http://schemas.microsoft.com/office/drawing/2014/main" id="{732DA342-9A0E-A4E9-C3DB-CD8CA53EB929}"/>
              </a:ext>
            </a:extLst>
          </p:cNvPr>
          <p:cNvSpPr txBox="1"/>
          <p:nvPr/>
        </p:nvSpPr>
        <p:spPr>
          <a:xfrm>
            <a:off x="477077" y="2199861"/>
            <a:ext cx="5117811" cy="3370666"/>
          </a:xfrm>
          <a:prstGeom prst="rect">
            <a:avLst/>
          </a:prstGeom>
          <a:noFill/>
        </p:spPr>
        <p:txBody>
          <a:bodyPr wrap="square" rtlCol="0">
            <a:spAutoFit/>
          </a:bodyPr>
          <a:lstStyle/>
          <a:p>
            <a:pPr marL="285750" indent="-285750" algn="just">
              <a:lnSpc>
                <a:spcPct val="150000"/>
              </a:lnSpc>
              <a:buFont typeface="Arial" panose="020B0604020202020204" pitchFamily="34" charset="0"/>
              <a:buChar char="•"/>
            </a:pPr>
            <a:r>
              <a:rPr lang="en-GB" sz="1600" dirty="0">
                <a:latin typeface="Arial" panose="020B0604020202020204" pitchFamily="34" charset="0"/>
                <a:cs typeface="Arial" panose="020B0604020202020204" pitchFamily="34" charset="0"/>
              </a:rPr>
              <a:t>Structured Interviews: Candidates answer predetermined questions in a set order, ensuring fairness and comparability (</a:t>
            </a:r>
            <a:r>
              <a:rPr lang="en-GB" sz="1600" dirty="0" err="1">
                <a:latin typeface="Arial" panose="020B0604020202020204" pitchFamily="34" charset="0"/>
                <a:cs typeface="Arial" panose="020B0604020202020204" pitchFamily="34" charset="0"/>
              </a:rPr>
              <a:t>Manggat</a:t>
            </a:r>
            <a:r>
              <a:rPr lang="en-GB" sz="1600" dirty="0">
                <a:latin typeface="Arial" panose="020B0604020202020204" pitchFamily="34" charset="0"/>
                <a:cs typeface="Arial" panose="020B0604020202020204" pitchFamily="34" charset="0"/>
              </a:rPr>
              <a:t> et al., 2018).</a:t>
            </a:r>
          </a:p>
          <a:p>
            <a:pPr marL="285750" indent="-285750" algn="just">
              <a:lnSpc>
                <a:spcPct val="150000"/>
              </a:lnSpc>
              <a:buFont typeface="Arial" panose="020B0604020202020204" pitchFamily="34" charset="0"/>
              <a:buChar char="•"/>
            </a:pPr>
            <a:r>
              <a:rPr lang="en-GB" sz="1600" dirty="0">
                <a:latin typeface="Arial" panose="020B0604020202020204" pitchFamily="34" charset="0"/>
                <a:cs typeface="Arial" panose="020B0604020202020204" pitchFamily="34" charset="0"/>
              </a:rPr>
              <a:t>This method ensures unbiased evaluation and helps assess technical knowledge and troubleshooting abilities (</a:t>
            </a:r>
            <a:r>
              <a:rPr lang="en-GB" sz="1600" dirty="0" err="1">
                <a:latin typeface="Arial" panose="020B0604020202020204" pitchFamily="34" charset="0"/>
                <a:cs typeface="Arial" panose="020B0604020202020204" pitchFamily="34" charset="0"/>
              </a:rPr>
              <a:t>Skorobogatova</a:t>
            </a:r>
            <a:r>
              <a:rPr lang="en-GB" sz="1600" dirty="0">
                <a:latin typeface="Arial" panose="020B0604020202020204" pitchFamily="34" charset="0"/>
                <a:cs typeface="Arial" panose="020B0604020202020204" pitchFamily="34" charset="0"/>
              </a:rPr>
              <a:t> and Kuzmina-Merlino, 2017).</a:t>
            </a:r>
          </a:p>
          <a:p>
            <a:pPr marL="285750" indent="-285750" algn="just">
              <a:lnSpc>
                <a:spcPct val="150000"/>
              </a:lnSpc>
              <a:buFont typeface="Arial" panose="020B0604020202020204" pitchFamily="34" charset="0"/>
              <a:buChar char="•"/>
            </a:pPr>
            <a:r>
              <a:rPr lang="en-GB" sz="1600" dirty="0">
                <a:latin typeface="Arial" panose="020B0604020202020204" pitchFamily="34" charset="0"/>
                <a:cs typeface="Arial" panose="020B0604020202020204" pitchFamily="34" charset="0"/>
              </a:rPr>
              <a:t>A structured format enables objective comparison of candidates based on standardised responses.</a:t>
            </a:r>
          </a:p>
        </p:txBody>
      </p:sp>
      <p:pic>
        <p:nvPicPr>
          <p:cNvPr id="6146" name="Picture 2" descr="Structured Interviews: Everything Recruiters Need to Know">
            <a:extLst>
              <a:ext uri="{FF2B5EF4-FFF2-40B4-BE49-F238E27FC236}">
                <a16:creationId xmlns:a16="http://schemas.microsoft.com/office/drawing/2014/main" id="{B5326675-5326-8536-95CD-A0A5AC91717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97114" y="2431893"/>
            <a:ext cx="4835472" cy="271995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0391460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711E61-15E7-E637-0951-42632F88CF2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F7411FB-1935-290C-7BEB-AF29F3E29373}"/>
              </a:ext>
            </a:extLst>
          </p:cNvPr>
          <p:cNvSpPr>
            <a:spLocks noGrp="1"/>
          </p:cNvSpPr>
          <p:nvPr>
            <p:ph type="title"/>
          </p:nvPr>
        </p:nvSpPr>
        <p:spPr/>
        <p:txBody>
          <a:bodyPr>
            <a:normAutofit fontScale="90000"/>
          </a:bodyPr>
          <a:lstStyle/>
          <a:p>
            <a:r>
              <a:rPr lang="en-GB" sz="4000" b="1" cap="none" dirty="0">
                <a:latin typeface="Arial" panose="020B0604020202020204" pitchFamily="34" charset="0"/>
                <a:cs typeface="Arial" panose="020B0604020202020204" pitchFamily="34" charset="0"/>
              </a:rPr>
              <a:t>Exploring 3 Different Types of Interviews (Cont.)</a:t>
            </a:r>
          </a:p>
        </p:txBody>
      </p:sp>
      <p:sp>
        <p:nvSpPr>
          <p:cNvPr id="5" name="TextBox 4">
            <a:extLst>
              <a:ext uri="{FF2B5EF4-FFF2-40B4-BE49-F238E27FC236}">
                <a16:creationId xmlns:a16="http://schemas.microsoft.com/office/drawing/2014/main" id="{140C639F-25A2-B9DB-946A-B101BFCECDFF}"/>
              </a:ext>
            </a:extLst>
          </p:cNvPr>
          <p:cNvSpPr txBox="1"/>
          <p:nvPr/>
        </p:nvSpPr>
        <p:spPr>
          <a:xfrm>
            <a:off x="477077" y="2199861"/>
            <a:ext cx="5117811" cy="3739998"/>
          </a:xfrm>
          <a:prstGeom prst="rect">
            <a:avLst/>
          </a:prstGeom>
          <a:noFill/>
        </p:spPr>
        <p:txBody>
          <a:bodyPr wrap="square" rtlCol="0">
            <a:spAutoFit/>
          </a:bodyPr>
          <a:lstStyle/>
          <a:p>
            <a:pPr marL="285750" indent="-285750" algn="just">
              <a:lnSpc>
                <a:spcPct val="150000"/>
              </a:lnSpc>
              <a:buFont typeface="Arial" panose="020B0604020202020204" pitchFamily="34" charset="0"/>
              <a:buChar char="•"/>
            </a:pPr>
            <a:r>
              <a:rPr lang="en-GB" sz="1600" dirty="0">
                <a:latin typeface="Arial" panose="020B0604020202020204" pitchFamily="34" charset="0"/>
                <a:cs typeface="Arial" panose="020B0604020202020204" pitchFamily="34" charset="0"/>
              </a:rPr>
              <a:t>Behavioural Interviews: Candidates use the STAR technique to demonstrate past behaviour as an indicator of future performance (</a:t>
            </a:r>
            <a:r>
              <a:rPr lang="en-GB" sz="1600" dirty="0" err="1">
                <a:latin typeface="Arial" panose="020B0604020202020204" pitchFamily="34" charset="0"/>
                <a:cs typeface="Arial" panose="020B0604020202020204" pitchFamily="34" charset="0"/>
              </a:rPr>
              <a:t>Klinc</a:t>
            </a:r>
            <a:r>
              <a:rPr lang="en-GB" sz="1600" dirty="0">
                <a:latin typeface="Arial" panose="020B0604020202020204" pitchFamily="34" charset="0"/>
                <a:cs typeface="Arial" panose="020B0604020202020204" pitchFamily="34" charset="0"/>
              </a:rPr>
              <a:t> and Turk, 2019).</a:t>
            </a:r>
          </a:p>
          <a:p>
            <a:pPr marL="285750" indent="-285750" algn="just">
              <a:lnSpc>
                <a:spcPct val="150000"/>
              </a:lnSpc>
              <a:buFont typeface="Arial" panose="020B0604020202020204" pitchFamily="34" charset="0"/>
              <a:buChar char="•"/>
            </a:pPr>
            <a:r>
              <a:rPr lang="en-GB" sz="1600" dirty="0">
                <a:latin typeface="Arial" panose="020B0604020202020204" pitchFamily="34" charset="0"/>
                <a:cs typeface="Arial" panose="020B0604020202020204" pitchFamily="34" charset="0"/>
              </a:rPr>
              <a:t>This approach is useful for evaluating problem-solving, teamwork, and adaptability in a fast-paced construction environment (</a:t>
            </a:r>
            <a:r>
              <a:rPr lang="en-GB" sz="1600" dirty="0" err="1">
                <a:latin typeface="Arial" panose="020B0604020202020204" pitchFamily="34" charset="0"/>
                <a:cs typeface="Arial" panose="020B0604020202020204" pitchFamily="34" charset="0"/>
              </a:rPr>
              <a:t>Tetik</a:t>
            </a:r>
            <a:r>
              <a:rPr lang="en-GB" sz="1600" dirty="0">
                <a:latin typeface="Arial" panose="020B0604020202020204" pitchFamily="34" charset="0"/>
                <a:cs typeface="Arial" panose="020B0604020202020204" pitchFamily="34" charset="0"/>
              </a:rPr>
              <a:t> et al., 2019).</a:t>
            </a:r>
          </a:p>
          <a:p>
            <a:pPr marL="285750" indent="-285750" algn="just">
              <a:lnSpc>
                <a:spcPct val="150000"/>
              </a:lnSpc>
              <a:buFont typeface="Arial" panose="020B0604020202020204" pitchFamily="34" charset="0"/>
              <a:buChar char="•"/>
            </a:pPr>
            <a:r>
              <a:rPr lang="en-GB" sz="1600" dirty="0">
                <a:latin typeface="Arial" panose="020B0604020202020204" pitchFamily="34" charset="0"/>
                <a:cs typeface="Arial" panose="020B0604020202020204" pitchFamily="34" charset="0"/>
              </a:rPr>
              <a:t>Behavioural interviews provide insight into candidates’ decision-making and ability to handle real-world challenges.</a:t>
            </a:r>
          </a:p>
        </p:txBody>
      </p:sp>
      <p:pic>
        <p:nvPicPr>
          <p:cNvPr id="7170" name="Picture 2" descr="Understanding Great Behavioral Interviewing Questions | DDI">
            <a:extLst>
              <a:ext uri="{FF2B5EF4-FFF2-40B4-BE49-F238E27FC236}">
                <a16:creationId xmlns:a16="http://schemas.microsoft.com/office/drawing/2014/main" id="{09D1E6C1-BA8D-3189-1D96-8228122065D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6000" y="2737001"/>
            <a:ext cx="5762786" cy="288139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3727147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C1409A-FC34-6D50-ACE0-AF6403FA2B2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742A206-8ABD-513E-9D65-890487FFE0D9}"/>
              </a:ext>
            </a:extLst>
          </p:cNvPr>
          <p:cNvSpPr>
            <a:spLocks noGrp="1"/>
          </p:cNvSpPr>
          <p:nvPr>
            <p:ph type="title"/>
          </p:nvPr>
        </p:nvSpPr>
        <p:spPr/>
        <p:txBody>
          <a:bodyPr>
            <a:normAutofit fontScale="90000"/>
          </a:bodyPr>
          <a:lstStyle/>
          <a:p>
            <a:r>
              <a:rPr lang="en-GB" sz="4000" b="1" cap="none" dirty="0">
                <a:latin typeface="Arial" panose="020B0604020202020204" pitchFamily="34" charset="0"/>
                <a:cs typeface="Arial" panose="020B0604020202020204" pitchFamily="34" charset="0"/>
              </a:rPr>
              <a:t>Exploring 3 Different Types of Interviews (Cont.)</a:t>
            </a:r>
          </a:p>
        </p:txBody>
      </p:sp>
      <p:sp>
        <p:nvSpPr>
          <p:cNvPr id="5" name="TextBox 4">
            <a:extLst>
              <a:ext uri="{FF2B5EF4-FFF2-40B4-BE49-F238E27FC236}">
                <a16:creationId xmlns:a16="http://schemas.microsoft.com/office/drawing/2014/main" id="{226E5C12-C8E1-D564-01EA-8D37DBEA3E25}"/>
              </a:ext>
            </a:extLst>
          </p:cNvPr>
          <p:cNvSpPr txBox="1"/>
          <p:nvPr/>
        </p:nvSpPr>
        <p:spPr>
          <a:xfrm>
            <a:off x="477077" y="2199861"/>
            <a:ext cx="5117811" cy="4109330"/>
          </a:xfrm>
          <a:prstGeom prst="rect">
            <a:avLst/>
          </a:prstGeom>
          <a:noFill/>
        </p:spPr>
        <p:txBody>
          <a:bodyPr wrap="square" rtlCol="0">
            <a:spAutoFit/>
          </a:bodyPr>
          <a:lstStyle/>
          <a:p>
            <a:pPr marL="285750" indent="-285750" algn="just">
              <a:lnSpc>
                <a:spcPct val="150000"/>
              </a:lnSpc>
              <a:buFont typeface="Arial" panose="020B0604020202020204" pitchFamily="34" charset="0"/>
              <a:buChar char="•"/>
            </a:pPr>
            <a:r>
              <a:rPr lang="en-GB" sz="1600" dirty="0">
                <a:latin typeface="Arial" panose="020B0604020202020204" pitchFamily="34" charset="0"/>
                <a:cs typeface="Arial" panose="020B0604020202020204" pitchFamily="34" charset="0"/>
              </a:rPr>
              <a:t>Panel Interviews: Multiple interviewers assess a candidate simultaneously, reducing individual bias and ensuring a balanced evaluation (Ding et al., 2019).</a:t>
            </a:r>
          </a:p>
          <a:p>
            <a:pPr marL="285750" indent="-285750" algn="just">
              <a:lnSpc>
                <a:spcPct val="150000"/>
              </a:lnSpc>
              <a:buFont typeface="Arial" panose="020B0604020202020204" pitchFamily="34" charset="0"/>
              <a:buChar char="•"/>
            </a:pPr>
            <a:r>
              <a:rPr lang="en-GB" sz="1600" dirty="0">
                <a:latin typeface="Arial" panose="020B0604020202020204" pitchFamily="34" charset="0"/>
                <a:cs typeface="Arial" panose="020B0604020202020204" pitchFamily="34" charset="0"/>
              </a:rPr>
              <a:t>Representatives from different departments evaluate candidates’ technical, communication, and cultural fit (Woodhead, Stephenson and Morrey, 2018).</a:t>
            </a:r>
          </a:p>
          <a:p>
            <a:pPr marL="285750" indent="-285750" algn="just">
              <a:lnSpc>
                <a:spcPct val="150000"/>
              </a:lnSpc>
              <a:buFont typeface="Arial" panose="020B0604020202020204" pitchFamily="34" charset="0"/>
              <a:buChar char="•"/>
            </a:pPr>
            <a:r>
              <a:rPr lang="en-GB" sz="1600" dirty="0">
                <a:latin typeface="Arial" panose="020B0604020202020204" pitchFamily="34" charset="0"/>
                <a:cs typeface="Arial" panose="020B0604020202020204" pitchFamily="34" charset="0"/>
              </a:rPr>
              <a:t>This method offers a comprehensive assessment by incorporating diverse perspectives.</a:t>
            </a:r>
          </a:p>
          <a:p>
            <a:pPr marL="285750" indent="-285750" algn="just">
              <a:lnSpc>
                <a:spcPct val="150000"/>
              </a:lnSpc>
              <a:buFont typeface="Arial" panose="020B0604020202020204" pitchFamily="34" charset="0"/>
              <a:buChar char="•"/>
            </a:pPr>
            <a:endParaRPr lang="en-GB" sz="1600" dirty="0">
              <a:latin typeface="Arial" panose="020B0604020202020204" pitchFamily="34" charset="0"/>
              <a:cs typeface="Arial" panose="020B0604020202020204" pitchFamily="34" charset="0"/>
            </a:endParaRPr>
          </a:p>
        </p:txBody>
      </p:sp>
      <p:pic>
        <p:nvPicPr>
          <p:cNvPr id="8194" name="Picture 2" descr="How to Conduct a Panel Interview?">
            <a:extLst>
              <a:ext uri="{FF2B5EF4-FFF2-40B4-BE49-F238E27FC236}">
                <a16:creationId xmlns:a16="http://schemas.microsoft.com/office/drawing/2014/main" id="{3AA16CDF-8976-B827-A1CB-50EC3D3E2F7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27362" y="2199861"/>
            <a:ext cx="6139481" cy="35082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4335028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5B9E82-ED30-236B-A710-B30C1923331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4336783-26BC-532E-6B1D-36AC16D0C006}"/>
              </a:ext>
            </a:extLst>
          </p:cNvPr>
          <p:cNvSpPr>
            <a:spLocks noGrp="1"/>
          </p:cNvSpPr>
          <p:nvPr>
            <p:ph type="title"/>
          </p:nvPr>
        </p:nvSpPr>
        <p:spPr/>
        <p:txBody>
          <a:bodyPr>
            <a:normAutofit fontScale="90000"/>
          </a:bodyPr>
          <a:lstStyle/>
          <a:p>
            <a:r>
              <a:rPr lang="en-GB" sz="4000" b="1" cap="none" dirty="0">
                <a:latin typeface="Arial" panose="020B0604020202020204" pitchFamily="34" charset="0"/>
                <a:cs typeface="Arial" panose="020B0604020202020204" pitchFamily="34" charset="0"/>
              </a:rPr>
              <a:t>Justification of Appropriate Questioning Techniques</a:t>
            </a:r>
          </a:p>
        </p:txBody>
      </p:sp>
      <p:sp>
        <p:nvSpPr>
          <p:cNvPr id="5" name="TextBox 4">
            <a:extLst>
              <a:ext uri="{FF2B5EF4-FFF2-40B4-BE49-F238E27FC236}">
                <a16:creationId xmlns:a16="http://schemas.microsoft.com/office/drawing/2014/main" id="{318256D0-A6C7-BD3B-3CFD-BCEE10554091}"/>
              </a:ext>
            </a:extLst>
          </p:cNvPr>
          <p:cNvSpPr txBox="1"/>
          <p:nvPr/>
        </p:nvSpPr>
        <p:spPr>
          <a:xfrm>
            <a:off x="477077" y="2199861"/>
            <a:ext cx="5117811" cy="3739998"/>
          </a:xfrm>
          <a:prstGeom prst="rect">
            <a:avLst/>
          </a:prstGeom>
          <a:noFill/>
        </p:spPr>
        <p:txBody>
          <a:bodyPr wrap="square" rtlCol="0">
            <a:spAutoFit/>
          </a:bodyPr>
          <a:lstStyle/>
          <a:p>
            <a:pPr marL="285750" indent="-285750" algn="just">
              <a:lnSpc>
                <a:spcPct val="150000"/>
              </a:lnSpc>
              <a:buFont typeface="Arial" panose="020B0604020202020204" pitchFamily="34" charset="0"/>
              <a:buChar char="•"/>
            </a:pPr>
            <a:r>
              <a:rPr lang="en-GB" sz="1600" dirty="0">
                <a:latin typeface="Arial" panose="020B0604020202020204" pitchFamily="34" charset="0"/>
                <a:cs typeface="Arial" panose="020B0604020202020204" pitchFamily="34" charset="0"/>
              </a:rPr>
              <a:t>Probing and Socratic questioning help assess problem-solving and technical skills by encouraging candidates to elaborate on responses (</a:t>
            </a:r>
            <a:r>
              <a:rPr lang="en-GB" sz="1600" dirty="0" err="1">
                <a:latin typeface="Arial" panose="020B0604020202020204" pitchFamily="34" charset="0"/>
                <a:cs typeface="Arial" panose="020B0604020202020204" pitchFamily="34" charset="0"/>
              </a:rPr>
              <a:t>Kibert</a:t>
            </a:r>
            <a:r>
              <a:rPr lang="en-GB" sz="1600" dirty="0">
                <a:latin typeface="Arial" panose="020B0604020202020204" pitchFamily="34" charset="0"/>
                <a:cs typeface="Arial" panose="020B0604020202020204" pitchFamily="34" charset="0"/>
              </a:rPr>
              <a:t>, 2016).</a:t>
            </a:r>
          </a:p>
          <a:p>
            <a:pPr marL="285750" indent="-285750" algn="just">
              <a:lnSpc>
                <a:spcPct val="150000"/>
              </a:lnSpc>
              <a:buFont typeface="Arial" panose="020B0604020202020204" pitchFamily="34" charset="0"/>
              <a:buChar char="•"/>
            </a:pPr>
            <a:r>
              <a:rPr lang="en-GB" sz="1600" dirty="0">
                <a:latin typeface="Arial" panose="020B0604020202020204" pitchFamily="34" charset="0"/>
                <a:cs typeface="Arial" panose="020B0604020202020204" pitchFamily="34" charset="0"/>
              </a:rPr>
              <a:t>Socratic questioning challenges candidates to justify decisions, testing critical thinking and cybersecurity awareness (Habibi, 2017).</a:t>
            </a:r>
          </a:p>
          <a:p>
            <a:pPr marL="285750" indent="-285750" algn="just">
              <a:lnSpc>
                <a:spcPct val="150000"/>
              </a:lnSpc>
              <a:buFont typeface="Arial" panose="020B0604020202020204" pitchFamily="34" charset="0"/>
              <a:buChar char="•"/>
            </a:pPr>
            <a:r>
              <a:rPr lang="en-GB" sz="1600" dirty="0">
                <a:latin typeface="Arial" panose="020B0604020202020204" pitchFamily="34" charset="0"/>
                <a:cs typeface="Arial" panose="020B0604020202020204" pitchFamily="34" charset="0"/>
              </a:rPr>
              <a:t>Competency-based questions evaluate practical skills, ensuring candidates can handle IT security challenges (Ng et al., 2019).</a:t>
            </a:r>
          </a:p>
        </p:txBody>
      </p:sp>
      <p:pic>
        <p:nvPicPr>
          <p:cNvPr id="9218" name="Picture 2" descr="Common Interview Questions (Tips + Sample Answers)">
            <a:extLst>
              <a:ext uri="{FF2B5EF4-FFF2-40B4-BE49-F238E27FC236}">
                <a16:creationId xmlns:a16="http://schemas.microsoft.com/office/drawing/2014/main" id="{EDF0C59D-B6CD-C136-BC81-6001AD4A05C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69804" y="2510725"/>
            <a:ext cx="5000786" cy="28129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9343910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FD3DE7-B535-28C1-8654-F85C2456BD7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9CE48AC-8195-92C8-F8AD-817650A4C6C0}"/>
              </a:ext>
            </a:extLst>
          </p:cNvPr>
          <p:cNvSpPr>
            <a:spLocks noGrp="1"/>
          </p:cNvSpPr>
          <p:nvPr>
            <p:ph type="title"/>
          </p:nvPr>
        </p:nvSpPr>
        <p:spPr/>
        <p:txBody>
          <a:bodyPr>
            <a:normAutofit fontScale="90000"/>
          </a:bodyPr>
          <a:lstStyle/>
          <a:p>
            <a:r>
              <a:rPr lang="en-GB" sz="4000" b="1" cap="none" dirty="0">
                <a:latin typeface="Arial" panose="020B0604020202020204" pitchFamily="34" charset="0"/>
                <a:cs typeface="Arial" panose="020B0604020202020204" pitchFamily="34" charset="0"/>
              </a:rPr>
              <a:t>Justification of Appropriate Questioning Techniques (Cont.)</a:t>
            </a:r>
          </a:p>
        </p:txBody>
      </p:sp>
      <p:sp>
        <p:nvSpPr>
          <p:cNvPr id="5" name="TextBox 4">
            <a:extLst>
              <a:ext uri="{FF2B5EF4-FFF2-40B4-BE49-F238E27FC236}">
                <a16:creationId xmlns:a16="http://schemas.microsoft.com/office/drawing/2014/main" id="{CC7623BC-650B-0C33-E23E-9FEB0805E0A2}"/>
              </a:ext>
            </a:extLst>
          </p:cNvPr>
          <p:cNvSpPr txBox="1"/>
          <p:nvPr/>
        </p:nvSpPr>
        <p:spPr>
          <a:xfrm>
            <a:off x="477077" y="2199861"/>
            <a:ext cx="5117811" cy="3001334"/>
          </a:xfrm>
          <a:prstGeom prst="rect">
            <a:avLst/>
          </a:prstGeom>
          <a:noFill/>
        </p:spPr>
        <p:txBody>
          <a:bodyPr wrap="square" rtlCol="0">
            <a:spAutoFit/>
          </a:bodyPr>
          <a:lstStyle/>
          <a:p>
            <a:pPr marL="285750" indent="-285750" algn="just">
              <a:lnSpc>
                <a:spcPct val="150000"/>
              </a:lnSpc>
              <a:buFont typeface="Arial" panose="020B0604020202020204" pitchFamily="34" charset="0"/>
              <a:buChar char="•"/>
            </a:pPr>
            <a:r>
              <a:rPr lang="en-GB" sz="1600" dirty="0">
                <a:latin typeface="Arial" panose="020B0604020202020204" pitchFamily="34" charset="0"/>
                <a:cs typeface="Arial" panose="020B0604020202020204" pitchFamily="34" charset="0"/>
              </a:rPr>
              <a:t>Leading questions may guide responses but risk bias, potentially affecting recruitment outcomes.</a:t>
            </a:r>
          </a:p>
          <a:p>
            <a:pPr marL="285750" indent="-285750" algn="just">
              <a:lnSpc>
                <a:spcPct val="150000"/>
              </a:lnSpc>
              <a:buFont typeface="Arial" panose="020B0604020202020204" pitchFamily="34" charset="0"/>
              <a:buChar char="•"/>
            </a:pPr>
            <a:r>
              <a:rPr lang="en-GB" sz="1600" dirty="0">
                <a:latin typeface="Arial" panose="020B0604020202020204" pitchFamily="34" charset="0"/>
                <a:cs typeface="Arial" panose="020B0604020202020204" pitchFamily="34" charset="0"/>
              </a:rPr>
              <a:t>Well-structured competency questions help assess candidates’ real-world expertise and problem-solving ability.</a:t>
            </a:r>
          </a:p>
          <a:p>
            <a:pPr marL="285750" indent="-285750" algn="just">
              <a:lnSpc>
                <a:spcPct val="150000"/>
              </a:lnSpc>
              <a:buFont typeface="Arial" panose="020B0604020202020204" pitchFamily="34" charset="0"/>
              <a:buChar char="•"/>
            </a:pPr>
            <a:r>
              <a:rPr lang="en-GB" sz="1600" dirty="0">
                <a:latin typeface="Arial" panose="020B0604020202020204" pitchFamily="34" charset="0"/>
                <a:cs typeface="Arial" panose="020B0604020202020204" pitchFamily="34" charset="0"/>
              </a:rPr>
              <a:t>A combination of questioning techniques ensures thorough evaluation of technical and behavioural competencies.</a:t>
            </a:r>
          </a:p>
        </p:txBody>
      </p:sp>
      <p:pic>
        <p:nvPicPr>
          <p:cNvPr id="10242" name="Picture 2" descr="11 Must-Ask Behavioral Interview Questions - Glassdoor for Employers">
            <a:extLst>
              <a:ext uri="{FF2B5EF4-FFF2-40B4-BE49-F238E27FC236}">
                <a16:creationId xmlns:a16="http://schemas.microsoft.com/office/drawing/2014/main" id="{0FD4ED69-593A-ABED-A036-FC89051BBD6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31796" y="2348926"/>
            <a:ext cx="4923887" cy="38168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4933940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64A068-BA4E-74BF-497D-677300F7C12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A0369DF-F6DF-5950-7B88-0CB949E2A5A7}"/>
              </a:ext>
            </a:extLst>
          </p:cNvPr>
          <p:cNvSpPr>
            <a:spLocks noGrp="1"/>
          </p:cNvSpPr>
          <p:nvPr>
            <p:ph type="title"/>
          </p:nvPr>
        </p:nvSpPr>
        <p:spPr/>
        <p:txBody>
          <a:bodyPr>
            <a:normAutofit fontScale="90000"/>
          </a:bodyPr>
          <a:lstStyle/>
          <a:p>
            <a:r>
              <a:rPr lang="en-GB" sz="4000" b="1" cap="none" dirty="0">
                <a:latin typeface="Arial" panose="020B0604020202020204" pitchFamily="34" charset="0"/>
                <a:cs typeface="Arial" panose="020B0604020202020204" pitchFamily="34" charset="0"/>
              </a:rPr>
              <a:t>Comparison &amp; Contrast: Face-to-Face vs Online Interviews</a:t>
            </a:r>
          </a:p>
        </p:txBody>
      </p:sp>
      <p:sp>
        <p:nvSpPr>
          <p:cNvPr id="5" name="TextBox 4">
            <a:extLst>
              <a:ext uri="{FF2B5EF4-FFF2-40B4-BE49-F238E27FC236}">
                <a16:creationId xmlns:a16="http://schemas.microsoft.com/office/drawing/2014/main" id="{D7313601-BE70-0248-315F-D140B3504318}"/>
              </a:ext>
            </a:extLst>
          </p:cNvPr>
          <p:cNvSpPr txBox="1"/>
          <p:nvPr/>
        </p:nvSpPr>
        <p:spPr>
          <a:xfrm>
            <a:off x="477077" y="2199861"/>
            <a:ext cx="5117811" cy="3370666"/>
          </a:xfrm>
          <a:prstGeom prst="rect">
            <a:avLst/>
          </a:prstGeom>
          <a:noFill/>
        </p:spPr>
        <p:txBody>
          <a:bodyPr wrap="square" rtlCol="0">
            <a:spAutoFit/>
          </a:bodyPr>
          <a:lstStyle/>
          <a:p>
            <a:pPr marL="285750" indent="-285750" algn="just">
              <a:lnSpc>
                <a:spcPct val="150000"/>
              </a:lnSpc>
              <a:buFont typeface="Arial" panose="020B0604020202020204" pitchFamily="34" charset="0"/>
              <a:buChar char="•"/>
            </a:pPr>
            <a:r>
              <a:rPr lang="en-GB" sz="1600" dirty="0">
                <a:latin typeface="Arial" panose="020B0604020202020204" pitchFamily="34" charset="0"/>
                <a:cs typeface="Arial" panose="020B0604020202020204" pitchFamily="34" charset="0"/>
              </a:rPr>
              <a:t>Face-to-Face Interviews: Enable direct interpersonal communication, allowing assessment of body language, confidence, and professionalism (Billington et al., 2017).</a:t>
            </a:r>
          </a:p>
          <a:p>
            <a:pPr marL="285750" indent="-285750" algn="just">
              <a:lnSpc>
                <a:spcPct val="150000"/>
              </a:lnSpc>
              <a:buFont typeface="Arial" panose="020B0604020202020204" pitchFamily="34" charset="0"/>
              <a:buChar char="•"/>
            </a:pPr>
            <a:r>
              <a:rPr lang="en-GB" sz="1600" dirty="0">
                <a:latin typeface="Arial" panose="020B0604020202020204" pitchFamily="34" charset="0"/>
                <a:cs typeface="Arial" panose="020B0604020202020204" pitchFamily="34" charset="0"/>
              </a:rPr>
              <a:t>This method helps determine cultural fit and collaboration skills, which are essential in construction projects (</a:t>
            </a:r>
            <a:r>
              <a:rPr lang="en-GB" sz="1600" dirty="0" err="1">
                <a:latin typeface="Arial" panose="020B0604020202020204" pitchFamily="34" charset="0"/>
                <a:cs typeface="Arial" panose="020B0604020202020204" pitchFamily="34" charset="0"/>
              </a:rPr>
              <a:t>Manggat</a:t>
            </a:r>
            <a:r>
              <a:rPr lang="en-GB" sz="1600" dirty="0">
                <a:latin typeface="Arial" panose="020B0604020202020204" pitchFamily="34" charset="0"/>
                <a:cs typeface="Arial" panose="020B0604020202020204" pitchFamily="34" charset="0"/>
              </a:rPr>
              <a:t> et al., 2018).</a:t>
            </a:r>
          </a:p>
          <a:p>
            <a:pPr marL="285750" indent="-285750" algn="just">
              <a:lnSpc>
                <a:spcPct val="150000"/>
              </a:lnSpc>
              <a:buFont typeface="Arial" panose="020B0604020202020204" pitchFamily="34" charset="0"/>
              <a:buChar char="•"/>
            </a:pPr>
            <a:r>
              <a:rPr lang="en-GB" sz="1600" dirty="0">
                <a:latin typeface="Arial" panose="020B0604020202020204" pitchFamily="34" charset="0"/>
                <a:cs typeface="Arial" panose="020B0604020202020204" pitchFamily="34" charset="0"/>
              </a:rPr>
              <a:t>However, in-person interviews can be costly and time-consuming for large-scale recruitment.</a:t>
            </a:r>
          </a:p>
        </p:txBody>
      </p:sp>
      <p:pic>
        <p:nvPicPr>
          <p:cNvPr id="11266" name="Picture 2" descr="The Quick Way To Mastering Face-to-Face Interview: A Guide for Recruiters -  BarRaiser">
            <a:extLst>
              <a:ext uri="{FF2B5EF4-FFF2-40B4-BE49-F238E27FC236}">
                <a16:creationId xmlns:a16="http://schemas.microsoft.com/office/drawing/2014/main" id="{C8D2E143-DE45-F485-EE27-CAB76A5ABC5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97114" y="2582536"/>
            <a:ext cx="5117811" cy="28341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1376736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B1BF79-0107-50B5-1632-D12CEA73AF1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480D0DA-394F-8259-5CF3-B74D5912BAC5}"/>
              </a:ext>
            </a:extLst>
          </p:cNvPr>
          <p:cNvSpPr>
            <a:spLocks noGrp="1"/>
          </p:cNvSpPr>
          <p:nvPr>
            <p:ph type="title"/>
          </p:nvPr>
        </p:nvSpPr>
        <p:spPr/>
        <p:txBody>
          <a:bodyPr>
            <a:normAutofit fontScale="90000"/>
          </a:bodyPr>
          <a:lstStyle/>
          <a:p>
            <a:r>
              <a:rPr lang="en-GB" sz="4000" b="1" cap="none" dirty="0">
                <a:latin typeface="Arial" panose="020B0604020202020204" pitchFamily="34" charset="0"/>
                <a:cs typeface="Arial" panose="020B0604020202020204" pitchFamily="34" charset="0"/>
              </a:rPr>
              <a:t>Comparison &amp; Contrast: Face-to-Face vs Online Interviews (Cont.)</a:t>
            </a:r>
          </a:p>
        </p:txBody>
      </p:sp>
      <p:sp>
        <p:nvSpPr>
          <p:cNvPr id="5" name="TextBox 4">
            <a:extLst>
              <a:ext uri="{FF2B5EF4-FFF2-40B4-BE49-F238E27FC236}">
                <a16:creationId xmlns:a16="http://schemas.microsoft.com/office/drawing/2014/main" id="{63DCF41E-29DD-59F3-FFB9-619FE2827811}"/>
              </a:ext>
            </a:extLst>
          </p:cNvPr>
          <p:cNvSpPr txBox="1"/>
          <p:nvPr/>
        </p:nvSpPr>
        <p:spPr>
          <a:xfrm>
            <a:off x="477077" y="2199861"/>
            <a:ext cx="5117811" cy="3739998"/>
          </a:xfrm>
          <a:prstGeom prst="rect">
            <a:avLst/>
          </a:prstGeom>
          <a:noFill/>
        </p:spPr>
        <p:txBody>
          <a:bodyPr wrap="square" rtlCol="0">
            <a:spAutoFit/>
          </a:bodyPr>
          <a:lstStyle/>
          <a:p>
            <a:pPr marL="285750" indent="-285750" algn="just">
              <a:lnSpc>
                <a:spcPct val="150000"/>
              </a:lnSpc>
              <a:buFont typeface="Arial" panose="020B0604020202020204" pitchFamily="34" charset="0"/>
              <a:buChar char="•"/>
            </a:pPr>
            <a:r>
              <a:rPr lang="en-GB" sz="1600" dirty="0">
                <a:latin typeface="Arial" panose="020B0604020202020204" pitchFamily="34" charset="0"/>
                <a:cs typeface="Arial" panose="020B0604020202020204" pitchFamily="34" charset="0"/>
              </a:rPr>
              <a:t>Online Interviews: Provide a cost-effective, efficient solution, expanding the talent pool and allowing global recruitment (Ng et al., 2019).</a:t>
            </a:r>
          </a:p>
          <a:p>
            <a:pPr marL="285750" indent="-285750" algn="just">
              <a:lnSpc>
                <a:spcPct val="150000"/>
              </a:lnSpc>
              <a:buFont typeface="Arial" panose="020B0604020202020204" pitchFamily="34" charset="0"/>
              <a:buChar char="•"/>
            </a:pPr>
            <a:r>
              <a:rPr lang="en-GB" sz="1600" dirty="0">
                <a:latin typeface="Arial" panose="020B0604020202020204" pitchFamily="34" charset="0"/>
                <a:cs typeface="Arial" panose="020B0604020202020204" pitchFamily="34" charset="0"/>
              </a:rPr>
              <a:t>The method is useful for IT roles but presents challenges such as technical issues and limited non-verbal communication assessment (</a:t>
            </a:r>
            <a:r>
              <a:rPr lang="en-GB" sz="1600" dirty="0" err="1">
                <a:latin typeface="Arial" panose="020B0604020202020204" pitchFamily="34" charset="0"/>
                <a:cs typeface="Arial" panose="020B0604020202020204" pitchFamily="34" charset="0"/>
              </a:rPr>
              <a:t>Skorobogatova</a:t>
            </a:r>
            <a:r>
              <a:rPr lang="en-GB" sz="1600" dirty="0">
                <a:latin typeface="Arial" panose="020B0604020202020204" pitchFamily="34" charset="0"/>
                <a:cs typeface="Arial" panose="020B0604020202020204" pitchFamily="34" charset="0"/>
              </a:rPr>
              <a:t> and Kuzmina-Merlino, 2017).</a:t>
            </a:r>
          </a:p>
          <a:p>
            <a:pPr marL="285750" indent="-285750" algn="just">
              <a:lnSpc>
                <a:spcPct val="150000"/>
              </a:lnSpc>
              <a:buFont typeface="Arial" panose="020B0604020202020204" pitchFamily="34" charset="0"/>
              <a:buChar char="•"/>
            </a:pPr>
            <a:r>
              <a:rPr lang="en-GB" sz="1600" dirty="0">
                <a:latin typeface="Arial" panose="020B0604020202020204" pitchFamily="34" charset="0"/>
                <a:cs typeface="Arial" panose="020B0604020202020204" pitchFamily="34" charset="0"/>
              </a:rPr>
              <a:t>While convenient, online interviews may lack the depth of face-to-face interaction in assessing a candidate’s personality and engagement.</a:t>
            </a:r>
          </a:p>
        </p:txBody>
      </p:sp>
      <p:pic>
        <p:nvPicPr>
          <p:cNvPr id="12290" name="Picture 2" descr="9 Video Interview Tips to Help You Land the Job | FlexJobs">
            <a:extLst>
              <a:ext uri="{FF2B5EF4-FFF2-40B4-BE49-F238E27FC236}">
                <a16:creationId xmlns:a16="http://schemas.microsoft.com/office/drawing/2014/main" id="{A66BAB07-C410-83A0-13BE-45211A98BE0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72008" y="2643800"/>
            <a:ext cx="5638800" cy="2819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8578561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930086-5582-5E63-6E9D-2C02CAE97A0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079EFAF-4073-A51B-5810-34821A896961}"/>
              </a:ext>
            </a:extLst>
          </p:cNvPr>
          <p:cNvSpPr>
            <a:spLocks noGrp="1"/>
          </p:cNvSpPr>
          <p:nvPr>
            <p:ph type="title"/>
          </p:nvPr>
        </p:nvSpPr>
        <p:spPr/>
        <p:txBody>
          <a:bodyPr>
            <a:normAutofit/>
          </a:bodyPr>
          <a:lstStyle/>
          <a:p>
            <a:r>
              <a:rPr lang="en-GB" sz="4000" b="1" cap="none" dirty="0">
                <a:latin typeface="Arial" panose="020B0604020202020204" pitchFamily="34" charset="0"/>
                <a:cs typeface="Arial" panose="020B0604020202020204" pitchFamily="34" charset="0"/>
              </a:rPr>
              <a:t>Conclusion</a:t>
            </a:r>
          </a:p>
        </p:txBody>
      </p:sp>
      <p:sp>
        <p:nvSpPr>
          <p:cNvPr id="5" name="TextBox 4">
            <a:extLst>
              <a:ext uri="{FF2B5EF4-FFF2-40B4-BE49-F238E27FC236}">
                <a16:creationId xmlns:a16="http://schemas.microsoft.com/office/drawing/2014/main" id="{9C0AB6FE-8959-2C07-FA28-B493858E9C7C}"/>
              </a:ext>
            </a:extLst>
          </p:cNvPr>
          <p:cNvSpPr txBox="1"/>
          <p:nvPr/>
        </p:nvSpPr>
        <p:spPr>
          <a:xfrm>
            <a:off x="477077" y="2199861"/>
            <a:ext cx="5117811" cy="3739998"/>
          </a:xfrm>
          <a:prstGeom prst="rect">
            <a:avLst/>
          </a:prstGeom>
          <a:noFill/>
        </p:spPr>
        <p:txBody>
          <a:bodyPr wrap="square" rtlCol="0">
            <a:spAutoFit/>
          </a:bodyPr>
          <a:lstStyle/>
          <a:p>
            <a:pPr marL="285750" indent="-285750" algn="just">
              <a:lnSpc>
                <a:spcPct val="150000"/>
              </a:lnSpc>
              <a:buFont typeface="Arial" panose="020B0604020202020204" pitchFamily="34" charset="0"/>
              <a:buChar char="•"/>
            </a:pPr>
            <a:r>
              <a:rPr lang="en-GB" sz="1600" dirty="0">
                <a:latin typeface="Arial" panose="020B0604020202020204" pitchFamily="34" charset="0"/>
                <a:cs typeface="Arial" panose="020B0604020202020204" pitchFamily="34" charset="0"/>
              </a:rPr>
              <a:t>A structured recruitment process ensures Balfour Beatty hires skilled personnel for complex infrastructure projects.</a:t>
            </a:r>
          </a:p>
          <a:p>
            <a:pPr marL="285750" indent="-285750" algn="just">
              <a:lnSpc>
                <a:spcPct val="150000"/>
              </a:lnSpc>
              <a:buFont typeface="Arial" panose="020B0604020202020204" pitchFamily="34" charset="0"/>
              <a:buChar char="•"/>
            </a:pPr>
            <a:r>
              <a:rPr lang="en-GB" sz="1600" dirty="0">
                <a:latin typeface="Arial" panose="020B0604020202020204" pitchFamily="34" charset="0"/>
                <a:cs typeface="Arial" panose="020B0604020202020204" pitchFamily="34" charset="0"/>
              </a:rPr>
              <a:t>Interview methods and questioning techniques improve decision-making while online interviews enhance accessibility.</a:t>
            </a:r>
          </a:p>
          <a:p>
            <a:pPr marL="285750" indent="-285750" algn="just">
              <a:lnSpc>
                <a:spcPct val="150000"/>
              </a:lnSpc>
              <a:buFont typeface="Arial" panose="020B0604020202020204" pitchFamily="34" charset="0"/>
              <a:buChar char="•"/>
            </a:pPr>
            <a:r>
              <a:rPr lang="en-GB" sz="1600" dirty="0">
                <a:latin typeface="Arial" panose="020B0604020202020204" pitchFamily="34" charset="0"/>
                <a:cs typeface="Arial" panose="020B0604020202020204" pitchFamily="34" charset="0"/>
              </a:rPr>
              <a:t>Effective hiring supports major projects like the Bromford Tunnel Construction and strengthens Balfour Beatty’s position in the UK construction sector.</a:t>
            </a:r>
          </a:p>
        </p:txBody>
      </p:sp>
      <p:pic>
        <p:nvPicPr>
          <p:cNvPr id="13316" name="Picture 4" descr="How to write an excellent thesis conclusion [with examples] - Paperpile">
            <a:extLst>
              <a:ext uri="{FF2B5EF4-FFF2-40B4-BE49-F238E27FC236}">
                <a16:creationId xmlns:a16="http://schemas.microsoft.com/office/drawing/2014/main" id="{8930321B-5071-1B9B-B94A-45BA69E5537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36360" y="2386740"/>
            <a:ext cx="3014420" cy="30144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3499262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6092C6-748B-24EC-9748-441E52767DB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895BD5B-027C-E130-C533-C0158F460411}"/>
              </a:ext>
            </a:extLst>
          </p:cNvPr>
          <p:cNvSpPr>
            <a:spLocks noGrp="1"/>
          </p:cNvSpPr>
          <p:nvPr>
            <p:ph type="title"/>
          </p:nvPr>
        </p:nvSpPr>
        <p:spPr/>
        <p:txBody>
          <a:bodyPr>
            <a:normAutofit/>
          </a:bodyPr>
          <a:lstStyle/>
          <a:p>
            <a:r>
              <a:rPr lang="en-GB" sz="4000" b="1" cap="none" dirty="0">
                <a:latin typeface="Arial" panose="020B0604020202020204" pitchFamily="34" charset="0"/>
                <a:cs typeface="Arial" panose="020B0604020202020204" pitchFamily="34" charset="0"/>
              </a:rPr>
              <a:t>References</a:t>
            </a:r>
          </a:p>
        </p:txBody>
      </p:sp>
      <p:sp>
        <p:nvSpPr>
          <p:cNvPr id="5" name="TextBox 4">
            <a:extLst>
              <a:ext uri="{FF2B5EF4-FFF2-40B4-BE49-F238E27FC236}">
                <a16:creationId xmlns:a16="http://schemas.microsoft.com/office/drawing/2014/main" id="{0DBF1869-EDFF-0C35-6ACD-FE4899188F82}"/>
              </a:ext>
            </a:extLst>
          </p:cNvPr>
          <p:cNvSpPr txBox="1"/>
          <p:nvPr/>
        </p:nvSpPr>
        <p:spPr>
          <a:xfrm>
            <a:off x="175647" y="1904993"/>
            <a:ext cx="11840705" cy="5044073"/>
          </a:xfrm>
          <a:prstGeom prst="rect">
            <a:avLst/>
          </a:prstGeom>
          <a:noFill/>
        </p:spPr>
        <p:txBody>
          <a:bodyPr wrap="square" rtlCol="0">
            <a:spAutoFit/>
          </a:bodyPr>
          <a:lstStyle/>
          <a:p>
            <a:pPr marL="285750" indent="-285750" algn="just">
              <a:lnSpc>
                <a:spcPct val="150000"/>
              </a:lnSpc>
              <a:buFont typeface="Arial" panose="020B0604020202020204" pitchFamily="34" charset="0"/>
              <a:buChar char="•"/>
            </a:pPr>
            <a:r>
              <a:rPr lang="en-GB" sz="1200" dirty="0">
                <a:latin typeface="Arial" panose="020B0604020202020204" pitchFamily="34" charset="0"/>
                <a:cs typeface="Arial" panose="020B0604020202020204" pitchFamily="34" charset="0"/>
              </a:rPr>
              <a:t>Billington, M.J., </a:t>
            </a:r>
            <a:r>
              <a:rPr lang="en-GB" sz="1200" dirty="0" err="1">
                <a:latin typeface="Arial" panose="020B0604020202020204" pitchFamily="34" charset="0"/>
                <a:cs typeface="Arial" panose="020B0604020202020204" pitchFamily="34" charset="0"/>
              </a:rPr>
              <a:t>Barnshaw</a:t>
            </a:r>
            <a:r>
              <a:rPr lang="en-GB" sz="1200" dirty="0">
                <a:latin typeface="Arial" panose="020B0604020202020204" pitchFamily="34" charset="0"/>
                <a:cs typeface="Arial" panose="020B0604020202020204" pitchFamily="34" charset="0"/>
              </a:rPr>
              <a:t>, S.P., Bright, K.T. and Crooks, A. (2017) The building regulations: explained and illustrated. John Wiley &amp; Sons.</a:t>
            </a:r>
          </a:p>
          <a:p>
            <a:pPr marL="285750" indent="-285750" algn="just">
              <a:lnSpc>
                <a:spcPct val="150000"/>
              </a:lnSpc>
              <a:buFont typeface="Arial" panose="020B0604020202020204" pitchFamily="34" charset="0"/>
              <a:buChar char="•"/>
            </a:pPr>
            <a:r>
              <a:rPr lang="en-GB" sz="1200" dirty="0">
                <a:latin typeface="Arial" panose="020B0604020202020204" pitchFamily="34" charset="0"/>
                <a:cs typeface="Arial" panose="020B0604020202020204" pitchFamily="34" charset="0"/>
              </a:rPr>
              <a:t>Ding, Z., Liu, S., Liao, L. and Zhang, L. (2019) ‘A digital construction framework integrating building information </a:t>
            </a:r>
            <a:r>
              <a:rPr lang="en-GB" sz="1200" dirty="0" err="1">
                <a:latin typeface="Arial" panose="020B0604020202020204" pitchFamily="34" charset="0"/>
                <a:cs typeface="Arial" panose="020B0604020202020204" pitchFamily="34" charset="0"/>
              </a:rPr>
              <a:t>modeling</a:t>
            </a:r>
            <a:r>
              <a:rPr lang="en-GB" sz="1200" dirty="0">
                <a:latin typeface="Arial" panose="020B0604020202020204" pitchFamily="34" charset="0"/>
                <a:cs typeface="Arial" panose="020B0604020202020204" pitchFamily="34" charset="0"/>
              </a:rPr>
              <a:t> and reverse engineering technologies for renovation projects’, Automation in construction, 102, pp. 45–58–45–58.</a:t>
            </a:r>
          </a:p>
          <a:p>
            <a:pPr marL="285750" indent="-285750" algn="just">
              <a:lnSpc>
                <a:spcPct val="150000"/>
              </a:lnSpc>
              <a:buFont typeface="Arial" panose="020B0604020202020204" pitchFamily="34" charset="0"/>
              <a:buChar char="•"/>
            </a:pPr>
            <a:r>
              <a:rPr lang="en-GB" sz="1200" dirty="0">
                <a:latin typeface="Arial" panose="020B0604020202020204" pitchFamily="34" charset="0"/>
                <a:cs typeface="Arial" panose="020B0604020202020204" pitchFamily="34" charset="0"/>
              </a:rPr>
              <a:t>Habibi, S. (2017) ‘The promise of BIM for improving building performance’, Energy and Buildings, 153, pp. 525–548–525–548.</a:t>
            </a:r>
          </a:p>
          <a:p>
            <a:pPr marL="285750" indent="-285750" algn="just">
              <a:lnSpc>
                <a:spcPct val="150000"/>
              </a:lnSpc>
              <a:buFont typeface="Arial" panose="020B0604020202020204" pitchFamily="34" charset="0"/>
              <a:buChar char="•"/>
            </a:pPr>
            <a:r>
              <a:rPr lang="en-GB" sz="1200" dirty="0" err="1">
                <a:latin typeface="Arial" panose="020B0604020202020204" pitchFamily="34" charset="0"/>
                <a:cs typeface="Arial" panose="020B0604020202020204" pitchFamily="34" charset="0"/>
              </a:rPr>
              <a:t>Kibert</a:t>
            </a:r>
            <a:r>
              <a:rPr lang="en-GB" sz="1200" dirty="0">
                <a:latin typeface="Arial" panose="020B0604020202020204" pitchFamily="34" charset="0"/>
                <a:cs typeface="Arial" panose="020B0604020202020204" pitchFamily="34" charset="0"/>
              </a:rPr>
              <a:t>, C.J. (2016) Sustainable construction: green building design and delivery. John Wiley &amp; Sons.</a:t>
            </a:r>
          </a:p>
          <a:p>
            <a:pPr marL="285750" indent="-285750" algn="just">
              <a:lnSpc>
                <a:spcPct val="150000"/>
              </a:lnSpc>
              <a:buFont typeface="Arial" panose="020B0604020202020204" pitchFamily="34" charset="0"/>
              <a:buChar char="•"/>
            </a:pPr>
            <a:r>
              <a:rPr lang="en-GB" sz="1200" dirty="0" err="1">
                <a:latin typeface="Arial" panose="020B0604020202020204" pitchFamily="34" charset="0"/>
                <a:cs typeface="Arial" panose="020B0604020202020204" pitchFamily="34" charset="0"/>
              </a:rPr>
              <a:t>Klinc</a:t>
            </a:r>
            <a:r>
              <a:rPr lang="en-GB" sz="1200" dirty="0">
                <a:latin typeface="Arial" panose="020B0604020202020204" pitchFamily="34" charset="0"/>
                <a:cs typeface="Arial" panose="020B0604020202020204" pitchFamily="34" charset="0"/>
              </a:rPr>
              <a:t>, R. and Turk, </a:t>
            </a:r>
            <a:r>
              <a:rPr lang="en-GB" sz="1200" dirty="0" err="1">
                <a:latin typeface="Arial" panose="020B0604020202020204" pitchFamily="34" charset="0"/>
                <a:cs typeface="Arial" panose="020B0604020202020204" pitchFamily="34" charset="0"/>
              </a:rPr>
              <a:t>Ž</a:t>
            </a:r>
            <a:r>
              <a:rPr lang="en-GB" sz="1200" dirty="0">
                <a:latin typeface="Arial" panose="020B0604020202020204" pitchFamily="34" charset="0"/>
                <a:cs typeface="Arial" panose="020B0604020202020204" pitchFamily="34" charset="0"/>
              </a:rPr>
              <a:t>. (2019) ‘Construction 4.0–digital transformation of one of the oldest industries’, Economic and Business Review, 21(3), p. 4.</a:t>
            </a:r>
          </a:p>
          <a:p>
            <a:pPr marL="285750" indent="-285750" algn="just">
              <a:lnSpc>
                <a:spcPct val="150000"/>
              </a:lnSpc>
              <a:buFont typeface="Arial" panose="020B0604020202020204" pitchFamily="34" charset="0"/>
              <a:buChar char="•"/>
            </a:pPr>
            <a:r>
              <a:rPr lang="en-GB" sz="1200" dirty="0" err="1">
                <a:latin typeface="Arial" panose="020B0604020202020204" pitchFamily="34" charset="0"/>
                <a:cs typeface="Arial" panose="020B0604020202020204" pitchFamily="34" charset="0"/>
              </a:rPr>
              <a:t>Manggat</a:t>
            </a:r>
            <a:r>
              <a:rPr lang="en-GB" sz="1200" dirty="0">
                <a:latin typeface="Arial" panose="020B0604020202020204" pitchFamily="34" charset="0"/>
                <a:cs typeface="Arial" panose="020B0604020202020204" pitchFamily="34" charset="0"/>
              </a:rPr>
              <a:t>, I., Zain, R., Jamaluddin, Z. and others (2018) ‘The impact of infrastructure development on rural communities: A literature review’, International Journal of Academic Research in Business and Social Sciences, 8(1), pp. 647–658–647–658.</a:t>
            </a:r>
          </a:p>
          <a:p>
            <a:pPr marL="285750" indent="-285750" algn="just">
              <a:lnSpc>
                <a:spcPct val="150000"/>
              </a:lnSpc>
              <a:buFont typeface="Arial" panose="020B0604020202020204" pitchFamily="34" charset="0"/>
              <a:buChar char="•"/>
            </a:pPr>
            <a:r>
              <a:rPr lang="en-GB" sz="1200" dirty="0" err="1">
                <a:latin typeface="Arial" panose="020B0604020202020204" pitchFamily="34" charset="0"/>
                <a:cs typeface="Arial" panose="020B0604020202020204" pitchFamily="34" charset="0"/>
              </a:rPr>
              <a:t>Maraveas</a:t>
            </a:r>
            <a:r>
              <a:rPr lang="en-GB" sz="1200" dirty="0">
                <a:latin typeface="Arial" panose="020B0604020202020204" pitchFamily="34" charset="0"/>
                <a:cs typeface="Arial" panose="020B0604020202020204" pitchFamily="34" charset="0"/>
              </a:rPr>
              <a:t>, C. (2020) ‘Production of sustainable construction materials using </a:t>
            </a:r>
            <a:r>
              <a:rPr lang="en-GB" sz="1200" dirty="0" err="1">
                <a:latin typeface="Arial" panose="020B0604020202020204" pitchFamily="34" charset="0"/>
                <a:cs typeface="Arial" panose="020B0604020202020204" pitchFamily="34" charset="0"/>
              </a:rPr>
              <a:t>agro</a:t>
            </a:r>
            <a:r>
              <a:rPr lang="en-GB" sz="1200" dirty="0">
                <a:latin typeface="Arial" panose="020B0604020202020204" pitchFamily="34" charset="0"/>
                <a:cs typeface="Arial" panose="020B0604020202020204" pitchFamily="34" charset="0"/>
              </a:rPr>
              <a:t>-wastes’, Materials, 13(2), p. 262.</a:t>
            </a:r>
          </a:p>
          <a:p>
            <a:pPr marL="285750" indent="-285750" algn="just">
              <a:lnSpc>
                <a:spcPct val="150000"/>
              </a:lnSpc>
              <a:buFont typeface="Arial" panose="020B0604020202020204" pitchFamily="34" charset="0"/>
              <a:buChar char="•"/>
            </a:pPr>
            <a:r>
              <a:rPr lang="en-GB" sz="1200" dirty="0">
                <a:latin typeface="Arial" panose="020B0604020202020204" pitchFamily="34" charset="0"/>
                <a:cs typeface="Arial" panose="020B0604020202020204" pitchFamily="34" charset="0"/>
              </a:rPr>
              <a:t>Ng, C.P., Law, T.H., </a:t>
            </a:r>
            <a:r>
              <a:rPr lang="en-GB" sz="1200" dirty="0" err="1">
                <a:latin typeface="Arial" panose="020B0604020202020204" pitchFamily="34" charset="0"/>
                <a:cs typeface="Arial" panose="020B0604020202020204" pitchFamily="34" charset="0"/>
              </a:rPr>
              <a:t>Jakarni</a:t>
            </a:r>
            <a:r>
              <a:rPr lang="en-GB" sz="1200" dirty="0">
                <a:latin typeface="Arial" panose="020B0604020202020204" pitchFamily="34" charset="0"/>
                <a:cs typeface="Arial" panose="020B0604020202020204" pitchFamily="34" charset="0"/>
              </a:rPr>
              <a:t>, F.M. and </a:t>
            </a:r>
            <a:r>
              <a:rPr lang="en-GB" sz="1200" dirty="0" err="1">
                <a:latin typeface="Arial" panose="020B0604020202020204" pitchFamily="34" charset="0"/>
                <a:cs typeface="Arial" panose="020B0604020202020204" pitchFamily="34" charset="0"/>
              </a:rPr>
              <a:t>Kulanthayan</a:t>
            </a:r>
            <a:r>
              <a:rPr lang="en-GB" sz="1200" dirty="0">
                <a:latin typeface="Arial" panose="020B0604020202020204" pitchFamily="34" charset="0"/>
                <a:cs typeface="Arial" panose="020B0604020202020204" pitchFamily="34" charset="0"/>
              </a:rPr>
              <a:t>, S. (2019) ‘Road infrastructure development and economic growth’, in IOP conference series: materials science and engineering, p. 12045.</a:t>
            </a:r>
          </a:p>
          <a:p>
            <a:pPr marL="285750" indent="-285750" algn="just">
              <a:lnSpc>
                <a:spcPct val="150000"/>
              </a:lnSpc>
              <a:buFont typeface="Arial" panose="020B0604020202020204" pitchFamily="34" charset="0"/>
              <a:buChar char="•"/>
            </a:pPr>
            <a:r>
              <a:rPr lang="en-GB" sz="1200" dirty="0" err="1">
                <a:latin typeface="Arial" panose="020B0604020202020204" pitchFamily="34" charset="0"/>
                <a:cs typeface="Arial" panose="020B0604020202020204" pitchFamily="34" charset="0"/>
              </a:rPr>
              <a:t>Skorobogatova</a:t>
            </a:r>
            <a:r>
              <a:rPr lang="en-GB" sz="1200" dirty="0">
                <a:latin typeface="Arial" panose="020B0604020202020204" pitchFamily="34" charset="0"/>
                <a:cs typeface="Arial" panose="020B0604020202020204" pitchFamily="34" charset="0"/>
              </a:rPr>
              <a:t>, O. and Kuzmina-Merlino, I. (2017) ‘Transport infrastructure development performance’, Procedia Engineering, 178, pp. 319–329–319–329.</a:t>
            </a:r>
          </a:p>
          <a:p>
            <a:pPr marL="285750" indent="-285750" algn="just">
              <a:lnSpc>
                <a:spcPct val="150000"/>
              </a:lnSpc>
              <a:buFont typeface="Arial" panose="020B0604020202020204" pitchFamily="34" charset="0"/>
              <a:buChar char="•"/>
            </a:pPr>
            <a:r>
              <a:rPr lang="en-GB" sz="1200" dirty="0" err="1">
                <a:latin typeface="Arial" panose="020B0604020202020204" pitchFamily="34" charset="0"/>
                <a:cs typeface="Arial" panose="020B0604020202020204" pitchFamily="34" charset="0"/>
              </a:rPr>
              <a:t>Tetik</a:t>
            </a:r>
            <a:r>
              <a:rPr lang="en-GB" sz="1200" dirty="0">
                <a:latin typeface="Arial" panose="020B0604020202020204" pitchFamily="34" charset="0"/>
                <a:cs typeface="Arial" panose="020B0604020202020204" pitchFamily="34" charset="0"/>
              </a:rPr>
              <a:t>, M., </a:t>
            </a:r>
            <a:r>
              <a:rPr lang="en-GB" sz="1200" dirty="0" err="1">
                <a:latin typeface="Arial" panose="020B0604020202020204" pitchFamily="34" charset="0"/>
                <a:cs typeface="Arial" panose="020B0604020202020204" pitchFamily="34" charset="0"/>
              </a:rPr>
              <a:t>Peltokorpi</a:t>
            </a:r>
            <a:r>
              <a:rPr lang="en-GB" sz="1200" dirty="0">
                <a:latin typeface="Arial" panose="020B0604020202020204" pitchFamily="34" charset="0"/>
                <a:cs typeface="Arial" panose="020B0604020202020204" pitchFamily="34" charset="0"/>
              </a:rPr>
              <a:t>, A., </a:t>
            </a:r>
            <a:r>
              <a:rPr lang="en-GB" sz="1200" dirty="0" err="1">
                <a:latin typeface="Arial" panose="020B0604020202020204" pitchFamily="34" charset="0"/>
                <a:cs typeface="Arial" panose="020B0604020202020204" pitchFamily="34" charset="0"/>
              </a:rPr>
              <a:t>Seppänen</a:t>
            </a:r>
            <a:r>
              <a:rPr lang="en-GB" sz="1200" dirty="0">
                <a:latin typeface="Arial" panose="020B0604020202020204" pitchFamily="34" charset="0"/>
                <a:cs typeface="Arial" panose="020B0604020202020204" pitchFamily="34" charset="0"/>
              </a:rPr>
              <a:t>, O. and </a:t>
            </a:r>
            <a:r>
              <a:rPr lang="en-GB" sz="1200" dirty="0" err="1">
                <a:latin typeface="Arial" panose="020B0604020202020204" pitchFamily="34" charset="0"/>
                <a:cs typeface="Arial" panose="020B0604020202020204" pitchFamily="34" charset="0"/>
              </a:rPr>
              <a:t>Holmström</a:t>
            </a:r>
            <a:r>
              <a:rPr lang="en-GB" sz="1200" dirty="0">
                <a:latin typeface="Arial" panose="020B0604020202020204" pitchFamily="34" charset="0"/>
                <a:cs typeface="Arial" panose="020B0604020202020204" pitchFamily="34" charset="0"/>
              </a:rPr>
              <a:t>, J. (2019) ‘Direct digital construction: Technology-based operations management practice for continuous improvement of construction industry performance’, Automation in construction, 107, p. 102910.</a:t>
            </a:r>
          </a:p>
          <a:p>
            <a:pPr marL="285750" indent="-285750" algn="just">
              <a:lnSpc>
                <a:spcPct val="150000"/>
              </a:lnSpc>
              <a:buFont typeface="Arial" panose="020B0604020202020204" pitchFamily="34" charset="0"/>
              <a:buChar char="•"/>
            </a:pPr>
            <a:r>
              <a:rPr lang="en-GB" sz="1200" dirty="0">
                <a:latin typeface="Arial" panose="020B0604020202020204" pitchFamily="34" charset="0"/>
                <a:cs typeface="Arial" panose="020B0604020202020204" pitchFamily="34" charset="0"/>
              </a:rPr>
              <a:t>Woodhead, R., Stephenson, P. and Morrey, D. (2018) ‘Digital construction: From point solutions to IoT ecosystem’, Automation in Construction, 93, pp. 35–46–35–46.</a:t>
            </a:r>
          </a:p>
          <a:p>
            <a:pPr marL="285750" indent="-285750" algn="just">
              <a:lnSpc>
                <a:spcPct val="150000"/>
              </a:lnSpc>
              <a:buFont typeface="Arial" panose="020B0604020202020204" pitchFamily="34" charset="0"/>
              <a:buChar char="•"/>
            </a:pPr>
            <a:r>
              <a:rPr lang="en-GB" sz="1200" dirty="0">
                <a:latin typeface="Arial" panose="020B0604020202020204" pitchFamily="34" charset="0"/>
                <a:cs typeface="Arial" panose="020B0604020202020204" pitchFamily="34" charset="0"/>
              </a:rPr>
              <a:t>Xu, G. and Shi, X. (2018) ‘Characteristics and applications of fly ash as a sustainable construction material: A state-of-the-art review’, Resources, conservation and recycling, 136, pp. 95–109–95–109.</a:t>
            </a:r>
          </a:p>
          <a:p>
            <a:pPr marL="285750" indent="-285750" algn="just">
              <a:lnSpc>
                <a:spcPct val="150000"/>
              </a:lnSpc>
              <a:buFont typeface="Arial" panose="020B0604020202020204" pitchFamily="34" charset="0"/>
              <a:buChar char="•"/>
            </a:pPr>
            <a:endParaRPr lang="en-GB"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94371059"/>
      </p:ext>
    </p:extLst>
  </p:cSld>
  <p:clrMapOvr>
    <a:masterClrMapping/>
  </p:clrMapOvr>
</p:sld>
</file>

<file path=ppt/theme/theme1.xml><?xml version="1.0" encoding="utf-8"?>
<a:theme xmlns:a="http://schemas.openxmlformats.org/drawingml/2006/main" name="Dividend">
  <a:themeElements>
    <a:clrScheme name="Dividend">
      <a:dk1>
        <a:sysClr val="windowText" lastClr="000000"/>
      </a:dk1>
      <a:lt1>
        <a:sysClr val="window" lastClr="FFFFFF"/>
      </a:lt1>
      <a:dk2>
        <a:srgbClr val="3D3D3D"/>
      </a:dk2>
      <a:lt2>
        <a:srgbClr val="EBEBEB"/>
      </a:lt2>
      <a:accent1>
        <a:srgbClr val="4D1434"/>
      </a:accent1>
      <a:accent2>
        <a:srgbClr val="903163"/>
      </a:accent2>
      <a:accent3>
        <a:srgbClr val="B2324B"/>
      </a:accent3>
      <a:accent4>
        <a:srgbClr val="969FA7"/>
      </a:accent4>
      <a:accent5>
        <a:srgbClr val="66B1CE"/>
      </a:accent5>
      <a:accent6>
        <a:srgbClr val="40619D"/>
      </a:accent6>
      <a:hlink>
        <a:srgbClr val="828282"/>
      </a:hlink>
      <a:folHlink>
        <a:srgbClr val="A5A5A5"/>
      </a:folHlink>
    </a:clrScheme>
    <a:fontScheme name="Dividend">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Dividend">
      <a:fillStyleLst>
        <a:solidFill>
          <a:schemeClr val="phClr"/>
        </a:solidFill>
        <a:gradFill rotWithShape="1">
          <a:gsLst>
            <a:gs pos="0">
              <a:schemeClr val="phClr">
                <a:tint val="68000"/>
                <a:alpha val="90000"/>
                <a:lumMod val="100000"/>
              </a:schemeClr>
            </a:gs>
            <a:gs pos="100000">
              <a:schemeClr val="phClr">
                <a:tint val="90000"/>
                <a:lumMod val="95000"/>
              </a:schemeClr>
            </a:gs>
          </a:gsLst>
          <a:lin ang="5400000" scaled="1"/>
        </a:gradFill>
        <a:gradFill rotWithShape="1">
          <a:gsLst>
            <a:gs pos="0">
              <a:schemeClr val="phClr">
                <a:tint val="98000"/>
                <a:lumMod val="110000"/>
              </a:schemeClr>
            </a:gs>
            <a:gs pos="84000">
              <a:schemeClr val="phClr">
                <a:shade val="90000"/>
                <a:lumMod val="88000"/>
              </a:schemeClr>
            </a:gs>
          </a:gsLst>
          <a:lin ang="5400000" scaled="0"/>
        </a:gradFill>
      </a:fillStyleLst>
      <a:lnStyleLst>
        <a:ln w="12700" cap="rnd" cmpd="sng" algn="ctr">
          <a:solidFill>
            <a:schemeClr val="phClr">
              <a:lumMod val="90000"/>
            </a:schemeClr>
          </a:solidFill>
          <a:prstDash val="solid"/>
        </a:ln>
        <a:ln w="2222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55000"/>
              </a:srgbClr>
            </a:outerShdw>
          </a:effectLst>
        </a:effectStyle>
        <a:effectStyle>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a:effectStyle>
      </a:effectStyleLst>
      <a:bgFillStyleLst>
        <a:solidFill>
          <a:schemeClr val="phClr"/>
        </a:solidFill>
        <a:gradFill rotWithShape="1">
          <a:gsLst>
            <a:gs pos="0">
              <a:schemeClr val="phClr">
                <a:tint val="90000"/>
                <a:lumMod val="110000"/>
              </a:schemeClr>
            </a:gs>
            <a:gs pos="88000">
              <a:schemeClr val="phClr">
                <a:shade val="94000"/>
                <a:satMod val="110000"/>
                <a:lumMod val="88000"/>
              </a:schemeClr>
            </a:gs>
          </a:gsLst>
          <a:lin ang="5400000" scaled="0"/>
        </a:gradFill>
        <a:gradFill rotWithShape="1">
          <a:gsLst>
            <a:gs pos="0">
              <a:schemeClr val="phClr">
                <a:tint val="90000"/>
                <a:lumMod val="110000"/>
              </a:schemeClr>
            </a:gs>
            <a:gs pos="100000">
              <a:schemeClr val="phClr">
                <a:shade val="98000"/>
                <a:satMod val="110000"/>
                <a:lumMod val="8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General PPT" id="{FF0F2D8E-FA70-7845-BA2E-534ED3AA8130}" vid="{E87CA991-ABA5-3845-8321-5C87838589C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Dividend</Template>
  <TotalTime>9</TotalTime>
  <Words>3036</Words>
  <Application>Microsoft Macintosh PowerPoint</Application>
  <PresentationFormat>Widescreen</PresentationFormat>
  <Paragraphs>104</Paragraphs>
  <Slides>15</Slides>
  <Notes>14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15</vt:i4>
      </vt:variant>
    </vt:vector>
  </HeadingPairs>
  <TitlesOfParts>
    <vt:vector size="22" baseType="lpstr">
      <vt:lpstr>Aptos</vt:lpstr>
      <vt:lpstr>Arial</vt:lpstr>
      <vt:lpstr>Calibri</vt:lpstr>
      <vt:lpstr>Gill Sans MT</vt:lpstr>
      <vt:lpstr>Times New Roman</vt:lpstr>
      <vt:lpstr>Wingdings 2</vt:lpstr>
      <vt:lpstr>Dividend</vt:lpstr>
      <vt:lpstr>PowerPoint Presentation</vt:lpstr>
      <vt:lpstr>Table of Contents </vt:lpstr>
      <vt:lpstr>Introduction </vt:lpstr>
      <vt:lpstr>Recruitment Process</vt:lpstr>
      <vt:lpstr>Recruitment Process (Cont.)</vt:lpstr>
      <vt:lpstr>Recruitment Process (Cont.)</vt:lpstr>
      <vt:lpstr>Exploring 3 Different Types of Interviews</vt:lpstr>
      <vt:lpstr>Exploring 3 Different Types of Interviews (Cont.)</vt:lpstr>
      <vt:lpstr>Exploring 3 Different Types of Interviews (Cont.)</vt:lpstr>
      <vt:lpstr>Justification of Appropriate Questioning Techniques</vt:lpstr>
      <vt:lpstr>Justification of Appropriate Questioning Techniques (Cont.)</vt:lpstr>
      <vt:lpstr>Comparison &amp; Contrast: Face-to-Face vs Online Interviews</vt:lpstr>
      <vt:lpstr>Comparison &amp; Contrast: Face-to-Face vs Online Interviews (Cont.)</vt:lpstr>
      <vt:lpstr>Conclusion</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MyPC</dc:creator>
  <cp:lastModifiedBy>MyPC</cp:lastModifiedBy>
  <cp:revision>3</cp:revision>
  <dcterms:created xsi:type="dcterms:W3CDTF">2025-02-16T02:58:48Z</dcterms:created>
  <dcterms:modified xsi:type="dcterms:W3CDTF">2025-02-16T03:07:59Z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defa4170-0d19-0005-0004-bc88714345d2_Enabled">
    <vt:lpwstr>true</vt:lpwstr>
  </property>
  <property fmtid="{D5CDD505-2E9C-101B-9397-08002B2CF9AE}" pid="3" name="MSIP_Label_defa4170-0d19-0005-0004-bc88714345d2_SetDate">
    <vt:lpwstr>2024-06-30T05:24:52Z</vt:lpwstr>
  </property>
  <property fmtid="{D5CDD505-2E9C-101B-9397-08002B2CF9AE}" pid="4" name="MSIP_Label_defa4170-0d19-0005-0004-bc88714345d2_Method">
    <vt:lpwstr>Standard</vt:lpwstr>
  </property>
  <property fmtid="{D5CDD505-2E9C-101B-9397-08002B2CF9AE}" pid="5" name="MSIP_Label_defa4170-0d19-0005-0004-bc88714345d2_Name">
    <vt:lpwstr>defa4170-0d19-0005-0004-bc88714345d2</vt:lpwstr>
  </property>
  <property fmtid="{D5CDD505-2E9C-101B-9397-08002B2CF9AE}" pid="6" name="MSIP_Label_defa4170-0d19-0005-0004-bc88714345d2_SiteId">
    <vt:lpwstr>9b91cacf-b436-4e84-946c-4de2f70bbc99</vt:lpwstr>
  </property>
  <property fmtid="{D5CDD505-2E9C-101B-9397-08002B2CF9AE}" pid="7" name="MSIP_Label_defa4170-0d19-0005-0004-bc88714345d2_ActionId">
    <vt:lpwstr>4576e757-a49d-4e54-9992-ab91aac22bc9</vt:lpwstr>
  </property>
  <property fmtid="{D5CDD505-2E9C-101B-9397-08002B2CF9AE}" pid="8" name="MSIP_Label_defa4170-0d19-0005-0004-bc88714345d2_ContentBits">
    <vt:lpwstr>0</vt:lpwstr>
  </property>
</Properties>
</file>