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2F71AE-D5D5-4533-8C8F-C7FD6ECFB30B}"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3311668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2F71AE-D5D5-4533-8C8F-C7FD6ECFB30B}"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2477718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2F71AE-D5D5-4533-8C8F-C7FD6ECFB30B}" type="datetimeFigureOut">
              <a:rPr lang="en-GB" smtClean="0"/>
              <a:t>13/05/2026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1562843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82F71AE-D5D5-4533-8C8F-C7FD6ECFB30B}" type="datetimeFigureOut">
              <a:rPr lang="en-GB" smtClean="0"/>
              <a:t>13/05/2026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3320148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682F71AE-D5D5-4533-8C8F-C7FD6ECFB30B}" type="datetimeFigureOut">
              <a:rPr lang="en-GB" smtClean="0"/>
              <a:t>13/05/2026</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1663432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682F71AE-D5D5-4533-8C8F-C7FD6ECFB30B}" type="datetimeFigureOut">
              <a:rPr lang="en-GB" smtClean="0"/>
              <a:t>13/05/2026</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2212310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82F71AE-D5D5-4533-8C8F-C7FD6ECFB30B}" type="datetimeFigureOut">
              <a:rPr lang="en-GB" smtClean="0"/>
              <a:t>13/05/2026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2351558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682F71AE-D5D5-4533-8C8F-C7FD6ECFB30B}" type="datetimeFigureOut">
              <a:rPr lang="en-GB" smtClean="0"/>
              <a:t>13/05/2026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2944137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682F71AE-D5D5-4533-8C8F-C7FD6ECFB30B}" type="datetimeFigureOut">
              <a:rPr lang="en-GB" smtClean="0"/>
              <a:t>13/05/2026</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238132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2F71AE-D5D5-4533-8C8F-C7FD6ECFB30B}" type="datetimeFigureOut">
              <a:rPr lang="en-GB" smtClean="0"/>
              <a:t>13/05/2026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3061450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2F71AE-D5D5-4533-8C8F-C7FD6ECFB30B}" type="datetimeFigureOut">
              <a:rPr lang="en-GB" smtClean="0"/>
              <a:t>13/05/2026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02C74C-95EF-4C95-A30E-7FE4CCB678D6}" type="slidenum">
              <a:rPr lang="en-GB" smtClean="0"/>
              <a:t>‹#›</a:t>
            </a:fld>
            <a:endParaRPr lang="en-GB"/>
          </a:p>
        </p:txBody>
      </p:sp>
    </p:spTree>
    <p:extLst>
      <p:ext uri="{BB962C8B-B14F-4D97-AF65-F5344CB8AC3E}">
        <p14:creationId xmlns:p14="http://schemas.microsoft.com/office/powerpoint/2010/main" val="2917992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682F71AE-D5D5-4533-8C8F-C7FD6ECFB30B}" type="datetimeFigureOut">
              <a:rPr lang="en-GB" smtClean="0"/>
              <a:t>13/05/2026</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3F02C74C-95EF-4C95-A30E-7FE4CCB678D6}" type="slidenum">
              <a:rPr lang="en-GB" smtClean="0"/>
              <a:t>‹#›</a:t>
            </a:fld>
            <a:endParaRPr lang="en-GB"/>
          </a:p>
        </p:txBody>
      </p:sp>
    </p:spTree>
    <p:extLst>
      <p:ext uri="{BB962C8B-B14F-4D97-AF65-F5344CB8AC3E}">
        <p14:creationId xmlns:p14="http://schemas.microsoft.com/office/powerpoint/2010/main" val="1148811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5B0C3-3CE6-57D4-5F5E-5C5A41A46237}"/>
              </a:ext>
            </a:extLst>
          </p:cNvPr>
          <p:cNvSpPr>
            <a:spLocks noGrp="1"/>
          </p:cNvSpPr>
          <p:nvPr>
            <p:ph type="ctrTitle"/>
          </p:nvPr>
        </p:nvSpPr>
        <p:spPr/>
        <p:txBody>
          <a:bodyPr>
            <a:normAutofit/>
          </a:bodyPr>
          <a:lstStyle/>
          <a:p>
            <a:r>
              <a:rPr lang="en-GB" sz="4800" cap="all" dirty="0"/>
              <a:t>Synthesize a solution to a</a:t>
            </a:r>
            <a:br>
              <a:rPr lang="en-GB" sz="4800" cap="all" dirty="0"/>
            </a:br>
            <a:r>
              <a:rPr lang="en-GB" sz="4800" cap="all" dirty="0"/>
              <a:t>potential real-life scenario - </a:t>
            </a:r>
            <a:r>
              <a:rPr lang="en-GB" sz="4800" cap="all" dirty="0" err="1"/>
              <a:t>Presentaion</a:t>
            </a:r>
            <a:endParaRPr lang="en-GB" sz="4800" dirty="0"/>
          </a:p>
        </p:txBody>
      </p:sp>
      <p:sp>
        <p:nvSpPr>
          <p:cNvPr id="4" name="Rectangle 1">
            <a:extLst>
              <a:ext uri="{FF2B5EF4-FFF2-40B4-BE49-F238E27FC236}">
                <a16:creationId xmlns:a16="http://schemas.microsoft.com/office/drawing/2014/main" id="{BAAC2933-3D77-CAA1-2A98-9664495120B5}"/>
              </a:ext>
            </a:extLst>
          </p:cNvPr>
          <p:cNvSpPr>
            <a:spLocks noGrp="1" noChangeArrowheads="1"/>
          </p:cNvSpPr>
          <p:nvPr>
            <p:ph type="subTitle" idx="1"/>
          </p:nvPr>
        </p:nvSpPr>
        <p:spPr bwMode="auto">
          <a:xfrm>
            <a:off x="3604154" y="4481115"/>
            <a:ext cx="4811061"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404040"/>
                </a:solidFill>
                <a:effectLst/>
                <a:latin typeface="Aptos" panose="020B0004020202020204" pitchFamily="34" charset="0"/>
                <a:ea typeface="Aptos" panose="020B0004020202020204" pitchFamily="34" charset="0"/>
                <a:cs typeface="Times New Roman" panose="02020603050405020304" pitchFamily="18" charset="0"/>
              </a:rPr>
              <a:t>Networks and Cyber Security Essentials (ACCA4024)</a:t>
            </a:r>
          </a:p>
          <a:p>
            <a:pPr algn="r" eaLnBrk="0" fontAlgn="base" hangingPunct="0">
              <a:lnSpc>
                <a:spcPct val="100000"/>
              </a:lnSpc>
              <a:spcBef>
                <a:spcPct val="0"/>
              </a:spcBef>
              <a:spcAft>
                <a:spcPct val="0"/>
              </a:spcAft>
              <a:buClrTx/>
            </a:pPr>
            <a:r>
              <a:rPr lang="en-GB" dirty="0"/>
              <a:t>Callum Wallis-Evans (2426155)</a:t>
            </a:r>
          </a:p>
          <a:p>
            <a:pPr algn="r" eaLnBrk="0" fontAlgn="base" hangingPunct="0">
              <a:lnSpc>
                <a:spcPct val="100000"/>
              </a:lnSpc>
              <a:spcBef>
                <a:spcPct val="0"/>
              </a:spcBef>
              <a:spcAft>
                <a:spcPct val="0"/>
              </a:spcAft>
              <a:buClrTx/>
            </a:pPr>
            <a:r>
              <a:rPr lang="de-DE" dirty="0"/>
              <a:t>2426155@student.uwtsd.ac.uk</a:t>
            </a:r>
            <a:endParaRPr lang="en-GB" dirty="0"/>
          </a:p>
          <a:p>
            <a:pPr marL="0" marR="0" lvl="0" indent="0" algn="r"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71616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DAA28-1639-4058-8123-10855236588D}"/>
              </a:ext>
            </a:extLst>
          </p:cNvPr>
          <p:cNvSpPr>
            <a:spLocks noGrp="1"/>
          </p:cNvSpPr>
          <p:nvPr>
            <p:ph type="title"/>
          </p:nvPr>
        </p:nvSpPr>
        <p:spPr/>
        <p:txBody>
          <a:bodyPr/>
          <a:lstStyle/>
          <a:p>
            <a:r>
              <a:rPr lang="en-US" dirty="0"/>
              <a:t>VTAM – Cybersecurity</a:t>
            </a:r>
            <a:endParaRPr lang="en-GB" dirty="0"/>
          </a:p>
        </p:txBody>
      </p:sp>
      <p:sp>
        <p:nvSpPr>
          <p:cNvPr id="3" name="Content Placeholder 2">
            <a:extLst>
              <a:ext uri="{FF2B5EF4-FFF2-40B4-BE49-F238E27FC236}">
                <a16:creationId xmlns:a16="http://schemas.microsoft.com/office/drawing/2014/main" id="{8183A0B7-67D6-76AA-AB1F-8A9A91610913}"/>
              </a:ext>
            </a:extLst>
          </p:cNvPr>
          <p:cNvSpPr>
            <a:spLocks noGrp="1"/>
          </p:cNvSpPr>
          <p:nvPr>
            <p:ph idx="1"/>
          </p:nvPr>
        </p:nvSpPr>
        <p:spPr/>
        <p:txBody>
          <a:bodyPr/>
          <a:lstStyle/>
          <a:p>
            <a:r>
              <a:rPr lang="en-US" dirty="0"/>
              <a:t>Recently, the company has experienced a series of security incidents, including a sophisticated phishing campaign that bypassed traditional email filters and an attempted ransomware infection.</a:t>
            </a:r>
          </a:p>
          <a:p>
            <a:r>
              <a:rPr lang="en-US" dirty="0"/>
              <a:t>Hybrid work and cloud services have significantly expanded VTAM’s attack surface. Financial services </a:t>
            </a:r>
            <a:r>
              <a:rPr lang="en-US" dirty="0" err="1"/>
              <a:t>organisations</a:t>
            </a:r>
            <a:r>
              <a:rPr lang="en-US" dirty="0"/>
              <a:t> are prime targets for financially motivated cybercriminals.</a:t>
            </a:r>
          </a:p>
          <a:p>
            <a:r>
              <a:rPr lang="en-US" dirty="0"/>
              <a:t>To prevent future damage and mitigate risk, it is in VTAM’s best interest to invest more resources into cybersecurity.</a:t>
            </a:r>
          </a:p>
          <a:p>
            <a:endParaRPr lang="en-GB" dirty="0"/>
          </a:p>
        </p:txBody>
      </p:sp>
    </p:spTree>
    <p:extLst>
      <p:ext uri="{BB962C8B-B14F-4D97-AF65-F5344CB8AC3E}">
        <p14:creationId xmlns:p14="http://schemas.microsoft.com/office/powerpoint/2010/main" val="1653509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CC80-76E0-DA18-9C27-C716D047F7C3}"/>
              </a:ext>
            </a:extLst>
          </p:cNvPr>
          <p:cNvSpPr>
            <a:spLocks noGrp="1"/>
          </p:cNvSpPr>
          <p:nvPr>
            <p:ph type="title"/>
          </p:nvPr>
        </p:nvSpPr>
        <p:spPr/>
        <p:txBody>
          <a:bodyPr/>
          <a:lstStyle/>
          <a:p>
            <a:r>
              <a:rPr lang="en-US" dirty="0"/>
              <a:t>Key Cyber Threats</a:t>
            </a:r>
            <a:endParaRPr lang="en-GB" dirty="0"/>
          </a:p>
        </p:txBody>
      </p:sp>
      <p:sp>
        <p:nvSpPr>
          <p:cNvPr id="3" name="Content Placeholder 2">
            <a:extLst>
              <a:ext uri="{FF2B5EF4-FFF2-40B4-BE49-F238E27FC236}">
                <a16:creationId xmlns:a16="http://schemas.microsoft.com/office/drawing/2014/main" id="{2B40325F-A691-8AA7-FFF3-F2B5D13DFBF2}"/>
              </a:ext>
            </a:extLst>
          </p:cNvPr>
          <p:cNvSpPr>
            <a:spLocks noGrp="1"/>
          </p:cNvSpPr>
          <p:nvPr>
            <p:ph idx="1"/>
          </p:nvPr>
        </p:nvSpPr>
        <p:spPr/>
        <p:txBody>
          <a:bodyPr/>
          <a:lstStyle/>
          <a:p>
            <a:r>
              <a:rPr lang="en-GB" b="1" dirty="0"/>
              <a:t>Ransomware-as-a-Service (RaaS) </a:t>
            </a:r>
            <a:r>
              <a:rPr lang="en-GB" dirty="0"/>
              <a:t>– Criminal vendors will sell ransomware to buyers to allow malicious cyberattacks</a:t>
            </a:r>
          </a:p>
          <a:p>
            <a:r>
              <a:rPr lang="en-GB" b="1" dirty="0"/>
              <a:t>AI-Powered Social Engineering </a:t>
            </a:r>
            <a:r>
              <a:rPr lang="en-GB" dirty="0"/>
              <a:t>– A cyberattack that relies on manipulating human behaviour for access to sensitive data, becoming more sophisticated with the adoption of A.I</a:t>
            </a:r>
          </a:p>
          <a:p>
            <a:r>
              <a:rPr lang="en-GB" b="1" dirty="0"/>
              <a:t>Supply Chain Compromises </a:t>
            </a:r>
            <a:r>
              <a:rPr lang="en-GB" dirty="0"/>
              <a:t>– Attackers target third party products and services that companies use to penetrate organisations and gain indirect access</a:t>
            </a:r>
          </a:p>
          <a:p>
            <a:r>
              <a:rPr lang="en-US" b="1" dirty="0"/>
              <a:t>Risk of Cloud Adoption and Hybrid Work </a:t>
            </a:r>
            <a:r>
              <a:rPr lang="en-US" dirty="0"/>
              <a:t>– With the increased adoption of cloud services and hybrid working, attacks are having more opportunities to attack and attempt to gain access to </a:t>
            </a:r>
            <a:r>
              <a:rPr lang="en-US" dirty="0" err="1"/>
              <a:t>organisations</a:t>
            </a:r>
            <a:endParaRPr lang="en-US" dirty="0"/>
          </a:p>
          <a:p>
            <a:r>
              <a:rPr lang="en-US" b="1" dirty="0"/>
              <a:t>With the increasing sophistication and frequency of these threats, VTAM is becoming more at risk of financial, operational and reputational damage</a:t>
            </a:r>
            <a:endParaRPr lang="en-GB" b="1" dirty="0"/>
          </a:p>
        </p:txBody>
      </p:sp>
    </p:spTree>
    <p:extLst>
      <p:ext uri="{BB962C8B-B14F-4D97-AF65-F5344CB8AC3E}">
        <p14:creationId xmlns:p14="http://schemas.microsoft.com/office/powerpoint/2010/main" val="3821728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0F6A5-D15C-8DCE-E12F-340DA546B2D6}"/>
              </a:ext>
            </a:extLst>
          </p:cNvPr>
          <p:cNvSpPr>
            <a:spLocks noGrp="1"/>
          </p:cNvSpPr>
          <p:nvPr>
            <p:ph type="title"/>
          </p:nvPr>
        </p:nvSpPr>
        <p:spPr/>
        <p:txBody>
          <a:bodyPr/>
          <a:lstStyle/>
          <a:p>
            <a:r>
              <a:rPr lang="en-US" dirty="0"/>
              <a:t>What Is Zero Trust and why It Is Important</a:t>
            </a:r>
            <a:endParaRPr lang="en-GB" dirty="0"/>
          </a:p>
        </p:txBody>
      </p:sp>
      <p:sp>
        <p:nvSpPr>
          <p:cNvPr id="3" name="Content Placeholder 2">
            <a:extLst>
              <a:ext uri="{FF2B5EF4-FFF2-40B4-BE49-F238E27FC236}">
                <a16:creationId xmlns:a16="http://schemas.microsoft.com/office/drawing/2014/main" id="{D88375CD-9406-042E-B194-002B1903D79D}"/>
              </a:ext>
            </a:extLst>
          </p:cNvPr>
          <p:cNvSpPr>
            <a:spLocks noGrp="1"/>
          </p:cNvSpPr>
          <p:nvPr>
            <p:ph idx="1"/>
          </p:nvPr>
        </p:nvSpPr>
        <p:spPr/>
        <p:txBody>
          <a:bodyPr/>
          <a:lstStyle/>
          <a:p>
            <a:r>
              <a:rPr lang="en-US" dirty="0"/>
              <a:t>Zero Trust is a security approach that requires continuous verification of all users and devices, regardless of access level, to reduce the risk of </a:t>
            </a:r>
            <a:r>
              <a:rPr lang="en-US" dirty="0" err="1"/>
              <a:t>unauthorised</a:t>
            </a:r>
            <a:r>
              <a:rPr lang="en-US" dirty="0"/>
              <a:t> access.</a:t>
            </a:r>
          </a:p>
          <a:p>
            <a:r>
              <a:rPr lang="en-US" dirty="0"/>
              <a:t>This approach will shape VTAM’s security policies and implementation to reduce the risk of </a:t>
            </a:r>
            <a:r>
              <a:rPr lang="en-US" dirty="0" err="1"/>
              <a:t>unauthorised</a:t>
            </a:r>
            <a:r>
              <a:rPr lang="en-US" dirty="0"/>
              <a:t> access to digital assets and sensitive business data.</a:t>
            </a:r>
            <a:endParaRPr lang="en-GB" dirty="0"/>
          </a:p>
        </p:txBody>
      </p:sp>
    </p:spTree>
    <p:extLst>
      <p:ext uri="{BB962C8B-B14F-4D97-AF65-F5344CB8AC3E}">
        <p14:creationId xmlns:p14="http://schemas.microsoft.com/office/powerpoint/2010/main" val="3695860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C25E1-50E0-20DD-EB51-52E253C94B32}"/>
              </a:ext>
            </a:extLst>
          </p:cNvPr>
          <p:cNvSpPr>
            <a:spLocks noGrp="1"/>
          </p:cNvSpPr>
          <p:nvPr>
            <p:ph type="title"/>
          </p:nvPr>
        </p:nvSpPr>
        <p:spPr>
          <a:xfrm>
            <a:off x="95602" y="1045179"/>
            <a:ext cx="3503005" cy="4601183"/>
          </a:xfrm>
        </p:spPr>
        <p:txBody>
          <a:bodyPr/>
          <a:lstStyle/>
          <a:p>
            <a:r>
              <a:rPr lang="en-US" dirty="0"/>
              <a:t>Security Implementations</a:t>
            </a:r>
            <a:endParaRPr lang="en-GB" dirty="0"/>
          </a:p>
        </p:txBody>
      </p:sp>
      <p:sp>
        <p:nvSpPr>
          <p:cNvPr id="3" name="Content Placeholder 2">
            <a:extLst>
              <a:ext uri="{FF2B5EF4-FFF2-40B4-BE49-F238E27FC236}">
                <a16:creationId xmlns:a16="http://schemas.microsoft.com/office/drawing/2014/main" id="{ADD21AFF-C80C-41BA-79F5-6FA2EC00A58F}"/>
              </a:ext>
            </a:extLst>
          </p:cNvPr>
          <p:cNvSpPr>
            <a:spLocks noGrp="1"/>
          </p:cNvSpPr>
          <p:nvPr>
            <p:ph idx="1"/>
          </p:nvPr>
        </p:nvSpPr>
        <p:spPr/>
        <p:txBody>
          <a:bodyPr/>
          <a:lstStyle/>
          <a:p>
            <a:r>
              <a:rPr lang="en-GB" b="1" dirty="0"/>
              <a:t>Multi-Factor Authentication (MFA) </a:t>
            </a:r>
            <a:r>
              <a:rPr lang="en-GB" dirty="0"/>
              <a:t>- </a:t>
            </a:r>
            <a:r>
              <a:rPr lang="en-US" dirty="0"/>
              <a:t>Requires users to verify their identity using a multi-login method. Reduces the risk of </a:t>
            </a:r>
            <a:r>
              <a:rPr lang="en-US" dirty="0" err="1"/>
              <a:t>unauthorised</a:t>
            </a:r>
            <a:r>
              <a:rPr lang="en-US" dirty="0"/>
              <a:t> access and financial fraud.</a:t>
            </a:r>
          </a:p>
          <a:p>
            <a:r>
              <a:rPr lang="en-US" b="1" dirty="0"/>
              <a:t>Security Information and Event Management (SIEM) </a:t>
            </a:r>
            <a:r>
              <a:rPr lang="en-US" dirty="0"/>
              <a:t>- Software monitoring system that identifies suspicious activity across systems to allow continuous threat monitoring and faster incident detection.</a:t>
            </a:r>
          </a:p>
          <a:p>
            <a:r>
              <a:rPr lang="en-US" b="1" dirty="0"/>
              <a:t>Endpoint Detection and Response (EDR) </a:t>
            </a:r>
            <a:r>
              <a:rPr lang="en-US" dirty="0"/>
              <a:t>- Software that monitors threats for organizational devices. Helps detect and contain ransomware and malware attacks quickly.</a:t>
            </a:r>
          </a:p>
          <a:p>
            <a:r>
              <a:rPr lang="en-US" b="1" dirty="0"/>
              <a:t>Cloud Security Posture Management (CSPM) </a:t>
            </a:r>
            <a:r>
              <a:rPr lang="en-US" dirty="0"/>
              <a:t>- A tool used to identify misconfigurations in cloud services to improve security.</a:t>
            </a:r>
          </a:p>
          <a:p>
            <a:r>
              <a:rPr lang="en-GB" b="1" dirty="0"/>
              <a:t>Backup and Recovery Systems </a:t>
            </a:r>
            <a:r>
              <a:rPr lang="en-GB" dirty="0"/>
              <a:t>- </a:t>
            </a:r>
            <a:r>
              <a:rPr lang="en-US" dirty="0"/>
              <a:t>Systems to store backup copies of systems and data incase of an incident. Will allow business continuity and </a:t>
            </a:r>
            <a:r>
              <a:rPr lang="en-US" dirty="0" err="1"/>
              <a:t>minimise</a:t>
            </a:r>
            <a:r>
              <a:rPr lang="en-US" dirty="0"/>
              <a:t> downtime after cyber incidents.</a:t>
            </a:r>
            <a:endParaRPr lang="en-GB" dirty="0"/>
          </a:p>
        </p:txBody>
      </p:sp>
    </p:spTree>
    <p:extLst>
      <p:ext uri="{BB962C8B-B14F-4D97-AF65-F5344CB8AC3E}">
        <p14:creationId xmlns:p14="http://schemas.microsoft.com/office/powerpoint/2010/main" val="820844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66523-878E-BA81-6F78-EED35662A91F}"/>
              </a:ext>
            </a:extLst>
          </p:cNvPr>
          <p:cNvSpPr>
            <a:spLocks noGrp="1"/>
          </p:cNvSpPr>
          <p:nvPr>
            <p:ph type="title"/>
          </p:nvPr>
        </p:nvSpPr>
        <p:spPr/>
        <p:txBody>
          <a:bodyPr/>
          <a:lstStyle/>
          <a:p>
            <a:r>
              <a:rPr lang="en-US" dirty="0"/>
              <a:t>Incident Response Plan</a:t>
            </a:r>
            <a:endParaRPr lang="en-GB" dirty="0"/>
          </a:p>
        </p:txBody>
      </p:sp>
      <p:sp>
        <p:nvSpPr>
          <p:cNvPr id="3" name="Content Placeholder 2">
            <a:extLst>
              <a:ext uri="{FF2B5EF4-FFF2-40B4-BE49-F238E27FC236}">
                <a16:creationId xmlns:a16="http://schemas.microsoft.com/office/drawing/2014/main" id="{CDB1D56C-5CF0-6777-0A63-824CC723E788}"/>
              </a:ext>
            </a:extLst>
          </p:cNvPr>
          <p:cNvSpPr>
            <a:spLocks noGrp="1"/>
          </p:cNvSpPr>
          <p:nvPr>
            <p:ph idx="1"/>
          </p:nvPr>
        </p:nvSpPr>
        <p:spPr/>
        <p:txBody>
          <a:bodyPr/>
          <a:lstStyle/>
          <a:p>
            <a:r>
              <a:rPr lang="en-US" dirty="0"/>
              <a:t>VTAM will implement continuous 24/7 monitoring to detect cyber threats early across systems and networks. Automated alerting will ensure suspicious activity is identified and escalated immediately. </a:t>
            </a:r>
          </a:p>
          <a:p>
            <a:r>
              <a:rPr lang="en-US" dirty="0"/>
              <a:t>The initial response actions can be automated to reduce reaction time and limit potential damage. </a:t>
            </a:r>
          </a:p>
          <a:p>
            <a:r>
              <a:rPr lang="en-US" dirty="0"/>
              <a:t>The cybersecurity team will then assess alerts to confirm legitimate threats and identify false alarms. Confirmed threats will be contained quickly by isolating affected systems to protect business operations and data.</a:t>
            </a:r>
          </a:p>
          <a:p>
            <a:r>
              <a:rPr lang="en-US" dirty="0"/>
              <a:t> After threats have been resolved, incidents will be reviewed to identify weaknesses and strengthen vulnerabilities.</a:t>
            </a:r>
          </a:p>
          <a:p>
            <a:r>
              <a:rPr lang="en-US" dirty="0"/>
              <a:t>This will enable VTAM to respond efficiently to threats and  </a:t>
            </a:r>
            <a:r>
              <a:rPr lang="en-US" dirty="0" err="1"/>
              <a:t>minimise</a:t>
            </a:r>
            <a:r>
              <a:rPr lang="en-US" dirty="0"/>
              <a:t> potential damage.</a:t>
            </a:r>
            <a:endParaRPr lang="en-GB" dirty="0"/>
          </a:p>
        </p:txBody>
      </p:sp>
    </p:spTree>
    <p:extLst>
      <p:ext uri="{BB962C8B-B14F-4D97-AF65-F5344CB8AC3E}">
        <p14:creationId xmlns:p14="http://schemas.microsoft.com/office/powerpoint/2010/main" val="1557973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F9C5E-4604-8FDF-5848-A947830EC198}"/>
              </a:ext>
            </a:extLst>
          </p:cNvPr>
          <p:cNvSpPr>
            <a:spLocks noGrp="1"/>
          </p:cNvSpPr>
          <p:nvPr>
            <p:ph type="title"/>
          </p:nvPr>
        </p:nvSpPr>
        <p:spPr/>
        <p:txBody>
          <a:bodyPr/>
          <a:lstStyle/>
          <a:p>
            <a:r>
              <a:rPr lang="en-US" dirty="0"/>
              <a:t>Employee Training Awareness</a:t>
            </a:r>
            <a:endParaRPr lang="en-GB" dirty="0"/>
          </a:p>
        </p:txBody>
      </p:sp>
      <p:sp>
        <p:nvSpPr>
          <p:cNvPr id="3" name="Content Placeholder 2">
            <a:extLst>
              <a:ext uri="{FF2B5EF4-FFF2-40B4-BE49-F238E27FC236}">
                <a16:creationId xmlns:a16="http://schemas.microsoft.com/office/drawing/2014/main" id="{EEA358E1-7552-AD95-1259-CC61D68C8970}"/>
              </a:ext>
            </a:extLst>
          </p:cNvPr>
          <p:cNvSpPr>
            <a:spLocks noGrp="1"/>
          </p:cNvSpPr>
          <p:nvPr>
            <p:ph idx="1"/>
          </p:nvPr>
        </p:nvSpPr>
        <p:spPr/>
        <p:txBody>
          <a:bodyPr/>
          <a:lstStyle/>
          <a:p>
            <a:r>
              <a:rPr lang="en-US" dirty="0"/>
              <a:t>Mandatory cybersecurity training will be  delivered to staff every 6 months for all VTAM employees. It will focus on </a:t>
            </a:r>
            <a:r>
              <a:rPr lang="en-US" dirty="0" err="1"/>
              <a:t>recognising</a:t>
            </a:r>
            <a:r>
              <a:rPr lang="en-US" dirty="0"/>
              <a:t> common cyber threats such as phishing and vishing.</a:t>
            </a:r>
          </a:p>
          <a:p>
            <a:r>
              <a:rPr lang="en-US" dirty="0"/>
              <a:t> Interactive simulations will be used to test employee response to attacks, with included short quizzes to reinforce learning and improve engagement. </a:t>
            </a:r>
          </a:p>
          <a:p>
            <a:r>
              <a:rPr lang="en-US" dirty="0"/>
              <a:t>The course will promotes a culture where cybersecurity is a shared </a:t>
            </a:r>
            <a:r>
              <a:rPr lang="en-US" dirty="0" err="1"/>
              <a:t>organisational</a:t>
            </a:r>
            <a:r>
              <a:rPr lang="en-US" dirty="0"/>
              <a:t> responsibility. </a:t>
            </a:r>
          </a:p>
          <a:p>
            <a:r>
              <a:rPr lang="en-US" dirty="0"/>
              <a:t>The training results will be used to continuously improve course content and potentially strengthen current cybersecurity shortcomings.</a:t>
            </a:r>
            <a:endParaRPr lang="en-GB" dirty="0"/>
          </a:p>
        </p:txBody>
      </p:sp>
    </p:spTree>
    <p:extLst>
      <p:ext uri="{BB962C8B-B14F-4D97-AF65-F5344CB8AC3E}">
        <p14:creationId xmlns:p14="http://schemas.microsoft.com/office/powerpoint/2010/main" val="3027307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6" name="Rectangle 25">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erial view of a highway near the ocean">
            <a:extLst>
              <a:ext uri="{FF2B5EF4-FFF2-40B4-BE49-F238E27FC236}">
                <a16:creationId xmlns:a16="http://schemas.microsoft.com/office/drawing/2014/main" id="{F2CF265E-F5F0-E0F7-32FF-F2C200D96792}"/>
              </a:ext>
            </a:extLst>
          </p:cNvPr>
          <p:cNvPicPr>
            <a:picLocks noChangeAspect="1"/>
          </p:cNvPicPr>
          <p:nvPr/>
        </p:nvPicPr>
        <p:blipFill>
          <a:blip r:embed="rId2">
            <a:duotone>
              <a:schemeClr val="accent1">
                <a:shade val="45000"/>
                <a:satMod val="135000"/>
              </a:schemeClr>
              <a:prstClr val="white"/>
            </a:duotone>
          </a:blip>
          <a:srcRect t="9274" r="-1" b="15707"/>
          <a:stretch>
            <a:fillRect/>
          </a:stretch>
        </p:blipFill>
        <p:spPr>
          <a:xfrm>
            <a:off x="20" y="-1"/>
            <a:ext cx="12188932" cy="6858000"/>
          </a:xfrm>
          <a:prstGeom prst="rect">
            <a:avLst/>
          </a:prstGeom>
        </p:spPr>
      </p:pic>
      <p:sp>
        <p:nvSpPr>
          <p:cNvPr id="28" name="Rectangle 27">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8DCD573-B093-423B-E200-66F54020BBCB}"/>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000" spc="-100" dirty="0"/>
              <a:t>Thank You</a:t>
            </a:r>
          </a:p>
        </p:txBody>
      </p:sp>
      <p:sp>
        <p:nvSpPr>
          <p:cNvPr id="30" name="Rectangle 29">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3988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631</Words>
  <Application>Microsoft Office PowerPoint</Application>
  <PresentationFormat>Widescreen</PresentationFormat>
  <Paragraphs>35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Corbel</vt:lpstr>
      <vt:lpstr>Wingdings 2</vt:lpstr>
      <vt:lpstr>Frame</vt:lpstr>
      <vt:lpstr>Synthesize a solution to a potential real-life scenario - Presentaion</vt:lpstr>
      <vt:lpstr>VTAM – Cybersecurity</vt:lpstr>
      <vt:lpstr>Key Cyber Threats</vt:lpstr>
      <vt:lpstr>What Is Zero Trust and why It Is Important</vt:lpstr>
      <vt:lpstr>Security Implementations</vt:lpstr>
      <vt:lpstr>Incident Response Plan</vt:lpstr>
      <vt:lpstr>Employee Training Awareness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Callum Wallis-Evans (2426155)</dc:creator>
  <cp:lastModifiedBy>Callum Wallis-Evans (2426155)</cp:lastModifiedBy>
  <cp:revision>4</cp:revision>
  <dcterms:created xsi:type="dcterms:W3CDTF">2026-05-05T16:12:02Z</dcterms:created>
  <dcterms:modified xsi:type="dcterms:W3CDTF">2026-05-13T18:02:49Z</dcterms:modified>
</cp:coreProperties>
</file>