
<file path=[Content_Types].xml><?xml version="1.0" encoding="utf-8"?>
<Types xmlns="http://schemas.openxmlformats.org/package/2006/content-types">
  <Default Extension="xml" ContentType="application/xml"/>
  <Default Extension="jpeg" ContentType="image/jpeg"/>
  <Default Extension="wdp" ContentType="image/vnd.ms-photo"/>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77" r:id="rId1"/>
  </p:sldMasterIdLst>
  <p:notesMasterIdLst>
    <p:notesMasterId r:id="rId18"/>
  </p:notesMasterIdLst>
  <p:sldIdLst>
    <p:sldId id="257" r:id="rId2"/>
    <p:sldId id="274"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608"/>
    <p:restoredTop sz="94709"/>
  </p:normalViewPr>
  <p:slideViewPr>
    <p:cSldViewPr snapToGrid="0" snapToObjects="1">
      <p:cViewPr>
        <p:scale>
          <a:sx n="100" d="100"/>
          <a:sy n="100" d="100"/>
        </p:scale>
        <p:origin x="872" y="1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microsoft.com/office/2011/relationships/chartStyle" Target="style1.xml"/><Relationship Id="rId2" Type="http://schemas.microsoft.com/office/2011/relationships/chartColorStyle" Target="colors1.xml"/><Relationship Id="rId3" Type="http://schemas.openxmlformats.org/officeDocument/2006/relationships/oleObject" Target="file:////Users/user/Downloads/card_export-dataset-export-7-Q1__Would_you-102p1a7182.xlsx" TargetMode="External"/></Relationships>
</file>

<file path=ppt/charts/_rels/chart2.xml.rels><?xml version="1.0" encoding="UTF-8" standalone="yes"?>
<Relationships xmlns="http://schemas.openxmlformats.org/package/2006/relationships"><Relationship Id="rId1" Type="http://schemas.microsoft.com/office/2011/relationships/chartStyle" Target="style2.xml"/><Relationship Id="rId2" Type="http://schemas.microsoft.com/office/2011/relationships/chartColorStyle" Target="colors2.xml"/><Relationship Id="rId3" Type="http://schemas.openxmlformats.org/officeDocument/2006/relationships/oleObject" Target="file:////Users/user/Downloads/card_export-dataset-export-8-Q2__Have_you_-k2k61t162t.xlsx" TargetMode="External"/></Relationships>
</file>

<file path=ppt/charts/_rels/chart3.xml.rels><?xml version="1.0" encoding="UTF-8" standalone="yes"?>
<Relationships xmlns="http://schemas.openxmlformats.org/package/2006/relationships"><Relationship Id="rId1" Type="http://schemas.microsoft.com/office/2011/relationships/chartStyle" Target="style3.xml"/><Relationship Id="rId2" Type="http://schemas.microsoft.com/office/2011/relationships/chartColorStyle" Target="colors3.xml"/><Relationship Id="rId3" Type="http://schemas.openxmlformats.org/officeDocument/2006/relationships/oleObject" Target="file:////Users/user/Downloads/card_export-dataset-export-9-Q3__How_often-p1e932e252.xlsx" TargetMode="External"/></Relationships>
</file>

<file path=ppt/charts/_rels/chart4.xml.rels><?xml version="1.0" encoding="UTF-8" standalone="yes"?>
<Relationships xmlns="http://schemas.openxmlformats.org/package/2006/relationships"><Relationship Id="rId1" Type="http://schemas.microsoft.com/office/2011/relationships/chartStyle" Target="style4.xml"/><Relationship Id="rId2" Type="http://schemas.microsoft.com/office/2011/relationships/chartColorStyle" Target="colors4.xml"/><Relationship Id="rId3" Type="http://schemas.openxmlformats.org/officeDocument/2006/relationships/oleObject" Target="file:////Users/user/Downloads/card_export-dataset-export-10-Q4__Do_you_p-13301f32bh.xlsx" TargetMode="External"/></Relationships>
</file>

<file path=ppt/charts/_rels/chart5.xml.rels><?xml version="1.0" encoding="UTF-8" standalone="yes"?>
<Relationships xmlns="http://schemas.openxmlformats.org/package/2006/relationships"><Relationship Id="rId1" Type="http://schemas.microsoft.com/office/2011/relationships/chartStyle" Target="style5.xml"/><Relationship Id="rId2" Type="http://schemas.microsoft.com/office/2011/relationships/chartColorStyle" Target="colors5.xml"/><Relationship Id="rId3" Type="http://schemas.openxmlformats.org/officeDocument/2006/relationships/oleObject" Target="file:////Users/user/Downloads/card_export-dataset-export-12-Q6__If_a_pap-c2n171921m.xlsx" TargetMode="External"/></Relationships>
</file>

<file path=ppt/charts/_rels/chart6.xml.rels><?xml version="1.0" encoding="UTF-8" standalone="yes"?>
<Relationships xmlns="http://schemas.openxmlformats.org/package/2006/relationships"><Relationship Id="rId1" Type="http://schemas.microsoft.com/office/2011/relationships/chartStyle" Target="style6.xml"/><Relationship Id="rId2" Type="http://schemas.microsoft.com/office/2011/relationships/chartColorStyle" Target="colors6.xml"/><Relationship Id="rId3" Type="http://schemas.openxmlformats.org/officeDocument/2006/relationships/oleObject" Target="file:////Users/user/Downloads/card_export-dataset-export-11-Q5__Do_you_f-1u1i2t2f1u.xlsx" TargetMode="External"/></Relationships>
</file>

<file path=ppt/charts/_rels/chart7.xml.rels><?xml version="1.0" encoding="UTF-8" standalone="yes"?>
<Relationships xmlns="http://schemas.openxmlformats.org/package/2006/relationships"><Relationship Id="rId1" Type="http://schemas.microsoft.com/office/2011/relationships/chartStyle" Target="style7.xml"/><Relationship Id="rId2" Type="http://schemas.microsoft.com/office/2011/relationships/chartColorStyle" Target="colors7.xml"/><Relationship Id="rId3" Type="http://schemas.openxmlformats.org/officeDocument/2006/relationships/oleObject" Target="file:////Users/user/Downloads/card_export-dataset-export-22-Q8__In_a_stu-52i2b2g422.xlsx" TargetMode="External"/></Relationships>
</file>

<file path=ppt/charts/_rels/chart8.xml.rels><?xml version="1.0" encoding="UTF-8" standalone="yes"?>
<Relationships xmlns="http://schemas.openxmlformats.org/package/2006/relationships"><Relationship Id="rId1" Type="http://schemas.microsoft.com/office/2011/relationships/chartStyle" Target="style8.xml"/><Relationship Id="rId2" Type="http://schemas.microsoft.com/office/2011/relationships/chartColorStyle" Target="colors8.xml"/><Relationship Id="rId3" Type="http://schemas.openxmlformats.org/officeDocument/2006/relationships/oleObject" Target="file:////Users/user/Downloads/card_export-dataset-export-23-Q10__In_the_-10282n1p2b.xlsx" TargetMode="External"/></Relationships>
</file>

<file path=ppt/charts/_rels/chart9.xml.rels><?xml version="1.0" encoding="UTF-8" standalone="yes"?>
<Relationships xmlns="http://schemas.openxmlformats.org/package/2006/relationships"><Relationship Id="rId1" Type="http://schemas.microsoft.com/office/2011/relationships/chartStyle" Target="style9.xml"/><Relationship Id="rId2" Type="http://schemas.microsoft.com/office/2011/relationships/chartColorStyle" Target="colors9.xml"/><Relationship Id="rId3" Type="http://schemas.openxmlformats.org/officeDocument/2006/relationships/oleObject" Target="file:////Users/user/Downloads/card_export-dataset-export-19-Q12__Do_you_-272n2an2q2.xlsx" TargetMode="External"/></Relationships>
</file>

<file path=ppt/charts/_rels/chart10.xml.rels><?xml version="1.0" encoding="UTF-8" standalone="yes"?>
<Relationships xmlns="http://schemas.openxmlformats.org/package/2006/relationships"><Relationship Id="rId1" Type="http://schemas.microsoft.com/office/2011/relationships/chartStyle" Target="style10.xml"/><Relationship Id="rId2" Type="http://schemas.microsoft.com/office/2011/relationships/chartColorStyle" Target="colors10.xml"/><Relationship Id="rId3" Type="http://schemas.openxmlformats.org/officeDocument/2006/relationships/oleObject" Target="file:////Users/user/Downloads/card_export-dataset-export-21-Q14__Age-1s1j1p2b2f.xlsx" TargetMode="External"/></Relationships>
</file>

<file path=ppt/charts/_rels/chart11.xml.rels><?xml version="1.0" encoding="UTF-8" standalone="yes"?>
<Relationships xmlns="http://schemas.openxmlformats.org/package/2006/relationships"><Relationship Id="rId1" Type="http://schemas.microsoft.com/office/2011/relationships/chartStyle" Target="style11.xml"/><Relationship Id="rId2" Type="http://schemas.microsoft.com/office/2011/relationships/chartColorStyle" Target="colors11.xml"/><Relationship Id="rId3" Type="http://schemas.openxmlformats.org/officeDocument/2006/relationships/oleObject" Target="file:////Users/user/Downloads/card_export-dataset-export-23-Q10__In_the_-10282n1p2b.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Q1 Would you consider yo'!$D$19</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Arial" charset="0"/>
              <a:ea typeface="Arial" charset="0"/>
              <a:cs typeface="Arial" charset="0"/>
            </a:defRPr>
          </a:pPr>
          <a:endParaRPr lang="en-US"/>
        </a:p>
      </c:txPr>
    </c:title>
    <c:autoTitleDeleted val="0"/>
    <c:plotArea>
      <c:layout/>
      <c:pieChart>
        <c:varyColors val="1"/>
        <c:ser>
          <c:idx val="0"/>
          <c:order val="0"/>
          <c:tx>
            <c:strRef>
              <c:f>'1 Q1 Would you consider yo'!$E$20</c:f>
              <c:strCache>
                <c:ptCount val="1"/>
                <c:pt idx="0">
                  <c:v>Q1: Would you consider yourself to be a paperless worker?</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Lbls>
            <c:dLbl>
              <c:idx val="2"/>
              <c:layout>
                <c:manualLayout>
                  <c:x val="0.000757688307829446"/>
                  <c:y val="0.0269601049868766"/>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Arial" charset="0"/>
                    <a:ea typeface="Arial" charset="0"/>
                    <a:cs typeface="Arial" charset="0"/>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'1 Q1 Would you consider yo'!$D$21:$D$23</c:f>
              <c:strCache>
                <c:ptCount val="3"/>
                <c:pt idx="0">
                  <c:v>No</c:v>
                </c:pt>
                <c:pt idx="1">
                  <c:v>Yes</c:v>
                </c:pt>
                <c:pt idx="2">
                  <c:v>I am unsure what a paperless worker is.</c:v>
                </c:pt>
              </c:strCache>
            </c:strRef>
          </c:cat>
          <c:val>
            <c:numRef>
              <c:f>'1 Q1 Would you consider yo'!$E$21:$E$23</c:f>
              <c:numCache>
                <c:formatCode>0.0%</c:formatCode>
                <c:ptCount val="3"/>
                <c:pt idx="0">
                  <c:v>0.745454545454545</c:v>
                </c:pt>
                <c:pt idx="1">
                  <c:v>0.236363636363636</c:v>
                </c:pt>
                <c:pt idx="2">
                  <c:v>0.0181818181818182</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Arial" charset="0"/>
              <a:ea typeface="Arial" charset="0"/>
              <a:cs typeface="Arial" charset="0"/>
            </a:defRPr>
          </a:pPr>
          <a:endParaRPr lang="en-US"/>
        </a:p>
      </c:txPr>
    </c:legend>
    <c:plotVisOnly val="1"/>
    <c:dispBlanksAs val="gap"/>
    <c:showDLblsOverMax val="0"/>
  </c:chart>
  <c:spPr>
    <a:noFill/>
    <a:ln>
      <a:noFill/>
    </a:ln>
    <a:effectLst/>
  </c:spPr>
  <c:txPr>
    <a:bodyPr/>
    <a:lstStyle/>
    <a:p>
      <a:pPr>
        <a:defRPr>
          <a:solidFill>
            <a:schemeClr val="bg1"/>
          </a:solidFill>
          <a:latin typeface="Arial" charset="0"/>
          <a:ea typeface="Arial" charset="0"/>
          <a:cs typeface="Arial"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Q2 Have you heard of the'!$D$18</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mn-lt"/>
              <a:ea typeface="+mn-ea"/>
              <a:cs typeface="+mn-cs"/>
            </a:defRPr>
          </a:pPr>
          <a:endParaRPr lang="en-US"/>
        </a:p>
      </c:txPr>
    </c:title>
    <c:autoTitleDeleted val="0"/>
    <c:plotArea>
      <c:layout/>
      <c:pieChart>
        <c:varyColors val="1"/>
        <c:ser>
          <c:idx val="0"/>
          <c:order val="0"/>
          <c:tx>
            <c:strRef>
              <c:f>'1 Q2 Have you heard of the'!$E$19</c:f>
              <c:strCache>
                <c:ptCount val="1"/>
                <c:pt idx="0">
                  <c:v>Q2: Have you heard of the term paperless office?</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Lbls>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'1 Q2 Have you heard of the'!$D$20:$D$21</c:f>
              <c:strCache>
                <c:ptCount val="2"/>
                <c:pt idx="0">
                  <c:v>Yes</c:v>
                </c:pt>
                <c:pt idx="1">
                  <c:v>No</c:v>
                </c:pt>
              </c:strCache>
            </c:strRef>
          </c:cat>
          <c:val>
            <c:numRef>
              <c:f>'1 Q2 Have you heard of the'!$E$20:$E$21</c:f>
              <c:numCache>
                <c:formatCode>0.0%</c:formatCode>
                <c:ptCount val="2"/>
                <c:pt idx="0">
                  <c:v>0.892857142857143</c:v>
                </c:pt>
                <c:pt idx="1">
                  <c:v>0.107142857142857</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Q3 How often do you prin'!$D$21</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mn-lt"/>
              <a:ea typeface="+mn-ea"/>
              <a:cs typeface="+mn-cs"/>
            </a:defRPr>
          </a:pPr>
          <a:endParaRPr lang="en-US"/>
        </a:p>
      </c:txPr>
    </c:title>
    <c:autoTitleDeleted val="0"/>
    <c:plotArea>
      <c:layout/>
      <c:pieChart>
        <c:varyColors val="1"/>
        <c:ser>
          <c:idx val="0"/>
          <c:order val="0"/>
          <c:tx>
            <c:strRef>
              <c:f>'1 Q3 How often do you prin'!$E$22</c:f>
              <c:strCache>
                <c:ptCount val="1"/>
                <c:pt idx="0">
                  <c:v>Q3: How often do you print documents?</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Pt>
            <c:idx val="4"/>
            <c:bubble3D val="0"/>
            <c:spPr>
              <a:solidFill>
                <a:schemeClr val="accent5"/>
              </a:solidFill>
              <a:ln w="19050">
                <a:solidFill>
                  <a:schemeClr val="lt1"/>
                </a:solidFill>
              </a:ln>
              <a:effectLst/>
            </c:spPr>
          </c:dPt>
          <c:dLbls>
            <c:dLbl>
              <c:idx val="1"/>
              <c:layout>
                <c:manualLayout>
                  <c:x val="0.0337296370443039"/>
                  <c:y val="-0.0229050287256747"/>
                </c:manualLayout>
              </c:layout>
              <c:dLblPos val="bestFit"/>
              <c:showLegendKey val="0"/>
              <c:showVal val="0"/>
              <c:showCatName val="0"/>
              <c:showSerName val="0"/>
              <c:showPercent val="1"/>
              <c:showBubbleSize val="0"/>
              <c:extLst>
                <c:ext xmlns:c15="http://schemas.microsoft.com/office/drawing/2012/chart" uri="{CE6537A1-D6FC-4f65-9D91-7224C49458BB}">
                  <c15:layout>
                    <c:manualLayout>
                      <c:w val="0.0915420007760738"/>
                      <c:h val="0.101974456984346"/>
                    </c:manualLayout>
                  </c15:layout>
                </c:ext>
              </c:extLst>
            </c:dLbl>
            <c:dLbl>
              <c:idx val="3"/>
              <c:layout>
                <c:manualLayout>
                  <c:x val="0.00174466399247258"/>
                  <c:y val="-0.0112758530183728"/>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'1 Q3 How often do you prin'!$D$23:$D$27</c:f>
              <c:strCache>
                <c:ptCount val="5"/>
                <c:pt idx="0">
                  <c:v>Sometimes</c:v>
                </c:pt>
                <c:pt idx="1">
                  <c:v>Never</c:v>
                </c:pt>
                <c:pt idx="2">
                  <c:v>Most of the time</c:v>
                </c:pt>
                <c:pt idx="3">
                  <c:v>Always</c:v>
                </c:pt>
                <c:pt idx="4">
                  <c:v>About half the time</c:v>
                </c:pt>
              </c:strCache>
            </c:strRef>
          </c:cat>
          <c:val>
            <c:numRef>
              <c:f>'1 Q3 How often do you prin'!$E$23:$E$27</c:f>
              <c:numCache>
                <c:formatCode>0.0%</c:formatCode>
                <c:ptCount val="5"/>
                <c:pt idx="0">
                  <c:v>0.553571428571429</c:v>
                </c:pt>
                <c:pt idx="1">
                  <c:v>0.0178571428571429</c:v>
                </c:pt>
                <c:pt idx="2">
                  <c:v>0.214285714285714</c:v>
                </c:pt>
                <c:pt idx="3">
                  <c:v>0.0178571428571429</c:v>
                </c:pt>
                <c:pt idx="4">
                  <c:v>0.196428571428571</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Q4 Do you prefer to work'!$D$19</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mn-lt"/>
              <a:ea typeface="+mn-ea"/>
              <a:cs typeface="+mn-cs"/>
            </a:defRPr>
          </a:pPr>
          <a:endParaRPr lang="en-US"/>
        </a:p>
      </c:txPr>
    </c:title>
    <c:autoTitleDeleted val="0"/>
    <c:plotArea>
      <c:layout/>
      <c:pieChart>
        <c:varyColors val="1"/>
        <c:ser>
          <c:idx val="0"/>
          <c:order val="0"/>
          <c:tx>
            <c:strRef>
              <c:f>'1 Q4 Do you prefer to work'!$E$20</c:f>
              <c:strCache>
                <c:ptCount val="1"/>
                <c:pt idx="0">
                  <c:v>Q4: Do you prefer to work on a paper copy or an e-copy?</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Lbls>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'1 Q4 Do you prefer to work'!$D$21:$D$23</c:f>
              <c:strCache>
                <c:ptCount val="3"/>
                <c:pt idx="0">
                  <c:v>Prefer to work on paper</c:v>
                </c:pt>
                <c:pt idx="1">
                  <c:v>Prefer to work on an E-copy</c:v>
                </c:pt>
                <c:pt idx="2">
                  <c:v>No preference</c:v>
                </c:pt>
              </c:strCache>
            </c:strRef>
          </c:cat>
          <c:val>
            <c:numRef>
              <c:f>'1 Q4 Do you prefer to work'!$E$21:$E$23</c:f>
              <c:numCache>
                <c:formatCode>0.0%</c:formatCode>
                <c:ptCount val="3"/>
                <c:pt idx="0">
                  <c:v>0.410714285714286</c:v>
                </c:pt>
                <c:pt idx="1">
                  <c:v>0.303571428571429</c:v>
                </c:pt>
                <c:pt idx="2">
                  <c:v>0.285714285714286</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Q6 If a paperless office'!$D$22</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mn-lt"/>
              <a:ea typeface="+mn-ea"/>
              <a:cs typeface="+mn-cs"/>
            </a:defRPr>
          </a:pPr>
          <a:endParaRPr lang="en-US"/>
        </a:p>
      </c:txPr>
    </c:title>
    <c:autoTitleDeleted val="0"/>
    <c:plotArea>
      <c:layout/>
      <c:pieChart>
        <c:varyColors val="1"/>
        <c:ser>
          <c:idx val="0"/>
          <c:order val="0"/>
          <c:tx>
            <c:strRef>
              <c:f>'1 Q6 If a paperless office'!$E$23</c:f>
              <c:strCache>
                <c:ptCount val="1"/>
                <c:pt idx="0">
                  <c:v>Q6: If a paperless office policy were to be implemented into your office now, do you think it would be easy for the office to support it?</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Pt>
            <c:idx val="4"/>
            <c:bubble3D val="0"/>
            <c:spPr>
              <a:solidFill>
                <a:schemeClr val="accent5"/>
              </a:solidFill>
              <a:ln w="19050">
                <a:solidFill>
                  <a:schemeClr val="lt1"/>
                </a:solidFill>
              </a:ln>
              <a:effectLst/>
            </c:spPr>
          </c:dPt>
          <c:dPt>
            <c:idx val="5"/>
            <c:bubble3D val="0"/>
            <c:spPr>
              <a:solidFill>
                <a:schemeClr val="accent6"/>
              </a:solidFill>
              <a:ln w="19050">
                <a:solidFill>
                  <a:schemeClr val="lt1"/>
                </a:solidFill>
              </a:ln>
              <a:effectLst/>
            </c:spPr>
          </c:dPt>
          <c:dLbls>
            <c:dLbl>
              <c:idx val="4"/>
              <c:layout>
                <c:manualLayout>
                  <c:x val="0.00785681240686359"/>
                  <c:y val="0.0109773518910095"/>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dLbl>
              <c:idx val="5"/>
              <c:layout>
                <c:manualLayout>
                  <c:x val="0.0217610321517331"/>
                  <c:y val="0.0277623884364113"/>
                </c:manualLayout>
              </c:layout>
              <c:dLblPos val="bestFit"/>
              <c:showLegendKey val="0"/>
              <c:showVal val="0"/>
              <c:showCatName val="0"/>
              <c:showSerName val="0"/>
              <c:showPercent val="1"/>
              <c:showBubbleSize val="0"/>
              <c:extLst>
                <c:ext xmlns:c15="http://schemas.microsoft.com/office/drawing/2012/chart" uri="{CE6537A1-D6FC-4f65-9D91-7224C49458BB}">
                  <c15:layout>
                    <c:manualLayout>
                      <c:w val="0.0859117168812166"/>
                      <c:h val="0.0918455552468635"/>
                    </c:manualLayout>
                  </c15:layout>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'1 Q6 If a paperless office'!$D$24:$D$29</c:f>
              <c:strCache>
                <c:ptCount val="6"/>
                <c:pt idx="0">
                  <c:v>Slightly difficult</c:v>
                </c:pt>
                <c:pt idx="1">
                  <c:v>Moderately easy</c:v>
                </c:pt>
                <c:pt idx="2">
                  <c:v>Moderately difficult</c:v>
                </c:pt>
                <c:pt idx="3">
                  <c:v>Slightly easy</c:v>
                </c:pt>
                <c:pt idx="4">
                  <c:v>Extremely difficult</c:v>
                </c:pt>
                <c:pt idx="5">
                  <c:v>Extremely easy</c:v>
                </c:pt>
              </c:strCache>
            </c:strRef>
          </c:cat>
          <c:val>
            <c:numRef>
              <c:f>'1 Q6 If a paperless office'!$E$24:$E$29</c:f>
              <c:numCache>
                <c:formatCode>0.0%</c:formatCode>
                <c:ptCount val="6"/>
                <c:pt idx="0">
                  <c:v>0.339285714285714</c:v>
                </c:pt>
                <c:pt idx="1">
                  <c:v>0.232142857142857</c:v>
                </c:pt>
                <c:pt idx="2">
                  <c:v>0.160714285714286</c:v>
                </c:pt>
                <c:pt idx="3">
                  <c:v>0.125</c:v>
                </c:pt>
                <c:pt idx="4">
                  <c:v>0.0892857142857143</c:v>
                </c:pt>
                <c:pt idx="5">
                  <c:v>0.0535714285714286</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Q5 Do you feel confident'!$D$20</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mn-lt"/>
              <a:ea typeface="+mn-ea"/>
              <a:cs typeface="+mn-cs"/>
            </a:defRPr>
          </a:pPr>
          <a:endParaRPr lang="en-US"/>
        </a:p>
      </c:txPr>
    </c:title>
    <c:autoTitleDeleted val="0"/>
    <c:plotArea>
      <c:layout/>
      <c:pieChart>
        <c:varyColors val="1"/>
        <c:ser>
          <c:idx val="0"/>
          <c:order val="0"/>
          <c:tx>
            <c:strRef>
              <c:f>'1 Q5 Do you feel confident'!$E$21</c:f>
              <c:strCache>
                <c:ptCount val="1"/>
                <c:pt idx="0">
                  <c:v>Q5: Do you feel confident in using a computer?</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Lbls>
            <c:dLbl>
              <c:idx val="2"/>
              <c:layout>
                <c:manualLayout>
                  <c:x val="0.00509855613946253"/>
                  <c:y val="0.0144408153446154"/>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dLbl>
              <c:idx val="3"/>
              <c:layout>
                <c:manualLayout>
                  <c:x val="0.00217587777942846"/>
                  <c:y val="0.0203047244094488"/>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'1 Q5 Do you feel confident'!$D$22:$D$25</c:f>
              <c:strCache>
                <c:ptCount val="4"/>
                <c:pt idx="0">
                  <c:v>Confident</c:v>
                </c:pt>
                <c:pt idx="1">
                  <c:v>Extremely confident</c:v>
                </c:pt>
                <c:pt idx="2">
                  <c:v>Slightly confident</c:v>
                </c:pt>
                <c:pt idx="3">
                  <c:v>Not so confident</c:v>
                </c:pt>
              </c:strCache>
            </c:strRef>
          </c:cat>
          <c:val>
            <c:numRef>
              <c:f>'1 Q5 Do you feel confident'!$E$22:$E$25</c:f>
              <c:numCache>
                <c:formatCode>0.0%</c:formatCode>
                <c:ptCount val="4"/>
                <c:pt idx="0">
                  <c:v>0.589285714285714</c:v>
                </c:pt>
                <c:pt idx="1">
                  <c:v>0.321428571428571</c:v>
                </c:pt>
                <c:pt idx="2">
                  <c:v>0.0714285714285714</c:v>
                </c:pt>
                <c:pt idx="3">
                  <c:v>0.0178571428571429</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Q8 In a study conducted'!$D$26</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bar"/>
        <c:grouping val="clustered"/>
        <c:varyColors val="0"/>
        <c:ser>
          <c:idx val="0"/>
          <c:order val="0"/>
          <c:tx>
            <c:strRef>
              <c:f>'1 Q8 In a study conducted'!$E$27</c:f>
              <c:strCache>
                <c:ptCount val="1"/>
                <c:pt idx="0">
                  <c:v>Q8: In a study conducted by Orantes-Jimenez et al (2015), it wasnoted that these were some of the obsta - Selected Choice</c:v>
                </c:pt>
              </c:strCache>
            </c:strRef>
          </c:tx>
          <c:spPr>
            <a:solidFill>
              <a:schemeClr val="accent1"/>
            </a:solidFill>
            <a:ln>
              <a:noFill/>
            </a:ln>
            <a:effectLst/>
            <a:sp3d/>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'1 Q8 In a study conducted'!$D$28:$D$40</c:f>
              <c:strCache>
                <c:ptCount val="13"/>
                <c:pt idx="0">
                  <c:v>Selected The need to print</c:v>
                </c:pt>
                <c:pt idx="1">
                  <c:v>Selected Technical difficulties</c:v>
                </c:pt>
                <c:pt idx="2">
                  <c:v>Selected Paper use has become habitual</c:v>
                </c:pt>
                <c:pt idx="3">
                  <c:v>Selected Internet connection issues</c:v>
                </c:pt>
                <c:pt idx="4">
                  <c:v>Selected Lack of confidence in computer use</c:v>
                </c:pt>
                <c:pt idx="5">
                  <c:v>Selected Lack of computer knowledge</c:v>
                </c:pt>
                <c:pt idx="6">
                  <c:v>Selected Initial cost to implement new technologies</c:v>
                </c:pt>
                <c:pt idx="7">
                  <c:v>Selected The need for constant training</c:v>
                </c:pt>
                <c:pt idx="8">
                  <c:v>Selected Constant system updates</c:v>
                </c:pt>
                <c:pt idx="9">
                  <c:v>Selected Constant use of the computer</c:v>
                </c:pt>
                <c:pt idx="10">
                  <c:v>Selected If other, please state below</c:v>
                </c:pt>
                <c:pt idx="11">
                  <c:v>Selected No foreseen obstacles</c:v>
                </c:pt>
                <c:pt idx="12">
                  <c:v>Selected Unable to comment</c:v>
                </c:pt>
              </c:strCache>
            </c:strRef>
          </c:cat>
          <c:val>
            <c:numRef>
              <c:f>'1 Q8 In a study conducted'!$E$28:$E$40</c:f>
              <c:numCache>
                <c:formatCode>0.0%</c:formatCode>
                <c:ptCount val="13"/>
                <c:pt idx="0">
                  <c:v>0.642857142857143</c:v>
                </c:pt>
                <c:pt idx="1">
                  <c:v>0.589285714285714</c:v>
                </c:pt>
                <c:pt idx="2">
                  <c:v>0.482142857142857</c:v>
                </c:pt>
                <c:pt idx="3">
                  <c:v>0.375</c:v>
                </c:pt>
                <c:pt idx="4">
                  <c:v>0.339285714285714</c:v>
                </c:pt>
                <c:pt idx="5">
                  <c:v>0.285714285714286</c:v>
                </c:pt>
                <c:pt idx="6">
                  <c:v>0.25</c:v>
                </c:pt>
                <c:pt idx="7">
                  <c:v>0.214285714285714</c:v>
                </c:pt>
                <c:pt idx="8">
                  <c:v>0.196428571428571</c:v>
                </c:pt>
                <c:pt idx="9">
                  <c:v>0.142857142857143</c:v>
                </c:pt>
                <c:pt idx="10">
                  <c:v>0.125</c:v>
                </c:pt>
                <c:pt idx="11">
                  <c:v>0.0178571428571429</c:v>
                </c:pt>
                <c:pt idx="12">
                  <c:v>0.0</c:v>
                </c:pt>
              </c:numCache>
            </c:numRef>
          </c:val>
        </c:ser>
        <c:dLbls>
          <c:showLegendKey val="0"/>
          <c:showVal val="0"/>
          <c:showCatName val="0"/>
          <c:showSerName val="0"/>
          <c:showPercent val="0"/>
          <c:showBubbleSize val="0"/>
        </c:dLbls>
        <c:gapWidth val="150"/>
        <c:shape val="box"/>
        <c:axId val="2055879184"/>
        <c:axId val="1961427136"/>
        <c:axId val="0"/>
      </c:bar3DChart>
      <c:valAx>
        <c:axId val="196142713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2055879184"/>
        <c:crosses val="autoZero"/>
        <c:crossBetween val="between"/>
      </c:valAx>
      <c:catAx>
        <c:axId val="2055879184"/>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crossAx val="1961427136"/>
        <c:crosses val="autoZero"/>
        <c:auto val="1"/>
        <c:lblAlgn val="ctr"/>
        <c:lblOffset val="100"/>
        <c:noMultiLvlLbl val="0"/>
      </c:cat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Q10 In the future, would'!$D$16</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mn-lt"/>
              <a:ea typeface="+mn-ea"/>
              <a:cs typeface="+mn-cs"/>
            </a:defRPr>
          </a:pPr>
          <a:endParaRPr lang="en-US"/>
        </a:p>
      </c:txPr>
    </c:title>
    <c:autoTitleDeleted val="0"/>
    <c:plotArea>
      <c:layout/>
      <c:pieChart>
        <c:varyColors val="1"/>
        <c:ser>
          <c:idx val="0"/>
          <c:order val="0"/>
          <c:tx>
            <c:strRef>
              <c:f>'1 Q10 In the future, would'!$E$17</c:f>
              <c:strCache>
                <c:ptCount val="1"/>
                <c:pt idx="0">
                  <c:v>Q10: In the future, would you like to be a paperless office worker?</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Lbls>
            <c:dLbl>
              <c:idx val="2"/>
              <c:layout>
                <c:manualLayout>
                  <c:x val="0.000269895508344476"/>
                  <c:y val="0.0195713910761155"/>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'1 Q10 In the future, would'!$D$18:$D$20</c:f>
              <c:strCache>
                <c:ptCount val="3"/>
                <c:pt idx="0">
                  <c:v>Selected Yes</c:v>
                </c:pt>
                <c:pt idx="1">
                  <c:v>Selected No</c:v>
                </c:pt>
                <c:pt idx="2">
                  <c:v>Selected I am unsure what a paperless office worker is.</c:v>
                </c:pt>
              </c:strCache>
            </c:strRef>
          </c:cat>
          <c:val>
            <c:numRef>
              <c:f>'1 Q10 In the future, would'!$E$18:$E$20</c:f>
              <c:numCache>
                <c:formatCode>0.0%</c:formatCode>
                <c:ptCount val="3"/>
                <c:pt idx="0">
                  <c:v>0.803571428571429</c:v>
                </c:pt>
                <c:pt idx="1">
                  <c:v>0.178571428571429</c:v>
                </c:pt>
                <c:pt idx="2">
                  <c:v>0.0178571428571429</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1"/>
    </mc:Choice>
    <mc:Fallback>
      <c:style val="1"/>
    </mc:Fallback>
  </mc:AlternateContent>
  <c:chart>
    <c:title>
      <c:tx>
        <c:strRef>
          <c:f>'1 Q12 Do you think the use'!$D$18</c:f>
          <c:strCache>
            <c:ptCount val="1"/>
            <c:pt idx="0">
              <c:v>Percent</c:v>
            </c:pt>
          </c:strCache>
        </c:strRef>
      </c:tx>
      <c:layout/>
      <c:overlay val="0"/>
      <c:spPr>
        <a:noFill/>
        <a:ln>
          <a:noFill/>
        </a:ln>
        <a:effectLst/>
      </c:spPr>
      <c:txPr>
        <a:bodyPr rot="0" spcFirstLastPara="1" vertOverflow="ellipsis" vert="horz" wrap="square" anchor="ctr" anchorCtr="1"/>
        <a:lstStyle/>
        <a:p>
          <a:pPr>
            <a:defRPr sz="1200" b="0" i="0" u="none" strike="noStrike" kern="1200" spc="0" baseline="0">
              <a:solidFill>
                <a:schemeClr val="bg1"/>
              </a:solidFill>
              <a:latin typeface="+mn-lt"/>
              <a:ea typeface="+mn-ea"/>
              <a:cs typeface="+mn-cs"/>
            </a:defRPr>
          </a:pPr>
          <a:endParaRPr lang="en-US"/>
        </a:p>
      </c:txPr>
    </c:title>
    <c:autoTitleDeleted val="0"/>
    <c:plotArea>
      <c:layout/>
      <c:pieChart>
        <c:varyColors val="1"/>
        <c:ser>
          <c:idx val="0"/>
          <c:order val="0"/>
          <c:tx>
            <c:strRef>
              <c:f>'1 Q12 Do you think the use'!$E$19</c:f>
              <c:strCache>
                <c:ptCount val="1"/>
                <c:pt idx="0">
                  <c:v>Q12: Do you think the use of paper still has a future within an office environment?</c:v>
                </c:pt>
              </c:strCache>
            </c:strRef>
          </c:tx>
          <c:dPt>
            <c:idx val="0"/>
            <c:bubble3D val="0"/>
            <c:spPr>
              <a:solidFill>
                <a:srgbClr val="4D4D4D"/>
              </a:solidFill>
              <a:ln w="19050">
                <a:solidFill>
                  <a:schemeClr val="lt1"/>
                </a:solidFill>
              </a:ln>
              <a:effectLst/>
            </c:spPr>
          </c:dPt>
          <c:dPt>
            <c:idx val="1"/>
            <c:bubble3D val="0"/>
            <c:spPr>
              <a:solidFill>
                <a:schemeClr val="dk1">
                  <a:tint val="55000"/>
                </a:schemeClr>
              </a:solidFill>
              <a:ln w="19050">
                <a:solidFill>
                  <a:schemeClr val="lt1"/>
                </a:solidFill>
              </a:ln>
              <a:effectLst/>
            </c:spPr>
          </c:dPt>
          <c:dLbls>
            <c:dLbl>
              <c:idx val="0"/>
              <c:layout/>
              <c:tx>
                <c:rich>
                  <a:bodyPr/>
                  <a:lstStyle/>
                  <a:p>
                    <a:fld id="{D0F1A2D4-BBB1-AD47-8B36-A2D47D3FEFBF}" type="PERCENTAGE">
                      <a:rPr lang="en-US">
                        <a:solidFill>
                          <a:schemeClr val="bg1"/>
                        </a:solidFill>
                      </a:rPr>
                      <a:pPr/>
                      <a:t>[PERCENTAGE]</a:t>
                    </a:fld>
                    <a:endParaRPr lang="en-US"/>
                  </a:p>
                </c:rich>
              </c:tx>
              <c:dLblPos val="ctr"/>
              <c:showLegendKey val="0"/>
              <c:showVal val="0"/>
              <c:showCatName val="0"/>
              <c:showSerName val="0"/>
              <c:showPercent val="1"/>
              <c:showBubbleSize val="0"/>
              <c:extLst>
                <c:ext xmlns:c15="http://schemas.microsoft.com/office/drawing/2012/chart" uri="{CE6537A1-D6FC-4f65-9D91-7224C49458BB}">
                  <c15:layout/>
                  <c15:dlblFieldTable/>
                  <c15:showDataLabelsRange val="0"/>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'1 Q12 Do you think the use'!$D$20:$D$21</c:f>
              <c:strCache>
                <c:ptCount val="2"/>
                <c:pt idx="0">
                  <c:v>Yes</c:v>
                </c:pt>
                <c:pt idx="1">
                  <c:v>No</c:v>
                </c:pt>
              </c:strCache>
            </c:strRef>
          </c:cat>
          <c:val>
            <c:numRef>
              <c:f>'1 Q12 Do you think the use'!$E$20:$E$21</c:f>
              <c:numCache>
                <c:formatCode>0.0%</c:formatCode>
                <c:ptCount val="2"/>
                <c:pt idx="0">
                  <c:v>0.767857142857143</c:v>
                </c:pt>
                <c:pt idx="1">
                  <c:v>0.232142857142857</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sz="1000">
          <a:solidFill>
            <a:schemeClr val="bg1"/>
          </a:solidFill>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Q14 Age'!$D$23</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mn-lt"/>
              <a:ea typeface="+mn-ea"/>
              <a:cs typeface="+mn-cs"/>
            </a:defRPr>
          </a:pPr>
          <a:endParaRPr lang="en-US"/>
        </a:p>
      </c:txPr>
    </c:title>
    <c:autoTitleDeleted val="0"/>
    <c:plotArea>
      <c:layout/>
      <c:pieChart>
        <c:varyColors val="1"/>
        <c:ser>
          <c:idx val="0"/>
          <c:order val="0"/>
          <c:tx>
            <c:strRef>
              <c:f>'1 Q14 Age'!$E$24</c:f>
              <c:strCache>
                <c:ptCount val="1"/>
                <c:pt idx="0">
                  <c:v>Q14: Age</c:v>
                </c:pt>
              </c:strCache>
            </c:strRef>
          </c:tx>
          <c:dPt>
            <c:idx val="0"/>
            <c:bubble3D val="0"/>
            <c:spPr>
              <a:solidFill>
                <a:schemeClr val="accent1"/>
              </a:solidFill>
              <a:ln w="19050">
                <a:solidFill>
                  <a:schemeClr val="lt1"/>
                </a:solidFill>
              </a:ln>
              <a:effectLst/>
            </c:spPr>
          </c:dPt>
          <c:dPt>
            <c:idx val="1"/>
            <c:bubble3D val="0"/>
            <c:spPr>
              <a:solidFill>
                <a:schemeClr val="accent2"/>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accent4"/>
              </a:solidFill>
              <a:ln w="19050">
                <a:solidFill>
                  <a:schemeClr val="lt1"/>
                </a:solidFill>
              </a:ln>
              <a:effectLst/>
            </c:spPr>
          </c:dPt>
          <c:dPt>
            <c:idx val="4"/>
            <c:bubble3D val="0"/>
            <c:spPr>
              <a:solidFill>
                <a:schemeClr val="accent5"/>
              </a:solidFill>
              <a:ln w="19050">
                <a:solidFill>
                  <a:schemeClr val="lt1"/>
                </a:solidFill>
              </a:ln>
              <a:effectLst/>
            </c:spPr>
          </c:dPt>
          <c:dPt>
            <c:idx val="5"/>
            <c:bubble3D val="0"/>
            <c:spPr>
              <a:solidFill>
                <a:schemeClr val="accent6"/>
              </a:solidFill>
              <a:ln w="19050">
                <a:solidFill>
                  <a:schemeClr val="lt1"/>
                </a:solidFill>
              </a:ln>
              <a:effectLst/>
            </c:spPr>
          </c:dPt>
          <c:dPt>
            <c:idx val="6"/>
            <c:bubble3D val="0"/>
            <c:spPr>
              <a:solidFill>
                <a:schemeClr val="accent1">
                  <a:lumMod val="60000"/>
                </a:schemeClr>
              </a:solidFill>
              <a:ln w="19050">
                <a:solidFill>
                  <a:schemeClr val="lt1"/>
                </a:solidFill>
              </a:ln>
              <a:effectLst/>
            </c:spPr>
          </c:dPt>
          <c:dLbls>
            <c:dLbl>
              <c:idx val="4"/>
              <c:layout>
                <c:manualLayout>
                  <c:x val="0.00911296628222616"/>
                  <c:y val="0.026867266591676"/>
                </c:manualLayout>
              </c:layout>
              <c:tx>
                <c:rich>
                  <a:bodyPr/>
                  <a:lstStyle/>
                  <a:p>
                    <a:r>
                      <a:rPr lang="en-US"/>
                      <a:t>3.6%</a:t>
                    </a:r>
                  </a:p>
                </c:rich>
              </c:tx>
              <c:dLblPos val="bestFit"/>
              <c:showLegendKey val="0"/>
              <c:showVal val="0"/>
              <c:showCatName val="0"/>
              <c:showSerName val="0"/>
              <c:showPercent val="1"/>
              <c:showBubbleSize val="0"/>
              <c:extLst>
                <c:ext xmlns:c15="http://schemas.microsoft.com/office/drawing/2012/chart" uri="{CE6537A1-D6FC-4f65-9D91-7224C49458BB}">
                  <c15:layout/>
                </c:ext>
              </c:extLst>
            </c:dLbl>
            <c:dLbl>
              <c:idx val="5"/>
              <c:layout>
                <c:manualLayout>
                  <c:x val="0.0077690908654133"/>
                  <c:y val="-0.014108861392326"/>
                </c:manualLayout>
              </c:layout>
              <c:tx>
                <c:rich>
                  <a:bodyPr/>
                  <a:lstStyle/>
                  <a:p>
                    <a:r>
                      <a:rPr lang="en-US"/>
                      <a:t>3.6%</a:t>
                    </a:r>
                  </a:p>
                </c:rich>
              </c:tx>
              <c:dLblPos val="bestFit"/>
              <c:showLegendKey val="0"/>
              <c:showVal val="0"/>
              <c:showCatName val="0"/>
              <c:showSerName val="0"/>
              <c:showPercent val="1"/>
              <c:showBubbleSize val="0"/>
              <c:extLst>
                <c:ext xmlns:c15="http://schemas.microsoft.com/office/drawing/2012/chart" uri="{CE6537A1-D6FC-4f65-9D91-7224C49458BB}">
                  <c15:layout/>
                </c:ext>
              </c:extLst>
            </c:dLbl>
            <c:dLbl>
              <c:idx val="6"/>
              <c:layout>
                <c:manualLayout>
                  <c:x val="0.0065592036844451"/>
                  <c:y val="0.0129047244094488"/>
                </c:manualLayout>
              </c:layout>
              <c:dLblPos val="bestFit"/>
              <c:showLegendKey val="0"/>
              <c:showVal val="0"/>
              <c:showCatName val="0"/>
              <c:showSerName val="0"/>
              <c:showPercent val="1"/>
              <c:showBubbleSize val="0"/>
              <c:extLst>
                <c:ext xmlns:c15="http://schemas.microsoft.com/office/drawing/2012/chart" uri="{CE6537A1-D6FC-4f65-9D91-7224C49458BB}">
                  <c15:layout/>
                </c:ext>
              </c:extLst>
            </c:dLbl>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layout/>
              </c:ext>
            </c:extLst>
          </c:dLbls>
          <c:cat>
            <c:strRef>
              <c:f>'1 Q14 Age'!$D$25:$D$31</c:f>
              <c:strCache>
                <c:ptCount val="7"/>
                <c:pt idx="0">
                  <c:v>35 - 44</c:v>
                </c:pt>
                <c:pt idx="1">
                  <c:v>25 - 34</c:v>
                </c:pt>
                <c:pt idx="2">
                  <c:v>45 - 54</c:v>
                </c:pt>
                <c:pt idx="3">
                  <c:v>55 - 64</c:v>
                </c:pt>
                <c:pt idx="4">
                  <c:v>18 - 24</c:v>
                </c:pt>
                <c:pt idx="5">
                  <c:v>Prefer not to say</c:v>
                </c:pt>
                <c:pt idx="6">
                  <c:v>65 - 74</c:v>
                </c:pt>
              </c:strCache>
            </c:strRef>
          </c:cat>
          <c:val>
            <c:numRef>
              <c:f>'1 Q14 Age'!$E$25:$E$31</c:f>
              <c:numCache>
                <c:formatCode>0.0%</c:formatCode>
                <c:ptCount val="7"/>
                <c:pt idx="0">
                  <c:v>0.357142857142857</c:v>
                </c:pt>
                <c:pt idx="1">
                  <c:v>0.214285714285714</c:v>
                </c:pt>
                <c:pt idx="2">
                  <c:v>0.196428571428571</c:v>
                </c:pt>
                <c:pt idx="3">
                  <c:v>0.142857142857143</c:v>
                </c:pt>
                <c:pt idx="4">
                  <c:v>0.0357142857142857</c:v>
                </c:pt>
                <c:pt idx="5">
                  <c:v>0.0357142857142857</c:v>
                </c:pt>
                <c:pt idx="6">
                  <c:v>0.0178571428571429</c:v>
                </c:pt>
              </c:numCache>
            </c:numRef>
          </c:val>
        </c:ser>
        <c:dLbls>
          <c:dLblPos val="ctr"/>
          <c:showLegendKey val="0"/>
          <c:showVal val="0"/>
          <c:showCatName val="0"/>
          <c:showSerName val="0"/>
          <c:showPercent val="1"/>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5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strRef>
          <c:f>'1 Q10 In the future, would'!$D$16</c:f>
          <c:strCache>
            <c:ptCount val="1"/>
            <c:pt idx="0">
              <c:v>Percent</c:v>
            </c:pt>
          </c:strCache>
        </c:strRef>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bg1"/>
              </a:solidFill>
              <a:latin typeface="+mn-lt"/>
              <a:ea typeface="+mn-ea"/>
              <a:cs typeface="+mn-cs"/>
            </a:defRPr>
          </a:pPr>
          <a:endParaRPr lang="en-US"/>
        </a:p>
      </c:txPr>
    </c:title>
    <c:autoTitleDeleted val="0"/>
    <c:plotArea>
      <c:layout/>
      <c:pieChart>
        <c:varyColors val="1"/>
        <c:dLbls>
          <c:dLblPos val="ctr"/>
          <c:showLegendKey val="0"/>
          <c:showVal val="0"/>
          <c:showCatName val="0"/>
          <c:showSerName val="0"/>
          <c:showPercent val="1"/>
          <c:showBubbleSize val="0"/>
          <c:showLeaderLines val="0"/>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bg1"/>
              </a:solidFill>
              <a:latin typeface="+mn-lt"/>
              <a:ea typeface="+mn-ea"/>
              <a:cs typeface="+mn-cs"/>
            </a:defRPr>
          </a:pPr>
          <a:endParaRPr lang="en-US"/>
        </a:p>
      </c:txPr>
    </c:legend>
    <c:plotVisOnly val="1"/>
    <c:dispBlanksAs val="gap"/>
    <c:showDLblsOverMax val="0"/>
  </c:chart>
  <c:spPr>
    <a:noFill/>
    <a:ln>
      <a:noFill/>
    </a:ln>
    <a:effectLst/>
  </c:spPr>
  <c:txPr>
    <a:bodyPr/>
    <a:lstStyle/>
    <a:p>
      <a:pPr>
        <a:defRPr>
          <a:solidFill>
            <a:schemeClr val="bg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20">
  <a:schemeClr val="dk1"/>
  <cs:variation>
    <a:tint val="88500"/>
  </cs:variation>
  <cs:variation>
    <a:tint val="55000"/>
  </cs:variation>
  <cs:variation>
    <a:tint val="75000"/>
  </cs:variation>
  <cs:variation>
    <a:tint val="98500"/>
  </cs:variation>
  <cs:variation>
    <a:tint val="30000"/>
  </cs:variation>
  <cs:variation>
    <a:tint val="60000"/>
  </cs:variation>
  <cs:variation>
    <a:tint val="8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721380-A37A-DA4B-9E6E-C14940C9A3D9}" type="datetimeFigureOut">
              <a:rPr lang="en-US" smtClean="0"/>
              <a:t>5/26/20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3B02EC-3DD2-BB42-8CD4-D237ECAFC9D0}" type="slidenum">
              <a:rPr lang="en-US" smtClean="0"/>
              <a:t>‹#›</a:t>
            </a:fld>
            <a:endParaRPr lang="en-US"/>
          </a:p>
        </p:txBody>
      </p:sp>
    </p:spTree>
    <p:extLst>
      <p:ext uri="{BB962C8B-B14F-4D97-AF65-F5344CB8AC3E}">
        <p14:creationId xmlns:p14="http://schemas.microsoft.com/office/powerpoint/2010/main" val="16126697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8877E2B-358E-7343-9F9B-EFF34C8D48F6}" type="datetimeFigureOut">
              <a:rPr lang="en-US" smtClean="0"/>
              <a:t>5/26/20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8877E2B-358E-7343-9F9B-EFF34C8D48F6}" type="datetimeFigureOut">
              <a:rPr lang="en-US" smtClean="0"/>
              <a:t>5/26/20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8877E2B-358E-7343-9F9B-EFF34C8D48F6}" type="datetimeFigureOut">
              <a:rPr lang="en-US" smtClean="0"/>
              <a:t>5/26/20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8877E2B-358E-7343-9F9B-EFF34C8D48F6}" type="datetimeFigureOut">
              <a:rPr lang="en-US" smtClean="0"/>
              <a:t>5/26/20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8877E2B-358E-7343-9F9B-EFF34C8D48F6}" type="datetimeFigureOut">
              <a:rPr lang="en-US" smtClean="0"/>
              <a:t>5/26/20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8877E2B-358E-7343-9F9B-EFF34C8D48F6}" type="datetimeFigureOut">
              <a:rPr lang="en-US" smtClean="0"/>
              <a:t>5/26/20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877E2B-358E-7343-9F9B-EFF34C8D48F6}" type="datetimeFigureOut">
              <a:rPr lang="en-US" smtClean="0"/>
              <a:t>5/26/20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877E2B-358E-7343-9F9B-EFF34C8D48F6}" type="datetimeFigureOut">
              <a:rPr lang="en-US" smtClean="0"/>
              <a:t>5/26/20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8877E2B-358E-7343-9F9B-EFF34C8D48F6}" type="datetimeFigureOut">
              <a:rPr lang="en-US" smtClean="0"/>
              <a:t>5/26/20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8877E2B-358E-7343-9F9B-EFF34C8D48F6}" type="datetimeFigureOut">
              <a:rPr lang="en-US" smtClean="0"/>
              <a:t>5/26/20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8877E2B-358E-7343-9F9B-EFF34C8D48F6}" type="datetimeFigureOut">
              <a:rPr lang="en-US" smtClean="0"/>
              <a:t>5/26/20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562C188-0A35-A54B-AEBA-CFAD664A927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877E2B-358E-7343-9F9B-EFF34C8D48F6}" type="datetimeFigureOut">
              <a:rPr lang="en-US" smtClean="0"/>
              <a:t>5/26/20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62C188-0A35-A54B-AEBA-CFAD664A9278}" type="slidenum">
              <a:rPr lang="en-US" smtClean="0"/>
              <a:t>‹#›</a:t>
            </a:fld>
            <a:endParaRPr lang="en-US"/>
          </a:p>
        </p:txBody>
      </p:sp>
    </p:spTree>
    <p:extLst>
      <p:ext uri="{BB962C8B-B14F-4D97-AF65-F5344CB8AC3E}">
        <p14:creationId xmlns:p14="http://schemas.microsoft.com/office/powerpoint/2010/main" val="1456617199"/>
      </p:ext>
    </p:extLst>
  </p:cSld>
  <p:clrMap bg1="lt1" tx1="dk1" bg2="lt2" tx2="dk2" accent1="accent1" accent2="accent2" accent3="accent3" accent4="accent4" accent5="accent5" accent6="accent6" hlink="hlink" folHlink="folHlink"/>
  <p:sldLayoutIdLst>
    <p:sldLayoutId id="2147483978" r:id="rId1"/>
    <p:sldLayoutId id="2147483979" r:id="rId2"/>
    <p:sldLayoutId id="2147483980" r:id="rId3"/>
    <p:sldLayoutId id="2147483981" r:id="rId4"/>
    <p:sldLayoutId id="2147483982" r:id="rId5"/>
    <p:sldLayoutId id="2147483983" r:id="rId6"/>
    <p:sldLayoutId id="2147483984" r:id="rId7"/>
    <p:sldLayoutId id="2147483985" r:id="rId8"/>
    <p:sldLayoutId id="2147483986" r:id="rId9"/>
    <p:sldLayoutId id="2147483987" r:id="rId10"/>
    <p:sldLayoutId id="214748398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3.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4.wdp"/><Relationship Id="rId9" Type="http://schemas.openxmlformats.org/officeDocument/2006/relationships/hyperlink" Target="http://www.ucsusa.org/global-warming/stop-deforestation/drivers-of-deforestation-2016-wood-products#.VxfvaJMrJZ1" TargetMode="External"/><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5.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6.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7.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4.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4.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4.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9.xml.rels><?xml version="1.0" encoding="UTF-8" standalone="yes"?>
<Relationships xmlns="http://schemas.openxmlformats.org/package/2006/relationships"><Relationship Id="rId11" Type="http://schemas.openxmlformats.org/officeDocument/2006/relationships/chart" Target="../charts/chart3.xml"/><Relationship Id="rId12" Type="http://schemas.openxmlformats.org/officeDocument/2006/relationships/chart" Target="../charts/chart4.xml"/><Relationship Id="rId13" Type="http://schemas.openxmlformats.org/officeDocument/2006/relationships/chart" Target="../charts/chart5.xml"/><Relationship Id="rId14" Type="http://schemas.openxmlformats.org/officeDocument/2006/relationships/chart" Target="../charts/chart6.xml"/><Relationship Id="rId1" Type="http://schemas.openxmlformats.org/officeDocument/2006/relationships/slideLayout" Target="../slideLayouts/slideLayout1.xml"/><Relationship Id="rId2" Type="http://schemas.openxmlformats.org/officeDocument/2006/relationships/image" Target="../media/image1.jpeg"/><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4.wdp"/><Relationship Id="rId9" Type="http://schemas.openxmlformats.org/officeDocument/2006/relationships/chart" Target="../charts/chart1.xml"/><Relationship Id="rId10" Type="http://schemas.openxmlformats.org/officeDocument/2006/relationships/chart" Target="../charts/chart2.xml"/></Relationships>
</file>

<file path=ppt/slides/_rels/slide10.xml.rels><?xml version="1.0" encoding="UTF-8" standalone="yes"?>
<Relationships xmlns="http://schemas.openxmlformats.org/package/2006/relationships"><Relationship Id="rId11" Type="http://schemas.openxmlformats.org/officeDocument/2006/relationships/chart" Target="../charts/chart9.xml"/><Relationship Id="rId12" Type="http://schemas.openxmlformats.org/officeDocument/2006/relationships/chart" Target="../charts/chart10.xml"/><Relationship Id="rId13" Type="http://schemas.openxmlformats.org/officeDocument/2006/relationships/chart" Target="../charts/chart11.xml"/><Relationship Id="rId1" Type="http://schemas.openxmlformats.org/officeDocument/2006/relationships/slideLayout" Target="../slideLayouts/slideLayout1.xml"/><Relationship Id="rId2" Type="http://schemas.openxmlformats.org/officeDocument/2006/relationships/image" Target="../media/image1.jpeg"/><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8.wdp"/><Relationship Id="rId9" Type="http://schemas.openxmlformats.org/officeDocument/2006/relationships/chart" Target="../charts/chart7.xml"/><Relationship Id="rId10"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9.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10.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11.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12.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5.wdp"/><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16.xml.rels><?xml version="1.0" encoding="UTF-8" standalone="yes"?>
<Relationships xmlns="http://schemas.openxmlformats.org/package/2006/relationships"><Relationship Id="rId9" Type="http://schemas.openxmlformats.org/officeDocument/2006/relationships/hyperlink" Target="https://www.emerald.com/insight/search?q=David%20Baldry" TargetMode="External"/><Relationship Id="rId20" Type="http://schemas.openxmlformats.org/officeDocument/2006/relationships/hyperlink" Target="https://www.ispreview.co.uk/index.php/2019/09/a-little-more-fttp-broadband-in-wales-after-bt-contract-tweak.html" TargetMode="External"/><Relationship Id="rId21" Type="http://schemas.openxmlformats.org/officeDocument/2006/relationships/hyperlink" Target="https://www.nfuonline.com/nfu-online/press-centre/rural-broadband-report/" TargetMode="External"/><Relationship Id="rId22" Type="http://schemas.openxmlformats.org/officeDocument/2006/relationships/hyperlink" Target="http://www.seekgif.com/backgrounds/powerpoint-notebook-paper-background.htm" TargetMode="External"/><Relationship Id="rId23" Type="http://schemas.openxmlformats.org/officeDocument/2006/relationships/hyperlink" Target="https://books.google.co.uk/books?id=iIqP4kahMIEC&amp;dq=walliman+2011+research+methods+the+basics&amp;source=gbs_navlinks_s" TargetMode="External"/><Relationship Id="rId10" Type="http://schemas.openxmlformats.org/officeDocument/2006/relationships/hyperlink" Target="https://www.emerald.com/insight/search?q=Marjan%20Sarshar" TargetMode="External"/><Relationship Id="rId11" Type="http://schemas.openxmlformats.org/officeDocument/2006/relationships/hyperlink" Target="https://www.emerald.com/insight/search?q=Rita%20Newton" TargetMode="External"/><Relationship Id="rId12" Type="http://schemas.openxmlformats.org/officeDocument/2006/relationships/hyperlink" Target="https://www.emerald.com/insight/publication/issn/0043-8022" TargetMode="External"/><Relationship Id="rId13" Type="http://schemas.openxmlformats.org/officeDocument/2006/relationships/hyperlink" Target="https://geerings.co.uk/blog/the-real-figures-of-paper-usage-in-the-uk/" TargetMode="External"/><Relationship Id="rId14" Type="http://schemas.openxmlformats.org/officeDocument/2006/relationships/hyperlink" Target="http://clipart-library.com/clipart/Biarb8bMT.htm" TargetMode="External"/><Relationship Id="rId15" Type="http://schemas.openxmlformats.org/officeDocument/2006/relationships/hyperlink" Target="https://www.snapsurveys.com/blog/qualitative-vs-quantitative-research/" TargetMode="External"/><Relationship Id="rId16" Type="http://schemas.openxmlformats.org/officeDocument/2006/relationships/hyperlink" Target="https://environmentalpaper.org/wp-content/uploads/2018/04/StateOfTheGlobalPaperIndustry2018_FullReport-Final-1.pdf" TargetMode="External"/><Relationship Id="rId17" Type="http://schemas.openxmlformats.org/officeDocument/2006/relationships/hyperlink" Target="https://www.gov.uk/government/collections/greening-government-commitments" TargetMode="External"/><Relationship Id="rId18" Type="http://schemas.openxmlformats.org/officeDocument/2006/relationships/hyperlink" Target="https://www.governmenttechnology.co.uk/supplier-focus/taking-paperless-policy-reality" TargetMode="External"/><Relationship Id="rId19" Type="http://schemas.openxmlformats.org/officeDocument/2006/relationships/hyperlink" Target="https://www.ispreview.co.uk/index.php/2020/01/farmers-survey-highlights-poor-uk-rural-mobile-and-broadband.html" TargetMode="External"/><Relationship Id="rId1" Type="http://schemas.openxmlformats.org/officeDocument/2006/relationships/slideLayout" Target="../slideLayouts/slideLayout1.xml"/><Relationship Id="rId2" Type="http://schemas.openxmlformats.org/officeDocument/2006/relationships/image" Target="../media/image1.jpeg"/><Relationship Id="rId3" Type="http://schemas.microsoft.com/office/2007/relationships/hdphoto" Target="../media/hdphoto1.wdp"/><Relationship Id="rId4" Type="http://schemas.openxmlformats.org/officeDocument/2006/relationships/image" Target="../media/image2.jpeg"/><Relationship Id="rId5" Type="http://schemas.microsoft.com/office/2007/relationships/hdphoto" Target="../media/hdphoto2.wdp"/><Relationship Id="rId6" Type="http://schemas.openxmlformats.org/officeDocument/2006/relationships/image" Target="../media/image3.png"/><Relationship Id="rId7" Type="http://schemas.openxmlformats.org/officeDocument/2006/relationships/image" Target="../media/image4.jpeg"/><Relationship Id="rId8" Type="http://schemas.microsoft.com/office/2007/relationships/hdphoto" Target="../media/hdphoto4.wdp"/></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7" name="Title 1"/>
          <p:cNvSpPr>
            <a:spLocks noGrp="1"/>
          </p:cNvSpPr>
          <p:nvPr>
            <p:ph type="ctrTitle"/>
          </p:nvPr>
        </p:nvSpPr>
        <p:spPr>
          <a:xfrm>
            <a:off x="2223522" y="461963"/>
            <a:ext cx="9144000" cy="2387600"/>
          </a:xfrm>
          <a:noFill/>
        </p:spPr>
        <p:txBody>
          <a:bodyPr vert="horz" lIns="91440" tIns="45720" rIns="91440" bIns="45720" rtlCol="0" anchor="t">
            <a:normAutofit/>
          </a:bodyPr>
          <a:lstStyle/>
          <a:p>
            <a:r>
              <a:rPr lang="en-US" sz="2400" u="sng" dirty="0">
                <a:solidFill>
                  <a:schemeClr val="bg1"/>
                </a:solidFill>
                <a:latin typeface="Arial" charset="0"/>
                <a:ea typeface="Arial" charset="0"/>
                <a:cs typeface="Arial" charset="0"/>
              </a:rPr>
              <a:t>Office Worker’s Viewpoint On The Idea Of </a:t>
            </a:r>
            <a:r>
              <a:rPr lang="en-US" sz="2400" u="sng" dirty="0" smtClean="0">
                <a:solidFill>
                  <a:schemeClr val="bg1"/>
                </a:solidFill>
                <a:latin typeface="Arial" charset="0"/>
                <a:ea typeface="Arial" charset="0"/>
                <a:cs typeface="Arial" charset="0"/>
              </a:rPr>
              <a:t>A </a:t>
            </a:r>
            <a:r>
              <a:rPr lang="en-US" sz="2400" u="sng" dirty="0">
                <a:solidFill>
                  <a:schemeClr val="bg1"/>
                </a:solidFill>
                <a:latin typeface="Arial" charset="0"/>
                <a:ea typeface="Arial" charset="0"/>
                <a:cs typeface="Arial" charset="0"/>
              </a:rPr>
              <a:t>Paperless Office In Light Of The </a:t>
            </a:r>
            <a:br>
              <a:rPr lang="en-US" sz="2400" u="sng" dirty="0">
                <a:solidFill>
                  <a:schemeClr val="bg1"/>
                </a:solidFill>
                <a:latin typeface="Arial" charset="0"/>
                <a:ea typeface="Arial" charset="0"/>
                <a:cs typeface="Arial" charset="0"/>
              </a:rPr>
            </a:br>
            <a:r>
              <a:rPr lang="en-US" sz="2400" u="sng" dirty="0">
                <a:solidFill>
                  <a:schemeClr val="bg1"/>
                </a:solidFill>
                <a:latin typeface="Arial" charset="0"/>
                <a:ea typeface="Arial" charset="0"/>
                <a:cs typeface="Arial" charset="0"/>
              </a:rPr>
              <a:t>Government’s Efforts To Reduce Waste.</a:t>
            </a:r>
            <a:r>
              <a:rPr lang="en-US" sz="4100" u="sng" dirty="0"/>
              <a:t/>
            </a:r>
            <a:br>
              <a:rPr lang="en-US" sz="4100" u="sng" dirty="0"/>
            </a:br>
            <a:endParaRPr lang="en-US" sz="4100" dirty="0"/>
          </a:p>
        </p:txBody>
      </p:sp>
      <p:pic>
        <p:nvPicPr>
          <p:cNvPr id="2050"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579512" y="3212216"/>
            <a:ext cx="4008427" cy="4008427"/>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8" name="TextBox 7"/>
          <p:cNvSpPr txBox="1"/>
          <p:nvPr/>
        </p:nvSpPr>
        <p:spPr>
          <a:xfrm>
            <a:off x="1047117" y="2612051"/>
            <a:ext cx="5449890" cy="1200329"/>
          </a:xfrm>
          <a:prstGeom prst="rect">
            <a:avLst/>
          </a:prstGeom>
          <a:noFill/>
        </p:spPr>
        <p:txBody>
          <a:bodyPr wrap="none" rtlCol="0">
            <a:spAutoFit/>
          </a:bodyPr>
          <a:lstStyle/>
          <a:p>
            <a:pPr indent="-228600">
              <a:buFont typeface="Arial" panose="020B0604020202020204" pitchFamily="34" charset="0"/>
              <a:buChar char="•"/>
            </a:pPr>
            <a:r>
              <a:rPr lang="en-US" cap="none" dirty="0" smtClean="0">
                <a:solidFill>
                  <a:schemeClr val="bg1"/>
                </a:solidFill>
              </a:rPr>
              <a:t>Connor Yates- 1705314</a:t>
            </a:r>
          </a:p>
          <a:p>
            <a:pPr indent="-228600">
              <a:buFont typeface="Arial" panose="020B0604020202020204" pitchFamily="34" charset="0"/>
              <a:buChar char="•"/>
            </a:pPr>
            <a:r>
              <a:rPr lang="en-US" cap="none" dirty="0" smtClean="0">
                <a:solidFill>
                  <a:schemeClr val="bg1"/>
                </a:solidFill>
              </a:rPr>
              <a:t>Viva Voce- 28/05/2020</a:t>
            </a:r>
          </a:p>
          <a:p>
            <a:pPr indent="-228600">
              <a:buFont typeface="Arial" panose="020B0604020202020204" pitchFamily="34" charset="0"/>
              <a:buChar char="•"/>
            </a:pPr>
            <a:r>
              <a:rPr lang="en-US" cap="none" dirty="0" smtClean="0">
                <a:solidFill>
                  <a:schemeClr val="bg1"/>
                </a:solidFill>
              </a:rPr>
              <a:t>MSc Environmental Conservation and Management </a:t>
            </a:r>
          </a:p>
          <a:p>
            <a:pPr indent="-228600">
              <a:buFont typeface="Arial" panose="020B0604020202020204" pitchFamily="34" charset="0"/>
              <a:buChar char="•"/>
            </a:pPr>
            <a:r>
              <a:rPr lang="en-US" cap="none" dirty="0" smtClean="0">
                <a:solidFill>
                  <a:schemeClr val="bg1"/>
                </a:solidFill>
              </a:rPr>
              <a:t>School of Architecture, Built and Natural Environment</a:t>
            </a:r>
            <a:endParaRPr lang="en-US" cap="none" dirty="0">
              <a:solidFill>
                <a:schemeClr val="bg1"/>
              </a:solidFill>
            </a:endParaRPr>
          </a:p>
        </p:txBody>
      </p:sp>
    </p:spTree>
    <p:extLst>
      <p:ext uri="{BB962C8B-B14F-4D97-AF65-F5344CB8AC3E}">
        <p14:creationId xmlns:p14="http://schemas.microsoft.com/office/powerpoint/2010/main" val="93686550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1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148728" y="4029165"/>
            <a:ext cx="3065388" cy="3065388"/>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Rectangle 2"/>
          <p:cNvSpPr/>
          <p:nvPr/>
        </p:nvSpPr>
        <p:spPr>
          <a:xfrm>
            <a:off x="3048000" y="2828836"/>
            <a:ext cx="6096000" cy="1200329"/>
          </a:xfrm>
          <a:prstGeom prst="rect">
            <a:avLst/>
          </a:prstGeom>
        </p:spPr>
        <p:txBody>
          <a:bodyPr>
            <a:spAutoFit/>
          </a:bodyPr>
          <a:lstStyle/>
          <a:p>
            <a:pPr>
              <a:lnSpc>
                <a:spcPct val="200000"/>
              </a:lnSpc>
              <a:spcAft>
                <a:spcPts val="0"/>
              </a:spcAft>
            </a:pPr>
            <a:r>
              <a:rPr lang="en-US" dirty="0" smtClean="0">
                <a:effectLst/>
                <a:latin typeface="Arial" charset="0"/>
                <a:ea typeface="宋体" charset="-122"/>
              </a:rPr>
              <a:t> </a:t>
            </a:r>
            <a:endParaRPr lang="en-US" dirty="0" smtClean="0">
              <a:effectLst/>
              <a:latin typeface="Times New Roman" charset="0"/>
              <a:ea typeface="宋体" charset="-122"/>
            </a:endParaRPr>
          </a:p>
          <a:p>
            <a:pPr>
              <a:lnSpc>
                <a:spcPct val="200000"/>
              </a:lnSpc>
              <a:spcAft>
                <a:spcPts val="0"/>
              </a:spcAft>
              <a:tabLst>
                <a:tab pos="3860800" algn="l"/>
              </a:tabLst>
            </a:pPr>
            <a:r>
              <a:rPr lang="en-US" b="1" u="sng" dirty="0">
                <a:latin typeface="Arial" charset="0"/>
                <a:ea typeface="宋体" charset="-122"/>
              </a:rPr>
              <a:t>1-Introduction</a:t>
            </a:r>
          </a:p>
        </p:txBody>
      </p:sp>
      <p:sp>
        <p:nvSpPr>
          <p:cNvPr id="7" name="TextBox 6"/>
          <p:cNvSpPr txBox="1"/>
          <p:nvPr/>
        </p:nvSpPr>
        <p:spPr>
          <a:xfrm>
            <a:off x="940816" y="-91076"/>
            <a:ext cx="4546600" cy="1015663"/>
          </a:xfrm>
          <a:prstGeom prst="rect">
            <a:avLst/>
          </a:prstGeom>
          <a:noFill/>
        </p:spPr>
        <p:txBody>
          <a:bodyPr wrap="square" rtlCol="0">
            <a:spAutoFit/>
          </a:bodyPr>
          <a:lstStyle/>
          <a:p>
            <a:r>
              <a:rPr lang="en-US" sz="6000" u="sng" smtClean="0">
                <a:solidFill>
                  <a:schemeClr val="bg1"/>
                </a:solidFill>
              </a:rPr>
              <a:t>Introduction</a:t>
            </a:r>
            <a:endParaRPr lang="en-US" sz="6000" u="sng">
              <a:solidFill>
                <a:schemeClr val="bg1"/>
              </a:solidFill>
            </a:endParaRPr>
          </a:p>
        </p:txBody>
      </p:sp>
      <p:sp>
        <p:nvSpPr>
          <p:cNvPr id="10" name="Rectangle 9"/>
          <p:cNvSpPr/>
          <p:nvPr/>
        </p:nvSpPr>
        <p:spPr>
          <a:xfrm>
            <a:off x="940816" y="709196"/>
            <a:ext cx="10562336" cy="4585871"/>
          </a:xfrm>
          <a:prstGeom prst="rect">
            <a:avLst/>
          </a:prstGeom>
        </p:spPr>
        <p:txBody>
          <a:bodyPr wrap="square">
            <a:spAutoFit/>
          </a:bodyPr>
          <a:lstStyle/>
          <a:p>
            <a:pPr marL="285750" indent="-285750">
              <a:buFont typeface="Arial" charset="0"/>
              <a:buChar char="•"/>
            </a:pPr>
            <a:endParaRPr lang="en-US" sz="1600" dirty="0" smtClean="0">
              <a:solidFill>
                <a:schemeClr val="bg1"/>
              </a:solidFill>
              <a:latin typeface="Arial" charset="0"/>
              <a:ea typeface="Arial" charset="0"/>
              <a:cs typeface="Arial" charset="0"/>
            </a:endParaRPr>
          </a:p>
          <a:p>
            <a:pPr marL="285750" indent="-285750">
              <a:buFont typeface="Arial" charset="0"/>
              <a:buChar char="•"/>
            </a:pPr>
            <a:r>
              <a:rPr lang="en-US" sz="1600" dirty="0" smtClean="0">
                <a:solidFill>
                  <a:schemeClr val="bg1"/>
                </a:solidFill>
                <a:latin typeface="Arial" charset="0"/>
                <a:ea typeface="Arial" charset="0"/>
                <a:cs typeface="Arial" charset="0"/>
              </a:rPr>
              <a:t>The Sustainable development goal 15 states that every effort should be made to “</a:t>
            </a:r>
            <a:r>
              <a:rPr lang="en-US" sz="1600" dirty="0" smtClean="0">
                <a:solidFill>
                  <a:schemeClr val="bg1"/>
                </a:solidFill>
                <a:latin typeface="Arial" charset="0"/>
                <a:ea typeface="Arial" charset="0"/>
                <a:cs typeface="Arial" charset="0"/>
              </a:rPr>
              <a:t>Protect</a:t>
            </a:r>
            <a:r>
              <a:rPr lang="en-US" sz="1600" dirty="0">
                <a:solidFill>
                  <a:schemeClr val="bg1"/>
                </a:solidFill>
                <a:latin typeface="Arial" charset="0"/>
                <a:ea typeface="Arial" charset="0"/>
                <a:cs typeface="Arial" charset="0"/>
              </a:rPr>
              <a:t>, restore and promote sustainable use of terrestrial ecosystems, sustainably manage forests, combat desertification, and halt and reverse land degradation and halt biodiversity </a:t>
            </a:r>
            <a:r>
              <a:rPr lang="en-US" sz="1600" dirty="0" smtClean="0">
                <a:solidFill>
                  <a:schemeClr val="bg1"/>
                </a:solidFill>
                <a:latin typeface="Arial" charset="0"/>
                <a:ea typeface="Arial" charset="0"/>
                <a:cs typeface="Arial" charset="0"/>
              </a:rPr>
              <a:t>loss. (</a:t>
            </a:r>
            <a:r>
              <a:rPr lang="en-US" sz="1600" dirty="0" err="1" smtClean="0">
                <a:solidFill>
                  <a:schemeClr val="bg1"/>
                </a:solidFill>
                <a:latin typeface="Arial" charset="0"/>
                <a:ea typeface="Arial" charset="0"/>
                <a:cs typeface="Arial" charset="0"/>
              </a:rPr>
              <a:t>UN.org</a:t>
            </a:r>
            <a:r>
              <a:rPr lang="en-US" sz="1600" dirty="0" smtClean="0">
                <a:solidFill>
                  <a:schemeClr val="bg1"/>
                </a:solidFill>
                <a:latin typeface="Arial" charset="0"/>
                <a:ea typeface="Arial" charset="0"/>
                <a:cs typeface="Arial" charset="0"/>
              </a:rPr>
              <a:t>, 2020)</a:t>
            </a:r>
          </a:p>
          <a:p>
            <a:pPr marL="285750" indent="-285750">
              <a:buFont typeface="Arial" charset="0"/>
              <a:buChar char="•"/>
            </a:pPr>
            <a:endParaRPr lang="en-US" sz="1600" dirty="0" smtClean="0">
              <a:solidFill>
                <a:schemeClr val="bg1"/>
              </a:solidFill>
              <a:latin typeface="Arial" charset="0"/>
              <a:ea typeface="Arial" charset="0"/>
              <a:cs typeface="Arial" charset="0"/>
            </a:endParaRPr>
          </a:p>
          <a:p>
            <a:pPr marL="285750" indent="-285750">
              <a:buFont typeface="Arial" charset="0"/>
              <a:buChar char="•"/>
            </a:pPr>
            <a:r>
              <a:rPr lang="en-US" sz="1600" dirty="0" smtClean="0">
                <a:solidFill>
                  <a:schemeClr val="bg1"/>
                </a:solidFill>
                <a:latin typeface="Arial" charset="0"/>
                <a:ea typeface="Arial" charset="0"/>
                <a:cs typeface="Arial" charset="0"/>
              </a:rPr>
              <a:t>However, </a:t>
            </a:r>
          </a:p>
          <a:p>
            <a:pPr marL="285750" indent="-285750">
              <a:buFont typeface="Arial" charset="0"/>
              <a:buChar char="•"/>
            </a:pPr>
            <a:r>
              <a:rPr lang="en-US" sz="1600" dirty="0" smtClean="0">
                <a:solidFill>
                  <a:schemeClr val="bg1"/>
                </a:solidFill>
              </a:rPr>
              <a:t>It has become known that paper consumption is steadily increasing (Environmental Paper Network)</a:t>
            </a:r>
          </a:p>
          <a:p>
            <a:pPr marL="285750" indent="-285750">
              <a:buFont typeface="Arial" charset="0"/>
              <a:buChar char="•"/>
            </a:pPr>
            <a:r>
              <a:rPr lang="en-US" sz="1600" dirty="0" smtClean="0">
                <a:solidFill>
                  <a:schemeClr val="bg1"/>
                </a:solidFill>
              </a:rPr>
              <a:t>The</a:t>
            </a:r>
            <a:r>
              <a:rPr lang="en-US" sz="1600" dirty="0">
                <a:solidFill>
                  <a:schemeClr val="bg1"/>
                </a:solidFill>
              </a:rPr>
              <a:t> </a:t>
            </a:r>
            <a:r>
              <a:rPr lang="en-US" sz="1600" dirty="0">
                <a:solidFill>
                  <a:schemeClr val="bg1"/>
                </a:solidFill>
                <a:hlinkClick r:id="rId9"/>
              </a:rPr>
              <a:t>Union of Concerned Scientists</a:t>
            </a:r>
            <a:r>
              <a:rPr lang="en-US" sz="1600" dirty="0">
                <a:solidFill>
                  <a:schemeClr val="bg1"/>
                </a:solidFill>
              </a:rPr>
              <a:t> points out that “wood products,” including paper, account for about 10% of total </a:t>
            </a:r>
            <a:r>
              <a:rPr lang="en-US" sz="1600" dirty="0" smtClean="0">
                <a:solidFill>
                  <a:schemeClr val="bg1"/>
                </a:solidFill>
              </a:rPr>
              <a:t>deforestation (Mathews, 2016)</a:t>
            </a:r>
            <a:endParaRPr lang="en-US" sz="1600" dirty="0">
              <a:solidFill>
                <a:schemeClr val="bg1"/>
              </a:solidFill>
              <a:latin typeface="Arial" charset="0"/>
              <a:ea typeface="宋体" charset="-122"/>
            </a:endParaRPr>
          </a:p>
          <a:p>
            <a:pPr marL="285750" indent="-285750">
              <a:buFont typeface="Arial" charset="0"/>
              <a:buChar char="•"/>
            </a:pPr>
            <a:endParaRPr lang="en-US" sz="1600" dirty="0">
              <a:solidFill>
                <a:schemeClr val="bg1"/>
              </a:solidFill>
              <a:latin typeface="Arial" charset="0"/>
              <a:ea typeface="宋体" charset="-122"/>
            </a:endParaRPr>
          </a:p>
          <a:p>
            <a:pPr marL="285750" indent="-285750">
              <a:buFont typeface="Arial" charset="0"/>
              <a:buChar char="•"/>
            </a:pPr>
            <a:r>
              <a:rPr lang="en-US" sz="1600" dirty="0" smtClean="0">
                <a:solidFill>
                  <a:schemeClr val="bg1"/>
                </a:solidFill>
                <a:effectLst/>
                <a:latin typeface="Arial" charset="0"/>
                <a:ea typeface="宋体" charset="-122"/>
              </a:rPr>
              <a:t>With the average UK office worker using 10,000 </a:t>
            </a:r>
            <a:r>
              <a:rPr lang="en-US" sz="1600" dirty="0" smtClean="0">
                <a:solidFill>
                  <a:schemeClr val="bg1"/>
                </a:solidFill>
                <a:effectLst/>
                <a:latin typeface="Arial" charset="0"/>
                <a:ea typeface="宋体" charset="-122"/>
              </a:rPr>
              <a:t>A4 sheets a year (</a:t>
            </a:r>
            <a:r>
              <a:rPr lang="en-US" sz="1600" dirty="0" err="1" smtClean="0">
                <a:solidFill>
                  <a:schemeClr val="bg1"/>
                </a:solidFill>
                <a:effectLst/>
                <a:latin typeface="Arial" charset="0"/>
                <a:ea typeface="宋体" charset="-122"/>
              </a:rPr>
              <a:t>Geerings</a:t>
            </a:r>
            <a:r>
              <a:rPr lang="en-US" sz="1600" dirty="0" smtClean="0">
                <a:solidFill>
                  <a:schemeClr val="bg1"/>
                </a:solidFill>
                <a:effectLst/>
                <a:latin typeface="Arial" charset="0"/>
                <a:ea typeface="宋体" charset="-122"/>
              </a:rPr>
              <a:t> Digital Ltd, 2019) </a:t>
            </a:r>
          </a:p>
          <a:p>
            <a:pPr marL="285750" indent="-285750">
              <a:buFont typeface="Arial" charset="0"/>
              <a:buChar char="•"/>
            </a:pPr>
            <a:endParaRPr lang="en-US" sz="1600" dirty="0" smtClean="0">
              <a:solidFill>
                <a:schemeClr val="bg1"/>
              </a:solidFill>
              <a:effectLst/>
              <a:latin typeface="Arial" charset="0"/>
              <a:ea typeface="宋体" charset="-122"/>
            </a:endParaRPr>
          </a:p>
          <a:p>
            <a:pPr marL="285750" indent="-285750">
              <a:buFont typeface="Arial" charset="0"/>
              <a:buChar char="•"/>
            </a:pPr>
            <a:r>
              <a:rPr lang="en-US" sz="1600" dirty="0" smtClean="0">
                <a:solidFill>
                  <a:schemeClr val="bg1"/>
                </a:solidFill>
                <a:effectLst/>
                <a:latin typeface="Arial" charset="0"/>
                <a:ea typeface="宋体" charset="-122"/>
              </a:rPr>
              <a:t>6,800 of those will be wasted (Restore, 2019). </a:t>
            </a:r>
            <a:endParaRPr lang="en-US" sz="1600" dirty="0" smtClean="0">
              <a:solidFill>
                <a:schemeClr val="bg1"/>
              </a:solidFill>
              <a:effectLst/>
              <a:latin typeface="Arial" charset="0"/>
              <a:ea typeface="宋体" charset="-122"/>
            </a:endParaRPr>
          </a:p>
          <a:p>
            <a:pPr marL="285750" indent="-285750">
              <a:buFont typeface="Arial" charset="0"/>
              <a:buChar char="•"/>
            </a:pPr>
            <a:endParaRPr lang="en-US" sz="1600" dirty="0">
              <a:solidFill>
                <a:schemeClr val="bg1"/>
              </a:solidFill>
              <a:latin typeface="Arial" charset="0"/>
              <a:ea typeface="宋体" charset="-122"/>
            </a:endParaRPr>
          </a:p>
          <a:p>
            <a:pPr marL="285750" indent="-285750">
              <a:buFont typeface="Arial" charset="0"/>
              <a:buChar char="•"/>
            </a:pPr>
            <a:r>
              <a:rPr lang="en-US" sz="1600" dirty="0" smtClean="0">
                <a:solidFill>
                  <a:schemeClr val="bg1"/>
                </a:solidFill>
                <a:latin typeface="Arial" charset="0"/>
                <a:ea typeface="宋体" charset="-122"/>
              </a:rPr>
              <a:t>With this much usage it makes achieving sustainability quite difficult</a:t>
            </a:r>
          </a:p>
          <a:p>
            <a:pPr marL="285750" indent="-285750">
              <a:buFont typeface="Arial" charset="0"/>
              <a:buChar char="•"/>
            </a:pPr>
            <a:endParaRPr lang="en-US" sz="1600" dirty="0">
              <a:solidFill>
                <a:schemeClr val="bg1"/>
              </a:solidFill>
              <a:latin typeface="Arial" charset="0"/>
              <a:ea typeface="宋体" charset="-122"/>
            </a:endParaRPr>
          </a:p>
          <a:p>
            <a:pPr marL="285750" indent="-285750">
              <a:buFont typeface="Arial" charset="0"/>
              <a:buChar char="•"/>
            </a:pPr>
            <a:r>
              <a:rPr lang="en-US" sz="1600" dirty="0" smtClean="0">
                <a:solidFill>
                  <a:schemeClr val="bg1"/>
                </a:solidFill>
                <a:latin typeface="Arial" charset="0"/>
                <a:ea typeface="宋体" charset="-122"/>
              </a:rPr>
              <a:t>Although, </a:t>
            </a:r>
            <a:r>
              <a:rPr lang="en-US" sz="1600" dirty="0">
                <a:solidFill>
                  <a:schemeClr val="bg1"/>
                </a:solidFill>
                <a:latin typeface="Arial" charset="0"/>
                <a:ea typeface="Arial" charset="0"/>
                <a:cs typeface="Arial" charset="0"/>
              </a:rPr>
              <a:t>there has been a lot of publicity recently regarding the use of digital technologies to encourage a sustainable, paperless future for the </a:t>
            </a:r>
            <a:r>
              <a:rPr lang="en-US" sz="1600" dirty="0" smtClean="0">
                <a:solidFill>
                  <a:schemeClr val="bg1"/>
                </a:solidFill>
                <a:latin typeface="Arial" charset="0"/>
                <a:ea typeface="Arial" charset="0"/>
                <a:cs typeface="Arial" charset="0"/>
              </a:rPr>
              <a:t>UK (Government Technology, 2020)</a:t>
            </a:r>
            <a:endParaRPr lang="en-US" sz="1600" dirty="0">
              <a:solidFill>
                <a:schemeClr val="bg1"/>
              </a:solidFill>
              <a:latin typeface="Arial" charset="0"/>
              <a:ea typeface="宋体" charset="-122"/>
            </a:endParaRPr>
          </a:p>
        </p:txBody>
      </p:sp>
    </p:spTree>
    <p:extLst>
      <p:ext uri="{BB962C8B-B14F-4D97-AF65-F5344CB8AC3E}">
        <p14:creationId xmlns:p14="http://schemas.microsoft.com/office/powerpoint/2010/main" val="137211302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1091184" y="438259"/>
            <a:ext cx="9576816" cy="759968"/>
          </a:xfrm>
        </p:spPr>
        <p:txBody>
          <a:bodyPr>
            <a:normAutofit/>
          </a:bodyPr>
          <a:lstStyle/>
          <a:p>
            <a:pPr marL="285750" indent="-285750" algn="l">
              <a:buFont typeface="Arial" charset="0"/>
              <a:buChar char="•"/>
            </a:pPr>
            <a:r>
              <a:rPr lang="en-US" sz="1600" dirty="0">
                <a:solidFill>
                  <a:schemeClr val="bg1"/>
                </a:solidFill>
                <a:latin typeface="Arial" charset="0"/>
                <a:ea typeface="Arial" charset="0"/>
                <a:cs typeface="Arial" charset="0"/>
              </a:rPr>
              <a:t>In 2018, the U.K. Government created the ‘A Green Future: Our 25-year plan to Improve the Environment’ (HM Government, 2018).</a:t>
            </a: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0" y="4718790"/>
            <a:ext cx="2368357" cy="2368357"/>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10" name="TextBox 9"/>
          <p:cNvSpPr txBox="1"/>
          <p:nvPr/>
        </p:nvSpPr>
        <p:spPr>
          <a:xfrm>
            <a:off x="1155700" y="-25202"/>
            <a:ext cx="4940300" cy="584775"/>
          </a:xfrm>
          <a:prstGeom prst="rect">
            <a:avLst/>
          </a:prstGeom>
          <a:noFill/>
        </p:spPr>
        <p:txBody>
          <a:bodyPr wrap="square" rtlCol="0">
            <a:spAutoFit/>
          </a:bodyPr>
          <a:lstStyle/>
          <a:p>
            <a:r>
              <a:rPr lang="en-US" sz="3200" u="sng" smtClean="0">
                <a:solidFill>
                  <a:schemeClr val="bg1"/>
                </a:solidFill>
              </a:rPr>
              <a:t>Introduction (UK Reports</a:t>
            </a:r>
            <a:r>
              <a:rPr lang="en-US" sz="3200" u="sng" dirty="0" smtClean="0">
                <a:solidFill>
                  <a:schemeClr val="bg1"/>
                </a:solidFill>
              </a:rPr>
              <a:t>) </a:t>
            </a:r>
            <a:endParaRPr lang="en-US" sz="3200" u="sng" dirty="0">
              <a:solidFill>
                <a:schemeClr val="bg1"/>
              </a:solidFill>
            </a:endParaRPr>
          </a:p>
        </p:txBody>
      </p:sp>
      <p:sp>
        <p:nvSpPr>
          <p:cNvPr id="3" name="Rectangle 2"/>
          <p:cNvSpPr/>
          <p:nvPr/>
        </p:nvSpPr>
        <p:spPr>
          <a:xfrm>
            <a:off x="1091184" y="1147090"/>
            <a:ext cx="10884408" cy="1077218"/>
          </a:xfrm>
          <a:prstGeom prst="rect">
            <a:avLst/>
          </a:prstGeom>
        </p:spPr>
        <p:txBody>
          <a:bodyPr wrap="square">
            <a:spAutoFit/>
          </a:bodyPr>
          <a:lstStyle/>
          <a:p>
            <a:pPr marL="285750" indent="-285750">
              <a:buFont typeface="Arial" charset="0"/>
              <a:buChar char="•"/>
            </a:pPr>
            <a:r>
              <a:rPr lang="en-US" sz="1600" dirty="0" smtClean="0">
                <a:solidFill>
                  <a:schemeClr val="bg1"/>
                </a:solidFill>
                <a:effectLst/>
                <a:latin typeface="Arial" charset="0"/>
                <a:ea typeface="Arial" charset="0"/>
                <a:cs typeface="Arial" charset="0"/>
              </a:rPr>
              <a:t>Government wanted to provide a healthier future for its population. </a:t>
            </a:r>
          </a:p>
          <a:p>
            <a:pPr marL="285750" indent="-285750">
              <a:buFont typeface="Arial" charset="0"/>
              <a:buChar char="•"/>
            </a:pPr>
            <a:endParaRPr lang="en-US" sz="1600" dirty="0">
              <a:solidFill>
                <a:schemeClr val="bg1"/>
              </a:solidFill>
              <a:latin typeface="Arial" charset="0"/>
              <a:ea typeface="Arial" charset="0"/>
              <a:cs typeface="Arial" charset="0"/>
            </a:endParaRPr>
          </a:p>
          <a:p>
            <a:pPr marL="285750" indent="-285750">
              <a:buFont typeface="Arial" charset="0"/>
              <a:buChar char="•"/>
            </a:pPr>
            <a:r>
              <a:rPr lang="en-US" sz="1600" dirty="0" smtClean="0">
                <a:solidFill>
                  <a:schemeClr val="bg1"/>
                </a:solidFill>
                <a:effectLst/>
                <a:latin typeface="Arial" charset="0"/>
                <a:ea typeface="Arial" charset="0"/>
                <a:cs typeface="Arial" charset="0"/>
              </a:rPr>
              <a:t>They created 10 goals tin all and felt these were the most important areas that they needed  to tackle and hoped  this would be attainable in 25 years (HM Government, 2018). </a:t>
            </a:r>
            <a:endParaRPr lang="en-US" sz="1600" dirty="0">
              <a:solidFill>
                <a:schemeClr val="bg1"/>
              </a:solidFill>
              <a:latin typeface="Arial" charset="0"/>
              <a:ea typeface="Arial" charset="0"/>
              <a:cs typeface="Arial" charset="0"/>
            </a:endParaRPr>
          </a:p>
        </p:txBody>
      </p:sp>
      <p:sp>
        <p:nvSpPr>
          <p:cNvPr id="4" name="Rectangle 3"/>
          <p:cNvSpPr/>
          <p:nvPr/>
        </p:nvSpPr>
        <p:spPr>
          <a:xfrm>
            <a:off x="1043141" y="2164847"/>
            <a:ext cx="10884408" cy="584775"/>
          </a:xfrm>
          <a:prstGeom prst="rect">
            <a:avLst/>
          </a:prstGeom>
        </p:spPr>
        <p:txBody>
          <a:bodyPr wrap="square">
            <a:spAutoFit/>
          </a:bodyPr>
          <a:lstStyle/>
          <a:p>
            <a:pPr marL="285750" indent="-285750">
              <a:buFont typeface="Arial" charset="0"/>
              <a:buChar char="•"/>
            </a:pPr>
            <a:r>
              <a:rPr lang="en-US" sz="1600" dirty="0" smtClean="0">
                <a:solidFill>
                  <a:schemeClr val="bg1"/>
                </a:solidFill>
                <a:effectLst/>
                <a:latin typeface="Arial" charset="0"/>
                <a:ea typeface="Arial" charset="0"/>
                <a:cs typeface="Arial" charset="0"/>
              </a:rPr>
              <a:t>Goal 8 discussed the way on how the Government plans on trying to minimize waste and reduce the pressures put on landfills (HM Government, 2018). </a:t>
            </a:r>
            <a:endParaRPr lang="en-US" sz="1600" dirty="0">
              <a:solidFill>
                <a:schemeClr val="bg1"/>
              </a:solidFill>
              <a:latin typeface="Arial" charset="0"/>
              <a:ea typeface="Arial" charset="0"/>
              <a:cs typeface="Arial" charset="0"/>
            </a:endParaRPr>
          </a:p>
        </p:txBody>
      </p:sp>
      <p:sp>
        <p:nvSpPr>
          <p:cNvPr id="5" name="Rectangle 4"/>
          <p:cNvSpPr/>
          <p:nvPr/>
        </p:nvSpPr>
        <p:spPr>
          <a:xfrm>
            <a:off x="1091184" y="2749622"/>
            <a:ext cx="10550428" cy="1815882"/>
          </a:xfrm>
          <a:prstGeom prst="rect">
            <a:avLst/>
          </a:prstGeom>
        </p:spPr>
        <p:txBody>
          <a:bodyPr wrap="square">
            <a:spAutoFit/>
          </a:bodyPr>
          <a:lstStyle/>
          <a:p>
            <a:pPr marL="285750" indent="-285750">
              <a:buFont typeface="Arial" charset="0"/>
              <a:buChar char="•"/>
            </a:pPr>
            <a:r>
              <a:rPr lang="en-US" sz="1600" dirty="0">
                <a:solidFill>
                  <a:schemeClr val="bg1"/>
                </a:solidFill>
                <a:latin typeface="Arial" charset="0"/>
                <a:ea typeface="宋体" charset="-122"/>
              </a:rPr>
              <a:t>T</a:t>
            </a:r>
            <a:r>
              <a:rPr lang="en-US" sz="1600" dirty="0" smtClean="0">
                <a:solidFill>
                  <a:schemeClr val="bg1"/>
                </a:solidFill>
                <a:latin typeface="Arial" charset="0"/>
                <a:ea typeface="宋体" charset="-122"/>
              </a:rPr>
              <a:t>he </a:t>
            </a:r>
            <a:r>
              <a:rPr lang="en-US" sz="1600" dirty="0">
                <a:solidFill>
                  <a:schemeClr val="bg1"/>
                </a:solidFill>
                <a:latin typeface="Arial" charset="0"/>
                <a:ea typeface="宋体" charset="-122"/>
              </a:rPr>
              <a:t>g</a:t>
            </a:r>
            <a:r>
              <a:rPr lang="en-US" sz="1600" dirty="0" smtClean="0">
                <a:solidFill>
                  <a:schemeClr val="bg1"/>
                </a:solidFill>
                <a:effectLst/>
                <a:latin typeface="Arial" charset="0"/>
                <a:ea typeface="宋体" charset="-122"/>
              </a:rPr>
              <a:t>overnment had been challenging its organisations to reduce the amount of pressure and damage they cause to the environment. </a:t>
            </a:r>
            <a:endParaRPr lang="en-US" sz="1600" dirty="0" smtClean="0">
              <a:solidFill>
                <a:schemeClr val="bg1"/>
              </a:solidFill>
              <a:effectLst/>
              <a:latin typeface="Arial" charset="0"/>
              <a:ea typeface="宋体" charset="-122"/>
            </a:endParaRPr>
          </a:p>
          <a:p>
            <a:pPr marL="285750" indent="-285750">
              <a:buFont typeface="Arial" charset="0"/>
              <a:buChar char="•"/>
            </a:pPr>
            <a:endParaRPr lang="en-US" sz="1600" dirty="0" smtClean="0">
              <a:solidFill>
                <a:schemeClr val="bg1"/>
              </a:solidFill>
              <a:latin typeface="Arial" charset="0"/>
              <a:ea typeface="Arial" charset="0"/>
              <a:cs typeface="Arial" charset="0"/>
            </a:endParaRPr>
          </a:p>
          <a:p>
            <a:pPr marL="285750" indent="-285750">
              <a:buFont typeface="Arial" charset="0"/>
              <a:buChar char="•"/>
            </a:pPr>
            <a:r>
              <a:rPr lang="en-US" sz="1600" dirty="0" smtClean="0">
                <a:solidFill>
                  <a:schemeClr val="bg1"/>
                </a:solidFill>
                <a:latin typeface="Arial" charset="0"/>
                <a:ea typeface="Arial" charset="0"/>
                <a:cs typeface="Arial" charset="0"/>
              </a:rPr>
              <a:t>The  </a:t>
            </a:r>
            <a:r>
              <a:rPr lang="en-US" sz="1600" dirty="0">
                <a:solidFill>
                  <a:schemeClr val="bg1"/>
                </a:solidFill>
                <a:latin typeface="Arial" charset="0"/>
                <a:ea typeface="Arial" charset="0"/>
                <a:cs typeface="Arial" charset="0"/>
              </a:rPr>
              <a:t>‘Greening Government Commitments 2016 to 2020’ report shows that the Government making a conscious effort(</a:t>
            </a:r>
            <a:r>
              <a:rPr lang="en-US" sz="1600" dirty="0" err="1">
                <a:solidFill>
                  <a:schemeClr val="bg1"/>
                </a:solidFill>
                <a:latin typeface="Arial" charset="0"/>
                <a:ea typeface="Arial" charset="0"/>
                <a:cs typeface="Arial" charset="0"/>
              </a:rPr>
              <a:t>Gov.UK</a:t>
            </a:r>
            <a:r>
              <a:rPr lang="en-US" sz="1600" dirty="0">
                <a:solidFill>
                  <a:schemeClr val="bg1"/>
                </a:solidFill>
                <a:latin typeface="Arial" charset="0"/>
                <a:ea typeface="Arial" charset="0"/>
                <a:cs typeface="Arial" charset="0"/>
              </a:rPr>
              <a:t>, 2019). </a:t>
            </a:r>
            <a:endParaRPr lang="en-US" sz="1600" dirty="0" smtClean="0">
              <a:solidFill>
                <a:schemeClr val="bg1"/>
              </a:solidFill>
              <a:latin typeface="Arial" charset="0"/>
              <a:ea typeface="Arial" charset="0"/>
              <a:cs typeface="Arial" charset="0"/>
            </a:endParaRPr>
          </a:p>
          <a:p>
            <a:pPr marL="285750" indent="-285750">
              <a:buFont typeface="Arial" charset="0"/>
              <a:buChar char="•"/>
            </a:pPr>
            <a:endParaRPr lang="en-US" sz="1600" dirty="0">
              <a:solidFill>
                <a:schemeClr val="bg1"/>
              </a:solidFill>
            </a:endParaRPr>
          </a:p>
          <a:p>
            <a:pPr marL="285750" indent="-285750">
              <a:buFont typeface="Arial" charset="0"/>
              <a:buChar char="•"/>
            </a:pPr>
            <a:endParaRPr lang="en-US" sz="1600" dirty="0" smtClean="0">
              <a:solidFill>
                <a:schemeClr val="bg1"/>
              </a:solidFill>
              <a:latin typeface="Arial" charset="0"/>
              <a:ea typeface="Arial" charset="0"/>
              <a:cs typeface="Arial" charset="0"/>
            </a:endParaRPr>
          </a:p>
        </p:txBody>
      </p:sp>
      <p:sp>
        <p:nvSpPr>
          <p:cNvPr id="11" name="Rectangle 10"/>
          <p:cNvSpPr/>
          <p:nvPr/>
        </p:nvSpPr>
        <p:spPr>
          <a:xfrm>
            <a:off x="1091184" y="4046232"/>
            <a:ext cx="9406703" cy="584775"/>
          </a:xfrm>
          <a:prstGeom prst="rect">
            <a:avLst/>
          </a:prstGeom>
        </p:spPr>
        <p:txBody>
          <a:bodyPr wrap="square">
            <a:spAutoFit/>
          </a:bodyPr>
          <a:lstStyle/>
          <a:p>
            <a:pPr marL="285750" indent="-285750">
              <a:spcAft>
                <a:spcPts val="0"/>
              </a:spcAft>
              <a:buFont typeface="Arial" charset="0"/>
              <a:buChar char="•"/>
            </a:pPr>
            <a:r>
              <a:rPr lang="en-US" sz="1600" dirty="0">
                <a:solidFill>
                  <a:schemeClr val="bg1"/>
                </a:solidFill>
                <a:latin typeface="Arial" charset="0"/>
                <a:ea typeface="宋体" charset="-122"/>
              </a:rPr>
              <a:t>P</a:t>
            </a:r>
            <a:r>
              <a:rPr lang="en-US" sz="1600" dirty="0" smtClean="0">
                <a:solidFill>
                  <a:schemeClr val="bg1"/>
                </a:solidFill>
                <a:effectLst/>
                <a:latin typeface="Arial" charset="0"/>
                <a:ea typeface="宋体" charset="-122"/>
              </a:rPr>
              <a:t>art 2a of this paper states government need to reduce the amount of paper usage within its departments by at least 50% of the 2009-2010 baseline (Gov.UK,2019). </a:t>
            </a:r>
            <a:endParaRPr lang="en-US" sz="1600" dirty="0">
              <a:solidFill>
                <a:schemeClr val="bg1"/>
              </a:solidFill>
              <a:effectLst/>
              <a:latin typeface="Times New Roman" charset="0"/>
              <a:ea typeface="宋体" charset="-122"/>
            </a:endParaRPr>
          </a:p>
        </p:txBody>
      </p:sp>
      <p:sp>
        <p:nvSpPr>
          <p:cNvPr id="12" name="Rectangle 11"/>
          <p:cNvSpPr/>
          <p:nvPr/>
        </p:nvSpPr>
        <p:spPr>
          <a:xfrm>
            <a:off x="1091184" y="4663347"/>
            <a:ext cx="8528304" cy="584775"/>
          </a:xfrm>
          <a:prstGeom prst="rect">
            <a:avLst/>
          </a:prstGeom>
        </p:spPr>
        <p:txBody>
          <a:bodyPr wrap="square">
            <a:spAutoFit/>
          </a:bodyPr>
          <a:lstStyle/>
          <a:p>
            <a:pPr marL="285750" indent="-285750">
              <a:buFont typeface="Arial" charset="0"/>
              <a:buChar char="•"/>
            </a:pPr>
            <a:r>
              <a:rPr lang="en-US" sz="1600" dirty="0" smtClean="0">
                <a:solidFill>
                  <a:schemeClr val="bg1"/>
                </a:solidFill>
                <a:effectLst/>
                <a:latin typeface="Arial" charset="0"/>
                <a:ea typeface="Arial" charset="0"/>
                <a:cs typeface="Arial" charset="0"/>
              </a:rPr>
              <a:t>2009-2010 baseline number for paper purchased was 1,242,363 reams of A4 paper (</a:t>
            </a:r>
            <a:r>
              <a:rPr lang="en-US" sz="1600" dirty="0" err="1" smtClean="0">
                <a:solidFill>
                  <a:schemeClr val="bg1"/>
                </a:solidFill>
                <a:effectLst/>
                <a:latin typeface="Arial" charset="0"/>
                <a:ea typeface="Arial" charset="0"/>
                <a:cs typeface="Arial" charset="0"/>
              </a:rPr>
              <a:t>MoD</a:t>
            </a:r>
            <a:r>
              <a:rPr lang="en-US" sz="1600" dirty="0" smtClean="0">
                <a:solidFill>
                  <a:schemeClr val="bg1"/>
                </a:solidFill>
                <a:effectLst/>
                <a:latin typeface="Arial" charset="0"/>
                <a:ea typeface="Arial" charset="0"/>
                <a:cs typeface="Arial" charset="0"/>
              </a:rPr>
              <a:t>, 2012). </a:t>
            </a:r>
            <a:endParaRPr lang="en-US" sz="1600" dirty="0">
              <a:solidFill>
                <a:schemeClr val="bg1"/>
              </a:solidFill>
              <a:latin typeface="Arial" charset="0"/>
              <a:ea typeface="Arial" charset="0"/>
              <a:cs typeface="Arial" charset="0"/>
            </a:endParaRPr>
          </a:p>
        </p:txBody>
      </p:sp>
    </p:spTree>
    <p:extLst>
      <p:ext uri="{BB962C8B-B14F-4D97-AF65-F5344CB8AC3E}">
        <p14:creationId xmlns:p14="http://schemas.microsoft.com/office/powerpoint/2010/main" val="158105999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95836" y="3855525"/>
            <a:ext cx="3373732" cy="3373732"/>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Rectangle 2"/>
          <p:cNvSpPr/>
          <p:nvPr/>
        </p:nvSpPr>
        <p:spPr>
          <a:xfrm>
            <a:off x="1030732" y="301578"/>
            <a:ext cx="5388355" cy="646331"/>
          </a:xfrm>
          <a:prstGeom prst="rect">
            <a:avLst/>
          </a:prstGeom>
        </p:spPr>
        <p:txBody>
          <a:bodyPr wrap="square">
            <a:spAutoFit/>
          </a:bodyPr>
          <a:lstStyle/>
          <a:p>
            <a:r>
              <a:rPr lang="en-US" sz="3600" u="sng" dirty="0" smtClean="0">
                <a:solidFill>
                  <a:schemeClr val="bg1"/>
                </a:solidFill>
              </a:rPr>
              <a:t>Rationale </a:t>
            </a:r>
            <a:r>
              <a:rPr lang="en-US" sz="3600" u="sng" dirty="0" smtClean="0">
                <a:solidFill>
                  <a:schemeClr val="bg1"/>
                </a:solidFill>
              </a:rPr>
              <a:t>for this topic </a:t>
            </a:r>
            <a:endParaRPr lang="en-US" sz="3600" dirty="0"/>
          </a:p>
        </p:txBody>
      </p:sp>
      <p:sp>
        <p:nvSpPr>
          <p:cNvPr id="4" name="Rectangle 3"/>
          <p:cNvSpPr/>
          <p:nvPr/>
        </p:nvSpPr>
        <p:spPr>
          <a:xfrm>
            <a:off x="1033688" y="1522516"/>
            <a:ext cx="10124948" cy="338554"/>
          </a:xfrm>
          <a:prstGeom prst="rect">
            <a:avLst/>
          </a:prstGeom>
        </p:spPr>
        <p:txBody>
          <a:bodyPr wrap="square">
            <a:spAutoFit/>
          </a:bodyPr>
          <a:lstStyle/>
          <a:p>
            <a:pPr marL="285750" indent="-285750">
              <a:buFont typeface="Arial" charset="0"/>
              <a:buChar char="•"/>
            </a:pPr>
            <a:r>
              <a:rPr lang="en-US" sz="1600" dirty="0">
                <a:solidFill>
                  <a:schemeClr val="bg1"/>
                </a:solidFill>
                <a:latin typeface="Arial" charset="0"/>
                <a:ea typeface="Arial" charset="0"/>
                <a:cs typeface="Arial" charset="0"/>
              </a:rPr>
              <a:t>U</a:t>
            </a:r>
            <a:r>
              <a:rPr lang="en-US" sz="1600" dirty="0" smtClean="0">
                <a:solidFill>
                  <a:schemeClr val="bg1"/>
                </a:solidFill>
                <a:latin typeface="Arial" charset="0"/>
                <a:ea typeface="Arial" charset="0"/>
                <a:cs typeface="Arial" charset="0"/>
              </a:rPr>
              <a:t>nderstood </a:t>
            </a:r>
            <a:r>
              <a:rPr lang="en-US" sz="1600" dirty="0" smtClean="0">
                <a:solidFill>
                  <a:schemeClr val="bg1"/>
                </a:solidFill>
                <a:latin typeface="Arial" charset="0"/>
                <a:ea typeface="Arial" charset="0"/>
                <a:cs typeface="Arial" charset="0"/>
              </a:rPr>
              <a:t>the close nature of the office to the government policies being part of DEFRA, </a:t>
            </a:r>
            <a:endParaRPr lang="en-US" sz="1600" dirty="0">
              <a:solidFill>
                <a:schemeClr val="bg1"/>
              </a:solidFill>
              <a:latin typeface="Arial" charset="0"/>
              <a:ea typeface="Arial" charset="0"/>
              <a:cs typeface="Arial" charset="0"/>
            </a:endParaRPr>
          </a:p>
        </p:txBody>
      </p:sp>
      <p:sp>
        <p:nvSpPr>
          <p:cNvPr id="7" name="Rectangle 6"/>
          <p:cNvSpPr/>
          <p:nvPr/>
        </p:nvSpPr>
        <p:spPr>
          <a:xfrm>
            <a:off x="1057455" y="2113057"/>
            <a:ext cx="9845748" cy="830997"/>
          </a:xfrm>
          <a:prstGeom prst="rect">
            <a:avLst/>
          </a:prstGeom>
        </p:spPr>
        <p:txBody>
          <a:bodyPr wrap="square">
            <a:spAutoFit/>
          </a:bodyPr>
          <a:lstStyle/>
          <a:p>
            <a:pPr marL="285750" indent="-285750">
              <a:buFont typeface="Arial" charset="0"/>
              <a:buChar char="•"/>
            </a:pPr>
            <a:r>
              <a:rPr lang="en-US" sz="1600" dirty="0" smtClean="0">
                <a:solidFill>
                  <a:schemeClr val="bg1"/>
                </a:solidFill>
                <a:latin typeface="Arial" charset="0"/>
                <a:ea typeface="宋体" charset="-122"/>
              </a:rPr>
              <a:t>Noticing first hand reactions to </a:t>
            </a:r>
            <a:r>
              <a:rPr lang="en-US" sz="1600" dirty="0" smtClean="0">
                <a:solidFill>
                  <a:schemeClr val="bg1"/>
                </a:solidFill>
                <a:latin typeface="Arial" charset="0"/>
                <a:ea typeface="宋体" charset="-122"/>
              </a:rPr>
              <a:t>change </a:t>
            </a:r>
            <a:r>
              <a:rPr lang="en-US" sz="1600" dirty="0" smtClean="0">
                <a:solidFill>
                  <a:schemeClr val="bg1"/>
                </a:solidFill>
                <a:latin typeface="Arial" charset="0"/>
                <a:ea typeface="宋体" charset="-122"/>
              </a:rPr>
              <a:t>within department, </a:t>
            </a:r>
            <a:r>
              <a:rPr lang="en-US" sz="1600" dirty="0" smtClean="0">
                <a:solidFill>
                  <a:schemeClr val="bg1"/>
                </a:solidFill>
                <a:latin typeface="Arial" charset="0"/>
                <a:ea typeface="宋体" charset="-122"/>
              </a:rPr>
              <a:t>started to study changes within a work place and noticed </a:t>
            </a:r>
            <a:r>
              <a:rPr lang="en-US" sz="1600" dirty="0" smtClean="0">
                <a:solidFill>
                  <a:schemeClr val="bg1"/>
                </a:solidFill>
                <a:latin typeface="Arial" charset="0"/>
                <a:ea typeface="宋体" charset="-122"/>
              </a:rPr>
              <a:t>that </a:t>
            </a:r>
            <a:r>
              <a:rPr lang="en-US" sz="1600" dirty="0">
                <a:solidFill>
                  <a:schemeClr val="bg1"/>
                </a:solidFill>
                <a:latin typeface="Arial" charset="0"/>
                <a:ea typeface="宋体" charset="-122"/>
              </a:rPr>
              <a:t>s</a:t>
            </a:r>
            <a:r>
              <a:rPr lang="en-US" sz="1600" dirty="0" smtClean="0">
                <a:solidFill>
                  <a:schemeClr val="bg1"/>
                </a:solidFill>
                <a:effectLst/>
                <a:latin typeface="Arial" charset="0"/>
                <a:ea typeface="宋体" charset="-122"/>
              </a:rPr>
              <a:t>tudies have claimed that there is a 70% failure rate on average for any type of </a:t>
            </a:r>
            <a:r>
              <a:rPr lang="en-US" sz="1600" dirty="0" smtClean="0">
                <a:solidFill>
                  <a:schemeClr val="bg1"/>
                </a:solidFill>
                <a:effectLst/>
                <a:latin typeface="Arial" charset="0"/>
                <a:ea typeface="宋体" charset="-122"/>
              </a:rPr>
              <a:t>change </a:t>
            </a:r>
            <a:r>
              <a:rPr lang="en-US" sz="1600" dirty="0">
                <a:solidFill>
                  <a:schemeClr val="bg1"/>
                </a:solidFill>
                <a:latin typeface="Arial" charset="0"/>
                <a:ea typeface="Arial" charset="0"/>
                <a:cs typeface="Arial" charset="0"/>
              </a:rPr>
              <a:t>(Pleasure, 2016). </a:t>
            </a:r>
            <a:r>
              <a:rPr lang="en-US" sz="1600" dirty="0" smtClean="0">
                <a:solidFill>
                  <a:schemeClr val="bg1"/>
                </a:solidFill>
                <a:effectLst/>
                <a:latin typeface="Arial" charset="0"/>
                <a:ea typeface="Arial" charset="0"/>
                <a:cs typeface="Arial" charset="0"/>
              </a:rPr>
              <a:t> </a:t>
            </a:r>
            <a:endParaRPr lang="en-US" sz="1600" dirty="0">
              <a:solidFill>
                <a:schemeClr val="bg1"/>
              </a:solidFill>
              <a:latin typeface="Arial" charset="0"/>
              <a:ea typeface="Arial" charset="0"/>
              <a:cs typeface="Arial" charset="0"/>
            </a:endParaRPr>
          </a:p>
        </p:txBody>
      </p:sp>
      <p:sp>
        <p:nvSpPr>
          <p:cNvPr id="8" name="Rectangle 7"/>
          <p:cNvSpPr/>
          <p:nvPr/>
        </p:nvSpPr>
        <p:spPr>
          <a:xfrm>
            <a:off x="1030732" y="2965501"/>
            <a:ext cx="11161268" cy="338554"/>
          </a:xfrm>
          <a:prstGeom prst="rect">
            <a:avLst/>
          </a:prstGeom>
        </p:spPr>
        <p:txBody>
          <a:bodyPr wrap="square">
            <a:spAutoFit/>
          </a:bodyPr>
          <a:lstStyle/>
          <a:p>
            <a:pPr marL="285750" indent="-285750">
              <a:buFont typeface="Arial" charset="0"/>
              <a:buChar char="•"/>
            </a:pPr>
            <a:r>
              <a:rPr lang="en-US" sz="1600" dirty="0" smtClean="0">
                <a:solidFill>
                  <a:schemeClr val="bg1"/>
                </a:solidFill>
                <a:effectLst/>
                <a:latin typeface="Arial" charset="0"/>
                <a:ea typeface="宋体" charset="-122"/>
              </a:rPr>
              <a:t>notice </a:t>
            </a:r>
            <a:r>
              <a:rPr lang="en-US" sz="1600" dirty="0" smtClean="0">
                <a:solidFill>
                  <a:schemeClr val="bg1"/>
                </a:solidFill>
                <a:effectLst/>
                <a:latin typeface="Arial" charset="0"/>
                <a:ea typeface="宋体" charset="-122"/>
              </a:rPr>
              <a:t>there were no studies found within the </a:t>
            </a:r>
            <a:r>
              <a:rPr lang="en-US" sz="1600" dirty="0" smtClean="0">
                <a:solidFill>
                  <a:schemeClr val="bg1"/>
                </a:solidFill>
                <a:effectLst/>
                <a:latin typeface="Arial" charset="0"/>
                <a:ea typeface="宋体" charset="-122"/>
              </a:rPr>
              <a:t>UK on this area </a:t>
            </a:r>
            <a:endParaRPr lang="en-US" sz="1600" dirty="0">
              <a:solidFill>
                <a:schemeClr val="bg1"/>
              </a:solidFill>
            </a:endParaRPr>
          </a:p>
        </p:txBody>
      </p:sp>
      <p:sp>
        <p:nvSpPr>
          <p:cNvPr id="10" name="Rectangle 9"/>
          <p:cNvSpPr/>
          <p:nvPr/>
        </p:nvSpPr>
        <p:spPr>
          <a:xfrm>
            <a:off x="1057455" y="3597637"/>
            <a:ext cx="9647274" cy="584775"/>
          </a:xfrm>
          <a:prstGeom prst="rect">
            <a:avLst/>
          </a:prstGeom>
        </p:spPr>
        <p:txBody>
          <a:bodyPr wrap="square">
            <a:spAutoFit/>
          </a:bodyPr>
          <a:lstStyle/>
          <a:p>
            <a:pPr marL="285750" indent="-285750">
              <a:buFont typeface="Arial" charset="0"/>
              <a:buChar char="•"/>
            </a:pPr>
            <a:r>
              <a:rPr lang="en-US" sz="1600" dirty="0" smtClean="0">
                <a:solidFill>
                  <a:schemeClr val="bg1"/>
                </a:solidFill>
                <a:latin typeface="Arial" charset="0"/>
                <a:ea typeface="宋体" charset="-122"/>
              </a:rPr>
              <a:t>A gap in knowledge with regards to attitudes of this type of government office worker on the idea of a paperless office within </a:t>
            </a:r>
            <a:r>
              <a:rPr lang="en-US" sz="1600" dirty="0" smtClean="0">
                <a:solidFill>
                  <a:schemeClr val="bg1"/>
                </a:solidFill>
                <a:latin typeface="Arial" charset="0"/>
                <a:ea typeface="宋体" charset="-122"/>
              </a:rPr>
              <a:t>this </a:t>
            </a:r>
            <a:r>
              <a:rPr lang="en-US" sz="1600" dirty="0" smtClean="0">
                <a:solidFill>
                  <a:schemeClr val="bg1"/>
                </a:solidFill>
                <a:latin typeface="Arial" charset="0"/>
                <a:ea typeface="宋体" charset="-122"/>
              </a:rPr>
              <a:t>section </a:t>
            </a:r>
            <a:endParaRPr lang="en-US" sz="1600" dirty="0">
              <a:solidFill>
                <a:schemeClr val="bg1"/>
              </a:solidFill>
            </a:endParaRPr>
          </a:p>
        </p:txBody>
      </p:sp>
      <p:sp>
        <p:nvSpPr>
          <p:cNvPr id="11" name="TextBox 10"/>
          <p:cNvSpPr txBox="1"/>
          <p:nvPr/>
        </p:nvSpPr>
        <p:spPr>
          <a:xfrm>
            <a:off x="1030732" y="863275"/>
            <a:ext cx="10476898" cy="369332"/>
          </a:xfrm>
          <a:prstGeom prst="rect">
            <a:avLst/>
          </a:prstGeom>
          <a:noFill/>
        </p:spPr>
        <p:txBody>
          <a:bodyPr wrap="square" rtlCol="0">
            <a:spAutoFit/>
          </a:bodyPr>
          <a:lstStyle/>
          <a:p>
            <a:pPr marL="285750" indent="-285750">
              <a:buFont typeface="Arial" charset="0"/>
              <a:buChar char="•"/>
            </a:pPr>
            <a:r>
              <a:rPr lang="en-US" dirty="0">
                <a:solidFill>
                  <a:schemeClr val="bg1"/>
                </a:solidFill>
              </a:rPr>
              <a:t>P</a:t>
            </a:r>
            <a:r>
              <a:rPr lang="en-US" dirty="0" smtClean="0">
                <a:solidFill>
                  <a:schemeClr val="bg1"/>
                </a:solidFill>
              </a:rPr>
              <a:t>eople’s </a:t>
            </a:r>
            <a:r>
              <a:rPr lang="en-US" dirty="0" smtClean="0">
                <a:solidFill>
                  <a:schemeClr val="bg1"/>
                </a:solidFill>
              </a:rPr>
              <a:t>habits </a:t>
            </a:r>
            <a:r>
              <a:rPr lang="en-US" dirty="0" smtClean="0">
                <a:solidFill>
                  <a:schemeClr val="bg1"/>
                </a:solidFill>
              </a:rPr>
              <a:t>with paper</a:t>
            </a:r>
            <a:r>
              <a:rPr lang="en-US" dirty="0" smtClean="0">
                <a:solidFill>
                  <a:schemeClr val="bg1"/>
                </a:solidFill>
              </a:rPr>
              <a:t>, printers and computers within the surveyed office</a:t>
            </a:r>
            <a:r>
              <a:rPr lang="en-US" dirty="0" smtClean="0">
                <a:solidFill>
                  <a:schemeClr val="bg1"/>
                </a:solidFill>
              </a:rPr>
              <a:t>,. </a:t>
            </a:r>
            <a:endParaRPr lang="en-US" dirty="0">
              <a:solidFill>
                <a:schemeClr val="bg1"/>
              </a:solidFill>
            </a:endParaRPr>
          </a:p>
        </p:txBody>
      </p:sp>
    </p:spTree>
    <p:extLst>
      <p:ext uri="{BB962C8B-B14F-4D97-AF65-F5344CB8AC3E}">
        <p14:creationId xmlns:p14="http://schemas.microsoft.com/office/powerpoint/2010/main" val="180299821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971107" y="297712"/>
            <a:ext cx="8959703" cy="680484"/>
          </a:xfrm>
        </p:spPr>
        <p:txBody>
          <a:bodyPr>
            <a:normAutofit/>
          </a:bodyPr>
          <a:lstStyle/>
          <a:p>
            <a:pPr algn="l"/>
            <a:r>
              <a:rPr lang="en-US" sz="3600" u="sng" dirty="0" smtClean="0">
                <a:solidFill>
                  <a:schemeClr val="bg1"/>
                </a:solidFill>
                <a:latin typeface="Arial" charset="0"/>
                <a:ea typeface="Arial" charset="0"/>
                <a:cs typeface="Arial" charset="0"/>
              </a:rPr>
              <a:t>Aims and Objectives</a:t>
            </a:r>
            <a:endParaRPr lang="en-US" sz="3600" u="sng" dirty="0">
              <a:solidFill>
                <a:schemeClr val="bg1"/>
              </a:solidFill>
              <a:latin typeface="Arial" charset="0"/>
              <a:ea typeface="Arial" charset="0"/>
              <a:cs typeface="Arial" charset="0"/>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212977" y="4443738"/>
            <a:ext cx="2711964" cy="2711964"/>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Rectangle 2"/>
          <p:cNvSpPr/>
          <p:nvPr/>
        </p:nvSpPr>
        <p:spPr>
          <a:xfrm>
            <a:off x="971107" y="1690931"/>
            <a:ext cx="11447721" cy="584775"/>
          </a:xfrm>
          <a:prstGeom prst="rect">
            <a:avLst/>
          </a:prstGeom>
        </p:spPr>
        <p:txBody>
          <a:bodyPr wrap="square">
            <a:spAutoFit/>
          </a:bodyPr>
          <a:lstStyle/>
          <a:p>
            <a:pPr marL="285750" indent="-285750">
              <a:spcAft>
                <a:spcPts val="0"/>
              </a:spcAft>
              <a:buFont typeface="Arial" charset="0"/>
              <a:buChar char="•"/>
            </a:pPr>
            <a:r>
              <a:rPr lang="en-US" sz="1600" smtClean="0">
                <a:solidFill>
                  <a:srgbClr val="000000"/>
                </a:solidFill>
                <a:effectLst/>
                <a:latin typeface="Arial" charset="0"/>
                <a:ea typeface="宋体" charset="-122"/>
              </a:rPr>
              <a:t>Develop an </a:t>
            </a:r>
            <a:r>
              <a:rPr lang="en-US" sz="1600" dirty="0" smtClean="0">
                <a:solidFill>
                  <a:srgbClr val="000000"/>
                </a:solidFill>
                <a:effectLst/>
                <a:latin typeface="Arial" charset="0"/>
                <a:ea typeface="宋体" charset="-122"/>
              </a:rPr>
              <a:t>understanding of what the overall view of going paperless within this office was and would do that by assessing the viewpoint of office workers. </a:t>
            </a:r>
            <a:endParaRPr lang="en-US" sz="1600" dirty="0">
              <a:effectLst/>
              <a:latin typeface="Times New Roman" charset="0"/>
              <a:ea typeface="宋体" charset="-122"/>
            </a:endParaRPr>
          </a:p>
        </p:txBody>
      </p:sp>
      <p:sp>
        <p:nvSpPr>
          <p:cNvPr id="4" name="Rectangle 3"/>
          <p:cNvSpPr/>
          <p:nvPr/>
        </p:nvSpPr>
        <p:spPr>
          <a:xfrm>
            <a:off x="971107" y="1045075"/>
            <a:ext cx="3172332" cy="461665"/>
          </a:xfrm>
          <a:prstGeom prst="rect">
            <a:avLst/>
          </a:prstGeom>
        </p:spPr>
        <p:txBody>
          <a:bodyPr wrap="square">
            <a:spAutoFit/>
          </a:bodyPr>
          <a:lstStyle/>
          <a:p>
            <a:r>
              <a:rPr lang="en-US" sz="2400" b="1" u="sng" dirty="0" smtClean="0">
                <a:solidFill>
                  <a:srgbClr val="000000"/>
                </a:solidFill>
                <a:effectLst/>
                <a:latin typeface="Arial" charset="0"/>
                <a:ea typeface="宋体" charset="-122"/>
              </a:rPr>
              <a:t>Aims </a:t>
            </a:r>
            <a:endParaRPr lang="en-US" sz="2400" b="1" u="sng" dirty="0"/>
          </a:p>
        </p:txBody>
      </p:sp>
      <p:sp>
        <p:nvSpPr>
          <p:cNvPr id="5" name="Rectangle 4"/>
          <p:cNvSpPr/>
          <p:nvPr/>
        </p:nvSpPr>
        <p:spPr>
          <a:xfrm>
            <a:off x="971107" y="2250627"/>
            <a:ext cx="10136372" cy="584775"/>
          </a:xfrm>
          <a:prstGeom prst="rect">
            <a:avLst/>
          </a:prstGeom>
        </p:spPr>
        <p:txBody>
          <a:bodyPr wrap="square">
            <a:spAutoFit/>
          </a:bodyPr>
          <a:lstStyle/>
          <a:p>
            <a:pPr marL="285750" indent="-285750">
              <a:buFont typeface="Arial" charset="0"/>
              <a:buChar char="•"/>
            </a:pPr>
            <a:r>
              <a:rPr lang="en-US" sz="1600" dirty="0" smtClean="0">
                <a:solidFill>
                  <a:srgbClr val="000000"/>
                </a:solidFill>
                <a:latin typeface="Arial" charset="0"/>
                <a:ea typeface="宋体" charset="-122"/>
              </a:rPr>
              <a:t>To find any </a:t>
            </a:r>
            <a:r>
              <a:rPr lang="en-US" sz="1600" dirty="0" smtClean="0">
                <a:solidFill>
                  <a:srgbClr val="000000"/>
                </a:solidFill>
                <a:effectLst/>
                <a:latin typeface="Arial" charset="0"/>
                <a:ea typeface="宋体" charset="-122"/>
              </a:rPr>
              <a:t>issues to the idea of a paperless system within this office environment if it was introduced in the near future</a:t>
            </a:r>
            <a:endParaRPr lang="en-US" sz="1600" dirty="0"/>
          </a:p>
        </p:txBody>
      </p:sp>
      <p:sp>
        <p:nvSpPr>
          <p:cNvPr id="7" name="Rectangle 6"/>
          <p:cNvSpPr/>
          <p:nvPr/>
        </p:nvSpPr>
        <p:spPr>
          <a:xfrm>
            <a:off x="992697" y="2953182"/>
            <a:ext cx="1741182" cy="461665"/>
          </a:xfrm>
          <a:prstGeom prst="rect">
            <a:avLst/>
          </a:prstGeom>
        </p:spPr>
        <p:txBody>
          <a:bodyPr wrap="none">
            <a:spAutoFit/>
          </a:bodyPr>
          <a:lstStyle/>
          <a:p>
            <a:r>
              <a:rPr lang="en-US" sz="2400" b="1" u="sng" smtClean="0">
                <a:solidFill>
                  <a:srgbClr val="000000"/>
                </a:solidFill>
                <a:latin typeface="Arial" charset="0"/>
                <a:ea typeface="宋体" charset="-122"/>
              </a:rPr>
              <a:t>Objectives</a:t>
            </a:r>
            <a:endParaRPr lang="en-US" sz="2400"/>
          </a:p>
        </p:txBody>
      </p:sp>
      <p:sp>
        <p:nvSpPr>
          <p:cNvPr id="8" name="Rectangle 7"/>
          <p:cNvSpPr/>
          <p:nvPr/>
        </p:nvSpPr>
        <p:spPr>
          <a:xfrm>
            <a:off x="992697" y="3421265"/>
            <a:ext cx="10363200" cy="338554"/>
          </a:xfrm>
          <a:prstGeom prst="rect">
            <a:avLst/>
          </a:prstGeom>
        </p:spPr>
        <p:txBody>
          <a:bodyPr wrap="square">
            <a:spAutoFit/>
          </a:bodyPr>
          <a:lstStyle/>
          <a:p>
            <a:pPr marL="285750" indent="-285750">
              <a:spcAft>
                <a:spcPts val="0"/>
              </a:spcAft>
              <a:buFont typeface="Arial" charset="0"/>
              <a:buChar char="•"/>
            </a:pPr>
            <a:r>
              <a:rPr lang="en-US" sz="1600" dirty="0" smtClean="0">
                <a:solidFill>
                  <a:schemeClr val="bg1"/>
                </a:solidFill>
                <a:effectLst/>
                <a:latin typeface="Arial" charset="0"/>
                <a:ea typeface="宋体" charset="-122"/>
              </a:rPr>
              <a:t>To assess the attitude of office workers on the idea of a paperless office by extracting data from a survey. </a:t>
            </a:r>
            <a:endParaRPr lang="en-US" sz="1600" dirty="0">
              <a:solidFill>
                <a:schemeClr val="bg1"/>
              </a:solidFill>
              <a:effectLst/>
              <a:latin typeface="Times New Roman" charset="0"/>
              <a:ea typeface="宋体" charset="-122"/>
            </a:endParaRPr>
          </a:p>
        </p:txBody>
      </p:sp>
      <p:sp>
        <p:nvSpPr>
          <p:cNvPr id="13" name="Rectangle 12"/>
          <p:cNvSpPr/>
          <p:nvPr/>
        </p:nvSpPr>
        <p:spPr>
          <a:xfrm>
            <a:off x="992697" y="3809391"/>
            <a:ext cx="10114782" cy="584775"/>
          </a:xfrm>
          <a:prstGeom prst="rect">
            <a:avLst/>
          </a:prstGeom>
        </p:spPr>
        <p:txBody>
          <a:bodyPr wrap="square">
            <a:spAutoFit/>
          </a:bodyPr>
          <a:lstStyle/>
          <a:p>
            <a:pPr marL="285750" indent="-285750">
              <a:spcAft>
                <a:spcPts val="0"/>
              </a:spcAft>
              <a:buFont typeface="Arial" charset="0"/>
              <a:buChar char="•"/>
            </a:pPr>
            <a:r>
              <a:rPr lang="en-US" sz="1600" dirty="0" smtClean="0">
                <a:solidFill>
                  <a:schemeClr val="bg1"/>
                </a:solidFill>
                <a:effectLst/>
                <a:latin typeface="Arial" charset="0"/>
                <a:ea typeface="宋体" charset="-122"/>
              </a:rPr>
              <a:t>To determine the factors which can hinder a paperless office from the extraction of this data and see what there is out there to combat it. </a:t>
            </a:r>
            <a:endParaRPr lang="en-US" sz="1600" dirty="0">
              <a:solidFill>
                <a:schemeClr val="bg1"/>
              </a:solidFill>
              <a:effectLst/>
              <a:latin typeface="Times New Roman" charset="0"/>
              <a:ea typeface="宋体" charset="-122"/>
            </a:endParaRPr>
          </a:p>
        </p:txBody>
      </p:sp>
    </p:spTree>
    <p:extLst>
      <p:ext uri="{BB962C8B-B14F-4D97-AF65-F5344CB8AC3E}">
        <p14:creationId xmlns:p14="http://schemas.microsoft.com/office/powerpoint/2010/main" val="199677394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170446"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326400" y="5040713"/>
            <a:ext cx="2055293" cy="2055293"/>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TextBox 2"/>
          <p:cNvSpPr txBox="1"/>
          <p:nvPr/>
        </p:nvSpPr>
        <p:spPr>
          <a:xfrm>
            <a:off x="956931" y="238016"/>
            <a:ext cx="6847367" cy="646331"/>
          </a:xfrm>
          <a:prstGeom prst="rect">
            <a:avLst/>
          </a:prstGeom>
          <a:noFill/>
        </p:spPr>
        <p:txBody>
          <a:bodyPr wrap="square" rtlCol="0">
            <a:spAutoFit/>
          </a:bodyPr>
          <a:lstStyle/>
          <a:p>
            <a:r>
              <a:rPr lang="en-US" sz="3600" u="sng" dirty="0" smtClean="0">
                <a:solidFill>
                  <a:schemeClr val="bg1"/>
                </a:solidFill>
                <a:latin typeface="Arial" charset="0"/>
                <a:ea typeface="Arial" charset="0"/>
                <a:cs typeface="Arial" charset="0"/>
              </a:rPr>
              <a:t>Literature review</a:t>
            </a:r>
            <a:endParaRPr lang="en-US" sz="3600" u="sng" dirty="0">
              <a:solidFill>
                <a:schemeClr val="bg1"/>
              </a:solidFill>
              <a:latin typeface="Arial" charset="0"/>
              <a:ea typeface="Arial" charset="0"/>
              <a:cs typeface="Arial" charset="0"/>
            </a:endParaRPr>
          </a:p>
        </p:txBody>
      </p:sp>
      <p:sp>
        <p:nvSpPr>
          <p:cNvPr id="4" name="Rectangle 3"/>
          <p:cNvSpPr/>
          <p:nvPr/>
        </p:nvSpPr>
        <p:spPr>
          <a:xfrm>
            <a:off x="956931" y="875559"/>
            <a:ext cx="5666936" cy="1231106"/>
          </a:xfrm>
          <a:prstGeom prst="rect">
            <a:avLst/>
          </a:prstGeom>
        </p:spPr>
        <p:txBody>
          <a:bodyPr wrap="none">
            <a:spAutoFit/>
          </a:bodyPr>
          <a:lstStyle/>
          <a:p>
            <a:r>
              <a:rPr lang="en-US" sz="1400" b="1" u="sng" dirty="0" smtClean="0">
                <a:solidFill>
                  <a:srgbClr val="000000"/>
                </a:solidFill>
                <a:effectLst/>
                <a:latin typeface="Arial" charset="0"/>
                <a:ea typeface="宋体" charset="-122"/>
              </a:rPr>
              <a:t>The paperless office of the future by Connolly and </a:t>
            </a:r>
            <a:r>
              <a:rPr lang="en-US" sz="1400" b="1" u="sng" dirty="0" err="1" smtClean="0">
                <a:solidFill>
                  <a:srgbClr val="000000"/>
                </a:solidFill>
                <a:effectLst/>
                <a:latin typeface="Arial" charset="0"/>
                <a:ea typeface="宋体" charset="-122"/>
              </a:rPr>
              <a:t>Kleiner</a:t>
            </a:r>
            <a:r>
              <a:rPr lang="en-US" sz="1400" b="1" u="sng" dirty="0" smtClean="0">
                <a:solidFill>
                  <a:srgbClr val="000000"/>
                </a:solidFill>
                <a:effectLst/>
                <a:latin typeface="Arial" charset="0"/>
                <a:ea typeface="宋体" charset="-122"/>
              </a:rPr>
              <a:t> (1993)</a:t>
            </a:r>
          </a:p>
          <a:p>
            <a:pPr marL="285750" indent="-285750">
              <a:buFont typeface="Arial" charset="0"/>
              <a:buChar char="•"/>
            </a:pPr>
            <a:r>
              <a:rPr lang="en-US" sz="1400" dirty="0" smtClean="0">
                <a:solidFill>
                  <a:srgbClr val="000000"/>
                </a:solidFill>
                <a:latin typeface="Arial" charset="0"/>
                <a:ea typeface="宋体" charset="-122"/>
              </a:rPr>
              <a:t>Starting point </a:t>
            </a:r>
          </a:p>
          <a:p>
            <a:pPr marL="285750" indent="-285750">
              <a:buFont typeface="Arial" charset="0"/>
              <a:buChar char="•"/>
            </a:pPr>
            <a:r>
              <a:rPr lang="en-US" sz="1400" dirty="0" smtClean="0">
                <a:solidFill>
                  <a:schemeClr val="bg1"/>
                </a:solidFill>
                <a:latin typeface="Arial" charset="0"/>
                <a:ea typeface="Arial" charset="0"/>
                <a:cs typeface="Arial" charset="0"/>
              </a:rPr>
              <a:t>Gave </a:t>
            </a:r>
            <a:r>
              <a:rPr lang="en-US" sz="1400" dirty="0" smtClean="0">
                <a:solidFill>
                  <a:schemeClr val="bg1"/>
                </a:solidFill>
                <a:latin typeface="Arial" charset="0"/>
                <a:ea typeface="Arial" charset="0"/>
                <a:cs typeface="Arial" charset="0"/>
              </a:rPr>
              <a:t>a good insight to the use of paper</a:t>
            </a:r>
          </a:p>
          <a:p>
            <a:pPr marL="285750" indent="-285750">
              <a:buFont typeface="Arial" charset="0"/>
              <a:buChar char="•"/>
            </a:pPr>
            <a:r>
              <a:rPr lang="en-US" sz="1400" dirty="0" smtClean="0">
                <a:solidFill>
                  <a:schemeClr val="bg1"/>
                </a:solidFill>
                <a:latin typeface="Arial" charset="0"/>
                <a:ea typeface="Arial" charset="0"/>
                <a:cs typeface="Arial" charset="0"/>
              </a:rPr>
              <a:t>Provided info on how costly paper use was</a:t>
            </a:r>
          </a:p>
          <a:p>
            <a:pPr marL="285750" indent="-285750">
              <a:buFont typeface="Arial" charset="0"/>
              <a:buChar char="•"/>
            </a:pPr>
            <a:endParaRPr lang="en-US" dirty="0">
              <a:solidFill>
                <a:schemeClr val="bg1"/>
              </a:solidFill>
              <a:latin typeface="Arial" charset="0"/>
              <a:ea typeface="Arial" charset="0"/>
              <a:cs typeface="Arial" charset="0"/>
            </a:endParaRPr>
          </a:p>
        </p:txBody>
      </p:sp>
      <p:sp>
        <p:nvSpPr>
          <p:cNvPr id="5" name="Rectangle 4"/>
          <p:cNvSpPr/>
          <p:nvPr/>
        </p:nvSpPr>
        <p:spPr>
          <a:xfrm>
            <a:off x="956931" y="1926494"/>
            <a:ext cx="8250864" cy="1938992"/>
          </a:xfrm>
          <a:prstGeom prst="rect">
            <a:avLst/>
          </a:prstGeom>
        </p:spPr>
        <p:txBody>
          <a:bodyPr wrap="square">
            <a:spAutoFit/>
          </a:bodyPr>
          <a:lstStyle/>
          <a:p>
            <a:r>
              <a:rPr lang="en-US" sz="1400" b="1" u="sng" dirty="0" smtClean="0">
                <a:solidFill>
                  <a:srgbClr val="000000"/>
                </a:solidFill>
                <a:effectLst/>
                <a:latin typeface="Arial" charset="0"/>
                <a:ea typeface="Arial" charset="0"/>
                <a:cs typeface="Arial" charset="0"/>
              </a:rPr>
              <a:t>An analysis of the feasibility of a paperless environment - the case of the Mona School of Business</a:t>
            </a:r>
            <a:r>
              <a:rPr lang="en-US" sz="1400" b="1" u="sng" dirty="0">
                <a:latin typeface="Arial" charset="0"/>
                <a:ea typeface="Arial" charset="0"/>
                <a:cs typeface="Arial" charset="0"/>
              </a:rPr>
              <a:t> </a:t>
            </a:r>
            <a:r>
              <a:rPr lang="en-US" sz="1400" b="1" u="sng" dirty="0" smtClean="0">
                <a:solidFill>
                  <a:schemeClr val="bg1"/>
                </a:solidFill>
                <a:latin typeface="Arial" charset="0"/>
                <a:ea typeface="Arial" charset="0"/>
                <a:cs typeface="Arial" charset="0"/>
              </a:rPr>
              <a:t>by </a:t>
            </a:r>
            <a:r>
              <a:rPr lang="en-US" sz="1400" b="1" u="sng" dirty="0" err="1" smtClean="0">
                <a:solidFill>
                  <a:schemeClr val="bg1"/>
                </a:solidFill>
                <a:latin typeface="Arial" charset="0"/>
                <a:ea typeface="Arial" charset="0"/>
                <a:cs typeface="Arial" charset="0"/>
              </a:rPr>
              <a:t>Mardene</a:t>
            </a:r>
            <a:r>
              <a:rPr lang="en-US" sz="1400" b="1" u="sng" dirty="0" smtClean="0">
                <a:solidFill>
                  <a:schemeClr val="bg1"/>
                </a:solidFill>
                <a:latin typeface="Arial" charset="0"/>
                <a:ea typeface="Arial" charset="0"/>
                <a:cs typeface="Arial" charset="0"/>
              </a:rPr>
              <a:t> (</a:t>
            </a:r>
            <a:r>
              <a:rPr lang="en-US" sz="1400" b="1" u="sng" dirty="0" smtClean="0">
                <a:solidFill>
                  <a:srgbClr val="000000"/>
                </a:solidFill>
                <a:effectLst/>
                <a:latin typeface="Arial" charset="0"/>
                <a:ea typeface="Arial" charset="0"/>
                <a:cs typeface="Arial" charset="0"/>
              </a:rPr>
              <a:t>2005</a:t>
            </a:r>
            <a:r>
              <a:rPr lang="en-US" sz="1400" b="1" u="sng" dirty="0" smtClean="0">
                <a:solidFill>
                  <a:srgbClr val="000000"/>
                </a:solidFill>
                <a:effectLst/>
                <a:latin typeface="Arial" charset="0"/>
                <a:ea typeface="Arial" charset="0"/>
                <a:cs typeface="Arial" charset="0"/>
              </a:rPr>
              <a:t>). </a:t>
            </a:r>
          </a:p>
          <a:p>
            <a:pPr marL="285750" indent="-285750">
              <a:buFont typeface="Arial" charset="0"/>
              <a:buChar char="•"/>
            </a:pPr>
            <a:r>
              <a:rPr lang="en-US" sz="1400" dirty="0" smtClean="0">
                <a:solidFill>
                  <a:srgbClr val="000000"/>
                </a:solidFill>
                <a:latin typeface="Arial" charset="0"/>
                <a:ea typeface="Times New Roman" charset="0"/>
              </a:rPr>
              <a:t>Survey method used to gain an understanding within the school</a:t>
            </a:r>
          </a:p>
          <a:p>
            <a:pPr marL="285750" indent="-285750">
              <a:buFont typeface="Arial" charset="0"/>
              <a:buChar char="•"/>
            </a:pPr>
            <a:r>
              <a:rPr lang="en-US" sz="1400" dirty="0" smtClean="0">
                <a:solidFill>
                  <a:srgbClr val="000000"/>
                </a:solidFill>
                <a:latin typeface="Arial" charset="0"/>
                <a:ea typeface="Times New Roman" charset="0"/>
              </a:rPr>
              <a:t>Understands the problem with waste (lost files and cost-2.1 million businesses have lost files)</a:t>
            </a:r>
          </a:p>
          <a:p>
            <a:pPr marL="285750" indent="-285750">
              <a:buFont typeface="Arial" charset="0"/>
              <a:buChar char="•"/>
            </a:pPr>
            <a:r>
              <a:rPr lang="en-US" sz="1400" dirty="0" smtClean="0">
                <a:solidFill>
                  <a:srgbClr val="000000"/>
                </a:solidFill>
                <a:latin typeface="Arial" charset="0"/>
                <a:ea typeface="Times New Roman" charset="0"/>
              </a:rPr>
              <a:t>Shows that paper use is habitual</a:t>
            </a:r>
          </a:p>
          <a:p>
            <a:pPr marL="285750" indent="-285750">
              <a:buFont typeface="Arial" charset="0"/>
              <a:buChar char="•"/>
            </a:pPr>
            <a:endParaRPr lang="en-US" sz="1400" b="1" u="sng" dirty="0" smtClean="0">
              <a:solidFill>
                <a:srgbClr val="000000"/>
              </a:solidFill>
              <a:latin typeface="Arial" charset="0"/>
              <a:ea typeface="Times New Roman" charset="0"/>
            </a:endParaRPr>
          </a:p>
          <a:p>
            <a:pPr marL="285750" indent="-285750">
              <a:buFont typeface="Arial" charset="0"/>
              <a:buChar char="•"/>
            </a:pPr>
            <a:endParaRPr lang="en-US" sz="1600" b="1" u="sng" dirty="0">
              <a:solidFill>
                <a:srgbClr val="000000"/>
              </a:solidFill>
              <a:latin typeface="Arial" charset="0"/>
              <a:ea typeface="Times New Roman" charset="0"/>
            </a:endParaRPr>
          </a:p>
          <a:p>
            <a:pPr marL="285750" indent="-285750">
              <a:buFont typeface="Arial" charset="0"/>
              <a:buChar char="•"/>
            </a:pPr>
            <a:endParaRPr lang="en-US" sz="1600" b="1" u="sng" dirty="0"/>
          </a:p>
        </p:txBody>
      </p:sp>
      <p:sp>
        <p:nvSpPr>
          <p:cNvPr id="8" name="Rectangle 7"/>
          <p:cNvSpPr/>
          <p:nvPr/>
        </p:nvSpPr>
        <p:spPr>
          <a:xfrm>
            <a:off x="956931" y="3149534"/>
            <a:ext cx="10207255" cy="1508105"/>
          </a:xfrm>
          <a:prstGeom prst="rect">
            <a:avLst/>
          </a:prstGeom>
        </p:spPr>
        <p:txBody>
          <a:bodyPr wrap="square">
            <a:spAutoFit/>
          </a:bodyPr>
          <a:lstStyle/>
          <a:p>
            <a:r>
              <a:rPr lang="en-US" sz="1400" b="1" u="sng" dirty="0" smtClean="0">
                <a:solidFill>
                  <a:srgbClr val="000000"/>
                </a:solidFill>
                <a:effectLst/>
                <a:latin typeface="Arial" charset="0"/>
                <a:ea typeface="Arial" charset="0"/>
                <a:cs typeface="Arial" charset="0"/>
              </a:rPr>
              <a:t>Preparing the ground for the ‘paperless hospital’: a case study of medical records management in a UK outpatient services department by.</a:t>
            </a:r>
            <a:r>
              <a:rPr lang="en-US" sz="1400" b="1" u="sng" dirty="0" smtClean="0">
                <a:solidFill>
                  <a:schemeClr val="bg1"/>
                </a:solidFill>
                <a:latin typeface="Arial" charset="0"/>
                <a:ea typeface="Arial" charset="0"/>
                <a:cs typeface="Arial" charset="0"/>
              </a:rPr>
              <a:t> Waterson </a:t>
            </a:r>
            <a:r>
              <a:rPr lang="en-US" sz="1400" b="1" u="sng" dirty="0" smtClean="0">
                <a:solidFill>
                  <a:schemeClr val="bg1"/>
                </a:solidFill>
                <a:latin typeface="Arial" charset="0"/>
                <a:ea typeface="Arial" charset="0"/>
                <a:cs typeface="Arial" charset="0"/>
              </a:rPr>
              <a:t>et al., (2012</a:t>
            </a:r>
            <a:r>
              <a:rPr lang="en-US" sz="1400" b="1" u="sng" dirty="0" smtClean="0">
                <a:solidFill>
                  <a:schemeClr val="bg1"/>
                </a:solidFill>
                <a:latin typeface="Arial" charset="0"/>
                <a:ea typeface="Arial" charset="0"/>
                <a:cs typeface="Arial" charset="0"/>
              </a:rPr>
              <a:t>)</a:t>
            </a:r>
            <a:r>
              <a:rPr lang="en-US" sz="1400" b="1" u="sng" dirty="0" smtClean="0">
                <a:effectLst/>
                <a:latin typeface="Arial" charset="0"/>
                <a:ea typeface="Arial" charset="0"/>
                <a:cs typeface="Arial" charset="0"/>
              </a:rPr>
              <a:t> </a:t>
            </a:r>
          </a:p>
          <a:p>
            <a:pPr marL="285750" indent="-285750">
              <a:buFont typeface="Arial" charset="0"/>
              <a:buChar char="•"/>
            </a:pPr>
            <a:r>
              <a:rPr lang="en-US" sz="1600" dirty="0" smtClean="0">
                <a:solidFill>
                  <a:schemeClr val="bg1"/>
                </a:solidFill>
              </a:rPr>
              <a:t>UK based research and within a governmental department</a:t>
            </a:r>
          </a:p>
          <a:p>
            <a:pPr marL="285750" indent="-285750">
              <a:buFont typeface="Arial" charset="0"/>
              <a:buChar char="•"/>
            </a:pPr>
            <a:r>
              <a:rPr lang="en-US" sz="1600" dirty="0" smtClean="0">
                <a:solidFill>
                  <a:schemeClr val="bg1"/>
                </a:solidFill>
              </a:rPr>
              <a:t>Positive </a:t>
            </a:r>
            <a:r>
              <a:rPr lang="en-US" sz="1600" dirty="0" smtClean="0">
                <a:solidFill>
                  <a:schemeClr val="bg1"/>
                </a:solidFill>
              </a:rPr>
              <a:t>responses to new </a:t>
            </a:r>
            <a:r>
              <a:rPr lang="en-US" sz="1600" dirty="0" smtClean="0">
                <a:solidFill>
                  <a:schemeClr val="bg1"/>
                </a:solidFill>
              </a:rPr>
              <a:t>system </a:t>
            </a:r>
          </a:p>
          <a:p>
            <a:pPr marL="285750" indent="-285750">
              <a:buFont typeface="Arial" charset="0"/>
              <a:buChar char="•"/>
            </a:pPr>
            <a:r>
              <a:rPr lang="en-US" sz="1600" dirty="0" smtClean="0">
                <a:solidFill>
                  <a:schemeClr val="bg1"/>
                </a:solidFill>
              </a:rPr>
              <a:t>Provides </a:t>
            </a:r>
            <a:r>
              <a:rPr lang="en-US" sz="1600" dirty="0" smtClean="0">
                <a:solidFill>
                  <a:schemeClr val="bg1"/>
                </a:solidFill>
              </a:rPr>
              <a:t>positivity towards change </a:t>
            </a:r>
          </a:p>
          <a:p>
            <a:pPr marL="285750" indent="-285750">
              <a:buFont typeface="Arial" charset="0"/>
              <a:buChar char="•"/>
            </a:pPr>
            <a:r>
              <a:rPr lang="en-US" sz="1600" dirty="0" smtClean="0">
                <a:solidFill>
                  <a:schemeClr val="bg1"/>
                </a:solidFill>
              </a:rPr>
              <a:t>Was only one work area, not whole process change. Also,  different branch of government</a:t>
            </a:r>
            <a:endParaRPr lang="en-US" sz="1600" dirty="0">
              <a:solidFill>
                <a:schemeClr val="bg1"/>
              </a:solidFill>
            </a:endParaRPr>
          </a:p>
        </p:txBody>
      </p:sp>
    </p:spTree>
    <p:extLst>
      <p:ext uri="{BB962C8B-B14F-4D97-AF65-F5344CB8AC3E}">
        <p14:creationId xmlns:p14="http://schemas.microsoft.com/office/powerpoint/2010/main" val="105280917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325" y="4799698"/>
            <a:ext cx="2296308" cy="2296308"/>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7" name="TextBox 6"/>
          <p:cNvSpPr txBox="1"/>
          <p:nvPr/>
        </p:nvSpPr>
        <p:spPr>
          <a:xfrm>
            <a:off x="956931" y="238016"/>
            <a:ext cx="6847367" cy="646331"/>
          </a:xfrm>
          <a:prstGeom prst="rect">
            <a:avLst/>
          </a:prstGeom>
          <a:noFill/>
        </p:spPr>
        <p:txBody>
          <a:bodyPr wrap="square" rtlCol="0">
            <a:spAutoFit/>
          </a:bodyPr>
          <a:lstStyle/>
          <a:p>
            <a:r>
              <a:rPr lang="en-US" sz="3600" u="sng" dirty="0" smtClean="0">
                <a:solidFill>
                  <a:schemeClr val="bg1"/>
                </a:solidFill>
                <a:latin typeface="Arial" charset="0"/>
                <a:ea typeface="Arial" charset="0"/>
                <a:cs typeface="Arial" charset="0"/>
              </a:rPr>
              <a:t>Literature review cont. </a:t>
            </a:r>
            <a:endParaRPr lang="en-US" sz="3600" u="sng" dirty="0">
              <a:solidFill>
                <a:schemeClr val="bg1"/>
              </a:solidFill>
              <a:latin typeface="Arial" charset="0"/>
              <a:ea typeface="Arial" charset="0"/>
              <a:cs typeface="Arial" charset="0"/>
            </a:endParaRPr>
          </a:p>
        </p:txBody>
      </p:sp>
      <p:sp>
        <p:nvSpPr>
          <p:cNvPr id="3" name="Rectangle 2"/>
          <p:cNvSpPr/>
          <p:nvPr/>
        </p:nvSpPr>
        <p:spPr>
          <a:xfrm>
            <a:off x="739270" y="884346"/>
            <a:ext cx="9255335" cy="1661993"/>
          </a:xfrm>
          <a:prstGeom prst="rect">
            <a:avLst/>
          </a:prstGeom>
        </p:spPr>
        <p:txBody>
          <a:bodyPr wrap="square">
            <a:spAutoFit/>
          </a:bodyPr>
          <a:lstStyle/>
          <a:p>
            <a:r>
              <a:rPr lang="en-US" sz="1400" b="1" u="sng" dirty="0" smtClean="0">
                <a:solidFill>
                  <a:srgbClr val="000000"/>
                </a:solidFill>
                <a:effectLst/>
                <a:latin typeface="Arial" charset="0"/>
                <a:ea typeface="Arial" charset="0"/>
                <a:cs typeface="Arial" charset="0"/>
              </a:rPr>
              <a:t>Paperless Office Management: A Feasibility Analysis for Saudi Arabia Government Offices: Case Study in Ministry of Labor</a:t>
            </a:r>
            <a:r>
              <a:rPr lang="en-US" sz="1400" b="1" u="sng" dirty="0" smtClean="0">
                <a:effectLst/>
                <a:latin typeface="Arial" charset="0"/>
                <a:ea typeface="Arial" charset="0"/>
                <a:cs typeface="Arial" charset="0"/>
              </a:rPr>
              <a:t> </a:t>
            </a:r>
            <a:r>
              <a:rPr lang="en-US" sz="1400" b="1" u="sng" dirty="0" err="1" smtClean="0">
                <a:solidFill>
                  <a:schemeClr val="bg1"/>
                </a:solidFill>
                <a:latin typeface="Arial" charset="0"/>
                <a:ea typeface="Arial" charset="0"/>
                <a:cs typeface="Arial" charset="0"/>
              </a:rPr>
              <a:t>Rehiel</a:t>
            </a:r>
            <a:r>
              <a:rPr lang="en-US" sz="1400" b="1" u="sng" dirty="0">
                <a:solidFill>
                  <a:schemeClr val="bg1"/>
                </a:solidFill>
                <a:latin typeface="Arial" charset="0"/>
                <a:ea typeface="Arial" charset="0"/>
                <a:cs typeface="Arial" charset="0"/>
              </a:rPr>
              <a:t> </a:t>
            </a:r>
            <a:r>
              <a:rPr lang="en-US" sz="1400" b="1" u="sng" dirty="0" smtClean="0">
                <a:solidFill>
                  <a:schemeClr val="bg1"/>
                </a:solidFill>
                <a:latin typeface="Arial" charset="0"/>
                <a:ea typeface="Arial" charset="0"/>
                <a:cs typeface="Arial" charset="0"/>
              </a:rPr>
              <a:t>et al., </a:t>
            </a:r>
            <a:r>
              <a:rPr lang="en-US" sz="1400" b="1" u="sng" dirty="0" smtClean="0">
                <a:solidFill>
                  <a:schemeClr val="bg1"/>
                </a:solidFill>
                <a:latin typeface="Arial" charset="0"/>
                <a:ea typeface="Arial" charset="0"/>
                <a:cs typeface="Arial" charset="0"/>
              </a:rPr>
              <a:t>(2014</a:t>
            </a:r>
            <a:r>
              <a:rPr lang="en-US" sz="1400" b="1" u="sng" dirty="0">
                <a:solidFill>
                  <a:schemeClr val="bg1"/>
                </a:solidFill>
                <a:latin typeface="Arial" charset="0"/>
                <a:ea typeface="Arial" charset="0"/>
                <a:cs typeface="Arial" charset="0"/>
              </a:rPr>
              <a:t>)</a:t>
            </a:r>
            <a:r>
              <a:rPr lang="en-US" sz="1400" b="1" u="sng" dirty="0" smtClean="0">
                <a:solidFill>
                  <a:schemeClr val="bg1"/>
                </a:solidFill>
                <a:effectLst/>
                <a:latin typeface="Arial" charset="0"/>
                <a:ea typeface="Arial" charset="0"/>
                <a:cs typeface="Arial" charset="0"/>
              </a:rPr>
              <a:t> </a:t>
            </a:r>
          </a:p>
          <a:p>
            <a:pPr marL="285750" indent="-285750">
              <a:buFont typeface="Arial" charset="0"/>
              <a:buChar char="•"/>
            </a:pPr>
            <a:endParaRPr lang="en-US" sz="1600" dirty="0" smtClean="0">
              <a:solidFill>
                <a:schemeClr val="bg1"/>
              </a:solidFill>
              <a:latin typeface="Arial" charset="0"/>
              <a:ea typeface="Arial" charset="0"/>
              <a:cs typeface="Arial" charset="0"/>
            </a:endParaRPr>
          </a:p>
          <a:p>
            <a:pPr marL="285750" indent="-285750">
              <a:buFont typeface="Arial" charset="0"/>
              <a:buChar char="•"/>
            </a:pPr>
            <a:r>
              <a:rPr lang="en-US" sz="1400" dirty="0" smtClean="0">
                <a:solidFill>
                  <a:schemeClr val="bg1"/>
                </a:solidFill>
                <a:latin typeface="Arial" charset="0"/>
                <a:ea typeface="Arial" charset="0"/>
                <a:cs typeface="Arial" charset="0"/>
              </a:rPr>
              <a:t>Wanted </a:t>
            </a:r>
            <a:r>
              <a:rPr lang="en-US" sz="1400" dirty="0" smtClean="0">
                <a:solidFill>
                  <a:schemeClr val="bg1"/>
                </a:solidFill>
                <a:latin typeface="Arial" charset="0"/>
                <a:ea typeface="Arial" charset="0"/>
                <a:cs typeface="Arial" charset="0"/>
              </a:rPr>
              <a:t>to provide policy makers with ways to reduce paper</a:t>
            </a:r>
          </a:p>
          <a:p>
            <a:pPr marL="285750" indent="-285750">
              <a:buFont typeface="Arial" charset="0"/>
              <a:buChar char="•"/>
            </a:pPr>
            <a:r>
              <a:rPr lang="en-US" sz="1400" dirty="0" smtClean="0">
                <a:solidFill>
                  <a:schemeClr val="bg1"/>
                </a:solidFill>
                <a:latin typeface="Arial" charset="0"/>
                <a:ea typeface="Arial" charset="0"/>
                <a:cs typeface="Arial" charset="0"/>
              </a:rPr>
              <a:t>Formulate a project with University students to copy paper files to digital files </a:t>
            </a:r>
          </a:p>
          <a:p>
            <a:pPr marL="285750" indent="-285750">
              <a:buFont typeface="Arial" charset="0"/>
              <a:buChar char="•"/>
            </a:pPr>
            <a:r>
              <a:rPr lang="en-US" sz="1400" dirty="0" smtClean="0">
                <a:solidFill>
                  <a:schemeClr val="bg1"/>
                </a:solidFill>
                <a:latin typeface="Arial" charset="0"/>
                <a:ea typeface="Arial" charset="0"/>
                <a:cs typeface="Arial" charset="0"/>
              </a:rPr>
              <a:t>Signposts change as a barrier but a way around is incorporate employee views on the changes</a:t>
            </a:r>
          </a:p>
          <a:p>
            <a:pPr marL="285750" indent="-285750">
              <a:buFont typeface="Arial" charset="0"/>
              <a:buChar char="•"/>
            </a:pPr>
            <a:endParaRPr lang="en-US" sz="1600" b="1" u="sng" dirty="0">
              <a:solidFill>
                <a:schemeClr val="bg1"/>
              </a:solidFill>
              <a:latin typeface="Arial" charset="0"/>
              <a:ea typeface="Arial" charset="0"/>
              <a:cs typeface="Arial" charset="0"/>
            </a:endParaRPr>
          </a:p>
        </p:txBody>
      </p:sp>
      <p:sp>
        <p:nvSpPr>
          <p:cNvPr id="4" name="Rectangle 3"/>
          <p:cNvSpPr/>
          <p:nvPr/>
        </p:nvSpPr>
        <p:spPr>
          <a:xfrm>
            <a:off x="739270" y="2735763"/>
            <a:ext cx="9590567" cy="2062103"/>
          </a:xfrm>
          <a:prstGeom prst="rect">
            <a:avLst/>
          </a:prstGeom>
        </p:spPr>
        <p:txBody>
          <a:bodyPr wrap="square">
            <a:spAutoFit/>
          </a:bodyPr>
          <a:lstStyle/>
          <a:p>
            <a:r>
              <a:rPr lang="en-US" sz="1400" b="1" u="sng" dirty="0" smtClean="0">
                <a:solidFill>
                  <a:srgbClr val="000000"/>
                </a:solidFill>
                <a:effectLst/>
                <a:latin typeface="Arial" charset="0"/>
                <a:ea typeface="Arial" charset="0"/>
                <a:cs typeface="Arial" charset="0"/>
              </a:rPr>
              <a:t>The influence of a paperless office environment on the sustainability of the Master of the High Court in Cape </a:t>
            </a:r>
            <a:r>
              <a:rPr lang="en-US" sz="1400" b="1" u="sng" dirty="0" smtClean="0">
                <a:solidFill>
                  <a:schemeClr val="bg1"/>
                </a:solidFill>
                <a:effectLst/>
                <a:latin typeface="Arial" charset="0"/>
                <a:ea typeface="Arial" charset="0"/>
                <a:cs typeface="Arial" charset="0"/>
              </a:rPr>
              <a:t>Town by </a:t>
            </a:r>
            <a:r>
              <a:rPr lang="en-US" sz="1400" b="1" u="sng" dirty="0" err="1" smtClean="0">
                <a:solidFill>
                  <a:schemeClr val="bg1"/>
                </a:solidFill>
                <a:effectLst/>
                <a:latin typeface="Arial" charset="0"/>
                <a:ea typeface="Arial" charset="0"/>
                <a:cs typeface="Arial" charset="0"/>
              </a:rPr>
              <a:t>Tyhulu</a:t>
            </a:r>
            <a:r>
              <a:rPr lang="en-US" sz="1400" b="1" u="sng" dirty="0" smtClean="0">
                <a:solidFill>
                  <a:schemeClr val="bg1"/>
                </a:solidFill>
                <a:effectLst/>
                <a:latin typeface="Arial" charset="0"/>
                <a:ea typeface="Arial" charset="0"/>
                <a:cs typeface="Arial" charset="0"/>
              </a:rPr>
              <a:t> et al., (2016)</a:t>
            </a:r>
          </a:p>
          <a:p>
            <a:pPr marL="285750" indent="-285750">
              <a:buFont typeface="Arial" charset="0"/>
              <a:buChar char="•"/>
            </a:pPr>
            <a:endParaRPr lang="en-US" sz="1400" dirty="0" smtClean="0">
              <a:solidFill>
                <a:schemeClr val="bg1"/>
              </a:solidFill>
              <a:latin typeface="Arial" charset="0"/>
              <a:ea typeface="Arial" charset="0"/>
              <a:cs typeface="Arial" charset="0"/>
            </a:endParaRPr>
          </a:p>
          <a:p>
            <a:pPr marL="285750" indent="-285750">
              <a:buFont typeface="Arial" charset="0"/>
              <a:buChar char="•"/>
            </a:pPr>
            <a:r>
              <a:rPr lang="en-US" sz="1400" dirty="0" smtClean="0">
                <a:solidFill>
                  <a:schemeClr val="bg1"/>
                </a:solidFill>
                <a:latin typeface="Arial" charset="0"/>
                <a:ea typeface="Arial" charset="0"/>
                <a:cs typeface="Arial" charset="0"/>
              </a:rPr>
              <a:t>Introduction of paperless systems into the High court</a:t>
            </a:r>
          </a:p>
          <a:p>
            <a:pPr marL="285750" indent="-285750">
              <a:buFont typeface="Arial" charset="0"/>
              <a:buChar char="•"/>
            </a:pPr>
            <a:r>
              <a:rPr lang="en-US" sz="1400" dirty="0" smtClean="0">
                <a:solidFill>
                  <a:schemeClr val="bg1"/>
                </a:solidFill>
                <a:latin typeface="Arial" charset="0"/>
                <a:ea typeface="Arial" charset="0"/>
                <a:cs typeface="Arial" charset="0"/>
              </a:rPr>
              <a:t>Survey used to ascertain views on these systems</a:t>
            </a:r>
          </a:p>
          <a:p>
            <a:pPr marL="285750" indent="-285750">
              <a:buFont typeface="Arial" charset="0"/>
              <a:buChar char="•"/>
            </a:pPr>
            <a:r>
              <a:rPr lang="en-US" sz="1400" dirty="0" smtClean="0">
                <a:solidFill>
                  <a:schemeClr val="bg1"/>
                </a:solidFill>
                <a:latin typeface="Arial" charset="0"/>
                <a:ea typeface="Arial" charset="0"/>
                <a:cs typeface="Arial" charset="0"/>
              </a:rPr>
              <a:t>New systems </a:t>
            </a:r>
            <a:r>
              <a:rPr lang="en-US" sz="1400" dirty="0" smtClean="0">
                <a:solidFill>
                  <a:schemeClr val="bg1"/>
                </a:solidFill>
                <a:latin typeface="Arial" charset="0"/>
                <a:ea typeface="Arial" charset="0"/>
                <a:cs typeface="Arial" charset="0"/>
              </a:rPr>
              <a:t>were inconsistent and sometimes slow</a:t>
            </a:r>
          </a:p>
          <a:p>
            <a:pPr marL="285750" indent="-285750">
              <a:buFont typeface="Arial" charset="0"/>
              <a:buChar char="•"/>
            </a:pPr>
            <a:r>
              <a:rPr lang="en-US" sz="1400" dirty="0" smtClean="0">
                <a:solidFill>
                  <a:schemeClr val="bg1"/>
                </a:solidFill>
                <a:latin typeface="Arial" charset="0"/>
                <a:ea typeface="Arial" charset="0"/>
                <a:cs typeface="Arial" charset="0"/>
              </a:rPr>
              <a:t>Barriers were </a:t>
            </a:r>
            <a:r>
              <a:rPr lang="en-US" sz="1400" dirty="0" smtClean="0">
                <a:solidFill>
                  <a:schemeClr val="bg1"/>
                </a:solidFill>
                <a:latin typeface="Arial" charset="0"/>
                <a:ea typeface="Arial" charset="0"/>
                <a:cs typeface="Arial" charset="0"/>
              </a:rPr>
              <a:t>internet </a:t>
            </a:r>
            <a:r>
              <a:rPr lang="en-US" sz="1400" dirty="0" smtClean="0">
                <a:solidFill>
                  <a:schemeClr val="bg1"/>
                </a:solidFill>
                <a:latin typeface="Arial" charset="0"/>
                <a:ea typeface="Arial" charset="0"/>
                <a:cs typeface="Arial" charset="0"/>
              </a:rPr>
              <a:t>bandwidth and addressing crashes quicker </a:t>
            </a:r>
            <a:endParaRPr lang="en-US" sz="1400" dirty="0" smtClean="0">
              <a:solidFill>
                <a:schemeClr val="bg1"/>
              </a:solidFill>
              <a:latin typeface="Arial" charset="0"/>
              <a:ea typeface="Arial" charset="0"/>
              <a:cs typeface="Arial" charset="0"/>
            </a:endParaRPr>
          </a:p>
          <a:p>
            <a:pPr marL="285750" indent="-285750">
              <a:buFont typeface="Arial" charset="0"/>
              <a:buChar char="•"/>
            </a:pPr>
            <a:r>
              <a:rPr lang="en-US" sz="1400" dirty="0" smtClean="0">
                <a:solidFill>
                  <a:schemeClr val="bg1"/>
                </a:solidFill>
                <a:latin typeface="Arial" charset="0"/>
                <a:ea typeface="Arial" charset="0"/>
                <a:cs typeface="Arial" charset="0"/>
              </a:rPr>
              <a:t>Not </a:t>
            </a:r>
            <a:r>
              <a:rPr lang="en-US" sz="1400" dirty="0" smtClean="0">
                <a:solidFill>
                  <a:schemeClr val="bg1"/>
                </a:solidFill>
                <a:latin typeface="Arial" charset="0"/>
                <a:ea typeface="Arial" charset="0"/>
                <a:cs typeface="Arial" charset="0"/>
              </a:rPr>
              <a:t>within the same department but provided an insight into a customer orientated department</a:t>
            </a:r>
            <a:endParaRPr lang="en-US" sz="1400" dirty="0">
              <a:solidFill>
                <a:schemeClr val="bg1"/>
              </a:solidFill>
              <a:latin typeface="Arial" charset="0"/>
              <a:ea typeface="Arial" charset="0"/>
              <a:cs typeface="Arial" charset="0"/>
            </a:endParaRPr>
          </a:p>
          <a:p>
            <a:pPr marL="285750" indent="-285750">
              <a:buFont typeface="Arial" charset="0"/>
              <a:buChar char="•"/>
            </a:pPr>
            <a:endParaRPr lang="en-US" sz="1600" dirty="0">
              <a:solidFill>
                <a:schemeClr val="bg1"/>
              </a:solidFill>
              <a:latin typeface="Arial" charset="0"/>
              <a:ea typeface="Arial" charset="0"/>
              <a:cs typeface="Arial" charset="0"/>
            </a:endParaRPr>
          </a:p>
        </p:txBody>
      </p:sp>
      <p:sp>
        <p:nvSpPr>
          <p:cNvPr id="2" name="TextBox 1"/>
          <p:cNvSpPr txBox="1"/>
          <p:nvPr/>
        </p:nvSpPr>
        <p:spPr>
          <a:xfrm>
            <a:off x="2444018" y="5158992"/>
            <a:ext cx="8719282" cy="523220"/>
          </a:xfrm>
          <a:prstGeom prst="rect">
            <a:avLst/>
          </a:prstGeom>
          <a:noFill/>
        </p:spPr>
        <p:txBody>
          <a:bodyPr wrap="square" rtlCol="0">
            <a:spAutoFit/>
          </a:bodyPr>
          <a:lstStyle/>
          <a:p>
            <a:r>
              <a:rPr lang="en-US" sz="1400" dirty="0" smtClean="0">
                <a:solidFill>
                  <a:schemeClr val="bg1"/>
                </a:solidFill>
                <a:latin typeface="Arial" charset="0"/>
                <a:ea typeface="Arial" charset="0"/>
                <a:cs typeface="Arial" charset="0"/>
              </a:rPr>
              <a:t>A paperless office is not just an idea in one country, it is world wide. That is why I used these sources because this research could provide pathways for other governments across the world.</a:t>
            </a:r>
            <a:endParaRPr lang="en-US" sz="1400" dirty="0">
              <a:solidFill>
                <a:schemeClr val="bg1"/>
              </a:solidFill>
              <a:latin typeface="Arial" charset="0"/>
              <a:ea typeface="Arial" charset="0"/>
              <a:cs typeface="Arial" charset="0"/>
            </a:endParaRPr>
          </a:p>
        </p:txBody>
      </p:sp>
    </p:spTree>
    <p:extLst>
      <p:ext uri="{BB962C8B-B14F-4D97-AF65-F5344CB8AC3E}">
        <p14:creationId xmlns:p14="http://schemas.microsoft.com/office/powerpoint/2010/main" val="144601978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0" y="43608"/>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868612" y="63795"/>
            <a:ext cx="3125971" cy="782363"/>
          </a:xfrm>
        </p:spPr>
        <p:txBody>
          <a:bodyPr>
            <a:normAutofit/>
          </a:bodyPr>
          <a:lstStyle/>
          <a:p>
            <a:r>
              <a:rPr lang="en-US" sz="3600" b="1" u="sng" dirty="0" smtClean="0">
                <a:solidFill>
                  <a:schemeClr val="bg1"/>
                </a:solidFill>
                <a:latin typeface="Arial" charset="0"/>
                <a:ea typeface="Arial" charset="0"/>
                <a:cs typeface="Arial" charset="0"/>
              </a:rPr>
              <a:t>Methodology</a:t>
            </a:r>
            <a:endParaRPr lang="en-US" sz="3600" b="1" u="sng" dirty="0">
              <a:solidFill>
                <a:schemeClr val="bg1"/>
              </a:solidFill>
              <a:latin typeface="Arial" charset="0"/>
              <a:ea typeface="Arial" charset="0"/>
              <a:cs typeface="Arial" charset="0"/>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66264" y="3880581"/>
            <a:ext cx="3203611" cy="3203611"/>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Rectangle 2"/>
          <p:cNvSpPr/>
          <p:nvPr/>
        </p:nvSpPr>
        <p:spPr>
          <a:xfrm>
            <a:off x="1113036" y="909953"/>
            <a:ext cx="11305792" cy="2708434"/>
          </a:xfrm>
          <a:prstGeom prst="rect">
            <a:avLst/>
          </a:prstGeom>
        </p:spPr>
        <p:txBody>
          <a:bodyPr wrap="square">
            <a:spAutoFit/>
          </a:bodyPr>
          <a:lstStyle/>
          <a:p>
            <a:pPr marL="285750" indent="-285750">
              <a:buFont typeface="Arial" charset="0"/>
              <a:buChar char="•"/>
            </a:pPr>
            <a:r>
              <a:rPr lang="en-US" sz="1600" dirty="0" smtClean="0">
                <a:solidFill>
                  <a:schemeClr val="bg1"/>
                </a:solidFill>
                <a:latin typeface="Arial" charset="0"/>
                <a:ea typeface="宋体" charset="-122"/>
              </a:rPr>
              <a:t>Method chosen was a </a:t>
            </a:r>
            <a:r>
              <a:rPr lang="en-US" sz="1600" dirty="0" smtClean="0">
                <a:solidFill>
                  <a:schemeClr val="bg1"/>
                </a:solidFill>
                <a:latin typeface="Arial" charset="0"/>
                <a:ea typeface="宋体" charset="-122"/>
              </a:rPr>
              <a:t>survey- ( </a:t>
            </a:r>
            <a:r>
              <a:rPr lang="en-US" sz="1600" dirty="0" err="1" smtClean="0">
                <a:solidFill>
                  <a:schemeClr val="bg1"/>
                </a:solidFill>
                <a:latin typeface="Arial" charset="0"/>
                <a:ea typeface="宋体" charset="-122"/>
              </a:rPr>
              <a:t>Walliman</a:t>
            </a:r>
            <a:r>
              <a:rPr lang="en-US" sz="1600" dirty="0" smtClean="0">
                <a:solidFill>
                  <a:schemeClr val="bg1"/>
                </a:solidFill>
                <a:latin typeface="Arial" charset="0"/>
                <a:ea typeface="宋体" charset="-122"/>
              </a:rPr>
              <a:t>, 2011)</a:t>
            </a:r>
          </a:p>
          <a:p>
            <a:pPr marL="285750" indent="-285750">
              <a:buFont typeface="Arial" charset="0"/>
              <a:buChar char="•"/>
            </a:pPr>
            <a:r>
              <a:rPr lang="en-US" sz="1600" dirty="0">
                <a:solidFill>
                  <a:schemeClr val="bg1"/>
                </a:solidFill>
                <a:latin typeface="Arial" charset="0"/>
                <a:ea typeface="Arial" charset="0"/>
                <a:cs typeface="Arial" charset="0"/>
              </a:rPr>
              <a:t>Using a questionnaire or survey enables the researcher to organize the questions without having to have that face to face contact, it is a method that is flexible, structured, convenient and quick to administer (</a:t>
            </a:r>
            <a:r>
              <a:rPr lang="en-US" sz="1600" dirty="0" err="1">
                <a:solidFill>
                  <a:schemeClr val="bg1"/>
                </a:solidFill>
                <a:latin typeface="Arial" charset="0"/>
                <a:ea typeface="Arial" charset="0"/>
                <a:cs typeface="Arial" charset="0"/>
              </a:rPr>
              <a:t>Walliman</a:t>
            </a:r>
            <a:r>
              <a:rPr lang="en-US" sz="1600" dirty="0">
                <a:solidFill>
                  <a:schemeClr val="bg1"/>
                </a:solidFill>
                <a:latin typeface="Arial" charset="0"/>
                <a:ea typeface="Arial" charset="0"/>
                <a:cs typeface="Arial" charset="0"/>
              </a:rPr>
              <a:t>, 2011). </a:t>
            </a:r>
          </a:p>
          <a:p>
            <a:pPr marL="285750" indent="-285750">
              <a:buFont typeface="Arial" charset="0"/>
              <a:buChar char="•"/>
            </a:pPr>
            <a:r>
              <a:rPr lang="en-US" sz="1600" dirty="0" smtClean="0">
                <a:solidFill>
                  <a:schemeClr val="bg1"/>
                </a:solidFill>
              </a:rPr>
              <a:t>Survey </a:t>
            </a:r>
            <a:r>
              <a:rPr lang="en-US" sz="1600" dirty="0" smtClean="0">
                <a:solidFill>
                  <a:schemeClr val="bg1"/>
                </a:solidFill>
              </a:rPr>
              <a:t>created within a survey tool that has been </a:t>
            </a:r>
            <a:r>
              <a:rPr lang="en-US" sz="1600" dirty="0" err="1" smtClean="0">
                <a:solidFill>
                  <a:schemeClr val="bg1"/>
                </a:solidFill>
              </a:rPr>
              <a:t>authorised</a:t>
            </a:r>
            <a:r>
              <a:rPr lang="en-US" sz="1600" dirty="0" smtClean="0">
                <a:solidFill>
                  <a:schemeClr val="bg1"/>
                </a:solidFill>
              </a:rPr>
              <a:t> by the researcher’s organisation- </a:t>
            </a:r>
            <a:r>
              <a:rPr lang="en-US" sz="1600" dirty="0" smtClean="0">
                <a:solidFill>
                  <a:schemeClr val="bg1"/>
                </a:solidFill>
              </a:rPr>
              <a:t>sections </a:t>
            </a:r>
            <a:r>
              <a:rPr lang="en-US" sz="1600" dirty="0" smtClean="0">
                <a:solidFill>
                  <a:schemeClr val="bg1"/>
                </a:solidFill>
              </a:rPr>
              <a:t>of it had to be agreed by the DEFRA data protection department </a:t>
            </a:r>
          </a:p>
          <a:p>
            <a:pPr marL="285750" indent="-285750">
              <a:buFont typeface="Arial" charset="0"/>
              <a:buChar char="•"/>
            </a:pPr>
            <a:r>
              <a:rPr lang="en-US" sz="1600" dirty="0" smtClean="0">
                <a:solidFill>
                  <a:schemeClr val="bg1"/>
                </a:solidFill>
                <a:effectLst/>
              </a:rPr>
              <a:t>Two ethics forms filled out. Both relating  to the disclosure of the </a:t>
            </a:r>
            <a:r>
              <a:rPr lang="en-US" sz="1600" dirty="0" smtClean="0">
                <a:solidFill>
                  <a:schemeClr val="bg1"/>
                </a:solidFill>
                <a:effectLst/>
              </a:rPr>
              <a:t>information</a:t>
            </a:r>
            <a:endParaRPr lang="en-US" sz="1600" dirty="0" smtClean="0">
              <a:solidFill>
                <a:schemeClr val="bg1"/>
              </a:solidFill>
              <a:effectLst/>
            </a:endParaRPr>
          </a:p>
          <a:p>
            <a:pPr marL="285750" indent="-285750">
              <a:buFont typeface="Arial" charset="0"/>
              <a:buChar char="•"/>
            </a:pPr>
            <a:r>
              <a:rPr lang="en-US" sz="1600" dirty="0" smtClean="0">
                <a:solidFill>
                  <a:schemeClr val="bg1"/>
                </a:solidFill>
              </a:rPr>
              <a:t>Sections were created to give users a choice</a:t>
            </a:r>
          </a:p>
          <a:p>
            <a:pPr marL="285750" indent="-285750">
              <a:buFont typeface="Arial" charset="0"/>
              <a:buChar char="•"/>
            </a:pPr>
            <a:r>
              <a:rPr lang="en-US" sz="1600" dirty="0" smtClean="0">
                <a:solidFill>
                  <a:schemeClr val="bg1"/>
                </a:solidFill>
              </a:rPr>
              <a:t>Quantitative data-</a:t>
            </a:r>
            <a:r>
              <a:rPr lang="en-US" sz="1600" dirty="0" smtClean="0"/>
              <a:t> </a:t>
            </a:r>
            <a:r>
              <a:rPr lang="en-US" sz="1400" dirty="0">
                <a:solidFill>
                  <a:schemeClr val="bg1"/>
                </a:solidFill>
                <a:latin typeface="Arial" charset="0"/>
                <a:ea typeface="Arial" charset="0"/>
                <a:cs typeface="Arial" charset="0"/>
              </a:rPr>
              <a:t>The reason </a:t>
            </a:r>
            <a:r>
              <a:rPr lang="en-US" sz="1400" dirty="0" smtClean="0">
                <a:solidFill>
                  <a:schemeClr val="bg1"/>
                </a:solidFill>
                <a:latin typeface="Arial" charset="0"/>
                <a:ea typeface="Arial" charset="0"/>
                <a:cs typeface="Arial" charset="0"/>
              </a:rPr>
              <a:t>for the quantitative </a:t>
            </a:r>
            <a:r>
              <a:rPr lang="en-US" sz="1400" dirty="0">
                <a:solidFill>
                  <a:schemeClr val="bg1"/>
                </a:solidFill>
                <a:latin typeface="Arial" charset="0"/>
                <a:ea typeface="Arial" charset="0"/>
                <a:cs typeface="Arial" charset="0"/>
              </a:rPr>
              <a:t>method </a:t>
            </a:r>
            <a:r>
              <a:rPr lang="en-US" sz="1400" dirty="0" err="1" smtClean="0">
                <a:solidFill>
                  <a:schemeClr val="bg1"/>
                </a:solidFill>
                <a:latin typeface="Arial" charset="0"/>
                <a:ea typeface="Arial" charset="0"/>
                <a:cs typeface="Arial" charset="0"/>
              </a:rPr>
              <a:t>iwas</a:t>
            </a:r>
            <a:r>
              <a:rPr lang="en-US" sz="1400" dirty="0" smtClean="0">
                <a:solidFill>
                  <a:schemeClr val="bg1"/>
                </a:solidFill>
                <a:latin typeface="Arial" charset="0"/>
                <a:ea typeface="Arial" charset="0"/>
                <a:cs typeface="Arial" charset="0"/>
              </a:rPr>
              <a:t> because </a:t>
            </a:r>
            <a:r>
              <a:rPr lang="en-US" sz="1400" dirty="0">
                <a:solidFill>
                  <a:schemeClr val="bg1"/>
                </a:solidFill>
                <a:latin typeface="Arial" charset="0"/>
                <a:ea typeface="Arial" charset="0"/>
                <a:cs typeface="Arial" charset="0"/>
              </a:rPr>
              <a:t>it is used to quantify attitudes, opinions, </a:t>
            </a:r>
            <a:r>
              <a:rPr lang="en-US" sz="1400" dirty="0" err="1">
                <a:solidFill>
                  <a:schemeClr val="bg1"/>
                </a:solidFill>
                <a:latin typeface="Arial" charset="0"/>
                <a:ea typeface="Arial" charset="0"/>
                <a:cs typeface="Arial" charset="0"/>
              </a:rPr>
              <a:t>behaviours</a:t>
            </a:r>
            <a:r>
              <a:rPr lang="en-US" sz="1400" dirty="0">
                <a:solidFill>
                  <a:schemeClr val="bg1"/>
                </a:solidFill>
                <a:latin typeface="Arial" charset="0"/>
                <a:ea typeface="Arial" charset="0"/>
                <a:cs typeface="Arial" charset="0"/>
              </a:rPr>
              <a:t> and they are more structured (</a:t>
            </a:r>
            <a:r>
              <a:rPr lang="en-US" sz="1400" dirty="0" err="1">
                <a:solidFill>
                  <a:schemeClr val="bg1"/>
                </a:solidFill>
                <a:latin typeface="Arial" charset="0"/>
                <a:ea typeface="Arial" charset="0"/>
                <a:cs typeface="Arial" charset="0"/>
              </a:rPr>
              <a:t>DeFranzo</a:t>
            </a:r>
            <a:r>
              <a:rPr lang="en-US" sz="1400" dirty="0">
                <a:solidFill>
                  <a:schemeClr val="bg1"/>
                </a:solidFill>
                <a:latin typeface="Arial" charset="0"/>
                <a:ea typeface="Arial" charset="0"/>
                <a:cs typeface="Arial" charset="0"/>
              </a:rPr>
              <a:t>, 2011). </a:t>
            </a:r>
            <a:endParaRPr lang="en-US" sz="1400" dirty="0" smtClean="0">
              <a:solidFill>
                <a:schemeClr val="bg1"/>
              </a:solidFill>
              <a:latin typeface="Arial" charset="0"/>
              <a:ea typeface="Arial" charset="0"/>
              <a:cs typeface="Arial" charset="0"/>
            </a:endParaRPr>
          </a:p>
          <a:p>
            <a:pPr marL="285750" indent="-285750">
              <a:buFont typeface="Arial" charset="0"/>
              <a:buChar char="•"/>
            </a:pPr>
            <a:r>
              <a:rPr lang="en-US" sz="1400" dirty="0" smtClean="0">
                <a:solidFill>
                  <a:schemeClr val="bg1"/>
                </a:solidFill>
                <a:latin typeface="Arial" charset="0"/>
                <a:ea typeface="Arial" charset="0"/>
                <a:cs typeface="Arial" charset="0"/>
              </a:rPr>
              <a:t>Qualitative data</a:t>
            </a:r>
          </a:p>
          <a:p>
            <a:pPr marL="285750" indent="-285750">
              <a:buFont typeface="Arial" charset="0"/>
              <a:buChar char="•"/>
            </a:pPr>
            <a:endParaRPr lang="en-US" sz="1400" dirty="0" smtClean="0">
              <a:solidFill>
                <a:schemeClr val="bg1"/>
              </a:solidFill>
              <a:latin typeface="Arial" charset="0"/>
              <a:ea typeface="Arial" charset="0"/>
              <a:cs typeface="Arial" charset="0"/>
            </a:endParaRPr>
          </a:p>
        </p:txBody>
      </p:sp>
      <p:sp>
        <p:nvSpPr>
          <p:cNvPr id="4" name="Rectangle 3"/>
          <p:cNvSpPr/>
          <p:nvPr/>
        </p:nvSpPr>
        <p:spPr>
          <a:xfrm>
            <a:off x="1535541" y="3509963"/>
            <a:ext cx="9974064" cy="523220"/>
          </a:xfrm>
          <a:prstGeom prst="rect">
            <a:avLst/>
          </a:prstGeom>
        </p:spPr>
        <p:txBody>
          <a:bodyPr wrap="square">
            <a:spAutoFit/>
          </a:bodyPr>
          <a:lstStyle/>
          <a:p>
            <a:r>
              <a:rPr lang="en-US" sz="1400" dirty="0" smtClean="0">
                <a:solidFill>
                  <a:schemeClr val="bg1"/>
                </a:solidFill>
                <a:latin typeface="Arial" charset="0"/>
                <a:ea typeface="宋体" charset="-122"/>
              </a:rPr>
              <a:t>Suggested </a:t>
            </a:r>
            <a:r>
              <a:rPr lang="en-US" sz="1400" dirty="0">
                <a:solidFill>
                  <a:schemeClr val="bg1"/>
                </a:solidFill>
                <a:latin typeface="Arial" charset="0"/>
                <a:ea typeface="宋体" charset="-122"/>
              </a:rPr>
              <a:t>that a mixed method approach counteracts the weakness that both quantitative and qualitative research methods have, therefore, putting them both in enhances the research (</a:t>
            </a:r>
            <a:r>
              <a:rPr lang="en-US" sz="1400" dirty="0" err="1">
                <a:solidFill>
                  <a:schemeClr val="bg1"/>
                </a:solidFill>
                <a:latin typeface="Arial" charset="0"/>
                <a:ea typeface="宋体" charset="-122"/>
              </a:rPr>
              <a:t>Amaratunga</a:t>
            </a:r>
            <a:r>
              <a:rPr lang="en-US" sz="1400" dirty="0">
                <a:solidFill>
                  <a:schemeClr val="bg1"/>
                </a:solidFill>
                <a:latin typeface="Arial" charset="0"/>
                <a:ea typeface="宋体" charset="-122"/>
              </a:rPr>
              <a:t> et al., 2002). </a:t>
            </a:r>
            <a:endParaRPr lang="en-US" sz="1400" dirty="0">
              <a:solidFill>
                <a:schemeClr val="bg1"/>
              </a:solidFill>
            </a:endParaRPr>
          </a:p>
        </p:txBody>
      </p:sp>
    </p:spTree>
    <p:extLst>
      <p:ext uri="{BB962C8B-B14F-4D97-AF65-F5344CB8AC3E}">
        <p14:creationId xmlns:p14="http://schemas.microsoft.com/office/powerpoint/2010/main" val="18209339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0" y="1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10639910" y="4903788"/>
            <a:ext cx="1581981" cy="1954212"/>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612062" y="-27653"/>
            <a:ext cx="4651418" cy="348329"/>
          </a:xfrm>
        </p:spPr>
        <p:txBody>
          <a:bodyPr>
            <a:noAutofit/>
          </a:bodyPr>
          <a:lstStyle/>
          <a:p>
            <a:r>
              <a:rPr lang="en-US" sz="2000" b="1" u="sng" dirty="0" smtClean="0">
                <a:solidFill>
                  <a:schemeClr val="bg1"/>
                </a:solidFill>
                <a:latin typeface="Arial" charset="0"/>
                <a:ea typeface="Arial" charset="0"/>
                <a:cs typeface="Arial" charset="0"/>
              </a:rPr>
              <a:t>Results (Questions and responses)</a:t>
            </a:r>
            <a:endParaRPr lang="en-US" sz="2000" b="1" u="sng" dirty="0">
              <a:solidFill>
                <a:schemeClr val="bg1"/>
              </a:solidFill>
              <a:latin typeface="Arial" charset="0"/>
              <a:ea typeface="Arial" charset="0"/>
              <a:cs typeface="Arial" charset="0"/>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292425" y="4961836"/>
            <a:ext cx="2082715" cy="2082715"/>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Rectangle 2"/>
          <p:cNvSpPr/>
          <p:nvPr/>
        </p:nvSpPr>
        <p:spPr>
          <a:xfrm>
            <a:off x="5028812" y="7908"/>
            <a:ext cx="3285098" cy="477054"/>
          </a:xfrm>
          <a:prstGeom prst="rect">
            <a:avLst/>
          </a:prstGeom>
        </p:spPr>
        <p:txBody>
          <a:bodyPr wrap="square">
            <a:spAutoFit/>
          </a:bodyPr>
          <a:lstStyle/>
          <a:p>
            <a:pPr marL="285750" indent="-285750">
              <a:spcAft>
                <a:spcPts val="0"/>
              </a:spcAft>
              <a:buFont typeface="Arial" charset="0"/>
              <a:buChar char="•"/>
            </a:pPr>
            <a:r>
              <a:rPr lang="en-US" sz="1200" b="1" dirty="0" smtClean="0">
                <a:solidFill>
                  <a:schemeClr val="bg1"/>
                </a:solidFill>
                <a:effectLst/>
                <a:latin typeface="Arial" charset="0"/>
                <a:ea typeface="Arial" charset="0"/>
                <a:cs typeface="Arial" charset="0"/>
              </a:rPr>
              <a:t>56 responses received out of an office </a:t>
            </a:r>
          </a:p>
          <a:p>
            <a:pPr marL="285750" indent="-285750">
              <a:spcAft>
                <a:spcPts val="0"/>
              </a:spcAft>
              <a:buFont typeface="Arial" charset="0"/>
              <a:buChar char="•"/>
            </a:pPr>
            <a:endParaRPr lang="en-US" sz="1200" b="1" u="sng" dirty="0">
              <a:solidFill>
                <a:schemeClr val="bg1"/>
              </a:solidFill>
              <a:latin typeface="Arial" charset="0"/>
              <a:ea typeface="Arial" charset="0"/>
              <a:cs typeface="Arial" charset="0"/>
            </a:endParaRPr>
          </a:p>
        </p:txBody>
      </p:sp>
      <p:graphicFrame>
        <p:nvGraphicFramePr>
          <p:cNvPr id="8" name="Chart 7"/>
          <p:cNvGraphicFramePr/>
          <p:nvPr>
            <p:extLst>
              <p:ext uri="{D42A27DB-BD31-4B8C-83A1-F6EECF244321}">
                <p14:modId xmlns:p14="http://schemas.microsoft.com/office/powerpoint/2010/main" val="1210613715"/>
              </p:ext>
            </p:extLst>
          </p:nvPr>
        </p:nvGraphicFramePr>
        <p:xfrm>
          <a:off x="941217" y="519558"/>
          <a:ext cx="4032249" cy="2415752"/>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10" name="Chart 9"/>
          <p:cNvGraphicFramePr/>
          <p:nvPr>
            <p:extLst>
              <p:ext uri="{D42A27DB-BD31-4B8C-83A1-F6EECF244321}">
                <p14:modId xmlns:p14="http://schemas.microsoft.com/office/powerpoint/2010/main" val="1140958654"/>
              </p:ext>
            </p:extLst>
          </p:nvPr>
        </p:nvGraphicFramePr>
        <p:xfrm>
          <a:off x="4867915" y="498793"/>
          <a:ext cx="4023611" cy="238797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11" name="Chart 10"/>
          <p:cNvGraphicFramePr/>
          <p:nvPr>
            <p:extLst>
              <p:ext uri="{D42A27DB-BD31-4B8C-83A1-F6EECF244321}">
                <p14:modId xmlns:p14="http://schemas.microsoft.com/office/powerpoint/2010/main" val="827015834"/>
              </p:ext>
            </p:extLst>
          </p:nvPr>
        </p:nvGraphicFramePr>
        <p:xfrm>
          <a:off x="8518292" y="482891"/>
          <a:ext cx="3993613" cy="278609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12" name="Chart 11"/>
          <p:cNvGraphicFramePr/>
          <p:nvPr>
            <p:extLst>
              <p:ext uri="{D42A27DB-BD31-4B8C-83A1-F6EECF244321}">
                <p14:modId xmlns:p14="http://schemas.microsoft.com/office/powerpoint/2010/main" val="1474127132"/>
              </p:ext>
            </p:extLst>
          </p:nvPr>
        </p:nvGraphicFramePr>
        <p:xfrm>
          <a:off x="787553" y="3818286"/>
          <a:ext cx="4315918" cy="2507977"/>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14" name="Chart 13"/>
          <p:cNvGraphicFramePr/>
          <p:nvPr>
            <p:extLst>
              <p:ext uri="{D42A27DB-BD31-4B8C-83A1-F6EECF244321}">
                <p14:modId xmlns:p14="http://schemas.microsoft.com/office/powerpoint/2010/main" val="43284351"/>
              </p:ext>
            </p:extLst>
          </p:nvPr>
        </p:nvGraphicFramePr>
        <p:xfrm>
          <a:off x="8891526" y="3840122"/>
          <a:ext cx="3488232" cy="2940058"/>
        </p:xfrm>
        <a:graphic>
          <a:graphicData uri="http://schemas.openxmlformats.org/drawingml/2006/chart">
            <c:chart xmlns:c="http://schemas.openxmlformats.org/drawingml/2006/chart" xmlns:r="http://schemas.openxmlformats.org/officeDocument/2006/relationships" r:id="rId13"/>
          </a:graphicData>
        </a:graphic>
      </p:graphicFrame>
      <p:sp>
        <p:nvSpPr>
          <p:cNvPr id="5" name="Rectangle 4"/>
          <p:cNvSpPr/>
          <p:nvPr/>
        </p:nvSpPr>
        <p:spPr>
          <a:xfrm>
            <a:off x="1094491" y="366024"/>
            <a:ext cx="3725699" cy="253916"/>
          </a:xfrm>
          <a:prstGeom prst="rect">
            <a:avLst/>
          </a:prstGeom>
        </p:spPr>
        <p:txBody>
          <a:bodyPr wrap="none">
            <a:spAutoFit/>
          </a:bodyPr>
          <a:lstStyle/>
          <a:p>
            <a:pPr algn="ctr"/>
            <a:r>
              <a:rPr lang="en-US" sz="1050" b="1" dirty="0">
                <a:solidFill>
                  <a:schemeClr val="bg1"/>
                </a:solidFill>
                <a:latin typeface="Arial" charset="0"/>
                <a:ea typeface="Arial" charset="0"/>
                <a:cs typeface="Arial" charset="0"/>
              </a:rPr>
              <a:t>Would you consider yourself to be a paperless worker?</a:t>
            </a:r>
            <a:endParaRPr lang="en-US" sz="1050" b="1" dirty="0">
              <a:solidFill>
                <a:schemeClr val="bg1"/>
              </a:solidFill>
              <a:latin typeface="Arial" charset="0"/>
              <a:ea typeface="Arial" charset="0"/>
              <a:cs typeface="Arial" charset="0"/>
            </a:endParaRPr>
          </a:p>
        </p:txBody>
      </p:sp>
      <p:sp>
        <p:nvSpPr>
          <p:cNvPr id="17" name="Rectangle 16"/>
          <p:cNvSpPr/>
          <p:nvPr/>
        </p:nvSpPr>
        <p:spPr>
          <a:xfrm>
            <a:off x="5293696" y="259566"/>
            <a:ext cx="3065263" cy="366062"/>
          </a:xfrm>
          <a:prstGeom prst="rect">
            <a:avLst/>
          </a:prstGeom>
        </p:spPr>
        <p:txBody>
          <a:bodyPr wrap="none">
            <a:spAutoFit/>
          </a:bodyPr>
          <a:lstStyle/>
          <a:p>
            <a:pPr>
              <a:lnSpc>
                <a:spcPct val="200000"/>
              </a:lnSpc>
              <a:spcAft>
                <a:spcPts val="0"/>
              </a:spcAft>
            </a:pPr>
            <a:r>
              <a:rPr lang="en-US" sz="1050" b="1">
                <a:solidFill>
                  <a:schemeClr val="bg1"/>
                </a:solidFill>
                <a:latin typeface="Arial" charset="0"/>
                <a:ea typeface="宋体" charset="-122"/>
              </a:rPr>
              <a:t>Have you heard of the term paperless office?</a:t>
            </a:r>
            <a:endParaRPr lang="en-US" sz="1050">
              <a:solidFill>
                <a:schemeClr val="bg1"/>
              </a:solidFill>
              <a:effectLst/>
              <a:latin typeface="Times New Roman" charset="0"/>
              <a:ea typeface="宋体" charset="-122"/>
            </a:endParaRPr>
          </a:p>
        </p:txBody>
      </p:sp>
      <p:sp>
        <p:nvSpPr>
          <p:cNvPr id="18" name="Rectangle 17"/>
          <p:cNvSpPr/>
          <p:nvPr/>
        </p:nvSpPr>
        <p:spPr>
          <a:xfrm>
            <a:off x="1292897" y="3473013"/>
            <a:ext cx="3575018" cy="366062"/>
          </a:xfrm>
          <a:prstGeom prst="rect">
            <a:avLst/>
          </a:prstGeom>
        </p:spPr>
        <p:txBody>
          <a:bodyPr wrap="none">
            <a:spAutoFit/>
          </a:bodyPr>
          <a:lstStyle/>
          <a:p>
            <a:pPr>
              <a:lnSpc>
                <a:spcPct val="200000"/>
              </a:lnSpc>
              <a:spcAft>
                <a:spcPts val="0"/>
              </a:spcAft>
            </a:pPr>
            <a:r>
              <a:rPr lang="en-US" sz="1050" b="1">
                <a:solidFill>
                  <a:schemeClr val="bg1"/>
                </a:solidFill>
                <a:latin typeface="Arial" charset="0"/>
                <a:ea typeface="宋体" charset="-122"/>
              </a:rPr>
              <a:t>Do you prefer to work on a paper copy or an E-copy?</a:t>
            </a:r>
            <a:endParaRPr lang="en-US" sz="1050">
              <a:solidFill>
                <a:schemeClr val="bg1"/>
              </a:solidFill>
              <a:effectLst/>
              <a:latin typeface="Times New Roman" charset="0"/>
              <a:ea typeface="宋体" charset="-122"/>
            </a:endParaRPr>
          </a:p>
        </p:txBody>
      </p:sp>
      <p:sp>
        <p:nvSpPr>
          <p:cNvPr id="19" name="Rectangle 18"/>
          <p:cNvSpPr/>
          <p:nvPr/>
        </p:nvSpPr>
        <p:spPr>
          <a:xfrm>
            <a:off x="5157733" y="3433461"/>
            <a:ext cx="3108543" cy="366062"/>
          </a:xfrm>
          <a:prstGeom prst="rect">
            <a:avLst/>
          </a:prstGeom>
        </p:spPr>
        <p:txBody>
          <a:bodyPr wrap="none">
            <a:spAutoFit/>
          </a:bodyPr>
          <a:lstStyle/>
          <a:p>
            <a:pPr>
              <a:lnSpc>
                <a:spcPct val="200000"/>
              </a:lnSpc>
              <a:spcAft>
                <a:spcPts val="0"/>
              </a:spcAft>
            </a:pPr>
            <a:r>
              <a:rPr lang="en-US" sz="1050" b="1" dirty="0">
                <a:solidFill>
                  <a:schemeClr val="bg1"/>
                </a:solidFill>
                <a:latin typeface="Arial" charset="0"/>
                <a:ea typeface="宋体" charset="-122"/>
              </a:rPr>
              <a:t>Do you feel confident in using the computer? </a:t>
            </a:r>
            <a:endParaRPr lang="en-US" sz="1050" dirty="0">
              <a:solidFill>
                <a:schemeClr val="bg1"/>
              </a:solidFill>
              <a:effectLst/>
              <a:latin typeface="Times New Roman" charset="0"/>
              <a:ea typeface="宋体" charset="-122"/>
            </a:endParaRPr>
          </a:p>
        </p:txBody>
      </p:sp>
      <p:graphicFrame>
        <p:nvGraphicFramePr>
          <p:cNvPr id="22" name="Chart 21"/>
          <p:cNvGraphicFramePr/>
          <p:nvPr>
            <p:extLst>
              <p:ext uri="{D42A27DB-BD31-4B8C-83A1-F6EECF244321}">
                <p14:modId xmlns:p14="http://schemas.microsoft.com/office/powerpoint/2010/main" val="135872085"/>
              </p:ext>
            </p:extLst>
          </p:nvPr>
        </p:nvGraphicFramePr>
        <p:xfrm>
          <a:off x="4652499" y="3800818"/>
          <a:ext cx="4565811" cy="2570793"/>
        </p:xfrm>
        <a:graphic>
          <a:graphicData uri="http://schemas.openxmlformats.org/drawingml/2006/chart">
            <c:chart xmlns:c="http://schemas.openxmlformats.org/drawingml/2006/chart" xmlns:r="http://schemas.openxmlformats.org/officeDocument/2006/relationships" r:id="rId14"/>
          </a:graphicData>
        </a:graphic>
      </p:graphicFrame>
      <p:sp>
        <p:nvSpPr>
          <p:cNvPr id="21" name="Rectangle 20"/>
          <p:cNvSpPr/>
          <p:nvPr/>
        </p:nvSpPr>
        <p:spPr>
          <a:xfrm>
            <a:off x="9384864" y="376664"/>
            <a:ext cx="2206052" cy="253916"/>
          </a:xfrm>
          <a:prstGeom prst="rect">
            <a:avLst/>
          </a:prstGeom>
        </p:spPr>
        <p:txBody>
          <a:bodyPr wrap="none">
            <a:spAutoFit/>
          </a:bodyPr>
          <a:lstStyle/>
          <a:p>
            <a:pPr algn="ctr"/>
            <a:r>
              <a:rPr lang="en-US" sz="1050" b="1">
                <a:solidFill>
                  <a:schemeClr val="bg1"/>
                </a:solidFill>
              </a:rPr>
              <a:t>How often do you print documents?</a:t>
            </a:r>
            <a:endParaRPr lang="en-US" sz="1050" b="1">
              <a:solidFill>
                <a:schemeClr val="bg1"/>
              </a:solidFill>
            </a:endParaRPr>
          </a:p>
        </p:txBody>
      </p:sp>
      <p:sp>
        <p:nvSpPr>
          <p:cNvPr id="29" name="Rectangle 28"/>
          <p:cNvSpPr/>
          <p:nvPr/>
        </p:nvSpPr>
        <p:spPr>
          <a:xfrm>
            <a:off x="8796206" y="3198768"/>
            <a:ext cx="3383368" cy="830997"/>
          </a:xfrm>
          <a:prstGeom prst="rect">
            <a:avLst/>
          </a:prstGeom>
        </p:spPr>
        <p:txBody>
          <a:bodyPr wrap="square">
            <a:spAutoFit/>
          </a:bodyPr>
          <a:lstStyle/>
          <a:p>
            <a:pPr algn="ctr">
              <a:lnSpc>
                <a:spcPct val="200000"/>
              </a:lnSpc>
              <a:spcAft>
                <a:spcPts val="0"/>
              </a:spcAft>
            </a:pPr>
            <a:r>
              <a:rPr lang="en-US" sz="800" b="1" dirty="0">
                <a:solidFill>
                  <a:schemeClr val="bg1"/>
                </a:solidFill>
                <a:latin typeface="Arial" charset="0"/>
                <a:ea typeface="宋体" charset="-122"/>
              </a:rPr>
              <a:t>If a paperless office policy were to be implemented into your office now, do you think it would be easy for the office to support it?</a:t>
            </a:r>
            <a:endParaRPr lang="en-US" sz="800" dirty="0">
              <a:solidFill>
                <a:schemeClr val="bg1"/>
              </a:solidFill>
              <a:effectLst/>
              <a:latin typeface="Times New Roman" charset="0"/>
              <a:ea typeface="宋体" charset="-122"/>
            </a:endParaRPr>
          </a:p>
        </p:txBody>
      </p:sp>
    </p:spTree>
    <p:extLst>
      <p:ext uri="{BB962C8B-B14F-4D97-AF65-F5344CB8AC3E}">
        <p14:creationId xmlns:p14="http://schemas.microsoft.com/office/powerpoint/2010/main" val="27950959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10502824" y="4876799"/>
            <a:ext cx="1520296" cy="1878013"/>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774700" y="71834"/>
            <a:ext cx="2336800" cy="368697"/>
          </a:xfrm>
        </p:spPr>
        <p:txBody>
          <a:bodyPr>
            <a:normAutofit/>
          </a:bodyPr>
          <a:lstStyle/>
          <a:p>
            <a:r>
              <a:rPr lang="en-US" sz="2000" u="sng" dirty="0" smtClean="0">
                <a:solidFill>
                  <a:schemeClr val="bg1"/>
                </a:solidFill>
                <a:latin typeface="Arial" charset="0"/>
                <a:ea typeface="Arial" charset="0"/>
                <a:cs typeface="Arial" charset="0"/>
              </a:rPr>
              <a:t>Results cont</a:t>
            </a:r>
            <a:r>
              <a:rPr lang="en-US" sz="2000" u="sng" dirty="0" smtClean="0">
                <a:solidFill>
                  <a:schemeClr val="bg1"/>
                </a:solidFill>
              </a:rPr>
              <a:t>.</a:t>
            </a:r>
            <a:endParaRPr lang="en-US" sz="2000" u="sng" dirty="0">
              <a:solidFill>
                <a:schemeClr val="bg1"/>
              </a:solidFill>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185813" y="5020073"/>
            <a:ext cx="2015717" cy="2015717"/>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graphicFrame>
        <p:nvGraphicFramePr>
          <p:cNvPr id="18" name="Chart 17"/>
          <p:cNvGraphicFramePr/>
          <p:nvPr>
            <p:extLst>
              <p:ext uri="{D42A27DB-BD31-4B8C-83A1-F6EECF244321}">
                <p14:modId xmlns:p14="http://schemas.microsoft.com/office/powerpoint/2010/main" val="566085277"/>
              </p:ext>
            </p:extLst>
          </p:nvPr>
        </p:nvGraphicFramePr>
        <p:xfrm>
          <a:off x="1193670" y="71834"/>
          <a:ext cx="6624368" cy="2780043"/>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19" name="Chart 18"/>
          <p:cNvGraphicFramePr/>
          <p:nvPr>
            <p:extLst>
              <p:ext uri="{D42A27DB-BD31-4B8C-83A1-F6EECF244321}">
                <p14:modId xmlns:p14="http://schemas.microsoft.com/office/powerpoint/2010/main" val="199902890"/>
              </p:ext>
            </p:extLst>
          </p:nvPr>
        </p:nvGraphicFramePr>
        <p:xfrm>
          <a:off x="8225064" y="71834"/>
          <a:ext cx="3559910" cy="279256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21" name="Chart 20"/>
          <p:cNvGraphicFramePr/>
          <p:nvPr>
            <p:extLst>
              <p:ext uri="{D42A27DB-BD31-4B8C-83A1-F6EECF244321}">
                <p14:modId xmlns:p14="http://schemas.microsoft.com/office/powerpoint/2010/main" val="1954923926"/>
              </p:ext>
            </p:extLst>
          </p:nvPr>
        </p:nvGraphicFramePr>
        <p:xfrm>
          <a:off x="2309137" y="3053498"/>
          <a:ext cx="3865195" cy="270831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2" name="Chart 21"/>
          <p:cNvGraphicFramePr/>
          <p:nvPr>
            <p:extLst>
              <p:ext uri="{D42A27DB-BD31-4B8C-83A1-F6EECF244321}">
                <p14:modId xmlns:p14="http://schemas.microsoft.com/office/powerpoint/2010/main" val="274189763"/>
              </p:ext>
            </p:extLst>
          </p:nvPr>
        </p:nvGraphicFramePr>
        <p:xfrm>
          <a:off x="7603288" y="3082499"/>
          <a:ext cx="4803462" cy="2867383"/>
        </p:xfrm>
        <a:graphic>
          <a:graphicData uri="http://schemas.openxmlformats.org/drawingml/2006/chart">
            <c:chart xmlns:c="http://schemas.openxmlformats.org/drawingml/2006/chart" xmlns:r="http://schemas.openxmlformats.org/officeDocument/2006/relationships" r:id="rId12"/>
          </a:graphicData>
        </a:graphic>
      </p:graphicFrame>
      <p:sp>
        <p:nvSpPr>
          <p:cNvPr id="11" name="TextBox 10"/>
          <p:cNvSpPr txBox="1"/>
          <p:nvPr/>
        </p:nvSpPr>
        <p:spPr>
          <a:xfrm>
            <a:off x="3530600" y="5979917"/>
            <a:ext cx="4991100" cy="646331"/>
          </a:xfrm>
          <a:prstGeom prst="rect">
            <a:avLst/>
          </a:prstGeom>
          <a:noFill/>
        </p:spPr>
        <p:txBody>
          <a:bodyPr wrap="square" rtlCol="0">
            <a:spAutoFit/>
          </a:bodyPr>
          <a:lstStyle/>
          <a:p>
            <a:r>
              <a:rPr lang="en-US" dirty="0" smtClean="0">
                <a:solidFill>
                  <a:schemeClr val="bg1"/>
                </a:solidFill>
              </a:rPr>
              <a:t>The results for Q7, Q9, Q11 and Q13  were written responses from the respondents</a:t>
            </a:r>
            <a:endParaRPr lang="en-US" dirty="0">
              <a:solidFill>
                <a:schemeClr val="bg1"/>
              </a:solidFill>
            </a:endParaRPr>
          </a:p>
        </p:txBody>
      </p:sp>
      <p:graphicFrame>
        <p:nvGraphicFramePr>
          <p:cNvPr id="23" name="Chart 22"/>
          <p:cNvGraphicFramePr/>
          <p:nvPr>
            <p:extLst>
              <p:ext uri="{D42A27DB-BD31-4B8C-83A1-F6EECF244321}">
                <p14:modId xmlns:p14="http://schemas.microsoft.com/office/powerpoint/2010/main" val="199902890"/>
              </p:ext>
            </p:extLst>
          </p:nvPr>
        </p:nvGraphicFramePr>
        <p:xfrm>
          <a:off x="8377464" y="224234"/>
          <a:ext cx="3559910" cy="2792561"/>
        </p:xfrm>
        <a:graphic>
          <a:graphicData uri="http://schemas.openxmlformats.org/drawingml/2006/chart">
            <c:chart xmlns:c="http://schemas.openxmlformats.org/drawingml/2006/chart" xmlns:r="http://schemas.openxmlformats.org/officeDocument/2006/relationships" r:id="rId13"/>
          </a:graphicData>
        </a:graphic>
      </p:graphicFrame>
      <p:sp>
        <p:nvSpPr>
          <p:cNvPr id="14" name="Rectangle 13"/>
          <p:cNvSpPr/>
          <p:nvPr/>
        </p:nvSpPr>
        <p:spPr>
          <a:xfrm>
            <a:off x="7454824" y="-129787"/>
            <a:ext cx="4737176" cy="461665"/>
          </a:xfrm>
          <a:prstGeom prst="rect">
            <a:avLst/>
          </a:prstGeom>
        </p:spPr>
        <p:txBody>
          <a:bodyPr wrap="square">
            <a:spAutoFit/>
          </a:bodyPr>
          <a:lstStyle/>
          <a:p>
            <a:pPr>
              <a:lnSpc>
                <a:spcPct val="200000"/>
              </a:lnSpc>
              <a:spcAft>
                <a:spcPts val="0"/>
              </a:spcAft>
            </a:pPr>
            <a:r>
              <a:rPr lang="en-US" sz="1200" b="1">
                <a:solidFill>
                  <a:schemeClr val="bg1"/>
                </a:solidFill>
                <a:latin typeface="Arial" charset="0"/>
                <a:ea typeface="宋体" charset="-122"/>
              </a:rPr>
              <a:t> In the future, would you like to be a paperless office worker?</a:t>
            </a:r>
            <a:endParaRPr lang="en-US" sz="1200">
              <a:solidFill>
                <a:schemeClr val="bg1"/>
              </a:solidFill>
              <a:effectLst/>
              <a:latin typeface="Times New Roman" charset="0"/>
              <a:ea typeface="宋体" charset="-122"/>
            </a:endParaRPr>
          </a:p>
        </p:txBody>
      </p:sp>
      <p:sp>
        <p:nvSpPr>
          <p:cNvPr id="24" name="Rectangle 23"/>
          <p:cNvSpPr/>
          <p:nvPr/>
        </p:nvSpPr>
        <p:spPr>
          <a:xfrm>
            <a:off x="1507288" y="2807035"/>
            <a:ext cx="6096000" cy="405176"/>
          </a:xfrm>
          <a:prstGeom prst="rect">
            <a:avLst/>
          </a:prstGeom>
        </p:spPr>
        <p:txBody>
          <a:bodyPr>
            <a:spAutoFit/>
          </a:bodyPr>
          <a:lstStyle/>
          <a:p>
            <a:pPr>
              <a:lnSpc>
                <a:spcPct val="200000"/>
              </a:lnSpc>
              <a:spcAft>
                <a:spcPts val="0"/>
              </a:spcAft>
            </a:pPr>
            <a:r>
              <a:rPr lang="en-US" sz="1200" b="1">
                <a:solidFill>
                  <a:schemeClr val="bg1"/>
                </a:solidFill>
                <a:latin typeface="Arial" charset="0"/>
                <a:ea typeface="宋体" charset="-122"/>
              </a:rPr>
              <a:t> Do you think the use of paper still has a future within an office environment?</a:t>
            </a:r>
            <a:endParaRPr lang="en-US" sz="1200">
              <a:solidFill>
                <a:schemeClr val="bg1"/>
              </a:solidFill>
              <a:effectLst/>
              <a:latin typeface="Times New Roman" charset="0"/>
              <a:ea typeface="宋体" charset="-122"/>
            </a:endParaRPr>
          </a:p>
        </p:txBody>
      </p:sp>
      <p:sp>
        <p:nvSpPr>
          <p:cNvPr id="26" name="Rectangle 25"/>
          <p:cNvSpPr/>
          <p:nvPr/>
        </p:nvSpPr>
        <p:spPr>
          <a:xfrm>
            <a:off x="9748827" y="2764600"/>
            <a:ext cx="512384" cy="405176"/>
          </a:xfrm>
          <a:prstGeom prst="rect">
            <a:avLst/>
          </a:prstGeom>
        </p:spPr>
        <p:txBody>
          <a:bodyPr wrap="none">
            <a:spAutoFit/>
          </a:bodyPr>
          <a:lstStyle/>
          <a:p>
            <a:pPr>
              <a:lnSpc>
                <a:spcPct val="200000"/>
              </a:lnSpc>
              <a:spcAft>
                <a:spcPts val="0"/>
              </a:spcAft>
            </a:pPr>
            <a:r>
              <a:rPr lang="en-US" sz="1200" b="1">
                <a:solidFill>
                  <a:schemeClr val="bg1"/>
                </a:solidFill>
                <a:latin typeface="Arial" charset="0"/>
                <a:ea typeface="宋体" charset="-122"/>
              </a:rPr>
              <a:t> Age</a:t>
            </a:r>
            <a:endParaRPr lang="en-US" sz="1200">
              <a:solidFill>
                <a:schemeClr val="bg1"/>
              </a:solidFill>
              <a:effectLst/>
              <a:latin typeface="Times New Roman" charset="0"/>
              <a:ea typeface="宋体" charset="-122"/>
            </a:endParaRPr>
          </a:p>
        </p:txBody>
      </p:sp>
    </p:spTree>
    <p:extLst>
      <p:ext uri="{BB962C8B-B14F-4D97-AF65-F5344CB8AC3E}">
        <p14:creationId xmlns:p14="http://schemas.microsoft.com/office/powerpoint/2010/main" val="117106079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996224" y="25400"/>
            <a:ext cx="2597875" cy="622300"/>
          </a:xfrm>
        </p:spPr>
        <p:txBody>
          <a:bodyPr>
            <a:normAutofit fontScale="90000"/>
          </a:bodyPr>
          <a:lstStyle/>
          <a:p>
            <a:r>
              <a:rPr lang="en-US" sz="3600" u="sng" dirty="0" smtClean="0">
                <a:solidFill>
                  <a:schemeClr val="bg1"/>
                </a:solidFill>
                <a:latin typeface="Arial" charset="0"/>
                <a:ea typeface="Arial" charset="0"/>
                <a:cs typeface="Arial" charset="0"/>
              </a:rPr>
              <a:t>Results cont</a:t>
            </a:r>
            <a:r>
              <a:rPr lang="en-US" sz="3600" u="sng" dirty="0" smtClean="0">
                <a:solidFill>
                  <a:schemeClr val="bg1"/>
                </a:solidFill>
              </a:rPr>
              <a:t>. </a:t>
            </a:r>
            <a:endParaRPr lang="en-US" sz="3600" u="sng" dirty="0">
              <a:solidFill>
                <a:schemeClr val="bg1"/>
              </a:solidFill>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516012" y="4597400"/>
            <a:ext cx="2508943" cy="2508943"/>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TextBox 2"/>
          <p:cNvSpPr txBox="1"/>
          <p:nvPr/>
        </p:nvSpPr>
        <p:spPr>
          <a:xfrm>
            <a:off x="996225" y="1206500"/>
            <a:ext cx="10223500" cy="2554545"/>
          </a:xfrm>
          <a:prstGeom prst="rect">
            <a:avLst/>
          </a:prstGeom>
          <a:noFill/>
        </p:spPr>
        <p:txBody>
          <a:bodyPr wrap="square" rtlCol="0">
            <a:spAutoFit/>
          </a:bodyPr>
          <a:lstStyle/>
          <a:p>
            <a:pPr marL="285750" indent="-285750">
              <a:buFont typeface="Arial" charset="0"/>
              <a:buChar char="•"/>
            </a:pPr>
            <a:r>
              <a:rPr lang="en-US" sz="1600" dirty="0" smtClean="0">
                <a:solidFill>
                  <a:schemeClr val="bg1"/>
                </a:solidFill>
                <a:latin typeface="Arial" charset="0"/>
                <a:ea typeface="Arial" charset="0"/>
                <a:cs typeface="Arial" charset="0"/>
              </a:rPr>
              <a:t>A lot of the responses </a:t>
            </a:r>
            <a:r>
              <a:rPr lang="en-US" sz="1600" dirty="0" smtClean="0">
                <a:solidFill>
                  <a:schemeClr val="bg1"/>
                </a:solidFill>
                <a:latin typeface="Arial" charset="0"/>
                <a:ea typeface="Arial" charset="0"/>
                <a:cs typeface="Arial" charset="0"/>
              </a:rPr>
              <a:t>show something specific to this office and different from literature</a:t>
            </a:r>
          </a:p>
          <a:p>
            <a:pPr marL="285750" indent="-285750">
              <a:buFont typeface="Arial" charset="0"/>
              <a:buChar char="•"/>
            </a:pPr>
            <a:endParaRPr lang="en-US" sz="1600" dirty="0" smtClean="0">
              <a:solidFill>
                <a:schemeClr val="bg1"/>
              </a:solidFill>
              <a:latin typeface="Arial" charset="0"/>
              <a:ea typeface="Arial" charset="0"/>
              <a:cs typeface="Arial" charset="0"/>
            </a:endParaRPr>
          </a:p>
          <a:p>
            <a:pPr marL="285750" indent="-285750">
              <a:buFont typeface="Arial" charset="0"/>
              <a:buChar char="•"/>
            </a:pPr>
            <a:r>
              <a:rPr lang="en-US" sz="1600" dirty="0" smtClean="0">
                <a:solidFill>
                  <a:schemeClr val="bg1"/>
                </a:solidFill>
                <a:latin typeface="Arial" charset="0"/>
                <a:ea typeface="Arial" charset="0"/>
                <a:cs typeface="Arial" charset="0"/>
              </a:rPr>
              <a:t>Stakeholders came up quite often in the responses and that was in regard to them dealing with paper and </a:t>
            </a:r>
            <a:r>
              <a:rPr lang="en-US" sz="1600" dirty="0" smtClean="0">
                <a:solidFill>
                  <a:schemeClr val="bg1"/>
                </a:solidFill>
                <a:latin typeface="Arial" charset="0"/>
                <a:ea typeface="Arial" charset="0"/>
                <a:cs typeface="Arial" charset="0"/>
              </a:rPr>
              <a:t>requesting paper documents.</a:t>
            </a:r>
          </a:p>
          <a:p>
            <a:pPr marL="285750" indent="-285750">
              <a:buFont typeface="Arial" charset="0"/>
              <a:buChar char="•"/>
            </a:pPr>
            <a:endParaRPr lang="en-US" sz="1600" dirty="0" smtClean="0">
              <a:solidFill>
                <a:schemeClr val="bg1"/>
              </a:solidFill>
              <a:latin typeface="Arial" charset="0"/>
              <a:ea typeface="Arial" charset="0"/>
              <a:cs typeface="Arial" charset="0"/>
            </a:endParaRPr>
          </a:p>
          <a:p>
            <a:pPr marL="285750" indent="-285750">
              <a:buFont typeface="Arial" charset="0"/>
              <a:buChar char="•"/>
            </a:pPr>
            <a:r>
              <a:rPr lang="en-US" sz="1600" dirty="0" smtClean="0">
                <a:solidFill>
                  <a:schemeClr val="bg1"/>
                </a:solidFill>
                <a:latin typeface="Arial" charset="0"/>
                <a:ea typeface="Arial" charset="0"/>
                <a:cs typeface="Arial" charset="0"/>
              </a:rPr>
              <a:t>Another was customers and how the way the organisation is set up to send out paper copies to most, if not all customers. </a:t>
            </a:r>
            <a:endParaRPr lang="en-US" sz="1600" dirty="0" smtClean="0">
              <a:solidFill>
                <a:schemeClr val="bg1"/>
              </a:solidFill>
              <a:latin typeface="Arial" charset="0"/>
              <a:ea typeface="Arial" charset="0"/>
              <a:cs typeface="Arial" charset="0"/>
            </a:endParaRPr>
          </a:p>
          <a:p>
            <a:pPr marL="285750" indent="-285750">
              <a:buFont typeface="Arial" charset="0"/>
              <a:buChar char="•"/>
            </a:pPr>
            <a:endParaRPr lang="en-US" sz="1600" dirty="0">
              <a:solidFill>
                <a:schemeClr val="bg1"/>
              </a:solidFill>
              <a:latin typeface="Arial" charset="0"/>
              <a:ea typeface="Arial" charset="0"/>
              <a:cs typeface="Arial" charset="0"/>
            </a:endParaRPr>
          </a:p>
          <a:p>
            <a:pPr marL="285750" indent="-285750">
              <a:buFont typeface="Arial" charset="0"/>
              <a:buChar char="•"/>
            </a:pPr>
            <a:r>
              <a:rPr lang="en-US" sz="1600" dirty="0" smtClean="0">
                <a:solidFill>
                  <a:schemeClr val="bg1"/>
                </a:solidFill>
                <a:latin typeface="Arial" charset="0"/>
                <a:ea typeface="Arial" charset="0"/>
                <a:cs typeface="Arial" charset="0"/>
              </a:rPr>
              <a:t>Written response questions gave a better understanding of the actual process of the office and the system set up.  </a:t>
            </a:r>
            <a:endParaRPr lang="en-US" sz="1600" dirty="0" smtClean="0">
              <a:solidFill>
                <a:schemeClr val="bg1"/>
              </a:solidFill>
              <a:latin typeface="Arial" charset="0"/>
              <a:ea typeface="Arial" charset="0"/>
              <a:cs typeface="Arial" charset="0"/>
            </a:endParaRPr>
          </a:p>
        </p:txBody>
      </p:sp>
    </p:spTree>
    <p:extLst>
      <p:ext uri="{BB962C8B-B14F-4D97-AF65-F5344CB8AC3E}">
        <p14:creationId xmlns:p14="http://schemas.microsoft.com/office/powerpoint/2010/main" val="3310727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990600" y="114301"/>
            <a:ext cx="1993900" cy="447704"/>
          </a:xfrm>
        </p:spPr>
        <p:txBody>
          <a:bodyPr>
            <a:normAutofit/>
          </a:bodyPr>
          <a:lstStyle/>
          <a:p>
            <a:r>
              <a:rPr lang="en-US" sz="2400" b="1" u="sng" dirty="0" smtClean="0">
                <a:solidFill>
                  <a:schemeClr val="bg1"/>
                </a:solidFill>
                <a:latin typeface="Arial" charset="0"/>
                <a:ea typeface="Arial" charset="0"/>
                <a:cs typeface="Arial" charset="0"/>
              </a:rPr>
              <a:t>Discussion</a:t>
            </a:r>
            <a:endParaRPr lang="en-US" sz="2400" b="1" u="sng" dirty="0">
              <a:solidFill>
                <a:schemeClr val="bg1"/>
              </a:solidFill>
              <a:latin typeface="Arial" charset="0"/>
              <a:ea typeface="Arial" charset="0"/>
              <a:cs typeface="Arial" charset="0"/>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122312" y="4457700"/>
            <a:ext cx="2674043" cy="2674043"/>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Rectangle 2"/>
          <p:cNvSpPr/>
          <p:nvPr/>
        </p:nvSpPr>
        <p:spPr>
          <a:xfrm>
            <a:off x="990600" y="631827"/>
            <a:ext cx="11036300" cy="954107"/>
          </a:xfrm>
          <a:prstGeom prst="rect">
            <a:avLst/>
          </a:prstGeom>
        </p:spPr>
        <p:txBody>
          <a:bodyPr wrap="square">
            <a:spAutoFit/>
          </a:bodyPr>
          <a:lstStyle/>
          <a:p>
            <a:pPr marL="285750" indent="-285750">
              <a:spcAft>
                <a:spcPts val="0"/>
              </a:spcAft>
              <a:buFont typeface="Arial" charset="0"/>
              <a:buChar char="•"/>
            </a:pPr>
            <a:endParaRPr lang="en-US" sz="1400" dirty="0" smtClean="0">
              <a:solidFill>
                <a:schemeClr val="bg1"/>
              </a:solidFill>
              <a:latin typeface="Times New Roman" charset="0"/>
              <a:ea typeface="宋体" charset="-122"/>
            </a:endParaRPr>
          </a:p>
          <a:p>
            <a:pPr marL="285750" indent="-285750">
              <a:spcAft>
                <a:spcPts val="0"/>
              </a:spcAft>
              <a:buFont typeface="Arial" charset="0"/>
              <a:buChar char="•"/>
            </a:pPr>
            <a:r>
              <a:rPr lang="en-US" sz="1400" dirty="0" smtClean="0">
                <a:solidFill>
                  <a:schemeClr val="bg1"/>
                </a:solidFill>
              </a:rPr>
              <a:t>Data </a:t>
            </a:r>
            <a:r>
              <a:rPr lang="en-US" sz="1400" dirty="0">
                <a:solidFill>
                  <a:schemeClr val="bg1"/>
                </a:solidFill>
              </a:rPr>
              <a:t>extracted from the respondents shows that many would approach this type of office set up quite </a:t>
            </a:r>
            <a:r>
              <a:rPr lang="en-US" sz="1400" dirty="0" smtClean="0">
                <a:solidFill>
                  <a:schemeClr val="bg1"/>
                </a:solidFill>
              </a:rPr>
              <a:t>positively- 80% </a:t>
            </a:r>
          </a:p>
          <a:p>
            <a:pPr marL="285750" indent="-285750">
              <a:spcAft>
                <a:spcPts val="0"/>
              </a:spcAft>
              <a:buFont typeface="Arial" charset="0"/>
              <a:buChar char="•"/>
            </a:pPr>
            <a:r>
              <a:rPr lang="en-US" sz="1400" dirty="0" smtClean="0">
                <a:solidFill>
                  <a:schemeClr val="bg1"/>
                </a:solidFill>
                <a:latin typeface="Arial" charset="0"/>
                <a:ea typeface="宋体" charset="-122"/>
              </a:rPr>
              <a:t>Although, 41% preferred to work on paper- Comment from one of the respondents in Q13 ’I feel paper always has a future.</a:t>
            </a:r>
            <a:r>
              <a:rPr lang="en-US" sz="1400" dirty="0"/>
              <a:t> </a:t>
            </a:r>
            <a:r>
              <a:rPr lang="en-US" sz="1400" dirty="0">
                <a:solidFill>
                  <a:schemeClr val="bg1"/>
                </a:solidFill>
                <a:latin typeface="Arial" charset="0"/>
                <a:ea typeface="Arial" charset="0"/>
                <a:cs typeface="Arial" charset="0"/>
              </a:rPr>
              <a:t>Having a paper copy in your hands gives me more confidence in what I am doing</a:t>
            </a:r>
            <a:r>
              <a:rPr lang="en-US" sz="1400" dirty="0" smtClean="0">
                <a:solidFill>
                  <a:schemeClr val="bg1"/>
                </a:solidFill>
                <a:latin typeface="Arial" charset="0"/>
                <a:ea typeface="Arial" charset="0"/>
                <a:cs typeface="Arial" charset="0"/>
              </a:rPr>
              <a:t> </a:t>
            </a:r>
            <a:r>
              <a:rPr lang="en-US" sz="1400" dirty="0" smtClean="0">
                <a:solidFill>
                  <a:schemeClr val="bg1"/>
                </a:solidFill>
                <a:latin typeface="Arial" charset="0"/>
                <a:ea typeface="宋体" charset="-122"/>
              </a:rPr>
              <a:t>’</a:t>
            </a:r>
            <a:endParaRPr lang="en-US" sz="1400" dirty="0">
              <a:solidFill>
                <a:schemeClr val="bg1"/>
              </a:solidFill>
              <a:latin typeface="Arial" charset="0"/>
              <a:ea typeface="宋体" charset="-122"/>
            </a:endParaRPr>
          </a:p>
        </p:txBody>
      </p:sp>
      <p:sp>
        <p:nvSpPr>
          <p:cNvPr id="4" name="Rectangle 3"/>
          <p:cNvSpPr/>
          <p:nvPr/>
        </p:nvSpPr>
        <p:spPr>
          <a:xfrm>
            <a:off x="990600" y="1600577"/>
            <a:ext cx="10283762" cy="738664"/>
          </a:xfrm>
          <a:prstGeom prst="rect">
            <a:avLst/>
          </a:prstGeom>
        </p:spPr>
        <p:txBody>
          <a:bodyPr wrap="square">
            <a:spAutoFit/>
          </a:bodyPr>
          <a:lstStyle/>
          <a:p>
            <a:pPr marL="285750" indent="-285750">
              <a:buFont typeface="Arial" charset="0"/>
              <a:buChar char="•"/>
            </a:pPr>
            <a:r>
              <a:rPr lang="en-US" sz="1400" dirty="0" smtClean="0">
                <a:solidFill>
                  <a:schemeClr val="bg1"/>
                </a:solidFill>
                <a:effectLst/>
                <a:latin typeface="Arial" charset="0"/>
                <a:ea typeface="宋体" charset="-122"/>
              </a:rPr>
              <a:t>Respondent’s comments in Q7 </a:t>
            </a:r>
            <a:r>
              <a:rPr lang="en-US" sz="1400" dirty="0" err="1" smtClean="0">
                <a:solidFill>
                  <a:schemeClr val="bg1"/>
                </a:solidFill>
                <a:effectLst/>
                <a:latin typeface="Arial" charset="0"/>
                <a:ea typeface="宋体" charset="-122"/>
              </a:rPr>
              <a:t>emphasise</a:t>
            </a:r>
            <a:r>
              <a:rPr lang="en-US" sz="1400" dirty="0" smtClean="0">
                <a:solidFill>
                  <a:schemeClr val="bg1"/>
                </a:solidFill>
                <a:effectLst/>
                <a:latin typeface="Arial" charset="0"/>
                <a:ea typeface="宋体" charset="-122"/>
              </a:rPr>
              <a:t> this point with them saying “The IT and other tools are not up to the job of facilitating a paperless office”, “Most of the work still comes in via paper. It would require our customers/suppliers to send in via email to make this a possibility. Our systems need improving to store this information</a:t>
            </a:r>
            <a:r>
              <a:rPr lang="en-US" sz="1400" dirty="0" smtClean="0">
                <a:solidFill>
                  <a:schemeClr val="bg1"/>
                </a:solidFill>
                <a:effectLst/>
              </a:rPr>
              <a:t> </a:t>
            </a:r>
            <a:endParaRPr lang="en-US" sz="1400" dirty="0">
              <a:solidFill>
                <a:schemeClr val="bg1"/>
              </a:solidFill>
            </a:endParaRPr>
          </a:p>
        </p:txBody>
      </p:sp>
      <p:sp>
        <p:nvSpPr>
          <p:cNvPr id="5" name="Rectangle 4"/>
          <p:cNvSpPr/>
          <p:nvPr/>
        </p:nvSpPr>
        <p:spPr>
          <a:xfrm>
            <a:off x="990600" y="2401441"/>
            <a:ext cx="9499600" cy="523220"/>
          </a:xfrm>
          <a:prstGeom prst="rect">
            <a:avLst/>
          </a:prstGeom>
        </p:spPr>
        <p:txBody>
          <a:bodyPr wrap="square">
            <a:spAutoFit/>
          </a:bodyPr>
          <a:lstStyle/>
          <a:p>
            <a:pPr marL="285750" indent="-285750">
              <a:buFont typeface="Arial" charset="0"/>
              <a:buChar char="•"/>
            </a:pPr>
            <a:r>
              <a:rPr lang="en-US" sz="1400" dirty="0" smtClean="0">
                <a:solidFill>
                  <a:schemeClr val="bg1"/>
                </a:solidFill>
                <a:effectLst/>
                <a:latin typeface="Arial" charset="0"/>
                <a:ea typeface="Arial" charset="0"/>
                <a:cs typeface="Arial" charset="0"/>
              </a:rPr>
              <a:t>What this highlighted was that even though many feel that they would like to be a paperless worker, it may be difficult due to other influences.  </a:t>
            </a:r>
            <a:endParaRPr lang="en-US" sz="1400" dirty="0">
              <a:solidFill>
                <a:schemeClr val="bg1"/>
              </a:solidFill>
              <a:latin typeface="Arial" charset="0"/>
              <a:ea typeface="Arial" charset="0"/>
              <a:cs typeface="Arial" charset="0"/>
            </a:endParaRPr>
          </a:p>
        </p:txBody>
      </p:sp>
      <p:sp>
        <p:nvSpPr>
          <p:cNvPr id="7" name="Rectangle 6"/>
          <p:cNvSpPr/>
          <p:nvPr/>
        </p:nvSpPr>
        <p:spPr>
          <a:xfrm>
            <a:off x="990600" y="2976763"/>
            <a:ext cx="10676920" cy="2031325"/>
          </a:xfrm>
          <a:prstGeom prst="rect">
            <a:avLst/>
          </a:prstGeom>
        </p:spPr>
        <p:txBody>
          <a:bodyPr wrap="square">
            <a:spAutoFit/>
          </a:bodyPr>
          <a:lstStyle/>
          <a:p>
            <a:pPr marL="285750" indent="-285750">
              <a:buFont typeface="Arial" charset="0"/>
              <a:buChar char="•"/>
            </a:pPr>
            <a:r>
              <a:rPr lang="en-US" sz="1400" dirty="0" smtClean="0">
                <a:solidFill>
                  <a:schemeClr val="bg1"/>
                </a:solidFill>
                <a:latin typeface="Arial" charset="0"/>
                <a:ea typeface="宋体" charset="-122"/>
              </a:rPr>
              <a:t>One of those influences is the customers that these respondent deal with daily. </a:t>
            </a:r>
          </a:p>
          <a:p>
            <a:pPr marL="285750" indent="-285750">
              <a:buFont typeface="Arial" charset="0"/>
              <a:buChar char="•"/>
            </a:pPr>
            <a:r>
              <a:rPr lang="en-US" sz="1400" dirty="0" smtClean="0">
                <a:solidFill>
                  <a:schemeClr val="bg1"/>
                </a:solidFill>
                <a:latin typeface="Arial" charset="0"/>
                <a:ea typeface="宋体" charset="-122"/>
              </a:rPr>
              <a:t>Another respondent in Q7 stated that ‘</a:t>
            </a:r>
            <a:r>
              <a:rPr lang="en-US" sz="1400" dirty="0">
                <a:solidFill>
                  <a:schemeClr val="bg1"/>
                </a:solidFill>
              </a:rPr>
              <a:t>Some customers do not have access to internet</a:t>
            </a:r>
            <a:r>
              <a:rPr lang="en-US" sz="1400" dirty="0" smtClean="0">
                <a:solidFill>
                  <a:schemeClr val="bg1"/>
                </a:solidFill>
              </a:rPr>
              <a:t>.’</a:t>
            </a:r>
          </a:p>
          <a:p>
            <a:pPr marL="285750" indent="-285750">
              <a:buFont typeface="Arial" charset="0"/>
              <a:buChar char="•"/>
            </a:pPr>
            <a:endParaRPr lang="en-US" sz="1400" dirty="0" smtClean="0">
              <a:solidFill>
                <a:schemeClr val="bg1"/>
              </a:solidFill>
            </a:endParaRPr>
          </a:p>
          <a:p>
            <a:pPr marL="285750" indent="-285750">
              <a:buFont typeface="Arial" charset="0"/>
              <a:buChar char="•"/>
            </a:pPr>
            <a:r>
              <a:rPr lang="en-US" sz="1400" dirty="0" smtClean="0">
                <a:solidFill>
                  <a:schemeClr val="bg1"/>
                </a:solidFill>
              </a:rPr>
              <a:t>It is known that famers work in some of the remote areas of the UK and these areas end up being the last areas to gain access to the internet and end having the greater connectivity problems and this is showcased in the 2019 National Farmers Union survey results (Jackson, 2020) and with it, making farming even more isolated from society. </a:t>
            </a:r>
            <a:endParaRPr lang="en-US" sz="1400" dirty="0" smtClean="0">
              <a:solidFill>
                <a:schemeClr val="bg1"/>
              </a:solidFill>
              <a:latin typeface="Arial" charset="0"/>
              <a:ea typeface="宋体" charset="-122"/>
            </a:endParaRPr>
          </a:p>
          <a:p>
            <a:pPr marL="285750" indent="-285750">
              <a:buFont typeface="Arial" charset="0"/>
              <a:buChar char="•"/>
            </a:pPr>
            <a:endParaRPr lang="en-US" sz="1400" dirty="0">
              <a:solidFill>
                <a:schemeClr val="bg1"/>
              </a:solidFill>
              <a:latin typeface="Arial" charset="0"/>
              <a:ea typeface="宋体" charset="-122"/>
            </a:endParaRPr>
          </a:p>
          <a:p>
            <a:pPr marL="285750" indent="-285750">
              <a:buFont typeface="Arial" charset="0"/>
              <a:buChar char="•"/>
            </a:pPr>
            <a:r>
              <a:rPr lang="en-US" sz="1400" dirty="0" smtClean="0">
                <a:solidFill>
                  <a:schemeClr val="bg1"/>
                </a:solidFill>
                <a:latin typeface="Arial" charset="0"/>
                <a:ea typeface="宋体" charset="-122"/>
              </a:rPr>
              <a:t>I</a:t>
            </a:r>
            <a:r>
              <a:rPr lang="en-US" sz="1400" dirty="0" smtClean="0">
                <a:solidFill>
                  <a:schemeClr val="bg1"/>
                </a:solidFill>
                <a:effectLst/>
                <a:latin typeface="Arial" charset="0"/>
                <a:ea typeface="宋体" charset="-122"/>
              </a:rPr>
              <a:t>f </a:t>
            </a:r>
            <a:r>
              <a:rPr lang="en-US" sz="1400" dirty="0" smtClean="0">
                <a:solidFill>
                  <a:schemeClr val="bg1"/>
                </a:solidFill>
                <a:effectLst/>
                <a:latin typeface="Arial" charset="0"/>
                <a:ea typeface="宋体" charset="-122"/>
              </a:rPr>
              <a:t>the government continues to reduce the amount of paper </a:t>
            </a:r>
            <a:r>
              <a:rPr lang="en-US" sz="1400" dirty="0" smtClean="0">
                <a:solidFill>
                  <a:schemeClr val="bg1"/>
                </a:solidFill>
                <a:effectLst/>
                <a:latin typeface="Arial" charset="0"/>
                <a:ea typeface="宋体" charset="-122"/>
              </a:rPr>
              <a:t>usage, this </a:t>
            </a:r>
            <a:r>
              <a:rPr lang="en-US" sz="1400" dirty="0" smtClean="0">
                <a:solidFill>
                  <a:schemeClr val="bg1"/>
                </a:solidFill>
                <a:effectLst/>
                <a:latin typeface="Arial" charset="0"/>
                <a:ea typeface="宋体" charset="-122"/>
              </a:rPr>
              <a:t>department will need secure computer networks, documents that adhere to General Data Protection Regulation rules and e-signatures to be accepted as proof of signature,. </a:t>
            </a:r>
            <a:endParaRPr lang="en-US" sz="1400" dirty="0">
              <a:solidFill>
                <a:schemeClr val="bg1"/>
              </a:solidFill>
            </a:endParaRPr>
          </a:p>
        </p:txBody>
      </p:sp>
      <p:sp>
        <p:nvSpPr>
          <p:cNvPr id="8" name="TextBox 7"/>
          <p:cNvSpPr txBox="1"/>
          <p:nvPr/>
        </p:nvSpPr>
        <p:spPr>
          <a:xfrm>
            <a:off x="2594380" y="5171956"/>
            <a:ext cx="8625622" cy="738664"/>
          </a:xfrm>
          <a:prstGeom prst="rect">
            <a:avLst/>
          </a:prstGeom>
          <a:noFill/>
        </p:spPr>
        <p:txBody>
          <a:bodyPr wrap="square" rtlCol="0">
            <a:spAutoFit/>
          </a:bodyPr>
          <a:lstStyle/>
          <a:p>
            <a:pPr algn="ctr"/>
            <a:r>
              <a:rPr lang="en-US" sz="1400" dirty="0">
                <a:solidFill>
                  <a:schemeClr val="bg1"/>
                </a:solidFill>
                <a:latin typeface="Arial" charset="0"/>
                <a:ea typeface="Arial" charset="0"/>
                <a:cs typeface="Arial" charset="0"/>
              </a:rPr>
              <a:t>W</a:t>
            </a:r>
            <a:r>
              <a:rPr lang="en-US" sz="1400" dirty="0" smtClean="0">
                <a:solidFill>
                  <a:schemeClr val="bg1"/>
                </a:solidFill>
                <a:latin typeface="Arial" charset="0"/>
                <a:ea typeface="Arial" charset="0"/>
                <a:cs typeface="Arial" charset="0"/>
              </a:rPr>
              <a:t>hat </a:t>
            </a:r>
            <a:r>
              <a:rPr lang="en-US" sz="1400" dirty="0" smtClean="0">
                <a:solidFill>
                  <a:schemeClr val="bg1"/>
                </a:solidFill>
                <a:latin typeface="Arial" charset="0"/>
                <a:ea typeface="Arial" charset="0"/>
                <a:cs typeface="Arial" charset="0"/>
              </a:rPr>
              <a:t>was specific to this research is that it was within this branch of the government and very customer orientated and brought up areas that would need addressing for this section that did not get brought up by the literature</a:t>
            </a:r>
            <a:endParaRPr lang="en-US" sz="1400" dirty="0">
              <a:solidFill>
                <a:schemeClr val="bg1"/>
              </a:solidFill>
              <a:latin typeface="Arial" charset="0"/>
              <a:ea typeface="Arial" charset="0"/>
              <a:cs typeface="Arial" charset="0"/>
            </a:endParaRPr>
          </a:p>
        </p:txBody>
      </p:sp>
    </p:spTree>
    <p:extLst>
      <p:ext uri="{BB962C8B-B14F-4D97-AF65-F5344CB8AC3E}">
        <p14:creationId xmlns:p14="http://schemas.microsoft.com/office/powerpoint/2010/main" val="21000004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1000061" y="-132731"/>
            <a:ext cx="1997139" cy="571841"/>
          </a:xfrm>
        </p:spPr>
        <p:txBody>
          <a:bodyPr>
            <a:normAutofit/>
          </a:bodyPr>
          <a:lstStyle/>
          <a:p>
            <a:r>
              <a:rPr lang="en-US" sz="2800" u="sng" dirty="0" smtClean="0">
                <a:solidFill>
                  <a:schemeClr val="bg1"/>
                </a:solidFill>
                <a:latin typeface="Arial" charset="0"/>
                <a:ea typeface="Arial" charset="0"/>
                <a:cs typeface="Arial" charset="0"/>
              </a:rPr>
              <a:t>Conclusion</a:t>
            </a:r>
            <a:endParaRPr lang="en-US" sz="2800" u="sng" dirty="0">
              <a:solidFill>
                <a:schemeClr val="bg1"/>
              </a:solidFill>
              <a:latin typeface="Arial" charset="0"/>
              <a:ea typeface="Arial" charset="0"/>
              <a:cs typeface="Arial" charset="0"/>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325" y="4456951"/>
            <a:ext cx="2755575" cy="2755575"/>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Rectangle 2"/>
          <p:cNvSpPr/>
          <p:nvPr/>
        </p:nvSpPr>
        <p:spPr>
          <a:xfrm>
            <a:off x="761459" y="325259"/>
            <a:ext cx="11096561" cy="6124754"/>
          </a:xfrm>
          <a:prstGeom prst="rect">
            <a:avLst/>
          </a:prstGeom>
        </p:spPr>
        <p:txBody>
          <a:bodyPr wrap="square" anchor="ctr">
            <a:spAutoFit/>
          </a:bodyPr>
          <a:lstStyle/>
          <a:p>
            <a:pPr marL="285750" indent="-285750">
              <a:buFont typeface="Arial" charset="0"/>
              <a:buChar char="•"/>
            </a:pPr>
            <a:r>
              <a:rPr lang="en-US" sz="1400" dirty="0" smtClean="0">
                <a:solidFill>
                  <a:schemeClr val="bg1"/>
                </a:solidFill>
                <a:effectLst/>
                <a:latin typeface="Arial" charset="0"/>
                <a:ea typeface="Arial" charset="0"/>
                <a:cs typeface="Arial" charset="0"/>
              </a:rPr>
              <a:t>The first aim of this research was to develop an understanding of what the overall view of going paperless is by way of assessing the viewpoint of office workers on the idea of a paperless office-</a:t>
            </a:r>
          </a:p>
          <a:p>
            <a:pPr marL="285750" indent="-285750">
              <a:buFont typeface="Arial" charset="0"/>
              <a:buChar char="•"/>
            </a:pPr>
            <a:endParaRPr lang="en-US" sz="1400" dirty="0" smtClean="0">
              <a:solidFill>
                <a:schemeClr val="bg1"/>
              </a:solidFill>
              <a:effectLst/>
              <a:latin typeface="Arial" charset="0"/>
              <a:ea typeface="Arial" charset="0"/>
              <a:cs typeface="Arial" charset="0"/>
            </a:endParaRPr>
          </a:p>
          <a:p>
            <a:pPr marL="285750" indent="-285750">
              <a:buFont typeface="Arial" charset="0"/>
              <a:buChar char="•"/>
            </a:pPr>
            <a:r>
              <a:rPr lang="en-US" sz="1400" dirty="0" smtClean="0">
                <a:solidFill>
                  <a:schemeClr val="bg1"/>
                </a:solidFill>
                <a:effectLst/>
                <a:latin typeface="Arial" charset="0"/>
                <a:ea typeface="Arial" charset="0"/>
                <a:cs typeface="Arial" charset="0"/>
              </a:rPr>
              <a:t>The understanding was that it seems to be that people have positive views on a paperless system, they feel it would benefit the environment, enable them to work more flexibly, reduce waste, reduce storage space </a:t>
            </a:r>
          </a:p>
          <a:p>
            <a:pPr marL="285750" indent="-285750">
              <a:buFont typeface="Arial" charset="0"/>
              <a:buChar char="•"/>
            </a:pPr>
            <a:endParaRPr lang="en-US" sz="1400" dirty="0">
              <a:solidFill>
                <a:schemeClr val="bg1"/>
              </a:solidFill>
              <a:latin typeface="Arial" charset="0"/>
              <a:ea typeface="Arial" charset="0"/>
              <a:cs typeface="Arial" charset="0"/>
            </a:endParaRPr>
          </a:p>
          <a:p>
            <a:pPr marL="285750" indent="-285750">
              <a:buFont typeface="Arial" charset="0"/>
              <a:buChar char="•"/>
            </a:pPr>
            <a:r>
              <a:rPr lang="en-US" sz="1400" dirty="0" smtClean="0">
                <a:solidFill>
                  <a:schemeClr val="bg1"/>
                </a:solidFill>
                <a:latin typeface="Arial" charset="0"/>
                <a:ea typeface="Arial" charset="0"/>
                <a:cs typeface="Arial" charset="0"/>
              </a:rPr>
              <a:t>Second </a:t>
            </a:r>
            <a:r>
              <a:rPr lang="en-US" sz="1400" dirty="0">
                <a:solidFill>
                  <a:schemeClr val="bg1"/>
                </a:solidFill>
                <a:latin typeface="Arial" charset="0"/>
                <a:ea typeface="Arial" charset="0"/>
                <a:cs typeface="Arial" charset="0"/>
              </a:rPr>
              <a:t>aim was to assess any responses that showcase issues to successfully implementing this system and the way this was going to be determined was by assessing the survey and extracting information from </a:t>
            </a:r>
            <a:r>
              <a:rPr lang="en-US" sz="1400" dirty="0" smtClean="0">
                <a:solidFill>
                  <a:schemeClr val="bg1"/>
                </a:solidFill>
                <a:latin typeface="Arial" charset="0"/>
                <a:ea typeface="Arial" charset="0"/>
                <a:cs typeface="Arial" charset="0"/>
              </a:rPr>
              <a:t>it</a:t>
            </a:r>
            <a:r>
              <a:rPr lang="en-US" sz="1400" dirty="0">
                <a:solidFill>
                  <a:schemeClr val="bg1"/>
                </a:solidFill>
                <a:latin typeface="Arial" charset="0"/>
                <a:ea typeface="Arial" charset="0"/>
                <a:cs typeface="Arial" charset="0"/>
              </a:rPr>
              <a:t>-</a:t>
            </a:r>
            <a:endParaRPr lang="en-US" sz="1400" dirty="0" smtClean="0">
              <a:solidFill>
                <a:schemeClr val="bg1"/>
              </a:solidFill>
              <a:latin typeface="Arial" charset="0"/>
              <a:ea typeface="Arial" charset="0"/>
              <a:cs typeface="Arial" charset="0"/>
            </a:endParaRPr>
          </a:p>
          <a:p>
            <a:pPr marL="285750" indent="-285750">
              <a:buFont typeface="Arial" charset="0"/>
              <a:buChar char="•"/>
            </a:pPr>
            <a:endParaRPr lang="en-US" sz="1400" dirty="0" smtClean="0">
              <a:solidFill>
                <a:schemeClr val="bg1"/>
              </a:solidFill>
              <a:latin typeface="Arial" charset="0"/>
              <a:ea typeface="Arial" charset="0"/>
              <a:cs typeface="Arial" charset="0"/>
            </a:endParaRPr>
          </a:p>
          <a:p>
            <a:pPr marL="285750" indent="-285750">
              <a:buFont typeface="Arial" charset="0"/>
              <a:buChar char="•"/>
            </a:pPr>
            <a:r>
              <a:rPr lang="en-US" sz="1400" dirty="0" smtClean="0">
                <a:solidFill>
                  <a:schemeClr val="bg1"/>
                </a:solidFill>
                <a:latin typeface="Arial" charset="0"/>
                <a:ea typeface="Arial" charset="0"/>
                <a:cs typeface="Arial" charset="0"/>
              </a:rPr>
              <a:t>There </a:t>
            </a:r>
            <a:r>
              <a:rPr lang="en-US" sz="1400" dirty="0">
                <a:solidFill>
                  <a:schemeClr val="bg1"/>
                </a:solidFill>
                <a:latin typeface="Arial" charset="0"/>
                <a:ea typeface="Arial" charset="0"/>
                <a:cs typeface="Arial" charset="0"/>
              </a:rPr>
              <a:t>seems to be many barriers that can hinder implementing a system like this. Apart from the similar issues that have been brought up in the literature, the dominant theme throughout this survey that would prove to be the biggest barrier is the way that their offices operate and communicate with shareholders and customers. </a:t>
            </a:r>
            <a:endParaRPr lang="en-US" sz="1400" dirty="0" smtClean="0">
              <a:solidFill>
                <a:schemeClr val="bg1"/>
              </a:solidFill>
              <a:latin typeface="Arial" charset="0"/>
              <a:ea typeface="Arial" charset="0"/>
              <a:cs typeface="Arial" charset="0"/>
            </a:endParaRPr>
          </a:p>
          <a:p>
            <a:pPr marL="285750" indent="-285750">
              <a:buFont typeface="Arial" charset="0"/>
              <a:buChar char="•"/>
            </a:pPr>
            <a:endParaRPr lang="en-US" sz="1400" dirty="0">
              <a:solidFill>
                <a:schemeClr val="bg1"/>
              </a:solidFill>
              <a:latin typeface="Arial" charset="0"/>
              <a:ea typeface="Arial" charset="0"/>
              <a:cs typeface="Arial" charset="0"/>
            </a:endParaRPr>
          </a:p>
          <a:p>
            <a:pPr marL="285750" indent="-285750">
              <a:buFont typeface="Arial" charset="0"/>
              <a:buChar char="•"/>
            </a:pPr>
            <a:r>
              <a:rPr lang="en-US" sz="1400" dirty="0" smtClean="0">
                <a:solidFill>
                  <a:schemeClr val="bg1"/>
                </a:solidFill>
                <a:latin typeface="Arial" charset="0"/>
                <a:ea typeface="Arial" charset="0"/>
                <a:cs typeface="Arial" charset="0"/>
              </a:rPr>
              <a:t>If you look at what has been published by the NFU recently, their whole aim is to try and get farming, farmers and society 100% connected as well as improving safety (</a:t>
            </a:r>
            <a:r>
              <a:rPr lang="en-US" sz="1400" dirty="0" err="1" smtClean="0">
                <a:solidFill>
                  <a:schemeClr val="bg1"/>
                </a:solidFill>
                <a:latin typeface="Arial" charset="0"/>
                <a:ea typeface="Arial" charset="0"/>
                <a:cs typeface="Arial" charset="0"/>
              </a:rPr>
              <a:t>NFUOnline</a:t>
            </a:r>
            <a:r>
              <a:rPr lang="en-US" sz="1400" dirty="0" smtClean="0">
                <a:solidFill>
                  <a:schemeClr val="bg1"/>
                </a:solidFill>
                <a:latin typeface="Arial" charset="0"/>
                <a:ea typeface="Arial" charset="0"/>
                <a:cs typeface="Arial" charset="0"/>
              </a:rPr>
              <a:t>). There are a few plans going ahead in the UK (Shared Rural Network-£1BN to extend 4G, The Welsh Government and their £22.5m) (Jackson, 2020, </a:t>
            </a:r>
            <a:r>
              <a:rPr lang="en-US" sz="1400" dirty="0" err="1" smtClean="0">
                <a:solidFill>
                  <a:schemeClr val="bg1"/>
                </a:solidFill>
                <a:latin typeface="Arial" charset="0"/>
                <a:ea typeface="Arial" charset="0"/>
                <a:cs typeface="Arial" charset="0"/>
              </a:rPr>
              <a:t>NFUOnline</a:t>
            </a:r>
            <a:r>
              <a:rPr lang="en-US" sz="1400" dirty="0" smtClean="0">
                <a:solidFill>
                  <a:schemeClr val="bg1"/>
                </a:solidFill>
                <a:latin typeface="Arial" charset="0"/>
                <a:ea typeface="Arial" charset="0"/>
                <a:cs typeface="Arial" charset="0"/>
              </a:rPr>
              <a:t>), however, it has been said that it is not enough because it will not reach all areas (Jackson, 2020)</a:t>
            </a:r>
            <a:endParaRPr lang="en-US" sz="1400" dirty="0" smtClean="0">
              <a:solidFill>
                <a:schemeClr val="bg1"/>
              </a:solidFill>
              <a:latin typeface="Arial" charset="0"/>
              <a:ea typeface="Arial" charset="0"/>
              <a:cs typeface="Arial" charset="0"/>
            </a:endParaRPr>
          </a:p>
          <a:p>
            <a:pPr marL="285750" indent="-285750">
              <a:buFont typeface="Arial" charset="0"/>
              <a:buChar char="•"/>
            </a:pPr>
            <a:endParaRPr lang="en-US" sz="1400" dirty="0">
              <a:solidFill>
                <a:schemeClr val="bg1"/>
              </a:solidFill>
              <a:latin typeface="Arial" charset="0"/>
              <a:ea typeface="Arial" charset="0"/>
              <a:cs typeface="Arial" charset="0"/>
            </a:endParaRPr>
          </a:p>
          <a:p>
            <a:pPr marL="285750" indent="-285750">
              <a:buFont typeface="Arial" charset="0"/>
              <a:buChar char="•"/>
            </a:pPr>
            <a:r>
              <a:rPr lang="en-US" sz="1400" dirty="0" smtClean="0">
                <a:solidFill>
                  <a:schemeClr val="bg1"/>
                </a:solidFill>
                <a:latin typeface="Arial" charset="0"/>
                <a:ea typeface="Arial" charset="0"/>
                <a:cs typeface="Arial" charset="0"/>
              </a:rPr>
              <a:t>So, if </a:t>
            </a:r>
            <a:r>
              <a:rPr lang="en-US" sz="1400" dirty="0">
                <a:solidFill>
                  <a:schemeClr val="bg1"/>
                </a:solidFill>
                <a:latin typeface="Arial" charset="0"/>
                <a:ea typeface="Arial" charset="0"/>
                <a:cs typeface="Arial" charset="0"/>
              </a:rPr>
              <a:t>the government came to the point where they were considering about heading towards a system like this and were going to implement it within these researched offices, then it must look at the way that offices communicate with customers and other outside contacts as this would be something that could potentially derail this type of system and render it pointless because paper copies are still being posted or printed off.</a:t>
            </a:r>
          </a:p>
          <a:p>
            <a:pPr marL="285750" indent="-285750" algn="ctr">
              <a:buFont typeface="Arial" charset="0"/>
              <a:buChar char="•"/>
            </a:pPr>
            <a:endParaRPr lang="en-US" sz="1400" dirty="0" smtClean="0">
              <a:solidFill>
                <a:schemeClr val="bg1"/>
              </a:solidFill>
            </a:endParaRPr>
          </a:p>
          <a:p>
            <a:pPr marL="285750" indent="-285750" algn="ctr">
              <a:buFont typeface="Arial" charset="0"/>
              <a:buChar char="•"/>
            </a:pPr>
            <a:endParaRPr lang="en-US" sz="1400" dirty="0">
              <a:solidFill>
                <a:schemeClr val="bg1"/>
              </a:solidFill>
            </a:endParaRPr>
          </a:p>
          <a:p>
            <a:pPr marL="285750" indent="-285750" algn="ctr">
              <a:buFont typeface="Arial" charset="0"/>
              <a:buChar char="•"/>
            </a:pPr>
            <a:r>
              <a:rPr lang="en-US" sz="1400" dirty="0" smtClean="0">
                <a:solidFill>
                  <a:schemeClr val="bg1"/>
                </a:solidFill>
              </a:rPr>
              <a:t>              </a:t>
            </a:r>
            <a:r>
              <a:rPr lang="en-US" sz="1400" dirty="0" smtClean="0">
                <a:solidFill>
                  <a:schemeClr val="bg1"/>
                </a:solidFill>
              </a:rPr>
              <a:t>Therefore, the way that this was found out was through responses from the workers because these are the people who deal with the customer base and understand how things . </a:t>
            </a:r>
            <a:r>
              <a:rPr lang="en-US" sz="1400" dirty="0" smtClean="0">
                <a:solidFill>
                  <a:schemeClr val="bg1"/>
                </a:solidFill>
              </a:rPr>
              <a:t>Before anything is set, co-operation and communication with those on ground level is a </a:t>
            </a:r>
            <a:r>
              <a:rPr lang="en-US" sz="1400" dirty="0" smtClean="0">
                <a:solidFill>
                  <a:schemeClr val="bg1"/>
                </a:solidFill>
              </a:rPr>
              <a:t>must as they are the ones dealing with customers on a daily basis and will have to use these types of channels on a daily basis and have a better understanding </a:t>
            </a:r>
            <a:endParaRPr lang="en-US" sz="1400" dirty="0">
              <a:solidFill>
                <a:schemeClr val="bg1"/>
              </a:solidFill>
            </a:endParaRPr>
          </a:p>
        </p:txBody>
      </p:sp>
    </p:spTree>
    <p:extLst>
      <p:ext uri="{BB962C8B-B14F-4D97-AF65-F5344CB8AC3E}">
        <p14:creationId xmlns:p14="http://schemas.microsoft.com/office/powerpoint/2010/main" val="115517471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952500" y="474663"/>
            <a:ext cx="3822700" cy="173037"/>
          </a:xfrm>
        </p:spPr>
        <p:txBody>
          <a:bodyPr>
            <a:noAutofit/>
          </a:bodyPr>
          <a:lstStyle/>
          <a:p>
            <a:r>
              <a:rPr lang="en-US" sz="3600" u="sng" dirty="0" smtClean="0">
                <a:solidFill>
                  <a:schemeClr val="bg1"/>
                </a:solidFill>
                <a:latin typeface="Arial" charset="0"/>
                <a:ea typeface="Arial" charset="0"/>
                <a:cs typeface="Arial" charset="0"/>
              </a:rPr>
              <a:t>Recommendation</a:t>
            </a:r>
            <a:endParaRPr lang="en-US" sz="3600" u="sng" dirty="0">
              <a:solidFill>
                <a:schemeClr val="bg1"/>
              </a:solidFill>
              <a:latin typeface="Arial" charset="0"/>
              <a:ea typeface="Arial" charset="0"/>
              <a:cs typeface="Arial" charset="0"/>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135012" y="3288416"/>
            <a:ext cx="4008427" cy="4008427"/>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Rectangle 2"/>
          <p:cNvSpPr/>
          <p:nvPr/>
        </p:nvSpPr>
        <p:spPr>
          <a:xfrm>
            <a:off x="785625" y="787400"/>
            <a:ext cx="11541062" cy="4401205"/>
          </a:xfrm>
          <a:prstGeom prst="rect">
            <a:avLst/>
          </a:prstGeom>
        </p:spPr>
        <p:txBody>
          <a:bodyPr wrap="square">
            <a:spAutoFit/>
          </a:bodyPr>
          <a:lstStyle/>
          <a:p>
            <a:pPr marL="285750" indent="-285750">
              <a:buFont typeface="Arial" charset="0"/>
              <a:buChar char="•"/>
            </a:pPr>
            <a:r>
              <a:rPr lang="en-US" sz="1400" dirty="0" smtClean="0">
                <a:solidFill>
                  <a:schemeClr val="bg1"/>
                </a:solidFill>
                <a:effectLst/>
                <a:latin typeface="Arial" charset="0"/>
                <a:ea typeface="宋体" charset="-122"/>
              </a:rPr>
              <a:t>If targets are pushed to the point of meaning that offices are to use little to no paper, this department would need to make all communications with customers and stakeholders </a:t>
            </a:r>
            <a:r>
              <a:rPr lang="en-US" sz="1400" dirty="0" smtClean="0">
                <a:solidFill>
                  <a:schemeClr val="bg1"/>
                </a:solidFill>
                <a:effectLst/>
                <a:latin typeface="Arial" charset="0"/>
                <a:ea typeface="宋体" charset="-122"/>
              </a:rPr>
              <a:t>digital. </a:t>
            </a:r>
          </a:p>
          <a:p>
            <a:pPr marL="285750" indent="-285750">
              <a:buFont typeface="Arial" charset="0"/>
              <a:buChar char="•"/>
            </a:pPr>
            <a:r>
              <a:rPr lang="en-US" sz="1400" dirty="0">
                <a:solidFill>
                  <a:schemeClr val="bg1"/>
                </a:solidFill>
                <a:latin typeface="Arial" charset="0"/>
                <a:ea typeface="宋体" charset="-122"/>
              </a:rPr>
              <a:t>T</a:t>
            </a:r>
            <a:r>
              <a:rPr lang="en-US" sz="1400" dirty="0" smtClean="0">
                <a:solidFill>
                  <a:schemeClr val="bg1"/>
                </a:solidFill>
                <a:effectLst/>
                <a:latin typeface="Arial" charset="0"/>
                <a:ea typeface="宋体" charset="-122"/>
              </a:rPr>
              <a:t>his </a:t>
            </a:r>
            <a:r>
              <a:rPr lang="en-US" sz="1400" dirty="0" smtClean="0">
                <a:solidFill>
                  <a:schemeClr val="bg1"/>
                </a:solidFill>
                <a:effectLst/>
                <a:latin typeface="Arial" charset="0"/>
                <a:ea typeface="宋体" charset="-122"/>
              </a:rPr>
              <a:t>will probably be the biggest challenge, however, if this type of system is something to be given the go ahead, this is one of the starting </a:t>
            </a:r>
            <a:r>
              <a:rPr lang="en-US" sz="1400" dirty="0" smtClean="0">
                <a:solidFill>
                  <a:schemeClr val="bg1"/>
                </a:solidFill>
                <a:effectLst/>
                <a:latin typeface="Arial" charset="0"/>
                <a:ea typeface="宋体" charset="-122"/>
              </a:rPr>
              <a:t>places</a:t>
            </a:r>
          </a:p>
          <a:p>
            <a:pPr marL="285750" indent="-285750">
              <a:buFont typeface="Arial" charset="0"/>
              <a:buChar char="•"/>
            </a:pPr>
            <a:endParaRPr lang="en-US" sz="1400" dirty="0">
              <a:solidFill>
                <a:schemeClr val="bg1"/>
              </a:solidFill>
              <a:latin typeface="Arial" charset="0"/>
              <a:ea typeface="宋体" charset="-122"/>
            </a:endParaRPr>
          </a:p>
          <a:p>
            <a:pPr marL="285750" indent="-285750">
              <a:buFont typeface="Arial" charset="0"/>
              <a:buChar char="•"/>
            </a:pPr>
            <a:r>
              <a:rPr lang="en-US" sz="1400" dirty="0" smtClean="0">
                <a:solidFill>
                  <a:schemeClr val="bg1"/>
                </a:solidFill>
                <a:latin typeface="Arial" charset="0"/>
                <a:ea typeface="宋体" charset="-122"/>
              </a:rPr>
              <a:t>Some farmers live in remote areas and therefore may not have the set that urban areas have, so, building on the communication aspect, if the government were considering this route, then the government need to reach out with the farmers Unions, and those that speak for farmers to explain what is going to happen and to gauge their opinions. </a:t>
            </a:r>
            <a:r>
              <a:rPr lang="en-US" sz="1400" dirty="0" smtClean="0">
                <a:solidFill>
                  <a:schemeClr val="bg1"/>
                </a:solidFill>
                <a:latin typeface="Arial" charset="0"/>
                <a:ea typeface="宋体" charset="-122"/>
              </a:rPr>
              <a:t>D</a:t>
            </a:r>
            <a:r>
              <a:rPr lang="en-US" sz="1400" dirty="0" smtClean="0">
                <a:solidFill>
                  <a:schemeClr val="bg1"/>
                </a:solidFill>
                <a:latin typeface="Arial" charset="0"/>
                <a:ea typeface="宋体" charset="-122"/>
              </a:rPr>
              <a:t>oing it without any communication with this community will ultimately provide problems for this time of system</a:t>
            </a:r>
            <a:endParaRPr lang="en-US" sz="1400" dirty="0" smtClean="0">
              <a:solidFill>
                <a:schemeClr val="bg1"/>
              </a:solidFill>
              <a:effectLst/>
              <a:latin typeface="Arial" charset="0"/>
              <a:ea typeface="宋体" charset="-122"/>
            </a:endParaRPr>
          </a:p>
          <a:p>
            <a:pPr marL="285750" indent="-285750">
              <a:buFont typeface="Arial" charset="0"/>
              <a:buChar char="•"/>
            </a:pPr>
            <a:endParaRPr lang="en-US" sz="1400" dirty="0">
              <a:solidFill>
                <a:schemeClr val="bg1"/>
              </a:solidFill>
              <a:latin typeface="Arial" charset="0"/>
              <a:ea typeface="宋体" charset="-122"/>
            </a:endParaRPr>
          </a:p>
          <a:p>
            <a:pPr marL="285750" indent="-285750">
              <a:buFont typeface="Arial" charset="0"/>
              <a:buChar char="•"/>
            </a:pPr>
            <a:r>
              <a:rPr lang="en-US" sz="1400" dirty="0" smtClean="0">
                <a:solidFill>
                  <a:schemeClr val="bg1"/>
                </a:solidFill>
                <a:effectLst/>
                <a:latin typeface="Arial" charset="0"/>
                <a:ea typeface="宋体" charset="-122"/>
              </a:rPr>
              <a:t>Another starting place is having constant communication with </a:t>
            </a:r>
            <a:r>
              <a:rPr lang="en-US" sz="1400" dirty="0" smtClean="0">
                <a:solidFill>
                  <a:schemeClr val="bg1"/>
                </a:solidFill>
              </a:rPr>
              <a:t>the ground level </a:t>
            </a:r>
            <a:r>
              <a:rPr lang="en-US" sz="1400" dirty="0" smtClean="0">
                <a:solidFill>
                  <a:schemeClr val="bg1"/>
                </a:solidFill>
              </a:rPr>
              <a:t>workforce. There are many office workers within this branch of DEFRA, this is just a select few in comparison to the overall number, therefore, there are probably a huge number who feel similar with how their office is run and how they communicate with their customers.</a:t>
            </a:r>
          </a:p>
          <a:p>
            <a:pPr marL="285750" indent="-285750">
              <a:buFont typeface="Arial" charset="0"/>
              <a:buChar char="•"/>
            </a:pPr>
            <a:endParaRPr lang="en-US" sz="1400" dirty="0">
              <a:solidFill>
                <a:schemeClr val="bg1"/>
              </a:solidFill>
            </a:endParaRPr>
          </a:p>
          <a:p>
            <a:pPr marL="285750" indent="-285750">
              <a:buFont typeface="Arial" charset="0"/>
              <a:buChar char="•"/>
            </a:pPr>
            <a:r>
              <a:rPr lang="en-US" sz="1400" dirty="0" smtClean="0">
                <a:solidFill>
                  <a:schemeClr val="bg1"/>
                </a:solidFill>
              </a:rPr>
              <a:t> This research is just the starting point to drawing the bigger picture and further research into the opinions of other offices within the UK and possibly other similar organisations throughout the world and understanding their attitudes towards a system like this and with the continued reduction of paper each year, how they are going to combat this. </a:t>
            </a:r>
          </a:p>
          <a:p>
            <a:pPr marL="285750" indent="-285750">
              <a:buFont typeface="Arial" charset="0"/>
              <a:buChar char="•"/>
            </a:pPr>
            <a:endParaRPr lang="en-US" sz="1400" dirty="0">
              <a:solidFill>
                <a:schemeClr val="bg1"/>
              </a:solidFill>
            </a:endParaRPr>
          </a:p>
          <a:p>
            <a:pPr marL="285750" indent="-285750">
              <a:buFont typeface="Arial" charset="0"/>
              <a:buChar char="•"/>
            </a:pPr>
            <a:r>
              <a:rPr lang="en-US" sz="1400" dirty="0" smtClean="0">
                <a:solidFill>
                  <a:schemeClr val="bg1"/>
                </a:solidFill>
              </a:rPr>
              <a:t>After submitting, point about thought about was branching out to renewable resources to ensure that sustainability is met and that it is even more beneficial to the environment. As going paperless and still using fossil fuels is contradicting. </a:t>
            </a:r>
            <a:endParaRPr lang="en-US" sz="1400" dirty="0">
              <a:solidFill>
                <a:schemeClr val="bg1"/>
              </a:solidFill>
            </a:endParaRPr>
          </a:p>
        </p:txBody>
      </p:sp>
    </p:spTree>
    <p:extLst>
      <p:ext uri="{BB962C8B-B14F-4D97-AF65-F5344CB8AC3E}">
        <p14:creationId xmlns:p14="http://schemas.microsoft.com/office/powerpoint/2010/main" val="176926612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914399" y="165100"/>
            <a:ext cx="1986825" cy="525462"/>
          </a:xfrm>
        </p:spPr>
        <p:txBody>
          <a:bodyPr>
            <a:normAutofit fontScale="90000"/>
          </a:bodyPr>
          <a:lstStyle/>
          <a:p>
            <a:r>
              <a:rPr lang="en-US" sz="3200" u="sng" smtClean="0">
                <a:solidFill>
                  <a:schemeClr val="bg1"/>
                </a:solidFill>
                <a:latin typeface="Arial" charset="0"/>
                <a:ea typeface="Arial" charset="0"/>
                <a:cs typeface="Arial" charset="0"/>
              </a:rPr>
              <a:t>Limitations</a:t>
            </a:r>
            <a:endParaRPr lang="en-US" sz="3200" u="sng" dirty="0">
              <a:solidFill>
                <a:schemeClr val="bg1"/>
              </a:solidFill>
              <a:latin typeface="Arial" charset="0"/>
              <a:ea typeface="Arial" charset="0"/>
              <a:cs typeface="Arial" charset="0"/>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135012" y="3288416"/>
            <a:ext cx="4008427" cy="4008427"/>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Rectangle 2"/>
          <p:cNvSpPr/>
          <p:nvPr/>
        </p:nvSpPr>
        <p:spPr>
          <a:xfrm>
            <a:off x="1041400" y="690562"/>
            <a:ext cx="9626600" cy="2677656"/>
          </a:xfrm>
          <a:prstGeom prst="rect">
            <a:avLst/>
          </a:prstGeom>
        </p:spPr>
        <p:txBody>
          <a:bodyPr wrap="square">
            <a:spAutoFit/>
          </a:bodyPr>
          <a:lstStyle/>
          <a:p>
            <a:pPr marL="285750" indent="-285750">
              <a:lnSpc>
                <a:spcPct val="200000"/>
              </a:lnSpc>
              <a:spcAft>
                <a:spcPts val="0"/>
              </a:spcAft>
              <a:buFont typeface="Arial" charset="0"/>
              <a:buChar char="•"/>
            </a:pPr>
            <a:r>
              <a:rPr lang="en-US" sz="1400" dirty="0" smtClean="0">
                <a:solidFill>
                  <a:schemeClr val="bg1"/>
                </a:solidFill>
                <a:effectLst/>
                <a:latin typeface="Arial" charset="0"/>
                <a:ea typeface="Arial" charset="0"/>
                <a:cs typeface="Arial" charset="0"/>
              </a:rPr>
              <a:t>Due to office arrangements, Quality assurance from the DEFRA Quality Assurance team and the current protocol that governmental </a:t>
            </a:r>
            <a:r>
              <a:rPr lang="en-US" sz="1400" dirty="0" smtClean="0">
                <a:solidFill>
                  <a:schemeClr val="bg1"/>
                </a:solidFill>
                <a:effectLst/>
                <a:latin typeface="Arial" charset="0"/>
                <a:ea typeface="Arial" charset="0"/>
                <a:cs typeface="Arial" charset="0"/>
              </a:rPr>
              <a:t>offices, it took some time to get the data. </a:t>
            </a:r>
            <a:endParaRPr lang="en-US" sz="1400" dirty="0" smtClean="0">
              <a:solidFill>
                <a:schemeClr val="bg1"/>
              </a:solidFill>
              <a:effectLst/>
              <a:latin typeface="Arial" charset="0"/>
              <a:ea typeface="Arial" charset="0"/>
              <a:cs typeface="Arial" charset="0"/>
            </a:endParaRPr>
          </a:p>
          <a:p>
            <a:pPr marL="285750" indent="-285750">
              <a:lnSpc>
                <a:spcPct val="200000"/>
              </a:lnSpc>
              <a:spcAft>
                <a:spcPts val="0"/>
              </a:spcAft>
              <a:buFont typeface="Arial" charset="0"/>
              <a:buChar char="•"/>
            </a:pPr>
            <a:r>
              <a:rPr lang="en-US" sz="1400" dirty="0" smtClean="0">
                <a:solidFill>
                  <a:schemeClr val="bg1"/>
                </a:solidFill>
                <a:effectLst/>
                <a:latin typeface="Arial" charset="0"/>
                <a:ea typeface="Arial" charset="0"/>
                <a:cs typeface="Arial" charset="0"/>
              </a:rPr>
              <a:t>Another limitation to this research was the number of people that took the survey as this was sent out via e-mail to a workforce of no more than 150 staff members, therefore, this research is only based off 1/3 of the workforce. </a:t>
            </a:r>
          </a:p>
          <a:p>
            <a:pPr marL="285750" indent="-285750">
              <a:lnSpc>
                <a:spcPct val="200000"/>
              </a:lnSpc>
              <a:spcAft>
                <a:spcPts val="0"/>
              </a:spcAft>
              <a:buFont typeface="Arial" charset="0"/>
              <a:buChar char="•"/>
            </a:pPr>
            <a:r>
              <a:rPr lang="en-US" sz="1400" dirty="0" smtClean="0">
                <a:solidFill>
                  <a:schemeClr val="bg1"/>
                </a:solidFill>
                <a:effectLst/>
                <a:latin typeface="Arial" charset="0"/>
                <a:ea typeface="Arial" charset="0"/>
                <a:cs typeface="Arial" charset="0"/>
              </a:rPr>
              <a:t>However, in future studies, providing more time for the research and having that understanding of what channels to go through to go this information, this would be a combined possible solution for both limitations. </a:t>
            </a:r>
            <a:endParaRPr lang="en-US" sz="1400" dirty="0">
              <a:solidFill>
                <a:schemeClr val="bg1"/>
              </a:solidFill>
              <a:effectLst/>
              <a:latin typeface="Arial" charset="0"/>
              <a:ea typeface="Arial" charset="0"/>
              <a:cs typeface="Arial" charset="0"/>
            </a:endParaRPr>
          </a:p>
        </p:txBody>
      </p:sp>
    </p:spTree>
    <p:extLst>
      <p:ext uri="{BB962C8B-B14F-4D97-AF65-F5344CB8AC3E}">
        <p14:creationId xmlns:p14="http://schemas.microsoft.com/office/powerpoint/2010/main" val="199718651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26" name="Picture 2" descr="owerpoint Notebook Paper Background - PowerPoint Backgrounds for ..."/>
          <p:cNvPicPr>
            <a:picLocks noChangeAspect="1" noChangeArrowheads="1"/>
          </p:cNvPicPr>
          <p:nvPr/>
        </p:nvPicPr>
        <p:blipFill rotWithShape="1">
          <a:blip r:embed="rId2">
            <a:alphaModFix amt="50000"/>
            <a:extLst>
              <a:ext uri="{BEBA8EAE-BF5A-486C-A8C5-ECC9F3942E4B}">
                <a14:imgProps xmlns:a14="http://schemas.microsoft.com/office/drawing/2010/main">
                  <a14:imgLayer r:embed="rId3">
                    <a14:imgEffect>
                      <a14:sharpenSoften amount="50000"/>
                    </a14:imgEffect>
                    <a14:imgEffect>
                      <a14:colorTemperature colorTemp="4700"/>
                    </a14:imgEffect>
                    <a14:imgEffect>
                      <a14:saturation sat="66000"/>
                    </a14:imgEffect>
                  </a14:imgLayer>
                </a14:imgProps>
              </a:ext>
              <a:ext uri="{28A0092B-C50C-407E-A947-70E740481C1C}">
                <a14:useLocalDpi xmlns:a14="http://schemas.microsoft.com/office/drawing/2010/main" val="0"/>
              </a:ext>
            </a:extLst>
          </a:blip>
          <a:srcRect t="11659" r="-1" b="13339"/>
          <a:stretch/>
        </p:blipFill>
        <p:spPr bwMode="auto">
          <a:xfrm>
            <a:off x="325" y="0"/>
            <a:ext cx="12191675" cy="6857990"/>
          </a:xfrm>
          <a:prstGeom prst="rect">
            <a:avLst/>
          </a:prstGeom>
          <a:solidFill>
            <a:schemeClr val="tx1"/>
          </a:solidFill>
          <a:extLst/>
        </p:spPr>
      </p:pic>
      <p:pic>
        <p:nvPicPr>
          <p:cNvPr id="6" name="Picture 4" descr="raw A Tree Simply And Easily"/>
          <p:cNvPicPr>
            <a:picLocks noChangeAspect="1" noChangeArrowheads="1"/>
          </p:cNvPicPr>
          <p:nvPr/>
        </p:nvPicPr>
        <p:blipFill>
          <a:blip r:embed="rId4">
            <a:alphaModFix amt="16000"/>
            <a:extLst>
              <a:ext uri="{BEBA8EAE-BF5A-486C-A8C5-ECC9F3942E4B}">
                <a14:imgProps xmlns:a14="http://schemas.microsoft.com/office/drawing/2010/main">
                  <a14:imgLayer r:embed="rId5">
                    <a14:imgEffect>
                      <a14:sharpenSoften amount="70000"/>
                    </a14:imgEffect>
                    <a14:imgEffect>
                      <a14:colorTemperature colorTemp="5999"/>
                    </a14:imgEffect>
                    <a14:imgEffect>
                      <a14:saturation sat="0"/>
                    </a14:imgEffect>
                    <a14:imgEffect>
                      <a14:brightnessContrast bright="5000" contrast="-54000"/>
                    </a14:imgEffect>
                  </a14:imgLayer>
                </a14:imgProps>
              </a:ext>
              <a:ext uri="{28A0092B-C50C-407E-A947-70E740481C1C}">
                <a14:useLocalDpi xmlns:a14="http://schemas.microsoft.com/office/drawing/2010/main" val="0"/>
              </a:ext>
            </a:extLst>
          </a:blip>
          <a:srcRect/>
          <a:stretch>
            <a:fillRect/>
          </a:stretch>
        </p:blipFill>
        <p:spPr bwMode="auto">
          <a:xfrm>
            <a:off x="9477980" y="3509963"/>
            <a:ext cx="2380040" cy="2940050"/>
          </a:xfrm>
          <a:prstGeom prst="rect">
            <a:avLst/>
          </a:prstGeom>
          <a:blipFill dpi="0" rotWithShape="1">
            <a:blip r:embed="rId6">
              <a:alphaModFix amt="0"/>
            </a:blip>
            <a:srcRect/>
            <a:tile tx="0" ty="0" sx="100000" sy="100000" flip="none" algn="tl"/>
          </a:blipFill>
          <a:ln>
            <a:noFill/>
          </a:ln>
          <a:effectLst>
            <a:glow>
              <a:schemeClr val="accent1"/>
            </a:glow>
            <a:outerShdw sx="1000" sy="1000" algn="ctr" rotWithShape="0">
              <a:schemeClr val="bg1">
                <a:alpha val="0"/>
              </a:schemeClr>
            </a:outerShdw>
            <a:reflection endPos="0" dir="5400000" sy="-100000" algn="bl" rotWithShape="0"/>
          </a:effectLst>
        </p:spPr>
      </p:pic>
      <p:sp>
        <p:nvSpPr>
          <p:cNvPr id="2" name="Title 1"/>
          <p:cNvSpPr>
            <a:spLocks noGrp="1"/>
          </p:cNvSpPr>
          <p:nvPr>
            <p:ph type="ctrTitle"/>
          </p:nvPr>
        </p:nvSpPr>
        <p:spPr>
          <a:xfrm>
            <a:off x="823155" y="24718"/>
            <a:ext cx="1208845" cy="206734"/>
          </a:xfrm>
        </p:spPr>
        <p:txBody>
          <a:bodyPr>
            <a:normAutofit fontScale="90000"/>
          </a:bodyPr>
          <a:lstStyle/>
          <a:p>
            <a:r>
              <a:rPr lang="en-US" sz="1400" u="sng" dirty="0" smtClean="0">
                <a:solidFill>
                  <a:schemeClr val="bg1"/>
                </a:solidFill>
              </a:rPr>
              <a:t>References</a:t>
            </a:r>
            <a:endParaRPr lang="en-US" sz="1400" u="sng" dirty="0">
              <a:solidFill>
                <a:schemeClr val="bg1"/>
              </a:solidFill>
            </a:endParaRPr>
          </a:p>
        </p:txBody>
      </p:sp>
      <p:pic>
        <p:nvPicPr>
          <p:cNvPr id="9" name="Picture 2" descr="odern isometric 3d office interior design Free Vector"/>
          <p:cNvPicPr>
            <a:picLocks noChangeAspect="1" noChangeArrowheads="1"/>
          </p:cNvPicPr>
          <p:nvPr/>
        </p:nvPicPr>
        <p:blipFill>
          <a:blip r:embed="rId7">
            <a:alphaModFix amt="54000"/>
            <a:extLst>
              <a:ext uri="{BEBA8EAE-BF5A-486C-A8C5-ECC9F3942E4B}">
                <a14:imgProps xmlns:a14="http://schemas.microsoft.com/office/drawing/2010/main">
                  <a14:imgLayer r:embed="rId8">
                    <a14:imgEffect>
                      <a14:sharpenSoften amount="-25000"/>
                    </a14:imgEffect>
                    <a14:imgEffect>
                      <a14:brightnessContrast bright="-4000"/>
                    </a14:imgEffect>
                  </a14:imgLayer>
                </a14:imgProps>
              </a:ext>
              <a:ext uri="{28A0092B-C50C-407E-A947-70E740481C1C}">
                <a14:useLocalDpi xmlns:a14="http://schemas.microsoft.com/office/drawing/2010/main" val="0"/>
              </a:ext>
            </a:extLst>
          </a:blip>
          <a:srcRect/>
          <a:stretch>
            <a:fillRect/>
          </a:stretch>
        </p:blipFill>
        <p:spPr bwMode="auto">
          <a:xfrm>
            <a:off x="291418" y="5434391"/>
            <a:ext cx="1592187" cy="1592187"/>
          </a:xfrm>
          <a:prstGeom prst="rect">
            <a:avLst/>
          </a:prstGeom>
          <a:blipFill dpi="0" rotWithShape="1">
            <a:blip r:embed="rId6">
              <a:alphaModFix amt="0"/>
            </a:blip>
            <a:srcRect/>
            <a:tile tx="0" ty="0" sx="100000" sy="100000" flip="none" algn="tl"/>
          </a:blipFill>
          <a:ln>
            <a:noFill/>
          </a:ln>
          <a:effectLst>
            <a:outerShdw blurRad="50800" dist="50800" dir="5400000" algn="ctr" rotWithShape="0">
              <a:schemeClr val="tx1">
                <a:alpha val="38000"/>
              </a:schemeClr>
            </a:outerShdw>
            <a:reflection stA="0" endPos="65000" dist="50800" dir="5400000" sy="-100000" algn="bl" rotWithShape="0"/>
          </a:effectLst>
        </p:spPr>
      </p:pic>
      <p:sp>
        <p:nvSpPr>
          <p:cNvPr id="3" name="TextBox 2"/>
          <p:cNvSpPr txBox="1"/>
          <p:nvPr/>
        </p:nvSpPr>
        <p:spPr>
          <a:xfrm>
            <a:off x="1074973" y="272261"/>
            <a:ext cx="11099475" cy="3554819"/>
          </a:xfrm>
          <a:prstGeom prst="rect">
            <a:avLst/>
          </a:prstGeom>
          <a:noFill/>
        </p:spPr>
        <p:txBody>
          <a:bodyPr wrap="square" rtlCol="0">
            <a:spAutoFit/>
          </a:bodyPr>
          <a:lstStyle/>
          <a:p>
            <a:pPr marL="171450" indent="-171450">
              <a:buFont typeface="Arial" charset="0"/>
              <a:buChar char="•"/>
            </a:pPr>
            <a:endParaRPr lang="en-US" sz="900" dirty="0" smtClean="0">
              <a:solidFill>
                <a:schemeClr val="bg1"/>
              </a:solidFill>
              <a:latin typeface="Arial" charset="0"/>
              <a:ea typeface="Arial" charset="0"/>
              <a:cs typeface="Arial" charset="0"/>
            </a:endParaRPr>
          </a:p>
          <a:p>
            <a:pPr marL="171450" indent="-171450">
              <a:buFont typeface="Arial" charset="0"/>
              <a:buChar char="•"/>
            </a:pPr>
            <a:r>
              <a:rPr lang="en-US" sz="800" dirty="0" err="1">
                <a:solidFill>
                  <a:schemeClr val="bg1"/>
                </a:solidFill>
                <a:latin typeface="Arial" charset="0"/>
                <a:ea typeface="Arial" charset="0"/>
                <a:cs typeface="Arial" charset="0"/>
              </a:rPr>
              <a:t>Amaratunga</a:t>
            </a:r>
            <a:r>
              <a:rPr lang="en-US" sz="800" dirty="0">
                <a:solidFill>
                  <a:schemeClr val="bg1"/>
                </a:solidFill>
                <a:latin typeface="Arial" charset="0"/>
                <a:ea typeface="Arial" charset="0"/>
                <a:cs typeface="Arial" charset="0"/>
              </a:rPr>
              <a:t>, D,  </a:t>
            </a:r>
            <a:r>
              <a:rPr lang="en-US" sz="800" dirty="0">
                <a:solidFill>
                  <a:schemeClr val="bg1"/>
                </a:solidFill>
                <a:latin typeface="Arial" charset="0"/>
                <a:ea typeface="Arial" charset="0"/>
                <a:cs typeface="Arial" charset="0"/>
                <a:hlinkClick r:id="rId9" tooltip="David Baldry"/>
              </a:rPr>
              <a:t>Baldry, D.</a:t>
            </a:r>
            <a:r>
              <a:rPr lang="en-US" sz="800" dirty="0">
                <a:solidFill>
                  <a:schemeClr val="bg1"/>
                </a:solidFill>
                <a:latin typeface="Arial" charset="0"/>
                <a:ea typeface="Arial" charset="0"/>
                <a:cs typeface="Arial" charset="0"/>
              </a:rPr>
              <a:t>, </a:t>
            </a:r>
            <a:r>
              <a:rPr lang="en-US" sz="800" dirty="0">
                <a:solidFill>
                  <a:schemeClr val="bg1"/>
                </a:solidFill>
                <a:latin typeface="Arial" charset="0"/>
                <a:ea typeface="Arial" charset="0"/>
                <a:cs typeface="Arial" charset="0"/>
                <a:hlinkClick r:id="rId10" tooltip="Marjan Sarshar"/>
              </a:rPr>
              <a:t>Sarshar, M.</a:t>
            </a:r>
            <a:r>
              <a:rPr lang="en-US" sz="800" dirty="0">
                <a:solidFill>
                  <a:schemeClr val="bg1"/>
                </a:solidFill>
                <a:latin typeface="Arial" charset="0"/>
                <a:ea typeface="Arial" charset="0"/>
                <a:cs typeface="Arial" charset="0"/>
              </a:rPr>
              <a:t> and </a:t>
            </a:r>
            <a:r>
              <a:rPr lang="en-US" sz="800" dirty="0">
                <a:solidFill>
                  <a:schemeClr val="bg1"/>
                </a:solidFill>
                <a:latin typeface="Arial" charset="0"/>
                <a:ea typeface="Arial" charset="0"/>
                <a:cs typeface="Arial" charset="0"/>
                <a:hlinkClick r:id="rId11" tooltip="Rita Newton"/>
              </a:rPr>
              <a:t>Newton, R.</a:t>
            </a:r>
            <a:r>
              <a:rPr lang="en-US" sz="800" dirty="0">
                <a:solidFill>
                  <a:schemeClr val="bg1"/>
                </a:solidFill>
                <a:latin typeface="Arial" charset="0"/>
                <a:ea typeface="Arial" charset="0"/>
                <a:cs typeface="Arial" charset="0"/>
              </a:rPr>
              <a:t> (2002), "Quantitative and qualitative research in the built environment: application of “mixed” research approach", </a:t>
            </a:r>
            <a:r>
              <a:rPr lang="en-US" sz="800" i="1" dirty="0">
                <a:solidFill>
                  <a:schemeClr val="bg1"/>
                </a:solidFill>
                <a:latin typeface="Arial" charset="0"/>
                <a:ea typeface="Arial" charset="0"/>
                <a:cs typeface="Arial" charset="0"/>
                <a:hlinkClick r:id="rId12"/>
              </a:rPr>
              <a:t>Work Study</a:t>
            </a:r>
            <a:r>
              <a:rPr lang="en-US" sz="800" dirty="0">
                <a:solidFill>
                  <a:schemeClr val="bg1"/>
                </a:solidFill>
                <a:latin typeface="Arial" charset="0"/>
                <a:ea typeface="Arial" charset="0"/>
                <a:cs typeface="Arial" charset="0"/>
              </a:rPr>
              <a:t>, Vol. 51 No. 1, pp. 17-31</a:t>
            </a:r>
            <a:r>
              <a:rPr lang="en-US" sz="800" dirty="0" smtClean="0">
                <a:solidFill>
                  <a:schemeClr val="bg1"/>
                </a:solidFill>
                <a:latin typeface="Arial" charset="0"/>
                <a:ea typeface="Arial" charset="0"/>
                <a:cs typeface="Arial" charset="0"/>
              </a:rPr>
              <a:t>.</a:t>
            </a: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err="1" smtClean="0">
                <a:solidFill>
                  <a:schemeClr val="bg1"/>
                </a:solidFill>
                <a:latin typeface="Arial" charset="0"/>
                <a:ea typeface="Arial" charset="0"/>
                <a:cs typeface="Arial" charset="0"/>
              </a:rPr>
              <a:t>Cantavalle</a:t>
            </a:r>
            <a:r>
              <a:rPr lang="en-US" sz="800" dirty="0">
                <a:solidFill>
                  <a:schemeClr val="bg1"/>
                </a:solidFill>
                <a:latin typeface="Arial" charset="0"/>
                <a:ea typeface="Arial" charset="0"/>
                <a:cs typeface="Arial" charset="0"/>
              </a:rPr>
              <a:t>, S, 2019, The History of Paper: From Its Origins to the Present day, https://</a:t>
            </a:r>
            <a:r>
              <a:rPr lang="en-US" sz="800" dirty="0" err="1">
                <a:solidFill>
                  <a:schemeClr val="bg1"/>
                </a:solidFill>
                <a:latin typeface="Arial" charset="0"/>
                <a:ea typeface="Arial" charset="0"/>
                <a:cs typeface="Arial" charset="0"/>
              </a:rPr>
              <a:t>www.pixartprinting.co.uk</a:t>
            </a:r>
            <a:r>
              <a:rPr lang="en-US" sz="800" dirty="0">
                <a:solidFill>
                  <a:schemeClr val="bg1"/>
                </a:solidFill>
                <a:latin typeface="Arial" charset="0"/>
                <a:ea typeface="Arial" charset="0"/>
                <a:cs typeface="Arial" charset="0"/>
              </a:rPr>
              <a:t>/blog/history-paper/,</a:t>
            </a: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smtClean="0">
                <a:solidFill>
                  <a:schemeClr val="bg1"/>
                </a:solidFill>
                <a:latin typeface="Arial" charset="0"/>
                <a:ea typeface="Arial" charset="0"/>
                <a:cs typeface="Arial" charset="0"/>
              </a:rPr>
              <a:t>CONNOLLY</a:t>
            </a:r>
            <a:r>
              <a:rPr lang="en-US" sz="800" dirty="0">
                <a:solidFill>
                  <a:schemeClr val="bg1"/>
                </a:solidFill>
                <a:latin typeface="Arial" charset="0"/>
                <a:ea typeface="Arial" charset="0"/>
                <a:cs typeface="Arial" charset="0"/>
              </a:rPr>
              <a:t>, T.F. and KLEINER, B.H., 1993. The paperless office of the future. Logistics Information Management, 6(5), pp. 40. </a:t>
            </a:r>
            <a:r>
              <a:rPr lang="en-US" sz="800" dirty="0" err="1">
                <a:solidFill>
                  <a:schemeClr val="bg1"/>
                </a:solidFill>
                <a:latin typeface="Arial" charset="0"/>
                <a:ea typeface="Arial" charset="0"/>
                <a:cs typeface="Arial" charset="0"/>
              </a:rPr>
              <a:t>Geerings</a:t>
            </a:r>
            <a:r>
              <a:rPr lang="en-US" sz="800" dirty="0">
                <a:solidFill>
                  <a:schemeClr val="bg1"/>
                </a:solidFill>
                <a:latin typeface="Arial" charset="0"/>
                <a:ea typeface="Arial" charset="0"/>
                <a:cs typeface="Arial" charset="0"/>
              </a:rPr>
              <a:t> Digital Ltd, 2019, The Real Figures of Paper Usage in the UK, </a:t>
            </a:r>
            <a:r>
              <a:rPr lang="en-US" sz="800" dirty="0">
                <a:solidFill>
                  <a:schemeClr val="bg1"/>
                </a:solidFill>
                <a:latin typeface="Arial" charset="0"/>
                <a:ea typeface="Arial" charset="0"/>
                <a:cs typeface="Arial" charset="0"/>
                <a:hlinkClick r:id="rId13"/>
              </a:rPr>
              <a:t>https://geerings.co.uk/blog/the-real-figures-of-paper-usage-in-the-uk</a:t>
            </a:r>
            <a:r>
              <a:rPr lang="en-US" sz="800" dirty="0" smtClean="0">
                <a:solidFill>
                  <a:schemeClr val="bg1"/>
                </a:solidFill>
                <a:latin typeface="Arial" charset="0"/>
                <a:ea typeface="Arial" charset="0"/>
                <a:cs typeface="Arial" charset="0"/>
                <a:hlinkClick r:id="rId13"/>
              </a:rPr>
              <a:t>/</a:t>
            </a:r>
            <a:r>
              <a:rPr lang="en-US" sz="800" dirty="0" smtClean="0">
                <a:solidFill>
                  <a:schemeClr val="bg1"/>
                </a:solidFill>
                <a:latin typeface="Arial" charset="0"/>
                <a:ea typeface="Arial" charset="0"/>
                <a:cs typeface="Arial" charset="0"/>
              </a:rPr>
              <a:t>,</a:t>
            </a:r>
          </a:p>
          <a:p>
            <a:pPr marL="171450" indent="-171450">
              <a:buFont typeface="Arial" charset="0"/>
              <a:buChar char="•"/>
            </a:pPr>
            <a:endParaRPr lang="en-US" sz="800" dirty="0">
              <a:solidFill>
                <a:schemeClr val="bg1"/>
              </a:solidFill>
              <a:latin typeface="Arial" charset="0"/>
              <a:ea typeface="Arial" charset="0"/>
              <a:cs typeface="Arial" charset="0"/>
            </a:endParaRPr>
          </a:p>
          <a:p>
            <a:pPr marL="171450" indent="-171450">
              <a:buFont typeface="Arial" charset="0"/>
              <a:buChar char="•"/>
            </a:pPr>
            <a:r>
              <a:rPr lang="en-US" sz="800" dirty="0" smtClean="0">
                <a:solidFill>
                  <a:schemeClr val="bg1"/>
                </a:solidFill>
                <a:latin typeface="Arial" charset="0"/>
                <a:ea typeface="Arial" charset="0"/>
                <a:cs typeface="Arial" charset="0"/>
              </a:rPr>
              <a:t>ClipArt, Sketched drawing of tree, </a:t>
            </a:r>
            <a:r>
              <a:rPr lang="en-US" sz="800" dirty="0" smtClean="0">
                <a:solidFill>
                  <a:schemeClr val="bg1"/>
                </a:solidFill>
                <a:latin typeface="Arial" charset="0"/>
                <a:ea typeface="Arial" charset="0"/>
                <a:cs typeface="Arial" charset="0"/>
                <a:hlinkClick r:id="rId14"/>
              </a:rPr>
              <a:t>http</a:t>
            </a:r>
            <a:r>
              <a:rPr lang="en-US" sz="800" dirty="0">
                <a:solidFill>
                  <a:schemeClr val="bg1"/>
                </a:solidFill>
                <a:latin typeface="Arial" charset="0"/>
                <a:ea typeface="Arial" charset="0"/>
                <a:cs typeface="Arial" charset="0"/>
                <a:hlinkClick r:id="rId14"/>
              </a:rPr>
              <a:t>://</a:t>
            </a:r>
            <a:r>
              <a:rPr lang="en-US" sz="800" dirty="0" smtClean="0">
                <a:solidFill>
                  <a:schemeClr val="bg1"/>
                </a:solidFill>
                <a:latin typeface="Arial" charset="0"/>
                <a:ea typeface="Arial" charset="0"/>
                <a:cs typeface="Arial" charset="0"/>
                <a:hlinkClick r:id="rId14"/>
              </a:rPr>
              <a:t>clipart-library.com/clipart/Biarb8bMT.htm</a:t>
            </a:r>
            <a:endParaRPr lang="en-US" sz="800" dirty="0" smtClean="0">
              <a:solidFill>
                <a:schemeClr val="bg1"/>
              </a:solidFill>
              <a:latin typeface="Arial" charset="0"/>
              <a:ea typeface="Arial" charset="0"/>
              <a:cs typeface="Arial" charset="0"/>
            </a:endParaRPr>
          </a:p>
          <a:p>
            <a:pPr marL="171450" indent="-171450">
              <a:buFont typeface="Arial" charset="0"/>
              <a:buChar char="•"/>
            </a:pPr>
            <a:endParaRPr lang="en-US" sz="800" dirty="0">
              <a:solidFill>
                <a:schemeClr val="bg1"/>
              </a:solidFill>
              <a:latin typeface="Arial" charset="0"/>
              <a:ea typeface="Arial" charset="0"/>
              <a:cs typeface="Arial" charset="0"/>
            </a:endParaRPr>
          </a:p>
          <a:p>
            <a:pPr marL="171450" indent="-171450">
              <a:buFont typeface="Arial" charset="0"/>
              <a:buChar char="•"/>
            </a:pPr>
            <a:r>
              <a:rPr lang="en-US" sz="800" dirty="0" err="1">
                <a:solidFill>
                  <a:schemeClr val="bg1"/>
                </a:solidFill>
                <a:latin typeface="Arial" charset="0"/>
                <a:ea typeface="Arial" charset="0"/>
                <a:cs typeface="Arial" charset="0"/>
              </a:rPr>
              <a:t>DeFranzo</a:t>
            </a:r>
            <a:r>
              <a:rPr lang="en-US" sz="800" dirty="0">
                <a:solidFill>
                  <a:schemeClr val="bg1"/>
                </a:solidFill>
                <a:latin typeface="Arial" charset="0"/>
                <a:ea typeface="Arial" charset="0"/>
                <a:cs typeface="Arial" charset="0"/>
              </a:rPr>
              <a:t>, S, 2011, What’s the difference between qualitative and quantitative research?, available online at: </a:t>
            </a:r>
            <a:r>
              <a:rPr lang="en-US" sz="800" dirty="0">
                <a:solidFill>
                  <a:schemeClr val="bg1"/>
                </a:solidFill>
                <a:latin typeface="Arial" charset="0"/>
                <a:ea typeface="Arial" charset="0"/>
                <a:cs typeface="Arial" charset="0"/>
                <a:hlinkClick r:id="rId15"/>
              </a:rPr>
              <a:t>https://www.snapsurveys.com/blog/qualitative-vs-quantitative-research/</a:t>
            </a:r>
            <a:r>
              <a:rPr lang="en-US" sz="800" dirty="0">
                <a:solidFill>
                  <a:schemeClr val="bg1"/>
                </a:solidFill>
                <a:latin typeface="Arial" charset="0"/>
                <a:ea typeface="Arial" charset="0"/>
                <a:cs typeface="Arial" charset="0"/>
              </a:rPr>
              <a:t>, </a:t>
            </a:r>
            <a:endParaRPr lang="en-US" sz="800" dirty="0" smtClean="0">
              <a:solidFill>
                <a:schemeClr val="bg1"/>
              </a:solidFill>
              <a:latin typeface="Arial" charset="0"/>
              <a:ea typeface="Arial" charset="0"/>
              <a:cs typeface="Arial" charset="0"/>
            </a:endParaRPr>
          </a:p>
          <a:p>
            <a:pPr marL="171450" indent="-171450">
              <a:buFont typeface="Arial" charset="0"/>
              <a:buChar char="•"/>
            </a:pPr>
            <a:endParaRPr lang="en-US" sz="800" dirty="0">
              <a:solidFill>
                <a:schemeClr val="bg1"/>
              </a:solidFill>
              <a:latin typeface="Arial" charset="0"/>
              <a:ea typeface="Arial" charset="0"/>
              <a:cs typeface="Arial" charset="0"/>
            </a:endParaRPr>
          </a:p>
          <a:p>
            <a:pPr marL="171450" indent="-171450">
              <a:buFont typeface="Arial" charset="0"/>
              <a:buChar char="•"/>
            </a:pPr>
            <a:r>
              <a:rPr lang="en-US" sz="800" dirty="0">
                <a:solidFill>
                  <a:schemeClr val="bg1"/>
                </a:solidFill>
                <a:latin typeface="Arial" charset="0"/>
                <a:ea typeface="Arial" charset="0"/>
                <a:cs typeface="Arial" charset="0"/>
              </a:rPr>
              <a:t>Environmental Paper Network, 2018, The State Of The Global Paper Industry, available online </a:t>
            </a:r>
            <a:r>
              <a:rPr lang="en-US" sz="800" dirty="0" err="1">
                <a:solidFill>
                  <a:schemeClr val="bg1"/>
                </a:solidFill>
                <a:latin typeface="Arial" charset="0"/>
                <a:ea typeface="Arial" charset="0"/>
                <a:cs typeface="Arial" charset="0"/>
              </a:rPr>
              <a:t>at:</a:t>
            </a:r>
            <a:r>
              <a:rPr lang="en-US" sz="800" dirty="0" err="1">
                <a:solidFill>
                  <a:schemeClr val="bg1"/>
                </a:solidFill>
                <a:latin typeface="Arial" charset="0"/>
                <a:ea typeface="Arial" charset="0"/>
                <a:cs typeface="Arial" charset="0"/>
                <a:hlinkClick r:id="rId16"/>
              </a:rPr>
              <a:t>https</a:t>
            </a:r>
            <a:r>
              <a:rPr lang="en-US" sz="800" dirty="0">
                <a:solidFill>
                  <a:schemeClr val="bg1"/>
                </a:solidFill>
                <a:latin typeface="Arial" charset="0"/>
                <a:ea typeface="Arial" charset="0"/>
                <a:cs typeface="Arial" charset="0"/>
                <a:hlinkClick r:id="rId16"/>
              </a:rPr>
              <a:t>://</a:t>
            </a:r>
            <a:r>
              <a:rPr lang="en-US" sz="800" dirty="0" smtClean="0">
                <a:solidFill>
                  <a:schemeClr val="bg1"/>
                </a:solidFill>
                <a:latin typeface="Arial" charset="0"/>
                <a:ea typeface="Arial" charset="0"/>
                <a:cs typeface="Arial" charset="0"/>
                <a:hlinkClick r:id="rId16"/>
              </a:rPr>
              <a:t>environmentalpaper.org/wp-content/uploads/2018/04/StateOfTheGlobalPaperIndustry2018_FullReport-Final-1.pdf</a:t>
            </a:r>
            <a:endParaRPr lang="en-US" sz="800" dirty="0" smtClean="0">
              <a:solidFill>
                <a:schemeClr val="bg1"/>
              </a:solidFill>
              <a:latin typeface="Arial" charset="0"/>
              <a:ea typeface="Arial" charset="0"/>
              <a:cs typeface="Arial" charset="0"/>
            </a:endParaRP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err="1" smtClean="0">
                <a:solidFill>
                  <a:schemeClr val="bg1"/>
                </a:solidFill>
                <a:latin typeface="Arial" charset="0"/>
                <a:ea typeface="Arial" charset="0"/>
                <a:cs typeface="Arial" charset="0"/>
              </a:rPr>
              <a:t>Freepick</a:t>
            </a:r>
            <a:r>
              <a:rPr lang="en-US" sz="800" dirty="0" smtClean="0">
                <a:solidFill>
                  <a:schemeClr val="bg1"/>
                </a:solidFill>
                <a:latin typeface="Arial" charset="0"/>
                <a:ea typeface="Arial" charset="0"/>
                <a:cs typeface="Arial" charset="0"/>
              </a:rPr>
              <a:t>, Office set up, , </a:t>
            </a:r>
            <a:r>
              <a:rPr lang="en-US" sz="800" dirty="0">
                <a:solidFill>
                  <a:schemeClr val="bg1"/>
                </a:solidFill>
                <a:latin typeface="Arial" charset="0"/>
                <a:ea typeface="Arial" charset="0"/>
                <a:cs typeface="Arial" charset="0"/>
              </a:rPr>
              <a:t>&lt;a </a:t>
            </a:r>
            <a:r>
              <a:rPr lang="en-US" sz="800" dirty="0" err="1">
                <a:solidFill>
                  <a:schemeClr val="bg1"/>
                </a:solidFill>
                <a:latin typeface="Arial" charset="0"/>
                <a:ea typeface="Arial" charset="0"/>
                <a:cs typeface="Arial" charset="0"/>
              </a:rPr>
              <a:t>href</a:t>
            </a:r>
            <a:r>
              <a:rPr lang="en-US" sz="800" dirty="0">
                <a:solidFill>
                  <a:schemeClr val="bg1"/>
                </a:solidFill>
                <a:latin typeface="Arial" charset="0"/>
                <a:ea typeface="Arial" charset="0"/>
                <a:cs typeface="Arial" charset="0"/>
              </a:rPr>
              <a:t>="https://</a:t>
            </a:r>
            <a:r>
              <a:rPr lang="en-US" sz="800" dirty="0" err="1">
                <a:solidFill>
                  <a:schemeClr val="bg1"/>
                </a:solidFill>
                <a:latin typeface="Arial" charset="0"/>
                <a:ea typeface="Arial" charset="0"/>
                <a:cs typeface="Arial" charset="0"/>
              </a:rPr>
              <a:t>www.freepik.com</a:t>
            </a:r>
            <a:r>
              <a:rPr lang="en-US" sz="800" dirty="0">
                <a:solidFill>
                  <a:schemeClr val="bg1"/>
                </a:solidFill>
                <a:latin typeface="Arial" charset="0"/>
                <a:ea typeface="Arial" charset="0"/>
                <a:cs typeface="Arial" charset="0"/>
              </a:rPr>
              <a:t>/free-photos-vectors/infographic"&gt;Infographic vector created by </a:t>
            </a:r>
            <a:r>
              <a:rPr lang="en-US" sz="800" dirty="0" err="1">
                <a:solidFill>
                  <a:schemeClr val="bg1"/>
                </a:solidFill>
                <a:latin typeface="Arial" charset="0"/>
                <a:ea typeface="Arial" charset="0"/>
                <a:cs typeface="Arial" charset="0"/>
              </a:rPr>
              <a:t>naulicreative</a:t>
            </a:r>
            <a:r>
              <a:rPr lang="en-US" sz="800" dirty="0">
                <a:solidFill>
                  <a:schemeClr val="bg1"/>
                </a:solidFill>
                <a:latin typeface="Arial" charset="0"/>
                <a:ea typeface="Arial" charset="0"/>
                <a:cs typeface="Arial" charset="0"/>
              </a:rPr>
              <a:t> - </a:t>
            </a:r>
            <a:r>
              <a:rPr lang="en-US" sz="800" dirty="0" err="1">
                <a:solidFill>
                  <a:schemeClr val="bg1"/>
                </a:solidFill>
                <a:latin typeface="Arial" charset="0"/>
                <a:ea typeface="Arial" charset="0"/>
                <a:cs typeface="Arial" charset="0"/>
              </a:rPr>
              <a:t>www.freepik.com</a:t>
            </a:r>
            <a:r>
              <a:rPr lang="en-US" sz="800" dirty="0">
                <a:solidFill>
                  <a:schemeClr val="bg1"/>
                </a:solidFill>
                <a:latin typeface="Arial" charset="0"/>
                <a:ea typeface="Arial" charset="0"/>
                <a:cs typeface="Arial" charset="0"/>
              </a:rPr>
              <a:t>&lt;/a&gt;</a:t>
            </a:r>
            <a:endParaRPr lang="en-US" sz="800" dirty="0" smtClean="0">
              <a:solidFill>
                <a:schemeClr val="bg1"/>
              </a:solidFill>
              <a:latin typeface="Arial" charset="0"/>
              <a:ea typeface="Arial" charset="0"/>
              <a:cs typeface="Arial" charset="0"/>
            </a:endParaRP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err="1" smtClean="0">
                <a:solidFill>
                  <a:schemeClr val="bg1"/>
                </a:solidFill>
                <a:latin typeface="Arial" charset="0"/>
                <a:ea typeface="Arial" charset="0"/>
                <a:cs typeface="Arial" charset="0"/>
              </a:rPr>
              <a:t>Gov.UK</a:t>
            </a:r>
            <a:r>
              <a:rPr lang="en-US" sz="800" dirty="0">
                <a:solidFill>
                  <a:schemeClr val="bg1"/>
                </a:solidFill>
                <a:latin typeface="Arial" charset="0"/>
                <a:ea typeface="Arial" charset="0"/>
                <a:cs typeface="Arial" charset="0"/>
              </a:rPr>
              <a:t>, 2019, Greening Government Commitments 2016-2020, available online at: </a:t>
            </a:r>
            <a:r>
              <a:rPr lang="en-US" sz="800" dirty="0">
                <a:solidFill>
                  <a:schemeClr val="bg1"/>
                </a:solidFill>
                <a:latin typeface="Arial" charset="0"/>
                <a:ea typeface="Arial" charset="0"/>
                <a:cs typeface="Arial" charset="0"/>
                <a:hlinkClick r:id="rId17"/>
              </a:rPr>
              <a:t>https://www.gov.uk/government/collections/greening-government-commitments</a:t>
            </a:r>
            <a:r>
              <a:rPr lang="en-US" sz="800" dirty="0" smtClean="0">
                <a:solidFill>
                  <a:schemeClr val="bg1"/>
                </a:solidFill>
                <a:latin typeface="Arial" charset="0"/>
                <a:ea typeface="Arial" charset="0"/>
                <a:cs typeface="Arial" charset="0"/>
              </a:rPr>
              <a:t>,</a:t>
            </a: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a:solidFill>
                  <a:schemeClr val="bg1"/>
                </a:solidFill>
                <a:latin typeface="Arial" charset="0"/>
                <a:ea typeface="Arial" charset="0"/>
                <a:cs typeface="Arial" charset="0"/>
              </a:rPr>
              <a:t>Government Technology, 2020, Taking Paperless From a Policy To A Reality, available online at: </a:t>
            </a:r>
            <a:r>
              <a:rPr lang="en-US" sz="800" dirty="0">
                <a:solidFill>
                  <a:schemeClr val="bg1"/>
                </a:solidFill>
                <a:latin typeface="Arial" charset="0"/>
                <a:ea typeface="Arial" charset="0"/>
                <a:cs typeface="Arial" charset="0"/>
                <a:hlinkClick r:id="rId18"/>
              </a:rPr>
              <a:t>https://www.governmenttechnology.co.uk/supplier-focus/taking-paperless-policy-reality</a:t>
            </a:r>
            <a:endParaRPr lang="en-US" sz="800" dirty="0">
              <a:solidFill>
                <a:schemeClr val="bg1"/>
              </a:solidFill>
              <a:latin typeface="Arial" charset="0"/>
              <a:ea typeface="Arial" charset="0"/>
              <a:cs typeface="Arial" charset="0"/>
            </a:endParaRP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smtClean="0">
                <a:solidFill>
                  <a:schemeClr val="bg1"/>
                </a:solidFill>
                <a:latin typeface="Arial" charset="0"/>
                <a:ea typeface="Arial" charset="0"/>
                <a:cs typeface="Arial" charset="0"/>
              </a:rPr>
              <a:t>HM </a:t>
            </a:r>
            <a:r>
              <a:rPr lang="en-US" sz="800" dirty="0" err="1">
                <a:solidFill>
                  <a:schemeClr val="bg1"/>
                </a:solidFill>
                <a:latin typeface="Arial" charset="0"/>
                <a:ea typeface="Arial" charset="0"/>
                <a:cs typeface="Arial" charset="0"/>
              </a:rPr>
              <a:t>Governement</a:t>
            </a:r>
            <a:r>
              <a:rPr lang="en-US" sz="800" dirty="0">
                <a:solidFill>
                  <a:schemeClr val="bg1"/>
                </a:solidFill>
                <a:latin typeface="Arial" charset="0"/>
                <a:ea typeface="Arial" charset="0"/>
                <a:cs typeface="Arial" charset="0"/>
              </a:rPr>
              <a:t>, 2018, A Green Future: Our 25 Year Plan to Improve the Environment, available online at: https://</a:t>
            </a:r>
            <a:r>
              <a:rPr lang="en-US" sz="800" dirty="0" err="1">
                <a:solidFill>
                  <a:schemeClr val="bg1"/>
                </a:solidFill>
                <a:latin typeface="Arial" charset="0"/>
                <a:ea typeface="Arial" charset="0"/>
                <a:cs typeface="Arial" charset="0"/>
              </a:rPr>
              <a:t>assets.publishing.service.gov.uk</a:t>
            </a:r>
            <a:r>
              <a:rPr lang="en-US" sz="800" dirty="0">
                <a:solidFill>
                  <a:schemeClr val="bg1"/>
                </a:solidFill>
                <a:latin typeface="Arial" charset="0"/>
                <a:ea typeface="Arial" charset="0"/>
                <a:cs typeface="Arial" charset="0"/>
              </a:rPr>
              <a:t>/government/uploads/system/uploads/</a:t>
            </a:r>
            <a:r>
              <a:rPr lang="en-US" sz="800" dirty="0" err="1">
                <a:solidFill>
                  <a:schemeClr val="bg1"/>
                </a:solidFill>
                <a:latin typeface="Arial" charset="0"/>
                <a:ea typeface="Arial" charset="0"/>
                <a:cs typeface="Arial" charset="0"/>
              </a:rPr>
              <a:t>attachment_data</a:t>
            </a:r>
            <a:r>
              <a:rPr lang="en-US" sz="800" dirty="0">
                <a:solidFill>
                  <a:schemeClr val="bg1"/>
                </a:solidFill>
                <a:latin typeface="Arial" charset="0"/>
                <a:ea typeface="Arial" charset="0"/>
                <a:cs typeface="Arial" charset="0"/>
              </a:rPr>
              <a:t>/file/693158/25-year-environment-plan.pdf,</a:t>
            </a: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smtClean="0">
                <a:solidFill>
                  <a:schemeClr val="bg1"/>
                </a:solidFill>
                <a:latin typeface="Arial" charset="0"/>
                <a:ea typeface="Arial" charset="0"/>
                <a:cs typeface="Arial" charset="0"/>
              </a:rPr>
              <a:t>Jackson</a:t>
            </a:r>
            <a:r>
              <a:rPr lang="en-US" sz="800" dirty="0">
                <a:solidFill>
                  <a:schemeClr val="bg1"/>
                </a:solidFill>
                <a:latin typeface="Arial" charset="0"/>
                <a:ea typeface="Arial" charset="0"/>
                <a:cs typeface="Arial" charset="0"/>
              </a:rPr>
              <a:t>, M, 2020, Farmers Survey Highlights Poor UK Rural Mobile and Broadband, available online at </a:t>
            </a:r>
            <a:r>
              <a:rPr lang="en-US" sz="800" dirty="0">
                <a:solidFill>
                  <a:schemeClr val="bg1"/>
                </a:solidFill>
                <a:latin typeface="Arial" charset="0"/>
                <a:ea typeface="Arial" charset="0"/>
                <a:cs typeface="Arial" charset="0"/>
                <a:hlinkClick r:id="rId19"/>
              </a:rPr>
              <a:t>https://www.ispreview.co.uk/index.php/2020/01/farmers-survey-highlights-poor-uk-rural-mobile-and-broadband.html</a:t>
            </a:r>
            <a:r>
              <a:rPr lang="en-US" sz="800" dirty="0">
                <a:solidFill>
                  <a:schemeClr val="bg1"/>
                </a:solidFill>
                <a:latin typeface="Arial" charset="0"/>
                <a:ea typeface="Arial" charset="0"/>
                <a:cs typeface="Arial" charset="0"/>
              </a:rPr>
              <a:t>,  </a:t>
            </a:r>
            <a:endParaRPr lang="en-US" sz="800" dirty="0" smtClean="0">
              <a:solidFill>
                <a:schemeClr val="bg1"/>
              </a:solidFill>
              <a:latin typeface="Arial" charset="0"/>
              <a:ea typeface="Arial" charset="0"/>
              <a:cs typeface="Arial" charset="0"/>
            </a:endParaRP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smtClean="0">
                <a:solidFill>
                  <a:schemeClr val="bg1"/>
                </a:solidFill>
                <a:latin typeface="Arial" charset="0"/>
                <a:ea typeface="Arial" charset="0"/>
                <a:cs typeface="Arial" charset="0"/>
              </a:rPr>
              <a:t>Jackson</a:t>
            </a:r>
            <a:r>
              <a:rPr lang="en-US" sz="800" dirty="0">
                <a:solidFill>
                  <a:schemeClr val="bg1"/>
                </a:solidFill>
                <a:latin typeface="Arial" charset="0"/>
                <a:ea typeface="Arial" charset="0"/>
                <a:cs typeface="Arial" charset="0"/>
              </a:rPr>
              <a:t>, M, 2020, A Little More FTTP Broadband In Wales After BT Contract Tweak, available online at: </a:t>
            </a:r>
            <a:r>
              <a:rPr lang="en-US" sz="800" dirty="0">
                <a:solidFill>
                  <a:schemeClr val="bg1"/>
                </a:solidFill>
                <a:latin typeface="Arial" charset="0"/>
                <a:ea typeface="Arial" charset="0"/>
                <a:cs typeface="Arial" charset="0"/>
                <a:hlinkClick r:id="rId20"/>
              </a:rPr>
              <a:t>https://www.ispreview.co.uk/index.php/2019/09/a-little-more-fttp-broadband-in-wales-after-bt-contract-tweak.html</a:t>
            </a:r>
            <a:endParaRPr lang="en-US" sz="800" dirty="0" smtClean="0">
              <a:solidFill>
                <a:schemeClr val="bg1"/>
              </a:solidFill>
              <a:latin typeface="Arial" charset="0"/>
              <a:ea typeface="Arial" charset="0"/>
              <a:cs typeface="Arial" charset="0"/>
            </a:endParaRP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smtClean="0">
                <a:solidFill>
                  <a:schemeClr val="bg1"/>
                </a:solidFill>
                <a:latin typeface="Arial" charset="0"/>
                <a:ea typeface="Arial" charset="0"/>
                <a:cs typeface="Arial" charset="0"/>
              </a:rPr>
              <a:t>MARDENE</a:t>
            </a:r>
            <a:r>
              <a:rPr lang="en-US" sz="800" dirty="0">
                <a:solidFill>
                  <a:schemeClr val="bg1"/>
                </a:solidFill>
                <a:latin typeface="Arial" charset="0"/>
                <a:ea typeface="Arial" charset="0"/>
                <a:cs typeface="Arial" charset="0"/>
              </a:rPr>
              <a:t>, R.C., 2005. An analysis of the feasibility of a paperless environment - the case of the Mona School of Business. Management of Environmental Quality, 16(4), pp. 286-290</a:t>
            </a:r>
            <a:r>
              <a:rPr lang="en-US" sz="800" dirty="0">
                <a:latin typeface="Arial" charset="0"/>
                <a:ea typeface="Arial" charset="0"/>
                <a:cs typeface="Arial" charset="0"/>
              </a:rPr>
              <a:t>.</a:t>
            </a:r>
          </a:p>
        </p:txBody>
      </p:sp>
      <p:sp>
        <p:nvSpPr>
          <p:cNvPr id="4" name="Rectangle 3"/>
          <p:cNvSpPr/>
          <p:nvPr/>
        </p:nvSpPr>
        <p:spPr>
          <a:xfrm>
            <a:off x="1057421" y="3827080"/>
            <a:ext cx="11074400" cy="2554545"/>
          </a:xfrm>
          <a:prstGeom prst="rect">
            <a:avLst/>
          </a:prstGeom>
        </p:spPr>
        <p:txBody>
          <a:bodyPr wrap="square">
            <a:spAutoFit/>
          </a:bodyPr>
          <a:lstStyle/>
          <a:p>
            <a:pPr marL="171450" indent="-171450">
              <a:buFont typeface="Arial" charset="0"/>
              <a:buChar char="•"/>
            </a:pPr>
            <a:r>
              <a:rPr lang="en-US" sz="800" dirty="0" err="1">
                <a:solidFill>
                  <a:srgbClr val="000000"/>
                </a:solidFill>
                <a:latin typeface="Arial" charset="0"/>
                <a:ea typeface="Arial" charset="0"/>
                <a:cs typeface="Arial" charset="0"/>
              </a:rPr>
              <a:t>MoD</a:t>
            </a:r>
            <a:r>
              <a:rPr lang="en-US" sz="800" dirty="0">
                <a:solidFill>
                  <a:srgbClr val="000000"/>
                </a:solidFill>
                <a:latin typeface="Arial" charset="0"/>
                <a:ea typeface="Arial" charset="0"/>
                <a:cs typeface="Arial" charset="0"/>
              </a:rPr>
              <a:t>, 2012, GGC Annual Report 2011, available online at: https://</a:t>
            </a:r>
            <a:r>
              <a:rPr lang="en-US" sz="800" dirty="0" err="1">
                <a:solidFill>
                  <a:srgbClr val="000000"/>
                </a:solidFill>
                <a:latin typeface="Arial" charset="0"/>
                <a:ea typeface="Arial" charset="0"/>
                <a:cs typeface="Arial" charset="0"/>
              </a:rPr>
              <a:t>assets.publishing.service.gov.uk</a:t>
            </a:r>
            <a:r>
              <a:rPr lang="en-US" sz="800" dirty="0">
                <a:solidFill>
                  <a:srgbClr val="000000"/>
                </a:solidFill>
                <a:latin typeface="Arial" charset="0"/>
                <a:ea typeface="Arial" charset="0"/>
                <a:cs typeface="Arial" charset="0"/>
              </a:rPr>
              <a:t>/government/uploads/system/uploads/</a:t>
            </a:r>
            <a:r>
              <a:rPr lang="en-US" sz="800" dirty="0" err="1">
                <a:solidFill>
                  <a:srgbClr val="000000"/>
                </a:solidFill>
                <a:latin typeface="Arial" charset="0"/>
                <a:ea typeface="Arial" charset="0"/>
                <a:cs typeface="Arial" charset="0"/>
              </a:rPr>
              <a:t>attachment_data</a:t>
            </a:r>
            <a:r>
              <a:rPr lang="en-US" sz="800" dirty="0">
                <a:solidFill>
                  <a:srgbClr val="000000"/>
                </a:solidFill>
                <a:latin typeface="Arial" charset="0"/>
                <a:ea typeface="Arial" charset="0"/>
                <a:cs typeface="Arial" charset="0"/>
              </a:rPr>
              <a:t>/file/244152/mod_ggc_annual_rpt_2011_12.pdf</a:t>
            </a: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err="1">
                <a:solidFill>
                  <a:schemeClr val="bg1"/>
                </a:solidFill>
                <a:latin typeface="Arial" charset="0"/>
                <a:ea typeface="Arial" charset="0"/>
                <a:cs typeface="Arial" charset="0"/>
              </a:rPr>
              <a:t>NFUOnline</a:t>
            </a:r>
            <a:r>
              <a:rPr lang="en-US" sz="800" dirty="0">
                <a:solidFill>
                  <a:schemeClr val="bg1"/>
                </a:solidFill>
                <a:latin typeface="Arial" charset="0"/>
                <a:ea typeface="Arial" charset="0"/>
                <a:cs typeface="Arial" charset="0"/>
              </a:rPr>
              <a:t>, NFU Spotlight On Farm Broadband and Mobile Networks, available online </a:t>
            </a:r>
            <a:r>
              <a:rPr lang="en-US" sz="800" dirty="0" err="1">
                <a:solidFill>
                  <a:schemeClr val="bg1"/>
                </a:solidFill>
                <a:latin typeface="Arial" charset="0"/>
                <a:ea typeface="Arial" charset="0"/>
                <a:cs typeface="Arial" charset="0"/>
              </a:rPr>
              <a:t>at:</a:t>
            </a:r>
            <a:r>
              <a:rPr lang="en-US" sz="800" dirty="0" err="1">
                <a:solidFill>
                  <a:schemeClr val="bg1"/>
                </a:solidFill>
                <a:latin typeface="Arial" charset="0"/>
                <a:ea typeface="Arial" charset="0"/>
                <a:cs typeface="Arial" charset="0"/>
                <a:hlinkClick r:id="rId21"/>
              </a:rPr>
              <a:t>https</a:t>
            </a:r>
            <a:r>
              <a:rPr lang="en-US" sz="800" dirty="0">
                <a:solidFill>
                  <a:schemeClr val="bg1"/>
                </a:solidFill>
                <a:latin typeface="Arial" charset="0"/>
                <a:ea typeface="Arial" charset="0"/>
                <a:cs typeface="Arial" charset="0"/>
                <a:hlinkClick r:id="rId21"/>
              </a:rPr>
              <a:t>://www.nfuonline.com/nfu-online/press-centre/rural-broadband-report/ </a:t>
            </a: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smtClean="0">
                <a:solidFill>
                  <a:schemeClr val="bg1"/>
                </a:solidFill>
                <a:latin typeface="Arial" charset="0"/>
                <a:ea typeface="Arial" charset="0"/>
                <a:cs typeface="Arial" charset="0"/>
              </a:rPr>
              <a:t>Powerpointhintergrund, Notebook background, </a:t>
            </a:r>
            <a:r>
              <a:rPr lang="en-US" sz="800" dirty="0">
                <a:latin typeface="Arial" charset="0"/>
                <a:ea typeface="Arial" charset="0"/>
                <a:cs typeface="Arial" charset="0"/>
                <a:hlinkClick r:id="rId22"/>
              </a:rPr>
              <a:t>http://</a:t>
            </a:r>
            <a:r>
              <a:rPr lang="en-US" sz="800" dirty="0" smtClean="0">
                <a:latin typeface="Arial" charset="0"/>
                <a:ea typeface="Arial" charset="0"/>
                <a:cs typeface="Arial" charset="0"/>
                <a:hlinkClick r:id="rId22"/>
              </a:rPr>
              <a:t>www.seekgif.com/backgrounds/powerpoint-notebook-paper-background.htm</a:t>
            </a:r>
            <a:r>
              <a:rPr lang="en-US" sz="800" dirty="0">
                <a:solidFill>
                  <a:schemeClr val="bg1"/>
                </a:solidFill>
                <a:latin typeface="Arial" charset="0"/>
                <a:ea typeface="Arial" charset="0"/>
                <a:cs typeface="Arial" charset="0"/>
              </a:rPr>
              <a:t> </a:t>
            </a:r>
            <a:endParaRPr lang="en-US" sz="800" dirty="0" smtClean="0">
              <a:solidFill>
                <a:schemeClr val="bg1"/>
              </a:solidFill>
              <a:latin typeface="Arial" charset="0"/>
              <a:ea typeface="Arial" charset="0"/>
              <a:cs typeface="Arial" charset="0"/>
            </a:endParaRPr>
          </a:p>
          <a:p>
            <a:pPr marL="171450" indent="-171450">
              <a:buFont typeface="Arial" charset="0"/>
              <a:buChar char="•"/>
            </a:pPr>
            <a:endParaRPr lang="en-US" sz="800" dirty="0">
              <a:solidFill>
                <a:schemeClr val="bg1"/>
              </a:solidFill>
              <a:latin typeface="Arial" charset="0"/>
              <a:ea typeface="Arial" charset="0"/>
              <a:cs typeface="Arial" charset="0"/>
            </a:endParaRPr>
          </a:p>
          <a:p>
            <a:pPr marL="171450" indent="-171450">
              <a:buFont typeface="Arial" charset="0"/>
              <a:buChar char="•"/>
            </a:pPr>
            <a:r>
              <a:rPr lang="en-US" sz="800" dirty="0">
                <a:solidFill>
                  <a:schemeClr val="bg1"/>
                </a:solidFill>
                <a:latin typeface="Arial" charset="0"/>
                <a:ea typeface="Arial" charset="0"/>
                <a:cs typeface="Arial" charset="0"/>
              </a:rPr>
              <a:t>PLEASURE, D.R., 2016. </a:t>
            </a:r>
            <a:r>
              <a:rPr lang="en-US" sz="800" i="1" dirty="0">
                <a:solidFill>
                  <a:schemeClr val="bg1"/>
                </a:solidFill>
                <a:latin typeface="Arial" charset="0"/>
                <a:ea typeface="Arial" charset="0"/>
                <a:cs typeface="Arial" charset="0"/>
              </a:rPr>
              <a:t>Middle managers' lived experience of resistance to change at a government facility: A phenomenological study</a:t>
            </a:r>
            <a:r>
              <a:rPr lang="en-US" sz="800" dirty="0">
                <a:solidFill>
                  <a:schemeClr val="bg1"/>
                </a:solidFill>
                <a:latin typeface="Arial" charset="0"/>
                <a:ea typeface="Arial" charset="0"/>
                <a:cs typeface="Arial" charset="0"/>
              </a:rPr>
              <a:t>, Capella University.</a:t>
            </a:r>
          </a:p>
          <a:p>
            <a:pPr marL="171450" indent="-171450">
              <a:buFont typeface="Arial" charset="0"/>
              <a:buChar char="•"/>
            </a:pPr>
            <a:endParaRPr lang="en-US" sz="800" dirty="0" smtClean="0">
              <a:solidFill>
                <a:srgbClr val="000000"/>
              </a:solidFill>
              <a:latin typeface="Arial" charset="0"/>
              <a:ea typeface="Arial" charset="0"/>
              <a:cs typeface="Arial" charset="0"/>
            </a:endParaRPr>
          </a:p>
          <a:p>
            <a:pPr marL="171450" indent="-171450">
              <a:buFont typeface="Arial" charset="0"/>
              <a:buChar char="•"/>
            </a:pPr>
            <a:r>
              <a:rPr lang="en-US" sz="800" dirty="0" err="1" smtClean="0">
                <a:solidFill>
                  <a:srgbClr val="000000"/>
                </a:solidFill>
                <a:latin typeface="Arial" charset="0"/>
                <a:ea typeface="Arial" charset="0"/>
                <a:cs typeface="Arial" charset="0"/>
              </a:rPr>
              <a:t>Rehiel</a:t>
            </a:r>
            <a:r>
              <a:rPr lang="en-US" sz="800" dirty="0">
                <a:solidFill>
                  <a:srgbClr val="000000"/>
                </a:solidFill>
                <a:latin typeface="Arial" charset="0"/>
                <a:ea typeface="Arial" charset="0"/>
                <a:cs typeface="Arial" charset="0"/>
              </a:rPr>
              <a:t>, </a:t>
            </a:r>
            <a:r>
              <a:rPr lang="en-US" sz="800" dirty="0" err="1">
                <a:solidFill>
                  <a:srgbClr val="000000"/>
                </a:solidFill>
                <a:latin typeface="Arial" charset="0"/>
                <a:ea typeface="Arial" charset="0"/>
                <a:cs typeface="Arial" charset="0"/>
              </a:rPr>
              <a:t>Alenazi</a:t>
            </a:r>
            <a:r>
              <a:rPr lang="en-US" sz="800" dirty="0">
                <a:solidFill>
                  <a:srgbClr val="000000"/>
                </a:solidFill>
                <a:latin typeface="Arial" charset="0"/>
                <a:ea typeface="Arial" charset="0"/>
                <a:cs typeface="Arial" charset="0"/>
              </a:rPr>
              <a:t> &amp; </a:t>
            </a:r>
            <a:r>
              <a:rPr lang="en-US" sz="800" dirty="0" err="1">
                <a:solidFill>
                  <a:srgbClr val="000000"/>
                </a:solidFill>
                <a:latin typeface="Arial" charset="0"/>
                <a:ea typeface="Arial" charset="0"/>
                <a:cs typeface="Arial" charset="0"/>
              </a:rPr>
              <a:t>Shittu</a:t>
            </a:r>
            <a:r>
              <a:rPr lang="en-US" sz="800" dirty="0">
                <a:solidFill>
                  <a:srgbClr val="000000"/>
                </a:solidFill>
                <a:latin typeface="Arial" charset="0"/>
                <a:ea typeface="Arial" charset="0"/>
                <a:cs typeface="Arial" charset="0"/>
              </a:rPr>
              <a:t>, Abdul Jaleel &amp; </a:t>
            </a:r>
            <a:r>
              <a:rPr lang="en-US" sz="800" dirty="0" smtClean="0">
                <a:solidFill>
                  <a:srgbClr val="000000"/>
                </a:solidFill>
                <a:latin typeface="Arial" charset="0"/>
                <a:ea typeface="Arial" charset="0"/>
                <a:cs typeface="Arial" charset="0"/>
              </a:rPr>
              <a:t>Al-</a:t>
            </a:r>
            <a:r>
              <a:rPr lang="en-US" sz="800" dirty="0" err="1" smtClean="0">
                <a:solidFill>
                  <a:srgbClr val="000000"/>
                </a:solidFill>
                <a:latin typeface="Arial" charset="0"/>
                <a:ea typeface="Arial" charset="0"/>
                <a:cs typeface="Arial" charset="0"/>
              </a:rPr>
              <a:t>Matari</a:t>
            </a:r>
            <a:r>
              <a:rPr lang="en-US" sz="800" dirty="0">
                <a:solidFill>
                  <a:srgbClr val="000000"/>
                </a:solidFill>
                <a:latin typeface="Arial" charset="0"/>
                <a:ea typeface="Arial" charset="0"/>
                <a:cs typeface="Arial" charset="0"/>
              </a:rPr>
              <a:t>, </a:t>
            </a:r>
            <a:r>
              <a:rPr lang="en-US" sz="800" dirty="0" err="1">
                <a:solidFill>
                  <a:srgbClr val="000000"/>
                </a:solidFill>
                <a:latin typeface="Arial" charset="0"/>
                <a:ea typeface="Arial" charset="0"/>
                <a:cs typeface="Arial" charset="0"/>
              </a:rPr>
              <a:t>Ebrahim</a:t>
            </a:r>
            <a:r>
              <a:rPr lang="en-US" sz="800" dirty="0">
                <a:solidFill>
                  <a:srgbClr val="000000"/>
                </a:solidFill>
                <a:latin typeface="Arial" charset="0"/>
                <a:ea typeface="Arial" charset="0"/>
                <a:cs typeface="Arial" charset="0"/>
              </a:rPr>
              <a:t> &amp; M., E. &amp; </a:t>
            </a:r>
            <a:r>
              <a:rPr lang="en-US" sz="800" dirty="0" err="1">
                <a:solidFill>
                  <a:srgbClr val="000000"/>
                </a:solidFill>
                <a:latin typeface="Arial" charset="0"/>
                <a:ea typeface="Arial" charset="0"/>
                <a:cs typeface="Arial" charset="0"/>
              </a:rPr>
              <a:t>Alanzi</a:t>
            </a:r>
            <a:r>
              <a:rPr lang="en-US" sz="800" dirty="0">
                <a:solidFill>
                  <a:srgbClr val="000000"/>
                </a:solidFill>
                <a:latin typeface="Arial" charset="0"/>
                <a:ea typeface="Arial" charset="0"/>
                <a:cs typeface="Arial" charset="0"/>
              </a:rPr>
              <a:t>, </a:t>
            </a:r>
            <a:r>
              <a:rPr lang="en-US" sz="800" dirty="0" err="1">
                <a:solidFill>
                  <a:srgbClr val="000000"/>
                </a:solidFill>
                <a:latin typeface="Arial" charset="0"/>
                <a:ea typeface="Arial" charset="0"/>
                <a:cs typeface="Arial" charset="0"/>
              </a:rPr>
              <a:t>Ayed</a:t>
            </a:r>
            <a:r>
              <a:rPr lang="en-US" sz="800" dirty="0">
                <a:solidFill>
                  <a:srgbClr val="000000"/>
                </a:solidFill>
                <a:latin typeface="Arial" charset="0"/>
                <a:ea typeface="Arial" charset="0"/>
                <a:cs typeface="Arial" charset="0"/>
              </a:rPr>
              <a:t>. (2014). Paperless Office Management: A Feasibility Analysis for Saudi Arabia Government Offices: Case Study in Ministry of Labor. Journal of Management Research. 6. 10.5296/jmr.v6i3.5700.</a:t>
            </a:r>
          </a:p>
          <a:p>
            <a:pPr marL="171450" indent="-171450">
              <a:buFont typeface="Arial" charset="0"/>
              <a:buChar char="•"/>
            </a:pPr>
            <a:endParaRPr lang="en-US" sz="800" dirty="0" smtClean="0">
              <a:solidFill>
                <a:srgbClr val="000000"/>
              </a:solidFill>
              <a:latin typeface="Arial" charset="0"/>
              <a:ea typeface="Arial" charset="0"/>
              <a:cs typeface="Arial" charset="0"/>
            </a:endParaRPr>
          </a:p>
          <a:p>
            <a:pPr marL="171450" indent="-171450">
              <a:buFont typeface="Arial" charset="0"/>
              <a:buChar char="•"/>
            </a:pPr>
            <a:r>
              <a:rPr lang="en-US" sz="800" dirty="0" smtClean="0">
                <a:solidFill>
                  <a:srgbClr val="000000"/>
                </a:solidFill>
                <a:latin typeface="Arial" charset="0"/>
                <a:ea typeface="Arial" charset="0"/>
                <a:cs typeface="Arial" charset="0"/>
              </a:rPr>
              <a:t>Restore</a:t>
            </a:r>
            <a:r>
              <a:rPr lang="en-US" sz="800" dirty="0">
                <a:solidFill>
                  <a:srgbClr val="000000"/>
                </a:solidFill>
                <a:latin typeface="Arial" charset="0"/>
                <a:ea typeface="Arial" charset="0"/>
                <a:cs typeface="Arial" charset="0"/>
              </a:rPr>
              <a:t>, 2019, Paperless office-Paper waste statistics for the average UK office, available online at: https://</a:t>
            </a:r>
            <a:r>
              <a:rPr lang="en-US" sz="800" dirty="0" err="1">
                <a:solidFill>
                  <a:srgbClr val="000000"/>
                </a:solidFill>
                <a:latin typeface="Arial" charset="0"/>
                <a:ea typeface="Arial" charset="0"/>
                <a:cs typeface="Arial" charset="0"/>
              </a:rPr>
              <a:t>www.restore.co.uk</a:t>
            </a:r>
            <a:r>
              <a:rPr lang="en-US" sz="800" dirty="0">
                <a:solidFill>
                  <a:srgbClr val="000000"/>
                </a:solidFill>
                <a:latin typeface="Arial" charset="0"/>
                <a:ea typeface="Arial" charset="0"/>
                <a:cs typeface="Arial" charset="0"/>
              </a:rPr>
              <a:t>/Digital/Insights/Blogs/paperless-office-paper-waste-statistics-for-the-average-uk-office,</a:t>
            </a:r>
          </a:p>
          <a:p>
            <a:pPr marL="171450" indent="-171450">
              <a:buFont typeface="Arial" charset="0"/>
              <a:buChar char="•"/>
            </a:pPr>
            <a:endParaRPr lang="en-US" sz="800" dirty="0" smtClean="0">
              <a:solidFill>
                <a:srgbClr val="000000"/>
              </a:solidFill>
              <a:latin typeface="Arial" charset="0"/>
              <a:ea typeface="Arial" charset="0"/>
              <a:cs typeface="Arial" charset="0"/>
            </a:endParaRPr>
          </a:p>
          <a:p>
            <a:pPr marL="171450" indent="-171450">
              <a:buFont typeface="Arial" charset="0"/>
              <a:buChar char="•"/>
            </a:pPr>
            <a:r>
              <a:rPr lang="en-US" sz="800" dirty="0" smtClean="0">
                <a:solidFill>
                  <a:srgbClr val="000000"/>
                </a:solidFill>
                <a:latin typeface="Arial" charset="0"/>
                <a:ea typeface="Arial" charset="0"/>
                <a:cs typeface="Arial" charset="0"/>
              </a:rPr>
              <a:t>S</a:t>
            </a:r>
            <a:r>
              <a:rPr lang="en-US" sz="800" dirty="0">
                <a:solidFill>
                  <a:srgbClr val="000000"/>
                </a:solidFill>
                <a:latin typeface="Arial" charset="0"/>
                <a:ea typeface="Arial" charset="0"/>
                <a:cs typeface="Arial" charset="0"/>
              </a:rPr>
              <a:t>.-D. </a:t>
            </a:r>
            <a:r>
              <a:rPr lang="en-US" sz="800" dirty="0" err="1">
                <a:solidFill>
                  <a:srgbClr val="000000"/>
                </a:solidFill>
                <a:latin typeface="Arial" charset="0"/>
                <a:ea typeface="Arial" charset="0"/>
                <a:cs typeface="Arial" charset="0"/>
              </a:rPr>
              <a:t>Orantes</a:t>
            </a:r>
            <a:r>
              <a:rPr lang="en-US" sz="800" dirty="0">
                <a:solidFill>
                  <a:srgbClr val="000000"/>
                </a:solidFill>
                <a:latin typeface="Arial" charset="0"/>
                <a:ea typeface="Arial" charset="0"/>
                <a:cs typeface="Arial" charset="0"/>
              </a:rPr>
              <a:t>-Jimenez, A. Zavala-Galindo, and G. Vazquez-Alvarez, ―Paperless Office: a new proposal for organizations,‖ Syst. </a:t>
            </a:r>
            <a:r>
              <a:rPr lang="en-US" sz="800" dirty="0" err="1">
                <a:solidFill>
                  <a:srgbClr val="000000"/>
                </a:solidFill>
                <a:latin typeface="Arial" charset="0"/>
                <a:ea typeface="Arial" charset="0"/>
                <a:cs typeface="Arial" charset="0"/>
              </a:rPr>
              <a:t>Cybern</a:t>
            </a:r>
            <a:r>
              <a:rPr lang="en-US" sz="800" dirty="0">
                <a:solidFill>
                  <a:srgbClr val="000000"/>
                </a:solidFill>
                <a:latin typeface="Arial" charset="0"/>
                <a:ea typeface="Arial" charset="0"/>
                <a:cs typeface="Arial" charset="0"/>
              </a:rPr>
              <a:t>. Informatics, vol. 13, no. 3, pp. 47–55, 2015.</a:t>
            </a:r>
          </a:p>
          <a:p>
            <a:pPr marL="171450" indent="-171450">
              <a:buFont typeface="Arial" charset="0"/>
              <a:buChar char="•"/>
            </a:pPr>
            <a:endParaRPr lang="en-US" sz="800" dirty="0" smtClean="0">
              <a:solidFill>
                <a:srgbClr val="000000"/>
              </a:solidFill>
              <a:latin typeface="Arial" charset="0"/>
              <a:ea typeface="Arial" charset="0"/>
              <a:cs typeface="Arial" charset="0"/>
            </a:endParaRPr>
          </a:p>
          <a:p>
            <a:pPr marL="171450" indent="-171450">
              <a:buFont typeface="Arial" charset="0"/>
              <a:buChar char="•"/>
            </a:pPr>
            <a:r>
              <a:rPr lang="en-US" sz="800" dirty="0" smtClean="0">
                <a:solidFill>
                  <a:srgbClr val="000000"/>
                </a:solidFill>
                <a:latin typeface="Arial" charset="0"/>
                <a:ea typeface="Arial" charset="0"/>
                <a:cs typeface="Arial" charset="0"/>
              </a:rPr>
              <a:t>TYHULU</a:t>
            </a:r>
            <a:r>
              <a:rPr lang="en-US" sz="800" dirty="0">
                <a:solidFill>
                  <a:srgbClr val="000000"/>
                </a:solidFill>
                <a:latin typeface="Arial" charset="0"/>
                <a:ea typeface="Arial" charset="0"/>
                <a:cs typeface="Arial" charset="0"/>
              </a:rPr>
              <a:t>, L., SIBANDE, B., ZILWA, N., LANGA, S., HOLLIS-TURNER, S. and JUAN-PIERRÉ BRUWER, 2016. The influence of a paperless office environment on the sustainability of the Master of the High Court in Cape Town. Environmental Economics, 7(3), pp. 33-44.</a:t>
            </a:r>
          </a:p>
          <a:p>
            <a:pPr marL="171450" indent="-171450">
              <a:buFont typeface="Arial" charset="0"/>
              <a:buChar char="•"/>
            </a:pPr>
            <a:endParaRPr lang="en-US" sz="800" dirty="0" smtClean="0">
              <a:solidFill>
                <a:schemeClr val="bg1"/>
              </a:solidFill>
              <a:latin typeface="Arial" charset="0"/>
              <a:ea typeface="Arial" charset="0"/>
              <a:cs typeface="Arial" charset="0"/>
            </a:endParaRPr>
          </a:p>
          <a:p>
            <a:pPr marL="171450" indent="-171450">
              <a:buFont typeface="Arial" charset="0"/>
              <a:buChar char="•"/>
            </a:pPr>
            <a:r>
              <a:rPr lang="en-US" sz="800" dirty="0" err="1" smtClean="0">
                <a:solidFill>
                  <a:schemeClr val="bg1"/>
                </a:solidFill>
                <a:latin typeface="Arial" charset="0"/>
                <a:ea typeface="Arial" charset="0"/>
                <a:cs typeface="Arial" charset="0"/>
              </a:rPr>
              <a:t>Walliman</a:t>
            </a:r>
            <a:r>
              <a:rPr lang="en-US" sz="800" dirty="0">
                <a:solidFill>
                  <a:schemeClr val="bg1"/>
                </a:solidFill>
                <a:latin typeface="Arial" charset="0"/>
                <a:ea typeface="Arial" charset="0"/>
                <a:cs typeface="Arial" charset="0"/>
              </a:rPr>
              <a:t>, N, 2011, Your Research Project: Designing and Planning Your Work, available online at: </a:t>
            </a:r>
            <a:r>
              <a:rPr lang="en-US" sz="800" u="sng" dirty="0">
                <a:solidFill>
                  <a:schemeClr val="bg1"/>
                </a:solidFill>
                <a:latin typeface="Arial" charset="0"/>
                <a:ea typeface="Arial" charset="0"/>
                <a:cs typeface="Arial" charset="0"/>
                <a:hlinkClick r:id="rId23"/>
              </a:rPr>
              <a:t>https://books.google.co.uk/books?id=iIqP4kahMIEC&amp;dq=walliman+2011+research+methods+the+basics&amp;source=gbs_navlinks_s</a:t>
            </a:r>
            <a:r>
              <a:rPr lang="en-US" sz="800" dirty="0">
                <a:latin typeface="Arial" charset="0"/>
                <a:ea typeface="Arial" charset="0"/>
                <a:cs typeface="Arial" charset="0"/>
              </a:rPr>
              <a:t>,</a:t>
            </a:r>
            <a:endParaRPr lang="en-US" sz="800" dirty="0" smtClean="0">
              <a:solidFill>
                <a:srgbClr val="000000"/>
              </a:solidFill>
              <a:latin typeface="Arial" charset="0"/>
              <a:ea typeface="Arial" charset="0"/>
              <a:cs typeface="Arial" charset="0"/>
            </a:endParaRPr>
          </a:p>
          <a:p>
            <a:pPr marL="171450" indent="-171450">
              <a:buFont typeface="Arial" charset="0"/>
              <a:buChar char="•"/>
            </a:pPr>
            <a:endParaRPr lang="en-US" sz="800" dirty="0" smtClean="0">
              <a:solidFill>
                <a:srgbClr val="000000"/>
              </a:solidFill>
              <a:latin typeface="Arial" charset="0"/>
              <a:ea typeface="Arial" charset="0"/>
              <a:cs typeface="Arial" charset="0"/>
            </a:endParaRPr>
          </a:p>
          <a:p>
            <a:pPr marL="171450" indent="-171450">
              <a:buFont typeface="Arial" charset="0"/>
              <a:buChar char="•"/>
            </a:pPr>
            <a:r>
              <a:rPr lang="en-US" sz="800" dirty="0" smtClean="0">
                <a:solidFill>
                  <a:srgbClr val="000000"/>
                </a:solidFill>
                <a:latin typeface="Arial" charset="0"/>
                <a:ea typeface="Arial" charset="0"/>
                <a:cs typeface="Arial" charset="0"/>
              </a:rPr>
              <a:t>Waterson </a:t>
            </a:r>
            <a:r>
              <a:rPr lang="en-US" sz="800" dirty="0">
                <a:solidFill>
                  <a:srgbClr val="000000"/>
                </a:solidFill>
                <a:latin typeface="Arial" charset="0"/>
                <a:ea typeface="Arial" charset="0"/>
                <a:cs typeface="Arial" charset="0"/>
              </a:rPr>
              <a:t>P, Glenn Y, Eason K. Preparing the ground for the ‘paperless hospital’: a case study of medical records management in a UK outpatient services department. </a:t>
            </a:r>
            <a:r>
              <a:rPr lang="en-US" sz="800" dirty="0" err="1">
                <a:solidFill>
                  <a:srgbClr val="000000"/>
                </a:solidFill>
                <a:latin typeface="Arial" charset="0"/>
                <a:ea typeface="Arial" charset="0"/>
                <a:cs typeface="Arial" charset="0"/>
              </a:rPr>
              <a:t>Int</a:t>
            </a:r>
            <a:r>
              <a:rPr lang="en-US" sz="800" dirty="0">
                <a:solidFill>
                  <a:srgbClr val="000000"/>
                </a:solidFill>
                <a:latin typeface="Arial" charset="0"/>
                <a:ea typeface="Arial" charset="0"/>
                <a:cs typeface="Arial" charset="0"/>
              </a:rPr>
              <a:t> J Med Inform. 2012;81(2):114–29</a:t>
            </a:r>
            <a:endParaRPr lang="en-US" sz="800" b="0" i="0" dirty="0">
              <a:solidFill>
                <a:srgbClr val="000000"/>
              </a:solidFill>
              <a:effectLst/>
              <a:latin typeface="Arial" charset="0"/>
              <a:ea typeface="Arial" charset="0"/>
              <a:cs typeface="Arial" charset="0"/>
            </a:endParaRPr>
          </a:p>
        </p:txBody>
      </p:sp>
    </p:spTree>
    <p:extLst>
      <p:ext uri="{BB962C8B-B14F-4D97-AF65-F5344CB8AC3E}">
        <p14:creationId xmlns:p14="http://schemas.microsoft.com/office/powerpoint/2010/main" val="154432138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3040</TotalTime>
  <Words>2468</Words>
  <Application>Microsoft Macintosh PowerPoint</Application>
  <PresentationFormat>Widescreen</PresentationFormat>
  <Paragraphs>205</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Calibri</vt:lpstr>
      <vt:lpstr>Calibri Light</vt:lpstr>
      <vt:lpstr>Times New Roman</vt:lpstr>
      <vt:lpstr>宋体</vt:lpstr>
      <vt:lpstr>Arial</vt:lpstr>
      <vt:lpstr>Office Theme</vt:lpstr>
      <vt:lpstr>Office Worker’s Viewpoint On The Idea Of A Paperless Office In Light Of The  Government’s Efforts To Reduce Waste. </vt:lpstr>
      <vt:lpstr>PowerPoint Presentation</vt:lpstr>
      <vt:lpstr>In 2018, the U.K. Government created the ‘A Green Future: Our 25-year plan to Improve the Environment’ (HM Government, 2018).</vt:lpstr>
      <vt:lpstr>PowerPoint Presentation</vt:lpstr>
      <vt:lpstr>Aims and Objectives</vt:lpstr>
      <vt:lpstr>PowerPoint Presentation</vt:lpstr>
      <vt:lpstr>PowerPoint Presentation</vt:lpstr>
      <vt:lpstr>Methodology</vt:lpstr>
      <vt:lpstr>Results (Questions and responses)</vt:lpstr>
      <vt:lpstr>Results cont.</vt:lpstr>
      <vt:lpstr>Results cont. </vt:lpstr>
      <vt:lpstr>Discussion</vt:lpstr>
      <vt:lpstr>Conclusion</vt:lpstr>
      <vt:lpstr>Recommendation</vt:lpstr>
      <vt:lpstr>Limitations</vt:lpstr>
      <vt:lpstr>References</vt:lpstr>
    </vt:vector>
  </TitlesOfParts>
  <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Office Worker’s Viewpoint On The Idea Of A    Paperless Office In Light Of The  Government’s Efforts To Reduce Waste. </dc:title>
  <dc:creator>Jordanne Kaye (1402318)</dc:creator>
  <cp:lastModifiedBy>Jordanne Kaye (1402318)</cp:lastModifiedBy>
  <cp:revision>100</cp:revision>
  <dcterms:created xsi:type="dcterms:W3CDTF">2020-05-25T12:30:41Z</dcterms:created>
  <dcterms:modified xsi:type="dcterms:W3CDTF">2020-05-28T02:06:35Z</dcterms:modified>
</cp:coreProperties>
</file>