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9" r:id="rId1"/>
  </p:sldMasterIdLst>
  <p:notesMasterIdLst>
    <p:notesMasterId r:id="rId26"/>
  </p:notesMasterIdLst>
  <p:sldIdLst>
    <p:sldId id="256" r:id="rId2"/>
    <p:sldId id="280" r:id="rId3"/>
    <p:sldId id="279" r:id="rId4"/>
    <p:sldId id="257" r:id="rId5"/>
    <p:sldId id="271" r:id="rId6"/>
    <p:sldId id="270" r:id="rId7"/>
    <p:sldId id="258" r:id="rId8"/>
    <p:sldId id="259" r:id="rId9"/>
    <p:sldId id="273" r:id="rId10"/>
    <p:sldId id="260" r:id="rId11"/>
    <p:sldId id="278" r:id="rId12"/>
    <p:sldId id="261" r:id="rId13"/>
    <p:sldId id="274" r:id="rId14"/>
    <p:sldId id="281" r:id="rId15"/>
    <p:sldId id="282" r:id="rId16"/>
    <p:sldId id="262" r:id="rId17"/>
    <p:sldId id="283" r:id="rId18"/>
    <p:sldId id="275" r:id="rId19"/>
    <p:sldId id="263" r:id="rId20"/>
    <p:sldId id="276" r:id="rId21"/>
    <p:sldId id="264" r:id="rId22"/>
    <p:sldId id="277" r:id="rId23"/>
    <p:sldId id="269" r:id="rId24"/>
    <p:sldId id="268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bg-BG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458489-B7DB-4BA6-941E-5C90C81C3BFA}" type="datetimeFigureOut">
              <a:rPr lang="bg-BG" smtClean="0"/>
              <a:t>11.7.2025 г.</a:t>
            </a:fld>
            <a:endParaRPr lang="bg-BG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bg-BG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B16E3B-3937-4C2F-B9DE-843ADBD6158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3731190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bg-B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B16E3B-3937-4C2F-B9DE-843ADBD61582}" type="slidenum">
              <a:rPr lang="bg-BG" smtClean="0"/>
              <a:t>19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5850864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11.7.2025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8010407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11.7.2025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3815055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11.7.2025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8148916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11.7.2025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527267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11.7.2025 г.</a:t>
            </a:fld>
            <a:endParaRPr lang="bg-BG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3558167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11.7.2025 г.</a:t>
            </a:fld>
            <a:endParaRPr lang="bg-BG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240853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11.7.2025 г.</a:t>
            </a:fld>
            <a:endParaRPr lang="bg-BG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858374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11.7.2025 г.</a:t>
            </a:fld>
            <a:endParaRPr lang="bg-BG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204071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11.7.2025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94634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11.7.2025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877434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11.7.2025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1634868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11.7.2025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75179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11.7.2025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2498961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11.7.2025 г.</a:t>
            </a:fld>
            <a:endParaRPr lang="bg-BG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7716501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11.7.2025 г.</a:t>
            </a:fld>
            <a:endParaRPr lang="bg-BG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7043817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11.7.2025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3552560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3FC03-5F92-48C5-8E03-D9F388B6BF65}" type="datetimeFigureOut">
              <a:rPr lang="bg-BG" smtClean="0"/>
              <a:t>11.7.2025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625895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3B3FC03-5F92-48C5-8E03-D9F388B6BF65}" type="datetimeFigureOut">
              <a:rPr lang="bg-BG" smtClean="0"/>
              <a:t>11.7.2025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DACC42-E820-42E2-A1F0-129500B01209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0572308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  <p:sldLayoutId id="2147483741" r:id="rId12"/>
    <p:sldLayoutId id="2147483742" r:id="rId13"/>
    <p:sldLayoutId id="2147483743" r:id="rId14"/>
    <p:sldLayoutId id="2147483744" r:id="rId15"/>
    <p:sldLayoutId id="2147483745" r:id="rId16"/>
    <p:sldLayoutId id="214748374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inkedin.com/pulse/habits-emotionally-intelligent-ceo-lessons-from-indra-jason-sisneros-b3jae/" TargetMode="External"/><Relationship Id="rId3" Type="http://schemas.openxmlformats.org/officeDocument/2006/relationships/hyperlink" Target="https://doi.org/10.1080/03075079.2021.1957811" TargetMode="External"/><Relationship Id="rId7" Type="http://schemas.openxmlformats.org/officeDocument/2006/relationships/hyperlink" Target="https://www.cunoasterea.ro/models-of-emotional-intelligence-in-research-and-education/" TargetMode="External"/><Relationship Id="rId2" Type="http://schemas.openxmlformats.org/officeDocument/2006/relationships/hyperlink" Target="https://news.airbnb.com/sixyearadupdat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08/IJM-12-2021-0690" TargetMode="External"/><Relationship Id="rId5" Type="http://schemas.openxmlformats.org/officeDocument/2006/relationships/hyperlink" Target="https://psychsafety.com/googles-project-aristotle/" TargetMode="External"/><Relationship Id="rId4" Type="http://schemas.openxmlformats.org/officeDocument/2006/relationships/hyperlink" Target="https://www.scirp.org/pdf/ojl_2021060713522457.pdf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96A0E-80CF-085C-7D04-6BBC9858E2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061" y="178413"/>
            <a:ext cx="8973782" cy="1093950"/>
          </a:xfrm>
        </p:spPr>
        <p:txBody>
          <a:bodyPr/>
          <a:lstStyle/>
          <a:p>
            <a:pPr algn="ctr"/>
            <a:r>
              <a:rPr lang="en-US" b="1" dirty="0"/>
              <a:t>Leadership</a:t>
            </a:r>
            <a:endParaRPr lang="bg-BG" sz="75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C67DBB8-3A25-08DB-906D-A797DF255834}"/>
              </a:ext>
            </a:extLst>
          </p:cNvPr>
          <p:cNvSpPr txBox="1"/>
          <p:nvPr/>
        </p:nvSpPr>
        <p:spPr>
          <a:xfrm>
            <a:off x="4572002" y="4186387"/>
            <a:ext cx="5781821" cy="4090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Students: </a:t>
            </a:r>
          </a:p>
          <a:p>
            <a:pPr algn="ctr">
              <a:lnSpc>
                <a:spcPct val="150000"/>
              </a:lnSpc>
            </a:pPr>
            <a:r>
              <a:rPr lang="en-US" sz="2200" kern="0" dirty="0" err="1">
                <a:latin typeface="Arial" panose="020B0604020202020204" pitchFamily="34" charset="0"/>
              </a:rPr>
              <a:t>Maiyara</a:t>
            </a:r>
            <a:r>
              <a:rPr lang="en-US" sz="2200" kern="0" dirty="0">
                <a:latin typeface="Arial" panose="020B0604020202020204" pitchFamily="34" charset="0"/>
              </a:rPr>
              <a:t> Florian Santana </a:t>
            </a:r>
            <a:r>
              <a:rPr lang="bg-BG" sz="2200" kern="0" dirty="0">
                <a:latin typeface="Arial" panose="020B0604020202020204" pitchFamily="34" charset="0"/>
              </a:rPr>
              <a:t>2113112</a:t>
            </a:r>
            <a:endParaRPr lang="en-US" sz="2200" kern="0" dirty="0">
              <a:latin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sz="2200" kern="0" dirty="0">
                <a:latin typeface="Arial" panose="020B0604020202020204" pitchFamily="34" charset="0"/>
                <a:ea typeface="Calibri" panose="020F0502020204030204" pitchFamily="34" charset="0"/>
              </a:rPr>
              <a:t>Veneta Stoyanova Georgieva 2225023</a:t>
            </a:r>
          </a:p>
          <a:p>
            <a:pPr algn="ctr">
              <a:lnSpc>
                <a:spcPct val="150000"/>
              </a:lnSpc>
            </a:pPr>
            <a:r>
              <a:rPr lang="en-US" sz="2200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Inna Hristova 2230343</a:t>
            </a:r>
          </a:p>
          <a:p>
            <a:pPr algn="ctr">
              <a:lnSpc>
                <a:spcPct val="150000"/>
              </a:lnSpc>
            </a:pPr>
            <a:r>
              <a:rPr lang="en-US" sz="2200" kern="0" dirty="0">
                <a:latin typeface="Arial" panose="020B0604020202020204" pitchFamily="34" charset="0"/>
                <a:ea typeface="Calibri" panose="020F0502020204030204" pitchFamily="34" charset="0"/>
              </a:rPr>
              <a:t>Georgi Dimitrov 2230344</a:t>
            </a:r>
            <a:r>
              <a:rPr lang="en-US" sz="2200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2200" kern="0" dirty="0">
                <a:latin typeface="Arial" panose="020B0604020202020204" pitchFamily="34" charset="0"/>
                <a:ea typeface="Calibri" panose="020F0502020204030204" pitchFamily="34" charset="0"/>
              </a:rPr>
              <a:t>Veneta Stoyanova Georgieva 2225023</a:t>
            </a:r>
          </a:p>
          <a:p>
            <a:pPr algn="ctr">
              <a:lnSpc>
                <a:spcPct val="150000"/>
              </a:lnSpc>
            </a:pPr>
            <a:endParaRPr lang="en-US" sz="2200" kern="0" dirty="0">
              <a:latin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bg-BG" sz="2200" dirty="0"/>
          </a:p>
        </p:txBody>
      </p:sp>
      <p:pic>
        <p:nvPicPr>
          <p:cNvPr id="1028" name="Picture 4" descr="A Comprehensive Overview of Leadership for All Leaders">
            <a:extLst>
              <a:ext uri="{FF2B5EF4-FFF2-40B4-BE49-F238E27FC236}">
                <a16:creationId xmlns:a16="http://schemas.microsoft.com/office/drawing/2014/main" id="{F5908E3B-DD1D-C6A3-AF0D-D035BCFB24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028" y="2126488"/>
            <a:ext cx="5059924" cy="3104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Leadership skills – The key to strong project management PRINCE2 UK">
            <a:extLst>
              <a:ext uri="{FF2B5EF4-FFF2-40B4-BE49-F238E27FC236}">
                <a16:creationId xmlns:a16="http://schemas.microsoft.com/office/drawing/2014/main" id="{F75A27A8-96A7-4250-C5AE-AC7A20349E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13812">
            <a:off x="6823339" y="2037247"/>
            <a:ext cx="4857209" cy="2428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3179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ACF9A16-D786-BA44-EEE3-CF49E24D2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12D1DCE-5E9D-6F4D-525B-22E664AE5B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5201" y="1399693"/>
            <a:ext cx="10547765" cy="2223660"/>
          </a:xfrm>
        </p:spPr>
        <p:txBody>
          <a:bodyPr>
            <a:noAutofit/>
          </a:bodyPr>
          <a:lstStyle/>
          <a:p>
            <a:pPr marL="0" indent="457200" algn="just">
              <a:lnSpc>
                <a:spcPct val="150000"/>
              </a:lnSpc>
              <a:spcBef>
                <a:spcPts val="0"/>
              </a:spcBef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Our presentation is inspired by a statement from Edith Heard, Director-General of the European Molecular Biology Laboratory. She emphasized the value of empathy, inclusivity, and listening in leadership — especially in multicultural environments. Her quote captures the essence of what is often missing in leadership today: emotional and cultural sensitivity.</a:t>
            </a:r>
          </a:p>
        </p:txBody>
      </p:sp>
      <p:pic>
        <p:nvPicPr>
          <p:cNvPr id="6" name="Picture 2" descr="26,020 Introduction Stock Photos - Free &amp; Royalty-Free Stock Photos from  Dreamstime">
            <a:extLst>
              <a:ext uri="{FF2B5EF4-FFF2-40B4-BE49-F238E27FC236}">
                <a16:creationId xmlns:a16="http://schemas.microsoft.com/office/drawing/2014/main" id="{5C8BB6A5-6FF0-1E58-047E-3628359D5E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1853" y="4156333"/>
            <a:ext cx="3369212" cy="2248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24567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6C0F3FE-057F-AA1E-6003-FD92C6821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 of presentation 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E3F8182-A443-7366-D53A-6A2306834A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873" y="1331259"/>
            <a:ext cx="11762256" cy="4195481"/>
          </a:xfrm>
        </p:spPr>
        <p:txBody>
          <a:bodyPr/>
          <a:lstStyle/>
          <a:p>
            <a:pPr marL="0" indent="457200" algn="just">
              <a:lnSpc>
                <a:spcPct val="150000"/>
              </a:lnSpc>
              <a:spcBef>
                <a:spcPts val="0"/>
              </a:spcBef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Explain what emotional and cultural intelligence mean in the context of leadership.</a:t>
            </a:r>
          </a:p>
          <a:p>
            <a:pPr marL="0" indent="457200" algn="just">
              <a:lnSpc>
                <a:spcPct val="150000"/>
              </a:lnSpc>
              <a:spcBef>
                <a:spcPts val="0"/>
              </a:spcBef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Critically evaluate both concepts using at least two established theories.</a:t>
            </a:r>
          </a:p>
          <a:p>
            <a:pPr marL="0" indent="457200" algn="just">
              <a:lnSpc>
                <a:spcPct val="150000"/>
              </a:lnSpc>
              <a:spcBef>
                <a:spcPts val="0"/>
              </a:spcBef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Explore how these intelligences contribute to effective leadership, especially in multicultural and collaborative environments.</a:t>
            </a:r>
          </a:p>
          <a:p>
            <a:pPr marL="0" indent="457200" algn="just">
              <a:lnSpc>
                <a:spcPct val="150000"/>
              </a:lnSpc>
              <a:spcBef>
                <a:spcPts val="0"/>
              </a:spcBef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Support our analysis with four real-world business examples.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663B31E-F216-1247-F1D2-7A3DC38C3C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9985296">
            <a:off x="1569279" y="4794762"/>
            <a:ext cx="3425409" cy="114180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0C99F4-7A44-B29C-3170-F2683131AA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5415" y="3607191"/>
            <a:ext cx="3231712" cy="2798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2102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C44BE65-EB7E-A96C-52E0-B2A7B3BF87C9}"/>
              </a:ext>
            </a:extLst>
          </p:cNvPr>
          <p:cNvSpPr txBox="1"/>
          <p:nvPr/>
        </p:nvSpPr>
        <p:spPr>
          <a:xfrm>
            <a:off x="2520279" y="774115"/>
            <a:ext cx="5861851" cy="10452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e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ffective leadership is more than strategic thinking and technical competence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8 Essential Qualities of Effective Leaders">
            <a:extLst>
              <a:ext uri="{FF2B5EF4-FFF2-40B4-BE49-F238E27FC236}">
                <a16:creationId xmlns:a16="http://schemas.microsoft.com/office/drawing/2014/main" id="{0DB8086E-FF52-1E8E-C2AB-FA3F3A9AC1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359" y="2398942"/>
            <a:ext cx="6361374" cy="3579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AA61F98-AB48-0640-7D25-1BC1A1119F43}"/>
              </a:ext>
            </a:extLst>
          </p:cNvPr>
          <p:cNvSpPr txBox="1"/>
          <p:nvPr/>
        </p:nvSpPr>
        <p:spPr>
          <a:xfrm>
            <a:off x="7821637" y="3035502"/>
            <a:ext cx="3726146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also involves possessing strong interpersonal and intercultural skills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206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6" name="Picture 8" descr="Collaborating Across Cultures | cinfo">
            <a:extLst>
              <a:ext uri="{FF2B5EF4-FFF2-40B4-BE49-F238E27FC236}">
                <a16:creationId xmlns:a16="http://schemas.microsoft.com/office/drawing/2014/main" id="{562A4109-D7DE-C9FC-4AEC-9CB6984252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" y="1429025"/>
            <a:ext cx="6010852" cy="3999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A195195-63CC-9A7B-D2C4-EAE34EF42F1A}"/>
              </a:ext>
            </a:extLst>
          </p:cNvPr>
          <p:cNvSpPr txBox="1"/>
          <p:nvPr/>
        </p:nvSpPr>
        <p:spPr>
          <a:xfrm>
            <a:off x="6591894" y="1316739"/>
            <a:ext cx="4211351" cy="10452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Emotional Intelligence and Cultural Intelligence are critical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Emotional Intelligence (EQ): Components and Examples">
            <a:extLst>
              <a:ext uri="{FF2B5EF4-FFF2-40B4-BE49-F238E27FC236}">
                <a16:creationId xmlns:a16="http://schemas.microsoft.com/office/drawing/2014/main" id="{421012E1-2471-64DD-54CB-ADCAD19F48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6160" y="3256804"/>
            <a:ext cx="4572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0096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3A51B16-8418-B390-0850-03A9A33BB2BC}"/>
              </a:ext>
            </a:extLst>
          </p:cNvPr>
          <p:cNvSpPr txBox="1"/>
          <p:nvPr/>
        </p:nvSpPr>
        <p:spPr>
          <a:xfrm>
            <a:off x="1937824" y="994770"/>
            <a:ext cx="4856871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Emotional intelligence is relevant 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1FB35A-B3A7-2BE2-63B0-F73E0E889B30}"/>
              </a:ext>
            </a:extLst>
          </p:cNvPr>
          <p:cNvSpPr txBox="1"/>
          <p:nvPr/>
        </p:nvSpPr>
        <p:spPr>
          <a:xfrm>
            <a:off x="8456358" y="2554752"/>
            <a:ext cx="3232722" cy="30765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 is a leader’s ability to identify, comprehend, and handle one’s own emotions as well as those of others 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Unleash Your Leadership Potential: How Emotional Intelligence Elevates  Success | HFTP">
            <a:extLst>
              <a:ext uri="{FF2B5EF4-FFF2-40B4-BE49-F238E27FC236}">
                <a16:creationId xmlns:a16="http://schemas.microsoft.com/office/drawing/2014/main" id="{8AE8CC12-5F53-7226-A35A-8D49402741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769" y="2222316"/>
            <a:ext cx="7482840" cy="3741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9958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Salovey &amp; Mayer's PUUM model">
            <a:extLst>
              <a:ext uri="{FF2B5EF4-FFF2-40B4-BE49-F238E27FC236}">
                <a16:creationId xmlns:a16="http://schemas.microsoft.com/office/drawing/2014/main" id="{3A4B4648-228B-60B5-0CA2-B50F92BB28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189" y="2937005"/>
            <a:ext cx="4834597" cy="3625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C87DE60-16CE-83DF-596E-FB854CC1B0D3}"/>
              </a:ext>
            </a:extLst>
          </p:cNvPr>
          <p:cNvSpPr txBox="1"/>
          <p:nvPr/>
        </p:nvSpPr>
        <p:spPr>
          <a:xfrm>
            <a:off x="437854" y="301452"/>
            <a:ext cx="3880927" cy="2060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Mayer, Salovey, and Caruso’s EI model, emotional intelligence comprises four interrelated components 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7BD037-3D22-1696-AFCF-0C6CD6CF60E0}"/>
              </a:ext>
            </a:extLst>
          </p:cNvPr>
          <p:cNvSpPr txBox="1"/>
          <p:nvPr/>
        </p:nvSpPr>
        <p:spPr>
          <a:xfrm>
            <a:off x="6925993" y="4990377"/>
            <a:ext cx="4412568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 model promotes better customer relationships and customer satisfaction 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4" descr="Overconfident, Underwhelming | UNH Today">
            <a:extLst>
              <a:ext uri="{FF2B5EF4-FFF2-40B4-BE49-F238E27FC236}">
                <a16:creationId xmlns:a16="http://schemas.microsoft.com/office/drawing/2014/main" id="{5D58A911-807B-0D6D-D218-6251AB480D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8366" y="314569"/>
            <a:ext cx="2738511" cy="1824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UP CLOSE | A political presidency - Yale Daily News">
            <a:extLst>
              <a:ext uri="{FF2B5EF4-FFF2-40B4-BE49-F238E27FC236}">
                <a16:creationId xmlns:a16="http://schemas.microsoft.com/office/drawing/2014/main" id="{7EEB4448-CA00-6BDA-CD9D-29195BABD9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0951" y="1331894"/>
            <a:ext cx="2738511" cy="1825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David Caruso — Accordant Advisors">
            <a:extLst>
              <a:ext uri="{FF2B5EF4-FFF2-40B4-BE49-F238E27FC236}">
                <a16:creationId xmlns:a16="http://schemas.microsoft.com/office/drawing/2014/main" id="{E14CE7AC-B5E1-D2D8-0340-C552485ED7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6823" y="2894527"/>
            <a:ext cx="2774855" cy="1849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FD9998D-4DA2-143D-AC93-B352E580D08D}"/>
              </a:ext>
            </a:extLst>
          </p:cNvPr>
          <p:cNvSpPr txBox="1"/>
          <p:nvPr/>
        </p:nvSpPr>
        <p:spPr>
          <a:xfrm>
            <a:off x="8110611" y="562162"/>
            <a:ext cx="2043331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John D. Mayer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3B203E9-49A2-3B96-63A7-5AAACD2E59A8}"/>
              </a:ext>
            </a:extLst>
          </p:cNvPr>
          <p:cNvSpPr txBox="1"/>
          <p:nvPr/>
        </p:nvSpPr>
        <p:spPr>
          <a:xfrm>
            <a:off x="6467620" y="2293208"/>
            <a:ext cx="2043331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Peter Salovey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C78AC18-2C08-BAED-97C5-620C1EE7AB07}"/>
              </a:ext>
            </a:extLst>
          </p:cNvPr>
          <p:cNvSpPr txBox="1"/>
          <p:nvPr/>
        </p:nvSpPr>
        <p:spPr>
          <a:xfrm>
            <a:off x="8349759" y="3704640"/>
            <a:ext cx="2397957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David R. Caruso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6316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EFD2C91-B0A3-07A5-9CB2-12A41A6D72DE}"/>
              </a:ext>
            </a:extLst>
          </p:cNvPr>
          <p:cNvSpPr txBox="1"/>
          <p:nvPr/>
        </p:nvSpPr>
        <p:spPr>
          <a:xfrm>
            <a:off x="6499043" y="463468"/>
            <a:ext cx="4117142" cy="25687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Cultural intelligence is an individual’s capacity to work well in a work environment that consists of a diverse group of individuals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 descr="What is Cultural Intelligence? Definition, Types &amp; How to Tips — Michael  Mauro">
            <a:extLst>
              <a:ext uri="{FF2B5EF4-FFF2-40B4-BE49-F238E27FC236}">
                <a16:creationId xmlns:a16="http://schemas.microsoft.com/office/drawing/2014/main" id="{DC480916-09CE-0A5C-4E5E-96A4665957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962" y="621792"/>
            <a:ext cx="5150414" cy="2101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What Is the Importance of Cultural Diversity in the Workplace? — Deputy UK">
            <a:extLst>
              <a:ext uri="{FF2B5EF4-FFF2-40B4-BE49-F238E27FC236}">
                <a16:creationId xmlns:a16="http://schemas.microsoft.com/office/drawing/2014/main" id="{92E39E0E-8E68-697A-F4F9-63F924602B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4560" y="3482830"/>
            <a:ext cx="5743625" cy="2871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51857C-B0F4-051C-F198-8E93C7657F97}"/>
              </a:ext>
            </a:extLst>
          </p:cNvPr>
          <p:cNvSpPr txBox="1"/>
          <p:nvPr/>
        </p:nvSpPr>
        <p:spPr>
          <a:xfrm>
            <a:off x="857074" y="3929320"/>
            <a:ext cx="4461217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 leader with cultural intelligence can work in a multicultural environment with ease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8448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772FF81-BC7E-6347-EB46-BF72F104056E}"/>
              </a:ext>
            </a:extLst>
          </p:cNvPr>
          <p:cNvSpPr txBox="1"/>
          <p:nvPr/>
        </p:nvSpPr>
        <p:spPr>
          <a:xfrm>
            <a:off x="404447" y="542549"/>
            <a:ext cx="4209757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model enables leaders to navigate cultural differences with sensitivity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5BAB6A7-C64B-E2AF-0826-71E14444653C}"/>
              </a:ext>
            </a:extLst>
          </p:cNvPr>
          <p:cNvSpPr txBox="1"/>
          <p:nvPr/>
        </p:nvSpPr>
        <p:spPr>
          <a:xfrm>
            <a:off x="5798236" y="3994285"/>
            <a:ext cx="6098344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also helps them build inclusive work environments and communicate effectively across cultural boundaries. </a:t>
            </a:r>
            <a:endParaRPr lang="bg-BG" sz="2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 descr="Linn VAN DYNE | Professor | PhD | Michigan State University, East Lansing |  MSU | Department of Management | Research profile">
            <a:extLst>
              <a:ext uri="{FF2B5EF4-FFF2-40B4-BE49-F238E27FC236}">
                <a16:creationId xmlns:a16="http://schemas.microsoft.com/office/drawing/2014/main" id="{2D945B92-4394-59C1-08BC-4E0E2AEBA7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6023" y="502920"/>
            <a:ext cx="2926080" cy="292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8A3DA39-00DA-F333-B617-A483F760916F}"/>
              </a:ext>
            </a:extLst>
          </p:cNvPr>
          <p:cNvSpPr txBox="1"/>
          <p:nvPr/>
        </p:nvSpPr>
        <p:spPr>
          <a:xfrm>
            <a:off x="5135880" y="2095603"/>
            <a:ext cx="2226213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bg-BG" sz="2200" dirty="0">
                <a:latin typeface="Arial" panose="020B0604020202020204" pitchFamily="34" charset="0"/>
                <a:cs typeface="Arial" panose="020B0604020202020204" pitchFamily="34" charset="0"/>
              </a:rPr>
              <a:t>Linn Van Dyne</a:t>
            </a:r>
          </a:p>
        </p:txBody>
      </p:sp>
      <p:pic>
        <p:nvPicPr>
          <p:cNvPr id="4100" name="Picture 4" descr="Culture Science Innovations | Our People | Nanyang Technological  University, Singapore | Culture Science Innovations (CSI) | NTU Singapore">
            <a:extLst>
              <a:ext uri="{FF2B5EF4-FFF2-40B4-BE49-F238E27FC236}">
                <a16:creationId xmlns:a16="http://schemas.microsoft.com/office/drawing/2014/main" id="{329113DA-53C9-C20C-78FE-4F1133D11E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799" y="2723438"/>
            <a:ext cx="2558635" cy="3027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76811DF-2890-A737-7359-0CD020182442}"/>
              </a:ext>
            </a:extLst>
          </p:cNvPr>
          <p:cNvSpPr txBox="1"/>
          <p:nvPr/>
        </p:nvSpPr>
        <p:spPr>
          <a:xfrm>
            <a:off x="3436033" y="4021979"/>
            <a:ext cx="1761979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bg-BG" sz="2200" dirty="0">
                <a:latin typeface="Arial" panose="020B0604020202020204" pitchFamily="34" charset="0"/>
                <a:cs typeface="Arial" panose="020B0604020202020204" pitchFamily="34" charset="0"/>
              </a:rPr>
              <a:t>Soon Ang</a:t>
            </a:r>
          </a:p>
        </p:txBody>
      </p:sp>
    </p:spTree>
    <p:extLst>
      <p:ext uri="{BB962C8B-B14F-4D97-AF65-F5344CB8AC3E}">
        <p14:creationId xmlns:p14="http://schemas.microsoft.com/office/powerpoint/2010/main" val="1355816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453B181-D0FE-4D5E-08B1-B59BE363C76E}"/>
              </a:ext>
            </a:extLst>
          </p:cNvPr>
          <p:cNvSpPr txBox="1"/>
          <p:nvPr/>
        </p:nvSpPr>
        <p:spPr>
          <a:xfrm>
            <a:off x="1008301" y="738608"/>
            <a:ext cx="5264483" cy="10452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Earley and Ang’s Four-Factor CQ Model helps explain cultural intelligence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2" name="Picture 2" descr="Learning For Life Programme (LLP)">
            <a:extLst>
              <a:ext uri="{FF2B5EF4-FFF2-40B4-BE49-F238E27FC236}">
                <a16:creationId xmlns:a16="http://schemas.microsoft.com/office/drawing/2014/main" id="{49D5FE8B-8120-D36E-E603-80B0C65420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3048" y="1261220"/>
            <a:ext cx="5030367" cy="5002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EF043AD-E738-FD2C-8D95-B6C159F8159C}"/>
              </a:ext>
            </a:extLst>
          </p:cNvPr>
          <p:cNvSpPr txBox="1"/>
          <p:nvPr/>
        </p:nvSpPr>
        <p:spPr>
          <a:xfrm>
            <a:off x="146304" y="2398147"/>
            <a:ext cx="6693408" cy="30765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 dimensions include: </a:t>
            </a:r>
          </a:p>
          <a:p>
            <a:pPr algn="ctr">
              <a:lnSpc>
                <a:spcPct val="150000"/>
              </a:lnSpc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- an individual's knowledge of different cultures</a:t>
            </a:r>
          </a:p>
          <a:p>
            <a:pPr marL="342900" indent="-342900" algn="ctr">
              <a:lnSpc>
                <a:spcPct val="150000"/>
              </a:lnSpc>
              <a:buFontTx/>
              <a:buChar char="-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awareness and understanding of cultural diversity </a:t>
            </a:r>
          </a:p>
          <a:p>
            <a:pPr marL="342900" indent="-342900" algn="ctr">
              <a:lnSpc>
                <a:spcPct val="150000"/>
              </a:lnSpc>
              <a:buFontTx/>
              <a:buChar char="-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interest in adapting to other cultures</a:t>
            </a:r>
          </a:p>
          <a:p>
            <a:pPr marL="342900" indent="-342900" algn="ctr">
              <a:lnSpc>
                <a:spcPct val="150000"/>
              </a:lnSpc>
              <a:buFontTx/>
              <a:buChar char="-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ability to act appropriately when interacting with individuals from other cultures. 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3203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Airbnb Logo History">
            <a:extLst>
              <a:ext uri="{FF2B5EF4-FFF2-40B4-BE49-F238E27FC236}">
                <a16:creationId xmlns:a16="http://schemas.microsoft.com/office/drawing/2014/main" id="{CEC805F3-63BB-A79C-7FF0-E5D765CC05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918" y="93883"/>
            <a:ext cx="2323578" cy="1647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23E582D-6A5D-46EF-3E77-F922C938BCC7}"/>
              </a:ext>
            </a:extLst>
          </p:cNvPr>
          <p:cNvSpPr txBox="1"/>
          <p:nvPr/>
        </p:nvSpPr>
        <p:spPr>
          <a:xfrm>
            <a:off x="8029168" y="4261622"/>
            <a:ext cx="4066794" cy="15527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kern="0" dirty="0">
                <a:latin typeface="Arial" panose="020B0604020202020204" pitchFamily="34" charset="0"/>
                <a:ea typeface="Calibri" panose="020F0502020204030204" pitchFamily="34" charset="0"/>
              </a:rPr>
              <a:t>G</a:t>
            </a:r>
            <a:r>
              <a:rPr lang="en-US" sz="2200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uests in Japan</a:t>
            </a:r>
            <a:r>
              <a:rPr lang="en-US" sz="2200" kern="0" dirty="0"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US" sz="2200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expect clear house rules and little to no interference</a:t>
            </a:r>
            <a:endParaRPr lang="en-GB" sz="2200" dirty="0"/>
          </a:p>
        </p:txBody>
      </p:sp>
      <p:pic>
        <p:nvPicPr>
          <p:cNvPr id="1034" name="Picture 10" descr="Should I Stay in a Guesthouse or a Hotel in Japan? - Days to Come">
            <a:extLst>
              <a:ext uri="{FF2B5EF4-FFF2-40B4-BE49-F238E27FC236}">
                <a16:creationId xmlns:a16="http://schemas.microsoft.com/office/drawing/2014/main" id="{58D045BC-D8E8-62A4-82F2-6F9DAEB4FF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9168" y="1360349"/>
            <a:ext cx="3886653" cy="2591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My First Airbnb Experience: Tasting Rome, Italy – Gorgeous Globe">
            <a:extLst>
              <a:ext uri="{FF2B5EF4-FFF2-40B4-BE49-F238E27FC236}">
                <a16:creationId xmlns:a16="http://schemas.microsoft.com/office/drawing/2014/main" id="{7DF7EA20-D74B-6A7C-325A-97B3C6FC09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" y="4173016"/>
            <a:ext cx="3890451" cy="2591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Introducing Airbnb Cooking Experiences">
            <a:extLst>
              <a:ext uri="{FF2B5EF4-FFF2-40B4-BE49-F238E27FC236}">
                <a16:creationId xmlns:a16="http://schemas.microsoft.com/office/drawing/2014/main" id="{01DF085D-7FA7-F813-DBF9-D6F110F95B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5840" y="4173016"/>
            <a:ext cx="3886653" cy="2591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76E58F2-68FE-7053-4FBD-14EB56F86D48}"/>
              </a:ext>
            </a:extLst>
          </p:cNvPr>
          <p:cNvSpPr txBox="1"/>
          <p:nvPr/>
        </p:nvSpPr>
        <p:spPr>
          <a:xfrm>
            <a:off x="835954" y="2109724"/>
            <a:ext cx="6097604" cy="15527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In places like Italy and Brazil hosts often meet their guests in person and share food or give them tips about the area.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653609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2D24FF2-B9E3-BFC4-34AF-C645B7A5DEF1}"/>
              </a:ext>
            </a:extLst>
          </p:cNvPr>
          <p:cNvSpPr txBox="1"/>
          <p:nvPr/>
        </p:nvSpPr>
        <p:spPr>
          <a:xfrm>
            <a:off x="2346899" y="291513"/>
            <a:ext cx="6928340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Different businesses provide examples of how cultural and emotional intelligence can enable an organization to thrive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4" name="Picture 4" descr="Benefits of emotional intelligence in the workplace – URevolution">
            <a:extLst>
              <a:ext uri="{FF2B5EF4-FFF2-40B4-BE49-F238E27FC236}">
                <a16:creationId xmlns:a16="http://schemas.microsoft.com/office/drawing/2014/main" id="{ED071CB4-E26F-E700-519C-18E1572B58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2486" y="2069359"/>
            <a:ext cx="6397166" cy="4264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7612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05C16EA-A777-F4AE-3557-B9A99585B1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969" y="3336072"/>
            <a:ext cx="6930307" cy="3121039"/>
          </a:xfrm>
          <a:prstGeom prst="rect">
            <a:avLst/>
          </a:prstGeom>
        </p:spPr>
      </p:pic>
      <p:pic>
        <p:nvPicPr>
          <p:cNvPr id="6146" name="Picture 2" descr="Satya Nadella: Transforming Microsoft into a Global Powerhouse">
            <a:extLst>
              <a:ext uri="{FF2B5EF4-FFF2-40B4-BE49-F238E27FC236}">
                <a16:creationId xmlns:a16="http://schemas.microsoft.com/office/drawing/2014/main" id="{DDE435C0-1F64-752C-A622-4A30DB52F4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117" y="253219"/>
            <a:ext cx="4685509" cy="2637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E88A1E9-3178-A7EB-6D17-52D57381BE79}"/>
              </a:ext>
            </a:extLst>
          </p:cNvPr>
          <p:cNvSpPr txBox="1"/>
          <p:nvPr/>
        </p:nvSpPr>
        <p:spPr>
          <a:xfrm>
            <a:off x="5481095" y="1141161"/>
            <a:ext cx="218401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Satya Nadella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7CF12E-776B-D118-043D-CA2F5BE134D4}"/>
              </a:ext>
            </a:extLst>
          </p:cNvPr>
          <p:cNvSpPr txBox="1"/>
          <p:nvPr/>
        </p:nvSpPr>
        <p:spPr>
          <a:xfrm>
            <a:off x="1114836" y="3657633"/>
            <a:ext cx="3028070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 provides advice on how to hire the right candidates for a job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5134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atya Nadella Biography: The Man Behind Microsoft's Success">
            <a:extLst>
              <a:ext uri="{FF2B5EF4-FFF2-40B4-BE49-F238E27FC236}">
                <a16:creationId xmlns:a16="http://schemas.microsoft.com/office/drawing/2014/main" id="{C0750721-7138-85EE-A1C0-11C143A4C7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43" y="302163"/>
            <a:ext cx="4758689" cy="2643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2E55DB-955A-4757-72D9-DE5E48068160}"/>
              </a:ext>
            </a:extLst>
          </p:cNvPr>
          <p:cNvSpPr txBox="1"/>
          <p:nvPr/>
        </p:nvSpPr>
        <p:spPr>
          <a:xfrm>
            <a:off x="5732144" y="458784"/>
            <a:ext cx="4758689" cy="10449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Nadella began his journey in Microsoft in 1992</a:t>
            </a:r>
            <a:endParaRPr lang="bg-BG" sz="2200" dirty="0"/>
          </a:p>
        </p:txBody>
      </p:sp>
      <p:pic>
        <p:nvPicPr>
          <p:cNvPr id="1030" name="Picture 6" descr="Няма налично описание на снимката.">
            <a:extLst>
              <a:ext uri="{FF2B5EF4-FFF2-40B4-BE49-F238E27FC236}">
                <a16:creationId xmlns:a16="http://schemas.microsoft.com/office/drawing/2014/main" id="{35953D61-EA36-F9FF-A2DB-C21ADF185C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1200" y="1953824"/>
            <a:ext cx="3582954" cy="4478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4E47A55-399E-398C-B74F-C6BDDE2DCB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90858" y="3048952"/>
            <a:ext cx="5924550" cy="3686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25746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1+ Thousand Never Say No Royalty-Free Images, Stock Photos &amp; Pictures |  Shutterstock">
            <a:extLst>
              <a:ext uri="{FF2B5EF4-FFF2-40B4-BE49-F238E27FC236}">
                <a16:creationId xmlns:a16="http://schemas.microsoft.com/office/drawing/2014/main" id="{5C5016E3-F22E-6341-2695-C216199113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3190" y="322972"/>
            <a:ext cx="24765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E76730E-89F9-E672-E7C1-9E3E886134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7691" y="1382297"/>
            <a:ext cx="4171950" cy="51625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6CD0703-61E2-773A-B78B-E548C44E55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1065" y="3273449"/>
            <a:ext cx="6000750" cy="3152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56752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Indra K. Nooyi- A Revolutionary Chief Executive - Amazons Watch Magazine">
            <a:extLst>
              <a:ext uri="{FF2B5EF4-FFF2-40B4-BE49-F238E27FC236}">
                <a16:creationId xmlns:a16="http://schemas.microsoft.com/office/drawing/2014/main" id="{252269E9-3B71-244E-D960-DCF4B25ABA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8159" y="2519595"/>
            <a:ext cx="4466143" cy="2992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D8B7EF-5BED-7D53-00CA-1D480345BAE9}"/>
              </a:ext>
            </a:extLst>
          </p:cNvPr>
          <p:cNvSpPr txBox="1"/>
          <p:nvPr/>
        </p:nvSpPr>
        <p:spPr>
          <a:xfrm>
            <a:off x="2387990" y="468585"/>
            <a:ext cx="6098344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Indra Nooyi’s leadership proves that emotional intelligence and cultural intelligence can help transform a business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DFFE1FF-45BF-7343-EFA2-BBB6CF6ECF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10770" y="2125419"/>
            <a:ext cx="3520370" cy="3487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158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76B5FD1-2940-A8CE-814C-C90A2107AA10}"/>
              </a:ext>
            </a:extLst>
          </p:cNvPr>
          <p:cNvSpPr txBox="1"/>
          <p:nvPr/>
        </p:nvSpPr>
        <p:spPr>
          <a:xfrm>
            <a:off x="5056163" y="3532507"/>
            <a:ext cx="7135837" cy="5373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2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Focus on the long term benefits of the business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854AFDC-CF21-BEA6-2FA6-370D8C2BC54B}"/>
              </a:ext>
            </a:extLst>
          </p:cNvPr>
          <p:cNvSpPr txBox="1"/>
          <p:nvPr/>
        </p:nvSpPr>
        <p:spPr>
          <a:xfrm>
            <a:off x="6378525" y="4810675"/>
            <a:ext cx="4491111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Diversity should be a strength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C261037-112F-1845-8D72-F7A4FC076E91}"/>
              </a:ext>
            </a:extLst>
          </p:cNvPr>
          <p:cNvSpPr txBox="1"/>
          <p:nvPr/>
        </p:nvSpPr>
        <p:spPr>
          <a:xfrm>
            <a:off x="5437162" y="5982339"/>
            <a:ext cx="609834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Think beyond maximizing shareholder value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0958ED9-2405-40D0-C658-F9E48D857C1E}"/>
              </a:ext>
            </a:extLst>
          </p:cNvPr>
          <p:cNvSpPr txBox="1"/>
          <p:nvPr/>
        </p:nvSpPr>
        <p:spPr>
          <a:xfrm>
            <a:off x="6594230" y="2145399"/>
            <a:ext cx="4462976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600" b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Nooyi`s essential insights</a:t>
            </a:r>
            <a:r>
              <a:rPr lang="en-US" sz="2200" kern="0" dirty="0">
                <a:latin typeface="Arial" panose="020B0604020202020204" pitchFamily="34" charset="0"/>
                <a:ea typeface="Calibri" panose="020F0502020204030204" pitchFamily="34" charset="0"/>
              </a:rPr>
              <a:t>:</a:t>
            </a:r>
            <a:r>
              <a:rPr lang="en-US" sz="2200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endParaRPr lang="bg-BG" sz="2200" dirty="0"/>
          </a:p>
        </p:txBody>
      </p:sp>
      <p:pic>
        <p:nvPicPr>
          <p:cNvPr id="3074" name="Picture 2" descr="Indra Nooyi's Leadership Style: Key Insights and Impact">
            <a:extLst>
              <a:ext uri="{FF2B5EF4-FFF2-40B4-BE49-F238E27FC236}">
                <a16:creationId xmlns:a16="http://schemas.microsoft.com/office/drawing/2014/main" id="{4536449E-A98B-78D3-F588-6B0BACE447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434" y="89682"/>
            <a:ext cx="5936566" cy="3339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Author Talks: Indra Nooyi on leadership, life, and crafting a better future  | McKinsey">
            <a:extLst>
              <a:ext uri="{FF2B5EF4-FFF2-40B4-BE49-F238E27FC236}">
                <a16:creationId xmlns:a16="http://schemas.microsoft.com/office/drawing/2014/main" id="{68EE5E5F-F598-E6AB-5754-9B4D1D45F1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2364" y="4202205"/>
            <a:ext cx="2771775" cy="164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01641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Indira Nooyi wrote 4,600 letters to her employees' parents while running  PepsiCo. | Cameron Kinloch">
            <a:extLst>
              <a:ext uri="{FF2B5EF4-FFF2-40B4-BE49-F238E27FC236}">
                <a16:creationId xmlns:a16="http://schemas.microsoft.com/office/drawing/2014/main" id="{9E5806D5-FA0D-C945-A30F-F271FE1EB4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9674" y="1279283"/>
            <a:ext cx="4231248" cy="5289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6757DDF-046C-E864-BC2E-A51CAAED6275}"/>
              </a:ext>
            </a:extLst>
          </p:cNvPr>
          <p:cNvSpPr txBox="1"/>
          <p:nvPr/>
        </p:nvSpPr>
        <p:spPr>
          <a:xfrm>
            <a:off x="1463040" y="1389718"/>
            <a:ext cx="5292969" cy="10452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She wrote letters to families of employees at PepsiCo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4305A6-6C0D-7158-6CB6-BC5C2493BC09}"/>
              </a:ext>
            </a:extLst>
          </p:cNvPr>
          <p:cNvSpPr txBox="1"/>
          <p:nvPr/>
        </p:nvSpPr>
        <p:spPr>
          <a:xfrm>
            <a:off x="787381" y="3000483"/>
            <a:ext cx="6098344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Nooyi realized that it was her mother and her late father who were responsible for much of her success. They deserved to reap the praise.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7059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Forming, storming, norming, performing: In 4 Phasen zum perfekten Team">
            <a:extLst>
              <a:ext uri="{FF2B5EF4-FFF2-40B4-BE49-F238E27FC236}">
                <a16:creationId xmlns:a16="http://schemas.microsoft.com/office/drawing/2014/main" id="{261C0EF6-4FD1-A764-8D89-2A0194E5CC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2263" y="617344"/>
            <a:ext cx="3596347" cy="2394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4352D22-BA2F-5E69-F343-861E8611CFFF}"/>
              </a:ext>
            </a:extLst>
          </p:cNvPr>
          <p:cNvSpPr txBox="1"/>
          <p:nvPr/>
        </p:nvSpPr>
        <p:spPr>
          <a:xfrm>
            <a:off x="820909" y="4392145"/>
            <a:ext cx="4820236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Project Aristotle revealed that psychological safety is the key to successful teams 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196" name="Picture 4" descr="Google's Project Aristotle - Leader's guide to improving team effectiveness  - YouTube">
            <a:extLst>
              <a:ext uri="{FF2B5EF4-FFF2-40B4-BE49-F238E27FC236}">
                <a16:creationId xmlns:a16="http://schemas.microsoft.com/office/drawing/2014/main" id="{B14D80F0-954D-CE3A-A8E8-0123967DC4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6545" y="3260209"/>
            <a:ext cx="5373420" cy="30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711518B-4071-FC9C-9583-FF840A0E87EB}"/>
              </a:ext>
            </a:extLst>
          </p:cNvPr>
          <p:cNvSpPr txBox="1"/>
          <p:nvPr/>
        </p:nvSpPr>
        <p:spPr>
          <a:xfrm>
            <a:off x="5213985" y="617344"/>
            <a:ext cx="5139836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Julia Rozovsky led a Google project to help understand factors that contribute to a successful team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611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D4A84B23-07C7-A1FF-8078-263DF36E2F3E}"/>
              </a:ext>
            </a:extLst>
          </p:cNvPr>
          <p:cNvSpPr txBox="1"/>
          <p:nvPr/>
        </p:nvSpPr>
        <p:spPr>
          <a:xfrm>
            <a:off x="4038892" y="1585693"/>
            <a:ext cx="7651359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Airbnb launched the Lighthouse project to identify and educate employees on discriminatory practices experienced by people of </a:t>
            </a:r>
            <a:r>
              <a:rPr lang="en-US" sz="2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colour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within the organization 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198" name="Picture 6" descr="The Lighthouse Project | The Bridge Homelessness to Hope | Leicester">
            <a:extLst>
              <a:ext uri="{FF2B5EF4-FFF2-40B4-BE49-F238E27FC236}">
                <a16:creationId xmlns:a16="http://schemas.microsoft.com/office/drawing/2014/main" id="{764D940D-EA74-8BE7-2FC6-AFA3353EF1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320" y="252193"/>
            <a:ext cx="26670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Airbnb Enhances Booking Inclusivity with Project Lighthouse">
            <a:extLst>
              <a:ext uri="{FF2B5EF4-FFF2-40B4-BE49-F238E27FC236}">
                <a16:creationId xmlns:a16="http://schemas.microsoft.com/office/drawing/2014/main" id="{B136DF2B-E91F-BE26-6996-9EDF9AC325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4206" y="3719254"/>
            <a:ext cx="4894385" cy="256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6024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02FAB2B-0C45-EA05-76D2-0AE792D56872}"/>
              </a:ext>
            </a:extLst>
          </p:cNvPr>
          <p:cNvSpPr txBox="1"/>
          <p:nvPr/>
        </p:nvSpPr>
        <p:spPr>
          <a:xfrm>
            <a:off x="1036907" y="1109632"/>
            <a:ext cx="5194496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motional intelligence and cultural intelligence are crucial for any organization’s success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218" name="Picture 2" descr="Your Emotional and Cultural Intelligence -">
            <a:extLst>
              <a:ext uri="{FF2B5EF4-FFF2-40B4-BE49-F238E27FC236}">
                <a16:creationId xmlns:a16="http://schemas.microsoft.com/office/drawing/2014/main" id="{672922F6-5022-11C7-279F-4761D0B64C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095" y="2940073"/>
            <a:ext cx="6096000" cy="3382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5E07126-2F4D-4281-2C10-CB1330498C59}"/>
              </a:ext>
            </a:extLst>
          </p:cNvPr>
          <p:cNvSpPr txBox="1"/>
          <p:nvPr/>
        </p:nvSpPr>
        <p:spPr>
          <a:xfrm>
            <a:off x="6889651" y="1632243"/>
            <a:ext cx="4716194" cy="2060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Leaders working in multicultural and collaborative environments need to be emotionally and culturally intelligent.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5770A63-ED53-0738-2EC8-679D8714BFFC}"/>
              </a:ext>
            </a:extLst>
          </p:cNvPr>
          <p:cNvSpPr txBox="1"/>
          <p:nvPr/>
        </p:nvSpPr>
        <p:spPr>
          <a:xfrm>
            <a:off x="7086599" y="4449229"/>
            <a:ext cx="4519246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Emotional intelligence equips them with skills such as empathy and emotional building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13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24AC54AB-F18C-D918-A2AA-97CE2282C841}"/>
              </a:ext>
            </a:extLst>
          </p:cNvPr>
          <p:cNvSpPr txBox="1"/>
          <p:nvPr/>
        </p:nvSpPr>
        <p:spPr>
          <a:xfrm>
            <a:off x="328246" y="4765660"/>
            <a:ext cx="11535507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Cultural intelligence, on the other hand, enables them to effectively work in diverse environments and make employees from diverse backgrounds feel at ease in a new and diverse work environment. </a:t>
            </a:r>
            <a:endParaRPr lang="bg-BG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146" name="Picture 2" descr="Cultural Intelligence: Why it is a necessary leadership skill | by Carmen  Morris | Medium">
            <a:extLst>
              <a:ext uri="{FF2B5EF4-FFF2-40B4-BE49-F238E27FC236}">
                <a16:creationId xmlns:a16="http://schemas.microsoft.com/office/drawing/2014/main" id="{C598B699-A5B7-DF30-7F3D-0CD8F0C149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7330" y="426427"/>
            <a:ext cx="7046298" cy="4061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1091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55303C-9C3B-DF20-85B2-D143B28950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6499E85-8BE1-ED88-0212-3DDCCD0BEA24}"/>
              </a:ext>
            </a:extLst>
          </p:cNvPr>
          <p:cNvSpPr txBox="1"/>
          <p:nvPr/>
        </p:nvSpPr>
        <p:spPr>
          <a:xfrm>
            <a:off x="618979" y="1153551"/>
            <a:ext cx="10621107" cy="51362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References</a:t>
            </a:r>
            <a:endParaRPr lang="bg-BG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  <a:tabLst>
                <a:tab pos="1081405" algn="l"/>
              </a:tabLst>
            </a:pPr>
            <a:r>
              <a:rPr lang="en-US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</a:t>
            </a:r>
            <a:endParaRPr lang="bg-BG" sz="1400" dirty="0">
              <a:solidFill>
                <a:schemeClr val="bg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Airbnb (2022). A six-year update on Airbnb’s work to fight discrimination. </a:t>
            </a:r>
            <a:r>
              <a:rPr lang="en-US" sz="16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https://news.airbnb.com/sixyearadupdate/</a:t>
            </a:r>
            <a:endParaRPr lang="bg-BG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Iskhakova</a:t>
            </a: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M., Bradly, A., Whiting, B., &amp; Lu, V. N. (2022). Cultural intelligence development during short-term study abroad </a:t>
            </a:r>
            <a:r>
              <a:rPr lang="en-US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programmes</a:t>
            </a: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The role of cultural distance and prior international experience. Studies in Higher Education, 47(8), 1694-1711. </a:t>
            </a:r>
            <a:r>
              <a:rPr lang="en-US" sz="16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https://doi.org/10.1080/03075079.2021.1957811</a:t>
            </a:r>
            <a:endParaRPr lang="bg-BG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Prakash, D., Bisla, M., &amp; Rastogi, S. G. (2021). Understanding authentic leadership style: The Satya Nadella Microsoft approach. Open Journal of Leadership, 10(2), 95–109. </a:t>
            </a:r>
            <a:r>
              <a:rPr lang="en-US" sz="16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https://www.scirp.org/pdf/ojl_2021060713522457.pdf</a:t>
            </a:r>
            <a:endParaRPr lang="bg-BG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Iterum, (2024). Google’s Project Aristotle. </a:t>
            </a:r>
            <a:r>
              <a:rPr lang="en-US" sz="16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https://psychsafety.com/googles-project-aristotle/</a:t>
            </a:r>
            <a:endParaRPr lang="bg-BG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Saha, S., Das, R., Lim, W. M., Kumar, S., Malik, A., &amp; </a:t>
            </a:r>
            <a:r>
              <a:rPr lang="en-US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Chillakuri</a:t>
            </a: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B. (2023). Emotional intelligence and leadership: insights for leading by feeling in the future of work. International Journal of Manpower, 44(4), 671–701. </a:t>
            </a:r>
            <a:r>
              <a:rPr lang="en-US" sz="16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https://doi.org/10.1108/IJM-12-2021-0690</a:t>
            </a:r>
            <a:endParaRPr lang="bg-BG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Sfetcu</a:t>
            </a: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N. (2023). Models of Emotional Intelligence in Research and Education. Online Submission, 2(2). </a:t>
            </a:r>
            <a:r>
              <a:rPr lang="en-US" sz="16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https://www.cunoasterea.ro/models-of-emotional-intelligence-in-research-and-education/</a:t>
            </a:r>
            <a:endParaRPr lang="bg-BG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SISNEROS J., (2023). THE HABITS OF AN EMOTIONALLY INTELLIGENT CEO: LESSONS FROM INDRA NOOYI. LinkedIn. </a:t>
            </a:r>
            <a:r>
              <a:rPr lang="en-US" sz="16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https://www.linkedin.com/pulse/habits-emotionally-intelligent-ceo-lessons-from-indra-jason-sisneros-b3jae/</a:t>
            </a:r>
            <a:endParaRPr lang="bg-BG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526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610+ Thank You For Your Time Stock Photos, Pictures &amp; Royalty-Free Images -  iStock | Thanks, Thank you note, Thank you sign">
            <a:extLst>
              <a:ext uri="{FF2B5EF4-FFF2-40B4-BE49-F238E27FC236}">
                <a16:creationId xmlns:a16="http://schemas.microsoft.com/office/drawing/2014/main" id="{0E0F7F78-7071-3586-4341-FC5D394899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066" y="203927"/>
            <a:ext cx="6862983" cy="4552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eaching Questions – Visible Pedagogy">
            <a:extLst>
              <a:ext uri="{FF2B5EF4-FFF2-40B4-BE49-F238E27FC236}">
                <a16:creationId xmlns:a16="http://schemas.microsoft.com/office/drawing/2014/main" id="{DE7D87A1-20C5-364B-E07E-0509283A70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6616" y="3665806"/>
            <a:ext cx="4482318" cy="2988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1854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129</TotalTime>
  <Words>881</Words>
  <Application>Microsoft Office PowerPoint</Application>
  <PresentationFormat>Widescreen</PresentationFormat>
  <Paragraphs>66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Calibri</vt:lpstr>
      <vt:lpstr>Century Gothic</vt:lpstr>
      <vt:lpstr>Wingdings</vt:lpstr>
      <vt:lpstr>Wingdings 3</vt:lpstr>
      <vt:lpstr>Ion</vt:lpstr>
      <vt:lpstr>Leadership</vt:lpstr>
      <vt:lpstr>Introduction </vt:lpstr>
      <vt:lpstr>Objectives of presentation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Administrator</dc:creator>
  <cp:lastModifiedBy>Administrator</cp:lastModifiedBy>
  <cp:revision>45</cp:revision>
  <dcterms:created xsi:type="dcterms:W3CDTF">2024-07-07T13:07:12Z</dcterms:created>
  <dcterms:modified xsi:type="dcterms:W3CDTF">2025-07-11T18:56:04Z</dcterms:modified>
</cp:coreProperties>
</file>