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1"/>
  </p:sldMasterIdLst>
  <p:notesMasterIdLst>
    <p:notesMasterId r:id="rId30"/>
  </p:notesMasterIdLst>
  <p:sldIdLst>
    <p:sldId id="1621" r:id="rId2"/>
    <p:sldId id="1624" r:id="rId3"/>
    <p:sldId id="1625" r:id="rId4"/>
    <p:sldId id="1629" r:id="rId5"/>
    <p:sldId id="1626" r:id="rId6"/>
    <p:sldId id="1627" r:id="rId7"/>
    <p:sldId id="1628" r:id="rId8"/>
    <p:sldId id="1622" r:id="rId9"/>
    <p:sldId id="1633" r:id="rId10"/>
    <p:sldId id="324" r:id="rId11"/>
    <p:sldId id="1630" r:id="rId12"/>
    <p:sldId id="329" r:id="rId13"/>
    <p:sldId id="635" r:id="rId14"/>
    <p:sldId id="633" r:id="rId15"/>
    <p:sldId id="634" r:id="rId16"/>
    <p:sldId id="631" r:id="rId17"/>
    <p:sldId id="272" r:id="rId18"/>
    <p:sldId id="273" r:id="rId19"/>
    <p:sldId id="632" r:id="rId20"/>
    <p:sldId id="261" r:id="rId21"/>
    <p:sldId id="260" r:id="rId22"/>
    <p:sldId id="1623" r:id="rId23"/>
    <p:sldId id="630" r:id="rId24"/>
    <p:sldId id="271" r:id="rId25"/>
    <p:sldId id="636" r:id="rId26"/>
    <p:sldId id="326" r:id="rId27"/>
    <p:sldId id="328" r:id="rId28"/>
    <p:sldId id="1631" r:id="rId29"/>
  </p:sldIdLst>
  <p:sldSz cx="12192000" cy="6858000"/>
  <p:notesSz cx="6889750" cy="10018713"/>
  <p:embeddedFontLst>
    <p:embeddedFont>
      <p:font typeface="Calibri" panose="020F0502020204030204" pitchFamily="34" charset="0"/>
      <p:regular r:id="rId31"/>
      <p:bold r:id="rId32"/>
      <p:italic r:id="rId33"/>
      <p:boldItalic r:id="rId34"/>
    </p:embeddedFont>
    <p:embeddedFont>
      <p:font typeface="Gill Sans MT" panose="020B0502020104020203" pitchFamily="34" charset="0"/>
      <p:regular r:id="rId35"/>
      <p:bold r:id="rId36"/>
      <p:italic r:id="rId37"/>
      <p:boldItalic r:id="rId38"/>
    </p:embeddedFont>
    <p:embeddedFont>
      <p:font typeface="Impact" panose="020B0806030902050204" pitchFamily="34" charset="0"/>
      <p:regular r:id="rId3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5C5330-96D3-466F-A84B-ECFB0E2E8C14}" v="4" dt="2022-02-28T15:04:16.198"/>
  </p1510:revLst>
</p1510:revInfo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58"/>
    <p:restoredTop sz="94705"/>
  </p:normalViewPr>
  <p:slideViewPr>
    <p:cSldViewPr snapToGrid="0">
      <p:cViewPr varScale="1">
        <p:scale>
          <a:sx n="71" d="100"/>
          <a:sy n="71" d="100"/>
        </p:scale>
        <p:origin x="42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9.fntdata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commentAuthors" Target="commentAuthor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n_evans_uwtsd_ac_uk/EQkNcWd5lEVKtEGyaaxAWJUBxmhIhpvyXwsaY_0X4tl4Yg?e=pPgI3l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710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AA936B-7447-174D-8F7F-D47501C9B92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2578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19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938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sv-SE" dirty="0">
                <a:hlinkClick r:id="rId3"/>
              </a:rPr>
              <a:t>Cwis myfyrwyr TAR 2022.docx</a:t>
            </a:r>
            <a:endParaRPr lang="sv-SE" dirty="0"/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26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2316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system/files/2021-08/Preparing%20for%20the%20Curriculum%20for%20Wales%20cy.pdf" TargetMode="External"/><Relationship Id="rId3" Type="http://schemas.openxmlformats.org/officeDocument/2006/relationships/hyperlink" Target="https://cwricwlwmigymru.llyw.cymru/" TargetMode="External"/><Relationship Id="rId7" Type="http://schemas.openxmlformats.org/officeDocument/2006/relationships/hyperlink" Target="http://www.estyn.llyw.cymru/system/files/2020-07/Curriculum%2520innovation%2520in%2520primary%2520schools%2520-%2520cy.pdf" TargetMode="External"/><Relationship Id="rId2" Type="http://schemas.openxmlformats.org/officeDocument/2006/relationships/hyperlink" Target="https://hwb.gov.wales/api/storage/9da091a5-db8b-4202-b79e-af1f336e4c25/cwricwlwm-i-gymru-y-daith-i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18-03/adroddiad-ar-ymatebion-i%E2%80%99r-sgwrs-fawr.pdf" TargetMode="External"/><Relationship Id="rId5" Type="http://schemas.openxmlformats.org/officeDocument/2006/relationships/hyperlink" Target="https://llyw.cymru/deddf-cwricwlwm-ac-asesu-cymru" TargetMode="External"/><Relationship Id="rId10" Type="http://schemas.openxmlformats.org/officeDocument/2006/relationships/image" Target="../media/image5.png"/><Relationship Id="rId4" Type="http://schemas.openxmlformats.org/officeDocument/2006/relationships/hyperlink" Target="https://llyw.cymru/paratoi-ar-gyfer-y-cwricwlwm-newydd" TargetMode="External"/><Relationship Id="rId9" Type="http://schemas.openxmlformats.org/officeDocument/2006/relationships/hyperlink" Target="https://open.spotify.com/episode/4YHwG4pjO4QTRiEm76ddZ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forms.office.com/Pages/ResponsePage.aspx?id=-REPTm4EBUWcuNshUjEeIXRYQUXCrO1IgQSIBz_WPXNUMVJZUkFBSVAyWUY2OVJVWUE3VDlFVEpGRy4u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n_evans_uwtsd_ac_uk/EQkNcWd5lEVKtEGyaaxAWJUBxmhIhpvyXwsaY_0X4tl4Yg?e=pPgI3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google.com/search?q=how+to+create+a+forms+quiz&amp;rlz=1C1GCEB_enGB815GB815&amp;oq=how+to+create+a+forms+qui&amp;aqs=chrome.0.0j69i57j0j0i22i30l7.9070j0j7&amp;sourceid=chrome&amp;ie=UTF-8#kpvalbx=_-eQyYMbIHZLGgQaZ-rvIDw11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ABDDBC-3E36-264A-AFE1-1429E47048AF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3CD672D-B40A-D342-B5ED-75AA3BF52253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7536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9: 1.3.22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Tasg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lafar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Gwallau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cyffredin</a:t>
            </a:r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Creu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cwis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ar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‘Forms’</a:t>
            </a:r>
          </a:p>
        </p:txBody>
      </p:sp>
    </p:spTree>
    <p:extLst>
      <p:ext uri="{BB962C8B-B14F-4D97-AF65-F5344CB8AC3E}">
        <p14:creationId xmlns:p14="http://schemas.microsoft.com/office/powerpoint/2010/main" val="3180611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DEF757-A5C4-3C48-9314-03E69BB00D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03" t="16188" r="24163" b="17177"/>
          <a:stretch/>
        </p:blipFill>
        <p:spPr>
          <a:xfrm>
            <a:off x="3600951" y="0"/>
            <a:ext cx="4990098" cy="592783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B17973-AB09-5140-955F-BD966974FB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444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227214" y="0"/>
            <a:ext cx="117375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Casglu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tystiolaeth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lafar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gyfer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</a:p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Portffolio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Cymraeg</a:t>
            </a:r>
            <a:endParaRPr lang="en-US" sz="4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B3636D01-2A9C-FE4D-BBD2-C3450C881C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1833"/>
          <a:stretch/>
        </p:blipFill>
        <p:spPr>
          <a:xfrm>
            <a:off x="1047722" y="1653761"/>
            <a:ext cx="10096554" cy="426587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B5A62C2-530D-DF4A-AB46-3ED9632BC100}"/>
              </a:ext>
            </a:extLst>
          </p:cNvPr>
          <p:cNvSpPr/>
          <p:nvPr/>
        </p:nvSpPr>
        <p:spPr>
          <a:xfrm>
            <a:off x="7830589" y="2543695"/>
            <a:ext cx="3313687" cy="184542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522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C7F33-CCF5-454A-A194-0E82CA974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7" y="249382"/>
            <a:ext cx="3727703" cy="5918661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3000" dirty="0"/>
          </a:p>
          <a:p>
            <a:r>
              <a:rPr lang="cy-GB" sz="3000" b="1" dirty="0">
                <a:latin typeface="Abadi MT Condensed Light" panose="020B0306030101010103" pitchFamily="34" charset="77"/>
              </a:rPr>
              <a:t>Cewch gyfle i gynnal y drafodaeth yn ystod ddarlith hon.</a:t>
            </a:r>
          </a:p>
          <a:p>
            <a:pPr marL="0" indent="0">
              <a:buNone/>
            </a:pPr>
            <a:endParaRPr lang="cy-GB" sz="3000" b="1" dirty="0">
              <a:latin typeface="Abadi MT Condensed Light" panose="020B0306030101010103" pitchFamily="34" charset="77"/>
            </a:endParaRPr>
          </a:p>
          <a:p>
            <a:r>
              <a:rPr lang="cy-GB" sz="3000" b="1" dirty="0">
                <a:latin typeface="Abadi MT Condensed Light" panose="020B0306030101010103" pitchFamily="34" charset="77"/>
              </a:rPr>
              <a:t>Byddwch yn gweithio mewn grwpiau o 4 (ar Teams).</a:t>
            </a:r>
          </a:p>
          <a:p>
            <a:pPr marL="0" indent="0">
              <a:buNone/>
            </a:pPr>
            <a:endParaRPr lang="cy-GB" sz="3000" b="1" dirty="0">
              <a:latin typeface="Abadi MT Condensed Light" panose="020B0306030101010103" pitchFamily="34" charset="77"/>
            </a:endParaRPr>
          </a:p>
          <a:p>
            <a:r>
              <a:rPr lang="cy-GB" sz="3000" b="1" dirty="0">
                <a:latin typeface="Abadi MT Condensed Light" panose="020B0306030101010103" pitchFamily="34" charset="77"/>
              </a:rPr>
              <a:t>Gobeithio eich bod wedi paratoi o flaen llaw!</a:t>
            </a:r>
          </a:p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2200" dirty="0"/>
          </a:p>
          <a:p>
            <a:pPr marL="0" indent="0">
              <a:buNone/>
            </a:pPr>
            <a:endParaRPr lang="cy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51FDA1-DF98-8745-994F-A9A51D6E7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0" y="0"/>
            <a:ext cx="7434071" cy="60037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FBCF36-B21A-4F48-8E69-3FBF3C46AC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58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88" y="488022"/>
            <a:ext cx="10168128" cy="1376738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  <a:br>
              <a:rPr lang="cy-GB" sz="3200" b="1" dirty="0"/>
            </a:br>
            <a:r>
              <a:rPr lang="cy-GB" sz="3200" b="1" dirty="0"/>
              <a:t>Y daith i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851" y="2631412"/>
            <a:ext cx="6534607" cy="2682218"/>
          </a:xfrm>
          <a:solidFill>
            <a:srgbClr val="E0EAF1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sydd ar waith yn yr ysgolion</a:t>
            </a:r>
          </a:p>
          <a:p>
            <a:r>
              <a:rPr lang="cy-GB" dirty="0"/>
              <a:t>Eich 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E10EDE-FD86-D04E-BD4F-0F215ADA51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Oval Callout 3">
            <a:extLst>
              <a:ext uri="{FF2B5EF4-FFF2-40B4-BE49-F238E27FC236}">
                <a16:creationId xmlns:a16="http://schemas.microsoft.com/office/drawing/2014/main" id="{6A7D80AA-3655-1E40-95A7-5BA0B23ED755}"/>
              </a:ext>
            </a:extLst>
          </p:cNvPr>
          <p:cNvSpPr/>
          <p:nvPr/>
        </p:nvSpPr>
        <p:spPr>
          <a:xfrm>
            <a:off x="153534" y="2122174"/>
            <a:ext cx="4335339" cy="1851309"/>
          </a:xfrm>
          <a:prstGeom prst="wedgeEllipseCallout">
            <a:avLst>
              <a:gd name="adj1" fmla="val 69646"/>
              <a:gd name="adj2" fmla="val 214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Beth am </a:t>
            </a:r>
            <a:r>
              <a:rPr lang="en-US" sz="3200" b="1" dirty="0" err="1">
                <a:solidFill>
                  <a:schemeClr val="bg1"/>
                </a:solidFill>
              </a:rPr>
              <a:t>drafod</a:t>
            </a:r>
            <a:r>
              <a:rPr lang="en-US" sz="3200" b="1" dirty="0">
                <a:solidFill>
                  <a:schemeClr val="bg1"/>
                </a:solidFill>
              </a:rPr>
              <a:t> ….?</a:t>
            </a:r>
          </a:p>
        </p:txBody>
      </p:sp>
    </p:spTree>
    <p:extLst>
      <p:ext uri="{BB962C8B-B14F-4D97-AF65-F5344CB8AC3E}">
        <p14:creationId xmlns:p14="http://schemas.microsoft.com/office/powerpoint/2010/main" val="269367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38" y="365126"/>
            <a:ext cx="8508830" cy="1064664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y-GB" sz="3200" b="1" dirty="0"/>
              <a:t>Cofiwch gyfeirio at eich ffynonellau wrth drafod.</a:t>
            </a:r>
            <a:r>
              <a:rPr lang="cy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37" y="1690688"/>
            <a:ext cx="11187667" cy="4276003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Ystyrir cyfeirio at erthyglau a deunyddiau o ddarlithoedd eraill yn ogystal a’ch gwaith ymchwil eich hun yn arfer dda.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Cofiwch taw cyfeiro at </a:t>
            </a:r>
            <a:r>
              <a:rPr lang="cy-GB" sz="7400" b="1" dirty="0"/>
              <a:t>destunau cyfrwng Cymraeg </a:t>
            </a:r>
            <a:r>
              <a:rPr lang="cy-GB" sz="7400" dirty="0"/>
              <a:t>sydd angen i chi wneud ar gyfer eich portffolio gan taw eich gallu i ymateb i destunau cyfrwng Cymraeg sy’n cael ei asesu.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Ni fydd angen cynnwys tystiolaeth Saesneg yn eich portffolio ond gall ddarllen cefndirol ehangu eich dealltwriaeth a’ch gwybodaeth i fedru trafod y testun yn hyderus, wrth gwrs.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0537" y="-1"/>
            <a:ext cx="1898926" cy="1852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82EF2A-38F4-484C-838B-E0CCCA7364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002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31" y="382095"/>
            <a:ext cx="11671069" cy="562164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5A551C-96BE-E14D-A3AB-FBB00D41190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048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CE7135-C6A0-5844-ADBB-ACB0409A5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755DE07-3128-944A-93C4-BA13BCB02D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70" r="6668" b="4372"/>
          <a:stretch/>
        </p:blipFill>
        <p:spPr>
          <a:xfrm>
            <a:off x="5582785" y="0"/>
            <a:ext cx="6304415" cy="5927834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329C352-07DE-004F-8DC8-5D6BB15B76AD}"/>
              </a:ext>
            </a:extLst>
          </p:cNvPr>
          <p:cNvSpPr txBox="1">
            <a:spLocks/>
          </p:cNvSpPr>
          <p:nvPr/>
        </p:nvSpPr>
        <p:spPr>
          <a:xfrm>
            <a:off x="1024127" y="249382"/>
            <a:ext cx="4558658" cy="5918661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Mae gennych hyd at 30 munud i recordio’r dystiolaeth.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30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200" dirty="0"/>
          </a:p>
          <a:p>
            <a:pPr marL="0" indent="0">
              <a:buFont typeface="Arial" panose="020B0604020202020204" pitchFamily="34" charset="0"/>
              <a:buNone/>
            </a:pPr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2058909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9829E-BD96-B34D-82E4-1F73D7653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327" y="327586"/>
            <a:ext cx="4854257" cy="825510"/>
          </a:xfrm>
        </p:spPr>
        <p:txBody>
          <a:bodyPr/>
          <a:lstStyle/>
          <a:p>
            <a:r>
              <a:rPr lang="en-US" dirty="0"/>
              <a:t>GWAITH GRŴP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B5ABD82-75C4-7D47-9929-1CC7DA9101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7FFE49-A45E-0048-9229-2218D6B00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597121"/>
              </p:ext>
            </p:extLst>
          </p:nvPr>
        </p:nvGraphicFramePr>
        <p:xfrm>
          <a:off x="961327" y="1663718"/>
          <a:ext cx="10539920" cy="2804160"/>
        </p:xfrm>
        <a:graphic>
          <a:graphicData uri="http://schemas.openxmlformats.org/drawingml/2006/table">
            <a:tbl>
              <a:tblPr firstRow="1" bandRow="1"/>
              <a:tblGrid>
                <a:gridCol w="2634980">
                  <a:extLst>
                    <a:ext uri="{9D8B030D-6E8A-4147-A177-3AD203B41FA5}">
                      <a16:colId xmlns:a16="http://schemas.microsoft.com/office/drawing/2014/main" val="2703666276"/>
                    </a:ext>
                  </a:extLst>
                </a:gridCol>
                <a:gridCol w="2634980">
                  <a:extLst>
                    <a:ext uri="{9D8B030D-6E8A-4147-A177-3AD203B41FA5}">
                      <a16:colId xmlns:a16="http://schemas.microsoft.com/office/drawing/2014/main" val="216218652"/>
                    </a:ext>
                  </a:extLst>
                </a:gridCol>
                <a:gridCol w="2634980">
                  <a:extLst>
                    <a:ext uri="{9D8B030D-6E8A-4147-A177-3AD203B41FA5}">
                      <a16:colId xmlns:a16="http://schemas.microsoft.com/office/drawing/2014/main" val="1735233901"/>
                    </a:ext>
                  </a:extLst>
                </a:gridCol>
                <a:gridCol w="2634980">
                  <a:extLst>
                    <a:ext uri="{9D8B030D-6E8A-4147-A177-3AD203B41FA5}">
                      <a16:colId xmlns:a16="http://schemas.microsoft.com/office/drawing/2014/main" val="21663586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 1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 2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 3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Gill Sans MT" panose="020B0502020104020203" pitchFamily="34" charset="77"/>
                        </a:rPr>
                        <a:t> 4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473123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Gill Sans MT" panose="020B0502020104020203" pitchFamily="34" charset="77"/>
                        </a:rPr>
                        <a:t>Hannah </a:t>
                      </a:r>
                      <a:r>
                        <a:rPr lang="en-US" sz="1600" dirty="0" err="1">
                          <a:latin typeface="Gill Sans MT" panose="020B0502020104020203" pitchFamily="34" charset="77"/>
                        </a:rPr>
                        <a:t>Stracy</a:t>
                      </a:r>
                      <a:endParaRPr lang="en-US" sz="1600" dirty="0">
                        <a:latin typeface="Gill Sans MT" panose="020B0502020104020203" pitchFamily="34" charset="77"/>
                      </a:endParaRPr>
                    </a:p>
                    <a:p>
                      <a:r>
                        <a:rPr lang="en-US" sz="1600" dirty="0">
                          <a:latin typeface="Gill Sans MT" panose="020B0502020104020203" pitchFamily="34" charset="77"/>
                        </a:rPr>
                        <a:t>Hannah John</a:t>
                      </a:r>
                    </a:p>
                    <a:p>
                      <a:r>
                        <a:rPr lang="en-US" sz="1600" dirty="0">
                          <a:latin typeface="Gill Sans MT" panose="020B0502020104020203" pitchFamily="34" charset="77"/>
                        </a:rPr>
                        <a:t>Sophie Jenkins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Rebecca Jones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Cerys Matthews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Natalia Thomas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Gill Sans MT" panose="020B0502020104020203" pitchFamily="34" charset="77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Georgia Taylor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Ceri </a:t>
                      </a:r>
                      <a:r>
                        <a:rPr lang="en-US" sz="1600" dirty="0" err="1">
                          <a:latin typeface="Gill Sans MT" panose="020B0502020104020203" pitchFamily="34" charset="77"/>
                        </a:rPr>
                        <a:t>Willingale</a:t>
                      </a:r>
                      <a:endParaRPr lang="en-US" sz="1600" dirty="0">
                        <a:latin typeface="Gill Sans MT" panose="020B0502020104020203" pitchFamily="34" charset="77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Billie Jenkins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err="1">
                          <a:latin typeface="Gill Sans MT" panose="020B0502020104020203" pitchFamily="34" charset="77"/>
                        </a:rPr>
                        <a:t>Soffi</a:t>
                      </a:r>
                      <a:r>
                        <a:rPr lang="en-US" sz="1600" dirty="0">
                          <a:latin typeface="Gill Sans MT" panose="020B0502020104020203" pitchFamily="34" charset="77"/>
                        </a:rPr>
                        <a:t> Rees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Lauren </a:t>
                      </a:r>
                      <a:r>
                        <a:rPr lang="en-US" sz="1600" dirty="0" err="1">
                          <a:latin typeface="Gill Sans MT" panose="020B0502020104020203" pitchFamily="34" charset="77"/>
                        </a:rPr>
                        <a:t>McGree</a:t>
                      </a:r>
                      <a:endParaRPr lang="en-US" sz="1600" dirty="0">
                        <a:latin typeface="Gill Sans MT" panose="020B0502020104020203" pitchFamily="34" charset="77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Rachel </a:t>
                      </a:r>
                      <a:r>
                        <a:rPr lang="en-US" sz="1600" dirty="0" err="1">
                          <a:latin typeface="Gill Sans MT" panose="020B0502020104020203" pitchFamily="34" charset="77"/>
                        </a:rPr>
                        <a:t>Sherif</a:t>
                      </a:r>
                      <a:endParaRPr lang="en-US" sz="1600" dirty="0">
                        <a:latin typeface="Gill Sans MT" panose="020B0502020104020203" pitchFamily="34" charset="77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4817206"/>
                  </a:ext>
                </a:extLst>
              </a:tr>
              <a:tr h="32586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latin typeface="Gill Sans MT" panose="020B0502020104020203" pitchFamily="34" charset="77"/>
                        </a:rPr>
                        <a:t> 5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latin typeface="Gill Sans MT" panose="020B0502020104020203" pitchFamily="34" charset="77"/>
                        </a:rPr>
                        <a:t> 6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latin typeface="Gill Sans MT" panose="020B0502020104020203" pitchFamily="34" charset="77"/>
                        </a:rPr>
                        <a:t> 7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Gill Sans MT" panose="020B0502020104020203" pitchFamily="34" charset="77"/>
                        </a:rPr>
                        <a:t>Aled</a:t>
                      </a:r>
                      <a:r>
                        <a:rPr lang="en-US" sz="1600" b="1" dirty="0">
                          <a:latin typeface="Gill Sans MT" panose="020B0502020104020203" pitchFamily="34" charset="77"/>
                        </a:rPr>
                        <a:t> 8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80626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Shannon </a:t>
                      </a:r>
                      <a:r>
                        <a:rPr lang="en-US" sz="1600" dirty="0" err="1">
                          <a:latin typeface="Gill Sans MT" panose="020B0502020104020203" pitchFamily="34" charset="77"/>
                        </a:rPr>
                        <a:t>Roome</a:t>
                      </a:r>
                      <a:endParaRPr lang="en-US" sz="1600" dirty="0">
                        <a:latin typeface="Gill Sans MT" panose="020B0502020104020203" pitchFamily="34" charset="77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Millie McCarthy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Shauna Davies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Britani Thomas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Rhodri Thomas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Owen Howell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Jack Beynon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Trudy Oliver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Rhys Granville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latin typeface="Gill Sans MT" panose="020B0502020104020203" pitchFamily="34" charset="77"/>
                        </a:rPr>
                        <a:t>Peri Wagstaff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>
                        <a:latin typeface="Gill Sans MT" panose="020B0502020104020203" pitchFamily="34" charset="77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025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1220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80637-5B0D-49CA-BC19-CC7E1CD0C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8032" y="382385"/>
            <a:ext cx="2889504" cy="1007503"/>
          </a:xfrm>
        </p:spPr>
        <p:txBody>
          <a:bodyPr/>
          <a:lstStyle/>
          <a:p>
            <a:r>
              <a:rPr lang="cy-GB" dirty="0"/>
              <a:t>ADOLYGU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EE538-93F6-40DC-B739-62F8FF68A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0" y="2009983"/>
            <a:ext cx="10178322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500" dirty="0" err="1"/>
              <a:t>Dyma</a:t>
            </a:r>
            <a:r>
              <a:rPr lang="en-GB" sz="2500" dirty="0"/>
              <a:t> </a:t>
            </a:r>
            <a:r>
              <a:rPr lang="en-GB" sz="2500" dirty="0" err="1"/>
              <a:t>ddeg</a:t>
            </a:r>
            <a:r>
              <a:rPr lang="en-GB" sz="2500" dirty="0"/>
              <a:t> </a:t>
            </a:r>
            <a:r>
              <a:rPr lang="en-GB" sz="2500" dirty="0" err="1"/>
              <a:t>cwestiwn</a:t>
            </a:r>
            <a:r>
              <a:rPr lang="en-GB" sz="2500" dirty="0"/>
              <a:t>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adolygu</a:t>
            </a:r>
            <a:r>
              <a:rPr lang="en-GB" sz="2500" dirty="0"/>
              <a:t> </a:t>
            </a:r>
            <a:r>
              <a:rPr lang="en-GB" sz="2500" dirty="0" err="1"/>
              <a:t>iaith</a:t>
            </a:r>
            <a:r>
              <a:rPr lang="en-GB" sz="2500" dirty="0"/>
              <a:t> </a:t>
            </a:r>
            <a:r>
              <a:rPr lang="en-GB" sz="2500" dirty="0" err="1"/>
              <a:t>o’r</a:t>
            </a:r>
            <a:r>
              <a:rPr lang="en-GB" sz="2500" dirty="0"/>
              <a:t> </a:t>
            </a:r>
            <a:r>
              <a:rPr lang="en-GB" sz="2500" dirty="0" err="1"/>
              <a:t>gwersi</a:t>
            </a:r>
            <a:r>
              <a:rPr lang="en-GB" sz="2500" dirty="0"/>
              <a:t> </a:t>
            </a:r>
            <a:r>
              <a:rPr lang="en-GB" sz="2500" dirty="0" err="1"/>
              <a:t>Cymraeg</a:t>
            </a:r>
            <a:r>
              <a:rPr lang="en-GB" sz="2500" dirty="0"/>
              <a:t>.</a:t>
            </a:r>
          </a:p>
          <a:p>
            <a:pPr marL="0" indent="0">
              <a:buNone/>
            </a:pPr>
            <a:r>
              <a:rPr lang="en-GB" sz="2500" dirty="0" err="1"/>
              <a:t>Mae’r</a:t>
            </a:r>
            <a:r>
              <a:rPr lang="en-GB" sz="2500" dirty="0"/>
              <a:t> </a:t>
            </a:r>
            <a:r>
              <a:rPr lang="en-GB" sz="2500" dirty="0" err="1"/>
              <a:t>cwis</a:t>
            </a:r>
            <a:r>
              <a:rPr lang="en-GB" sz="2500" dirty="0"/>
              <a:t> </a:t>
            </a:r>
            <a:r>
              <a:rPr lang="en-GB" sz="2500" dirty="0" err="1"/>
              <a:t>ar</a:t>
            </a:r>
            <a:r>
              <a:rPr lang="en-GB" sz="2500" dirty="0"/>
              <a:t> Microsoft Forms.</a:t>
            </a:r>
          </a:p>
          <a:p>
            <a:pPr marL="0" indent="0">
              <a:buNone/>
            </a:pPr>
            <a:r>
              <a:rPr lang="en-GB" sz="2500" dirty="0" err="1"/>
              <a:t>Byddwch</a:t>
            </a:r>
            <a:r>
              <a:rPr lang="en-GB" sz="2500" dirty="0"/>
              <a:t> chi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creu</a:t>
            </a:r>
            <a:r>
              <a:rPr lang="en-GB" sz="2500" dirty="0"/>
              <a:t> </a:t>
            </a:r>
            <a:r>
              <a:rPr lang="en-GB" sz="2500" dirty="0" err="1"/>
              <a:t>cwis</a:t>
            </a:r>
            <a:r>
              <a:rPr lang="en-GB" sz="2500" dirty="0"/>
              <a:t> </a:t>
            </a:r>
            <a:r>
              <a:rPr lang="en-GB" sz="2500" dirty="0" err="1"/>
              <a:t>ar</a:t>
            </a:r>
            <a:r>
              <a:rPr lang="en-GB" sz="2500" dirty="0"/>
              <a:t> Forms </a:t>
            </a:r>
            <a:r>
              <a:rPr lang="en-GB" sz="2500" dirty="0" err="1"/>
              <a:t>nes</a:t>
            </a:r>
            <a:r>
              <a:rPr lang="en-GB" sz="2500" dirty="0"/>
              <a:t> </a:t>
            </a:r>
            <a:r>
              <a:rPr lang="en-GB" sz="2500" dirty="0" err="1"/>
              <a:t>mlaen</a:t>
            </a:r>
            <a:r>
              <a:rPr lang="en-GB" sz="2500" dirty="0"/>
              <a:t> ac </a:t>
            </a:r>
            <a:r>
              <a:rPr lang="en-GB" sz="2500" dirty="0" err="1"/>
              <a:t>mae</a:t>
            </a:r>
            <a:r>
              <a:rPr lang="en-GB" sz="2500" dirty="0"/>
              <a:t> </a:t>
            </a:r>
            <a:r>
              <a:rPr lang="en-GB" sz="2500" dirty="0" err="1"/>
              <a:t>hwn</a:t>
            </a:r>
            <a:r>
              <a:rPr lang="en-GB" sz="2500" dirty="0"/>
              <a:t>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enghraifft</a:t>
            </a:r>
            <a:r>
              <a:rPr lang="en-GB" sz="2500" dirty="0"/>
              <a:t> o </a:t>
            </a:r>
            <a:r>
              <a:rPr lang="en-GB" sz="2500" dirty="0" err="1"/>
              <a:t>beth</a:t>
            </a:r>
            <a:r>
              <a:rPr lang="en-GB" sz="2500" dirty="0"/>
              <a:t> </a:t>
            </a:r>
            <a:r>
              <a:rPr lang="en-GB" sz="2500" dirty="0" err="1"/>
              <a:t>fyddwch</a:t>
            </a:r>
            <a:r>
              <a:rPr lang="en-GB" sz="2500" dirty="0"/>
              <a:t> chi </a:t>
            </a:r>
            <a:r>
              <a:rPr lang="en-GB" sz="2500" dirty="0" err="1"/>
              <a:t>yn</a:t>
            </a:r>
            <a:r>
              <a:rPr lang="en-GB" sz="2500" dirty="0"/>
              <a:t> </a:t>
            </a:r>
            <a:r>
              <a:rPr lang="en-GB" sz="2500" dirty="0" err="1"/>
              <a:t>creu</a:t>
            </a:r>
            <a:r>
              <a:rPr lang="en-GB" sz="25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cy-GB" dirty="0">
                <a:hlinkClick r:id="rId2"/>
              </a:rPr>
              <a:t>https://forms.office.com/Pages/ResponsePage.aspx?id=-REPTm4EBUWcuNshUjEeIXRYQUXCrO1IgQSIBz_WPXNUMVJZUkFBSVAyWUY2OVJVWUE3VDlFVEpGRy4u</a:t>
            </a:r>
            <a:r>
              <a:rPr lang="cy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77F70B-2985-8D4B-9E33-B6497BF857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078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F3DE7-96F3-044F-82BE-1D82DAACEC8F}"/>
              </a:ext>
            </a:extLst>
          </p:cNvPr>
          <p:cNvSpPr txBox="1">
            <a:spLocks/>
          </p:cNvSpPr>
          <p:nvPr/>
        </p:nvSpPr>
        <p:spPr>
          <a:xfrm>
            <a:off x="8377812" y="1808069"/>
            <a:ext cx="3549104" cy="23876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>
                <a:solidFill>
                  <a:srgbClr val="002060"/>
                </a:solidFill>
                <a:latin typeface="Noteworthy Light" charset="0"/>
                <a:ea typeface="Noteworthy Light" charset="0"/>
                <a:cs typeface="Noteworthy Light" charset="0"/>
              </a:rPr>
              <a:t>Beth am </a:t>
            </a:r>
            <a:r>
              <a:rPr lang="en-US" sz="8000" b="1" dirty="0" err="1">
                <a:solidFill>
                  <a:srgbClr val="002060"/>
                </a:solidFill>
                <a:latin typeface="Noteworthy Light" charset="0"/>
                <a:ea typeface="Noteworthy Light" charset="0"/>
                <a:cs typeface="Noteworthy Light" charset="0"/>
              </a:rPr>
              <a:t>egwyl</a:t>
            </a:r>
            <a:r>
              <a:rPr lang="en-US" sz="8000" b="1" dirty="0">
                <a:solidFill>
                  <a:srgbClr val="002060"/>
                </a:solidFill>
                <a:latin typeface="Noteworthy Light" charset="0"/>
                <a:ea typeface="Noteworthy Light" charset="0"/>
                <a:cs typeface="Noteworthy Light" charset="0"/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68793A-B956-8E42-A2E3-94789763EA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190A2CC-7958-8044-8ED1-1DF05F9450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20" r="9191"/>
          <a:stretch/>
        </p:blipFill>
        <p:spPr>
          <a:xfrm>
            <a:off x="0" y="0"/>
            <a:ext cx="8377812" cy="600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07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7520F84D-966A-41CD-B818-16BF32EF1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510D23-E323-4577-A8EA-12C6C6019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4FFECA-0832-4FE3-B587-054A0F2D8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44A4B-FC7F-7347-9B43-5DFC365D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257" y="864911"/>
            <a:ext cx="9031484" cy="34672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spc="800"/>
              <a:t>Gwallau Cyffredin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5858E6-5C0F-4AAE-A1AC-29BA07FFE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7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A753E0-C50A-484B-B86D-987A1C2600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454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235D0-56EB-294C-8839-B1408C08F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41" y="18255"/>
            <a:ext cx="10515600" cy="1325563"/>
          </a:xfrm>
        </p:spPr>
        <p:txBody>
          <a:bodyPr/>
          <a:lstStyle/>
          <a:p>
            <a:pPr algn="ctr"/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Tebyg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C4FB2-AA07-184E-BCB5-255ED3D14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992" y="837766"/>
            <a:ext cx="10821488" cy="4657445"/>
          </a:xfrm>
        </p:spPr>
        <p:txBody>
          <a:bodyPr>
            <a:noAutofit/>
          </a:bodyPr>
          <a:lstStyle/>
          <a:p>
            <a:r>
              <a:rPr lang="en-US" sz="2400" b="1" dirty="0" err="1"/>
              <a:t>Gwario</a:t>
            </a:r>
            <a:r>
              <a:rPr lang="en-US" sz="2400" b="1" dirty="0"/>
              <a:t> / </a:t>
            </a:r>
            <a:r>
              <a:rPr lang="en-US" sz="2400" b="1" dirty="0" err="1"/>
              <a:t>Treulio</a:t>
            </a:r>
            <a:r>
              <a:rPr lang="en-US" sz="2400" b="1" dirty="0"/>
              <a:t>:   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Gwario</a:t>
            </a:r>
            <a:r>
              <a:rPr lang="en-US" sz="2400" dirty="0"/>
              <a:t> </a:t>
            </a:r>
            <a:r>
              <a:rPr lang="en-US" sz="2400" dirty="0" err="1"/>
              <a:t>arian</a:t>
            </a:r>
            <a:r>
              <a:rPr lang="en-US" sz="2400" dirty="0"/>
              <a:t> / </a:t>
            </a:r>
            <a:r>
              <a:rPr lang="en-US" sz="2400" dirty="0" err="1"/>
              <a:t>Treulio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endParaRPr lang="en-US" sz="2400" dirty="0"/>
          </a:p>
          <a:p>
            <a:r>
              <a:rPr lang="en-US" sz="2400" b="1" dirty="0" err="1"/>
              <a:t>Adnabod</a:t>
            </a:r>
            <a:r>
              <a:rPr lang="en-US" sz="2400" b="1" dirty="0"/>
              <a:t> / </a:t>
            </a:r>
            <a:r>
              <a:rPr lang="en-US" sz="2400" b="1" dirty="0" err="1"/>
              <a:t>Gwybod</a:t>
            </a:r>
            <a:r>
              <a:rPr lang="en-US" sz="2400" b="1" dirty="0"/>
              <a:t>:  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Adnabod</a:t>
            </a:r>
            <a:r>
              <a:rPr lang="en-US" sz="2400" dirty="0"/>
              <a:t> person / </a:t>
            </a:r>
            <a:r>
              <a:rPr lang="en-US" sz="2400" dirty="0" err="1"/>
              <a:t>Gwybod</a:t>
            </a:r>
            <a:r>
              <a:rPr lang="en-US" sz="2400" dirty="0"/>
              <a:t> y </a:t>
            </a:r>
            <a:r>
              <a:rPr lang="en-US" sz="2400" dirty="0" err="1"/>
              <a:t>ffeithiau</a:t>
            </a:r>
            <a:endParaRPr lang="en-US" sz="2400" dirty="0"/>
          </a:p>
          <a:p>
            <a:r>
              <a:rPr lang="en-US" sz="2400" b="1" dirty="0" err="1"/>
              <a:t>Hwyliog</a:t>
            </a:r>
            <a:r>
              <a:rPr lang="en-US" sz="2400" b="1" dirty="0"/>
              <a:t> / </a:t>
            </a:r>
            <a:r>
              <a:rPr lang="en-US" sz="2400" b="1" dirty="0" err="1"/>
              <a:t>Hwylus</a:t>
            </a:r>
            <a:r>
              <a:rPr lang="en-US" sz="2400" b="1" dirty="0"/>
              <a:t>: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/>
              <a:t> </a:t>
            </a:r>
            <a:r>
              <a:rPr lang="en-US" sz="2400" i="1" dirty="0"/>
              <a:t>Fun / Convenient</a:t>
            </a:r>
          </a:p>
          <a:p>
            <a:r>
              <a:rPr lang="en-US" sz="2400" b="1" dirty="0"/>
              <a:t>Sometimes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Weithiau</a:t>
            </a:r>
            <a:r>
              <a:rPr lang="en-US" sz="2400" dirty="0"/>
              <a:t> (</a:t>
            </a:r>
            <a:r>
              <a:rPr lang="en-US" sz="2400" dirty="0" err="1"/>
              <a:t>mae</a:t>
            </a:r>
            <a:r>
              <a:rPr lang="en-US" sz="2400" dirty="0"/>
              <a:t> ‘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weithiau</a:t>
            </a:r>
            <a:r>
              <a:rPr lang="en-US" sz="2400" dirty="0"/>
              <a:t>’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anghywir</a:t>
            </a:r>
            <a:r>
              <a:rPr lang="en-US" sz="2400" dirty="0"/>
              <a:t>)</a:t>
            </a:r>
          </a:p>
          <a:p>
            <a:r>
              <a:rPr lang="en-US" sz="2400" b="1" dirty="0"/>
              <a:t>Too much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dirty="0" err="1"/>
              <a:t>Gormod</a:t>
            </a:r>
            <a:r>
              <a:rPr lang="en-US" sz="2400" dirty="0"/>
              <a:t> (</a:t>
            </a:r>
            <a:r>
              <a:rPr lang="en-US" sz="2400" dirty="0" err="1"/>
              <a:t>mae</a:t>
            </a:r>
            <a:r>
              <a:rPr lang="en-US" sz="2400" dirty="0"/>
              <a:t> ‘</a:t>
            </a:r>
            <a:r>
              <a:rPr lang="en-US" sz="2400" dirty="0" err="1"/>
              <a:t>rhy</a:t>
            </a:r>
            <a:r>
              <a:rPr lang="en-US" sz="2400" dirty="0"/>
              <a:t> </a:t>
            </a:r>
            <a:r>
              <a:rPr lang="en-US" sz="2400" dirty="0" err="1"/>
              <a:t>gormod</a:t>
            </a:r>
            <a:r>
              <a:rPr lang="en-US" sz="2400" dirty="0"/>
              <a:t>’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anghywir</a:t>
            </a:r>
            <a:r>
              <a:rPr lang="en-US" sz="2400" dirty="0"/>
              <a:t>)</a:t>
            </a: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3C9FC-27BE-2649-8C32-E5B9B1D559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39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2213" y="109053"/>
            <a:ext cx="1882987" cy="990599"/>
          </a:xfrm>
        </p:spPr>
        <p:txBody>
          <a:bodyPr>
            <a:normAutofit/>
          </a:bodyPr>
          <a:lstStyle/>
          <a:p>
            <a:r>
              <a:rPr lang="cy-GB" sz="5000" dirty="0"/>
              <a:t>â/ag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6776" y="1191092"/>
            <a:ext cx="7704667" cy="4475816"/>
          </a:xfrm>
        </p:spPr>
        <p:txBody>
          <a:bodyPr>
            <a:normAutofit fontScale="92500" lnSpcReduction="10000"/>
          </a:bodyPr>
          <a:lstStyle/>
          <a:p>
            <a:r>
              <a:rPr lang="cy-GB" sz="3800" dirty="0"/>
              <a:t>â/ag = with/by means of (gyda)</a:t>
            </a:r>
          </a:p>
          <a:p>
            <a:r>
              <a:rPr lang="cy-GB" sz="3800" dirty="0"/>
              <a:t>â = Treiglad Llaes TCP</a:t>
            </a:r>
          </a:p>
          <a:p>
            <a:r>
              <a:rPr lang="cy-GB" sz="3800" dirty="0"/>
              <a:t>mynd â chyllell i’r gegin</a:t>
            </a:r>
          </a:p>
          <a:p>
            <a:endParaRPr lang="cy-GB" sz="3800" dirty="0"/>
          </a:p>
          <a:p>
            <a:r>
              <a:rPr lang="cy-GB" sz="3800" dirty="0"/>
              <a:t>ag – dim treiglad</a:t>
            </a:r>
          </a:p>
          <a:p>
            <a:r>
              <a:rPr lang="cy-GB" sz="3800" dirty="0"/>
              <a:t>mynd ag afal yn fy llaw</a:t>
            </a:r>
          </a:p>
          <a:p>
            <a:r>
              <a:rPr lang="cy-GB" sz="3800" dirty="0"/>
              <a:t>dod ag offer i’r wers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58640">
            <a:off x="8450333" y="743977"/>
            <a:ext cx="2677160" cy="17815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01987">
            <a:off x="7934560" y="3727966"/>
            <a:ext cx="2486027" cy="17986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84CD6F-661D-F349-BBFF-627448A7EC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30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0309" y="141889"/>
            <a:ext cx="3939020" cy="955392"/>
          </a:xfrm>
        </p:spPr>
        <p:txBody>
          <a:bodyPr>
            <a:normAutofit/>
          </a:bodyPr>
          <a:lstStyle/>
          <a:p>
            <a:pPr algn="ctr"/>
            <a:r>
              <a:rPr lang="en-US" sz="5000" dirty="0"/>
              <a:t>a/ac = 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072" y="1513489"/>
            <a:ext cx="7704667" cy="3332816"/>
          </a:xfrm>
        </p:spPr>
        <p:txBody>
          <a:bodyPr>
            <a:noAutofit/>
          </a:bodyPr>
          <a:lstStyle/>
          <a:p>
            <a:r>
              <a:rPr lang="en-US" sz="3000" dirty="0"/>
              <a:t>a = </a:t>
            </a:r>
            <a:r>
              <a:rPr lang="en-US" sz="3000" dirty="0" err="1"/>
              <a:t>cyn</a:t>
            </a:r>
            <a:r>
              <a:rPr lang="en-US" sz="3000" dirty="0"/>
              <a:t> </a:t>
            </a:r>
            <a:r>
              <a:rPr lang="en-US" sz="3000" dirty="0" err="1"/>
              <a:t>cytsain</a:t>
            </a:r>
            <a:r>
              <a:rPr lang="en-US" sz="3000" dirty="0"/>
              <a:t> (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achosi</a:t>
            </a:r>
            <a:r>
              <a:rPr lang="en-US" sz="3000" dirty="0"/>
              <a:t> </a:t>
            </a:r>
            <a:r>
              <a:rPr lang="en-US" sz="3000" dirty="0" err="1"/>
              <a:t>treiglad</a:t>
            </a:r>
            <a:r>
              <a:rPr lang="en-US" sz="3000" dirty="0"/>
              <a:t> </a:t>
            </a:r>
            <a:r>
              <a:rPr lang="en-US" sz="3000" dirty="0" err="1"/>
              <a:t>llaes</a:t>
            </a:r>
            <a:r>
              <a:rPr lang="en-US" sz="3000" dirty="0"/>
              <a:t>)</a:t>
            </a:r>
          </a:p>
          <a:p>
            <a:r>
              <a:rPr lang="en-US" sz="3000" dirty="0"/>
              <a:t>ci a </a:t>
            </a:r>
            <a:r>
              <a:rPr lang="en-US" sz="3000" b="1" dirty="0" err="1">
                <a:solidFill>
                  <a:srgbClr val="FF0000"/>
                </a:solidFill>
              </a:rPr>
              <a:t>ch</a:t>
            </a:r>
            <a:r>
              <a:rPr lang="en-US" sz="3000" dirty="0" err="1"/>
              <a:t>ath</a:t>
            </a:r>
            <a:endParaRPr lang="en-US" sz="3000" dirty="0"/>
          </a:p>
          <a:p>
            <a:r>
              <a:rPr lang="en-US" sz="3000" dirty="0" err="1"/>
              <a:t>mab</a:t>
            </a:r>
            <a:r>
              <a:rPr lang="en-US" sz="3000" dirty="0"/>
              <a:t> a </a:t>
            </a:r>
            <a:r>
              <a:rPr lang="en-US" sz="3000" b="1" dirty="0" err="1">
                <a:solidFill>
                  <a:srgbClr val="FF0000"/>
                </a:solidFill>
              </a:rPr>
              <a:t>th</a:t>
            </a:r>
            <a:r>
              <a:rPr lang="en-US" sz="3000" dirty="0" err="1"/>
              <a:t>ad</a:t>
            </a:r>
            <a:endParaRPr lang="en-US" sz="3000" dirty="0"/>
          </a:p>
          <a:p>
            <a:endParaRPr lang="en-US" sz="3000" dirty="0"/>
          </a:p>
          <a:p>
            <a:r>
              <a:rPr lang="en-US" sz="3000" dirty="0"/>
              <a:t>ac – </a:t>
            </a:r>
            <a:r>
              <a:rPr lang="en-US" sz="3000" dirty="0" err="1"/>
              <a:t>cyn</a:t>
            </a:r>
            <a:r>
              <a:rPr lang="en-US" sz="3000" dirty="0"/>
              <a:t> </a:t>
            </a:r>
            <a:r>
              <a:rPr lang="en-US" sz="3000" dirty="0" err="1"/>
              <a:t>llafariad</a:t>
            </a:r>
            <a:endParaRPr lang="en-US" sz="3000" dirty="0"/>
          </a:p>
          <a:p>
            <a:r>
              <a:rPr lang="en-US" sz="3000" dirty="0" err="1"/>
              <a:t>afal</a:t>
            </a:r>
            <a:r>
              <a:rPr lang="en-US" sz="3000" dirty="0"/>
              <a:t> ac </a:t>
            </a:r>
            <a:r>
              <a:rPr lang="en-US" sz="3000" b="1" dirty="0" err="1">
                <a:solidFill>
                  <a:srgbClr val="FF0000"/>
                </a:solidFill>
              </a:rPr>
              <a:t>o</a:t>
            </a:r>
            <a:r>
              <a:rPr lang="en-US" sz="3000" dirty="0" err="1"/>
              <a:t>ren</a:t>
            </a:r>
            <a:endParaRPr lang="en-US" sz="3000" dirty="0"/>
          </a:p>
          <a:p>
            <a:r>
              <a:rPr lang="en-US" sz="3000" dirty="0" err="1"/>
              <a:t>prifysgol</a:t>
            </a:r>
            <a:r>
              <a:rPr lang="en-US" sz="3000" dirty="0"/>
              <a:t> ac </a:t>
            </a:r>
            <a:r>
              <a:rPr lang="en-US" sz="3000" b="1" dirty="0" err="1">
                <a:solidFill>
                  <a:srgbClr val="FF0000"/>
                </a:solidFill>
              </a:rPr>
              <a:t>y</a:t>
            </a:r>
            <a:r>
              <a:rPr lang="en-US" sz="3000" dirty="0" err="1"/>
              <a:t>sgol</a:t>
            </a:r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B36D0B-D572-4349-827A-201A7FEC3C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7183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BF097-83B6-9648-9FD3-42A10EAC3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134" y="199505"/>
            <a:ext cx="4582194" cy="1007503"/>
          </a:xfrm>
        </p:spPr>
        <p:txBody>
          <a:bodyPr/>
          <a:lstStyle/>
          <a:p>
            <a:r>
              <a:rPr lang="en-US" dirty="0" err="1"/>
              <a:t>Mae’n</a:t>
            </a:r>
            <a:r>
              <a:rPr lang="en-US" dirty="0"/>
              <a:t> / </a:t>
            </a:r>
            <a:r>
              <a:rPr lang="en-US" dirty="0" err="1"/>
              <a:t>Maen</a:t>
            </a:r>
            <a:r>
              <a:rPr lang="en-US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A65057-D52D-7A4A-939F-6C1F2888C4C5}"/>
              </a:ext>
            </a:extLst>
          </p:cNvPr>
          <p:cNvSpPr/>
          <p:nvPr/>
        </p:nvSpPr>
        <p:spPr>
          <a:xfrm>
            <a:off x="1720123" y="2118270"/>
            <a:ext cx="808245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 err="1">
                <a:ea typeface="Times New Roman" panose="02020603050405020304" pitchFamily="18" charset="0"/>
              </a:rPr>
              <a:t>Cofiwch</a:t>
            </a:r>
            <a:r>
              <a:rPr lang="en-GB" sz="3600" dirty="0">
                <a:ea typeface="Times New Roman" panose="02020603050405020304" pitchFamily="18" charset="0"/>
              </a:rPr>
              <a:t>:</a:t>
            </a:r>
          </a:p>
          <a:p>
            <a:r>
              <a:rPr lang="en-GB" sz="3600" dirty="0">
                <a:ea typeface="Times New Roman" panose="02020603050405020304" pitchFamily="18" charset="0"/>
              </a:rPr>
              <a:t> </a:t>
            </a:r>
          </a:p>
          <a:p>
            <a:r>
              <a:rPr lang="en-GB" sz="3600" dirty="0" err="1">
                <a:ea typeface="Times New Roman" panose="02020603050405020304" pitchFamily="18" charset="0"/>
              </a:rPr>
              <a:t>Maen</a:t>
            </a:r>
            <a:r>
              <a:rPr lang="en-GB" sz="3600" dirty="0"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</a:rPr>
              <a:t>nhw</a:t>
            </a:r>
            <a:r>
              <a:rPr lang="en-GB" sz="3600" dirty="0">
                <a:ea typeface="Times New Roman" panose="02020603050405020304" pitchFamily="18" charset="0"/>
              </a:rPr>
              <a:t> = they are</a:t>
            </a:r>
          </a:p>
          <a:p>
            <a:r>
              <a:rPr lang="en-GB" sz="3600" dirty="0" err="1">
                <a:ea typeface="Times New Roman" panose="02020603050405020304" pitchFamily="18" charset="0"/>
              </a:rPr>
              <a:t>Mae’n</a:t>
            </a:r>
            <a:r>
              <a:rPr lang="en-GB" sz="3600" dirty="0">
                <a:ea typeface="Times New Roman" panose="02020603050405020304" pitchFamily="18" charset="0"/>
              </a:rPr>
              <a:t> = </a:t>
            </a:r>
            <a:r>
              <a:rPr lang="en-GB" sz="3600" dirty="0" err="1">
                <a:ea typeface="Times New Roman" panose="02020603050405020304" pitchFamily="18" charset="0"/>
              </a:rPr>
              <a:t>mae</a:t>
            </a:r>
            <a:r>
              <a:rPr lang="en-GB" sz="3600" dirty="0">
                <a:ea typeface="Times New Roman" panose="02020603050405020304" pitchFamily="18" charset="0"/>
              </a:rPr>
              <a:t> </a:t>
            </a:r>
            <a:r>
              <a:rPr lang="en-GB" sz="3600" dirty="0" err="1">
                <a:ea typeface="Times New Roman" panose="02020603050405020304" pitchFamily="18" charset="0"/>
              </a:rPr>
              <a:t>hi’n</a:t>
            </a:r>
            <a:r>
              <a:rPr lang="en-GB" sz="3600" dirty="0">
                <a:ea typeface="Times New Roman" panose="02020603050405020304" pitchFamily="18" charset="0"/>
              </a:rPr>
              <a:t> =  it is/she 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825551-438E-A146-83B5-77AC7D7743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96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6134" y="247652"/>
            <a:ext cx="7704667" cy="1162049"/>
          </a:xfrm>
        </p:spPr>
        <p:txBody>
          <a:bodyPr/>
          <a:lstStyle/>
          <a:p>
            <a:r>
              <a:rPr lang="en-US" dirty="0"/>
              <a:t>Mae / </a:t>
            </a:r>
            <a:r>
              <a:rPr lang="en-US" dirty="0" err="1"/>
              <a:t>Maent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1164021"/>
            <a:ext cx="10294884" cy="3237566"/>
          </a:xfrm>
        </p:spPr>
        <p:txBody>
          <a:bodyPr>
            <a:noAutofit/>
          </a:bodyPr>
          <a:lstStyle/>
          <a:p>
            <a:r>
              <a:rPr lang="en-US" sz="2800" dirty="0" err="1"/>
              <a:t>Dyma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redeg</a:t>
            </a:r>
            <a:r>
              <a:rPr lang="en-US" sz="2800" dirty="0"/>
              <a:t> y </a:t>
            </a:r>
            <a:r>
              <a:rPr lang="en-US" sz="2800" dirty="0" err="1"/>
              <a:t>ferf</a:t>
            </a:r>
            <a:r>
              <a:rPr lang="en-US" sz="2800" dirty="0"/>
              <a:t> ‘bod’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gywir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presennol</a:t>
            </a:r>
            <a:r>
              <a:rPr lang="en-US" sz="2800" dirty="0"/>
              <a:t>:</a:t>
            </a:r>
          </a:p>
          <a:p>
            <a:pPr marL="914400" lvl="2" indent="0">
              <a:buNone/>
            </a:pPr>
            <a:r>
              <a:rPr lang="en-US" dirty="0"/>
              <a:t>		</a:t>
            </a: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/ </a:t>
            </a:r>
            <a:r>
              <a:rPr lang="en-US" sz="3000" dirty="0" err="1"/>
              <a:t>Dw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endParaRPr lang="en-US" sz="3000" dirty="0"/>
          </a:p>
          <a:p>
            <a:pPr marL="914400" lvl="2" indent="0">
              <a:buNone/>
            </a:pPr>
            <a:r>
              <a:rPr lang="en-US" sz="3000" dirty="0"/>
              <a:t>		</a:t>
            </a:r>
            <a:r>
              <a:rPr lang="en-US" sz="3000" dirty="0" err="1"/>
              <a:t>Rwyt</a:t>
            </a:r>
            <a:r>
              <a:rPr lang="en-US" sz="3000" dirty="0"/>
              <a:t> </a:t>
            </a:r>
            <a:r>
              <a:rPr lang="en-US" sz="3000" dirty="0" err="1"/>
              <a:t>ti</a:t>
            </a:r>
            <a:endParaRPr lang="en-US" sz="3000" dirty="0"/>
          </a:p>
          <a:p>
            <a:pPr marL="2228850" lvl="5" indent="0">
              <a:buNone/>
            </a:pPr>
            <a:r>
              <a:rPr lang="en-US" sz="3000" dirty="0"/>
              <a:t>	Mae e</a:t>
            </a:r>
          </a:p>
          <a:p>
            <a:pPr marL="2228850" lvl="5" indent="0">
              <a:buNone/>
            </a:pPr>
            <a:r>
              <a:rPr lang="en-US" sz="3000" dirty="0"/>
              <a:t>	Mae hi</a:t>
            </a:r>
          </a:p>
          <a:p>
            <a:pPr marL="2228850" lvl="5" indent="0">
              <a:buNone/>
            </a:pPr>
            <a:r>
              <a:rPr lang="en-US" sz="3000" dirty="0"/>
              <a:t>	</a:t>
            </a:r>
            <a:r>
              <a:rPr lang="en-US" sz="3000" dirty="0" err="1"/>
              <a:t>Rydyn</a:t>
            </a:r>
            <a:r>
              <a:rPr lang="en-US" sz="3000" dirty="0"/>
              <a:t> </a:t>
            </a:r>
            <a:r>
              <a:rPr lang="en-US" sz="3000" dirty="0" err="1"/>
              <a:t>ni</a:t>
            </a:r>
            <a:endParaRPr lang="en-US" sz="3000" dirty="0"/>
          </a:p>
          <a:p>
            <a:pPr marL="2228850" lvl="5" indent="0">
              <a:buNone/>
            </a:pPr>
            <a:r>
              <a:rPr lang="en-US" sz="3000" dirty="0"/>
              <a:t>	</a:t>
            </a:r>
            <a:r>
              <a:rPr lang="en-US" sz="3000" dirty="0" err="1"/>
              <a:t>Rydych</a:t>
            </a:r>
            <a:r>
              <a:rPr lang="en-US" sz="3000" dirty="0"/>
              <a:t> chi</a:t>
            </a:r>
          </a:p>
          <a:p>
            <a:pPr marL="2228850" lvl="5" indent="0">
              <a:buNone/>
            </a:pPr>
            <a:r>
              <a:rPr lang="en-US" sz="3000" dirty="0"/>
              <a:t>	</a:t>
            </a:r>
            <a:r>
              <a:rPr lang="en-US" sz="3000" dirty="0" err="1"/>
              <a:t>Maen</a:t>
            </a:r>
            <a:r>
              <a:rPr lang="en-US" sz="3000" dirty="0"/>
              <a:t> </a:t>
            </a:r>
            <a:r>
              <a:rPr lang="en-US" sz="3000" dirty="0" err="1"/>
              <a:t>nhw</a:t>
            </a:r>
            <a:r>
              <a:rPr lang="en-US" sz="3000" dirty="0"/>
              <a:t> / </a:t>
            </a:r>
            <a:r>
              <a:rPr lang="en-US" sz="3000" dirty="0" err="1"/>
              <a:t>Maent</a:t>
            </a:r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C10393-7110-4E46-A2E2-0598E875F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4708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6822" y="199698"/>
            <a:ext cx="7704667" cy="9715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dirty="0" err="1">
                <a:solidFill>
                  <a:srgbClr val="002060"/>
                </a:solidFill>
              </a:rPr>
              <a:t>Maent</a:t>
            </a:r>
            <a:r>
              <a:rPr lang="en-US" sz="4000" b="1" dirty="0">
                <a:solidFill>
                  <a:srgbClr val="002060"/>
                </a:solidFill>
              </a:rPr>
              <a:t> = </a:t>
            </a:r>
            <a:r>
              <a:rPr lang="en-US" sz="4000" b="1" dirty="0" err="1">
                <a:solidFill>
                  <a:srgbClr val="002060"/>
                </a:solidFill>
              </a:rPr>
              <a:t>Maen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nhw</a:t>
            </a:r>
            <a:endParaRPr lang="en-US" sz="4000" b="1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05840" y="1276352"/>
            <a:ext cx="1053388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 dirty="0"/>
              <a:t>Pa </a:t>
            </a:r>
            <a:r>
              <a:rPr lang="en-US" sz="2800" i="1" dirty="0" err="1"/>
              <a:t>frawddegau</a:t>
            </a:r>
            <a:r>
              <a:rPr lang="en-US" sz="2800" i="1" dirty="0"/>
              <a:t> </a:t>
            </a:r>
            <a:r>
              <a:rPr lang="en-US" sz="2800" i="1" dirty="0" err="1"/>
              <a:t>sy’n</a:t>
            </a:r>
            <a:r>
              <a:rPr lang="en-US" sz="2800" i="1" dirty="0"/>
              <a:t> </a:t>
            </a:r>
            <a:r>
              <a:rPr lang="en-US" sz="2800" i="1" dirty="0" err="1"/>
              <a:t>angyhywir</a:t>
            </a:r>
            <a:r>
              <a:rPr lang="en-US" sz="2800" i="1" dirty="0"/>
              <a:t> felly? </a:t>
            </a:r>
          </a:p>
          <a:p>
            <a:endParaRPr lang="en-US" sz="2800" dirty="0"/>
          </a:p>
          <a:p>
            <a:r>
              <a:rPr lang="en-US" sz="2800" dirty="0"/>
              <a:t>1. </a:t>
            </a:r>
            <a:r>
              <a:rPr lang="en-US" sz="2800" dirty="0" err="1"/>
              <a:t>Gweithiodd</a:t>
            </a:r>
            <a:r>
              <a:rPr lang="en-US" sz="2800" dirty="0"/>
              <a:t> </a:t>
            </a:r>
            <a:r>
              <a:rPr lang="en-US" sz="2800" dirty="0" err="1"/>
              <a:t>Tomos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dda</a:t>
            </a:r>
            <a:r>
              <a:rPr lang="en-US" sz="2800" dirty="0"/>
              <a:t> y </a:t>
            </a:r>
            <a:r>
              <a:rPr lang="en-US" sz="2800" dirty="0" err="1"/>
              <a:t>tymor</a:t>
            </a:r>
            <a:r>
              <a:rPr lang="en-US" sz="2800" dirty="0"/>
              <a:t> </a:t>
            </a:r>
            <a:r>
              <a:rPr lang="en-US" sz="2800" dirty="0" err="1"/>
              <a:t>hwn</a:t>
            </a:r>
            <a:r>
              <a:rPr lang="en-US" sz="2800" dirty="0"/>
              <a:t>.  </a:t>
            </a:r>
            <a:r>
              <a:rPr lang="en-US" sz="2800" dirty="0" err="1"/>
              <a:t>Maent</a:t>
            </a:r>
            <a:r>
              <a:rPr lang="en-US" sz="2800" dirty="0"/>
              <a:t> </a:t>
            </a:r>
            <a:r>
              <a:rPr lang="en-US" sz="2800" dirty="0" err="1"/>
              <a:t>wedi</a:t>
            </a:r>
            <a:r>
              <a:rPr lang="en-US" sz="2800" dirty="0"/>
              <a:t> </a:t>
            </a:r>
            <a:r>
              <a:rPr lang="en-US" sz="2800" dirty="0" err="1"/>
              <a:t>llwyddo</a:t>
            </a:r>
            <a:r>
              <a:rPr lang="en-US" sz="2800" dirty="0"/>
              <a:t> </a:t>
            </a:r>
            <a:r>
              <a:rPr lang="en-US" sz="2800" dirty="0" err="1"/>
              <a:t>cwblhau</a:t>
            </a:r>
            <a:r>
              <a:rPr lang="en-US" sz="2800" dirty="0"/>
              <a:t> </a:t>
            </a:r>
            <a:r>
              <a:rPr lang="en-US" sz="2800" dirty="0" err="1"/>
              <a:t>dau</a:t>
            </a:r>
            <a:r>
              <a:rPr lang="en-US" sz="2800" dirty="0"/>
              <a:t> </a:t>
            </a:r>
            <a:r>
              <a:rPr lang="en-US" sz="2800" dirty="0" err="1"/>
              <a:t>asesiad</a:t>
            </a:r>
            <a:r>
              <a:rPr lang="en-US" sz="2800" dirty="0"/>
              <a:t> </a:t>
            </a:r>
            <a:r>
              <a:rPr lang="en-US" sz="2800" dirty="0" err="1"/>
              <a:t>llafar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llwyddiannus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/>
              <a:t>2. </a:t>
            </a:r>
            <a:r>
              <a:rPr lang="en-US" sz="2800" dirty="0" err="1"/>
              <a:t>Cydweithiodd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holl</a:t>
            </a:r>
            <a:r>
              <a:rPr lang="en-US" sz="2800" dirty="0"/>
              <a:t> </a:t>
            </a:r>
            <a:r>
              <a:rPr lang="en-US" sz="2800" dirty="0" err="1"/>
              <a:t>ddisgyblion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prosiect</a:t>
            </a:r>
            <a:r>
              <a:rPr lang="en-US" sz="2800" dirty="0"/>
              <a:t>.  </a:t>
            </a:r>
            <a:r>
              <a:rPr lang="en-US" sz="2800" dirty="0" err="1"/>
              <a:t>Maent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hapus</a:t>
            </a:r>
            <a:r>
              <a:rPr lang="en-US" sz="2800" dirty="0"/>
              <a:t> </a:t>
            </a:r>
            <a:r>
              <a:rPr lang="en-US" sz="2800" dirty="0" err="1"/>
              <a:t>iawn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canlyniad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/>
              <a:t>3. Colin Baker </a:t>
            </a:r>
            <a:r>
              <a:rPr lang="en-US" sz="2800" dirty="0" err="1"/>
              <a:t>ydy</a:t>
            </a:r>
            <a:r>
              <a:rPr lang="en-US" sz="2800" dirty="0"/>
              <a:t> </a:t>
            </a:r>
            <a:r>
              <a:rPr lang="en-US" sz="2800" dirty="0" err="1"/>
              <a:t>awdur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adroddiad</a:t>
            </a:r>
            <a:r>
              <a:rPr lang="en-US" sz="2800" dirty="0"/>
              <a:t>.  </a:t>
            </a:r>
            <a:r>
              <a:rPr lang="en-US" sz="2800" dirty="0" err="1"/>
              <a:t>Maent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trafod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amrywiol</a:t>
            </a:r>
            <a:r>
              <a:rPr lang="en-US" sz="2800" dirty="0"/>
              <a:t> </a:t>
            </a:r>
            <a:r>
              <a:rPr lang="en-US" sz="2800" dirty="0" err="1"/>
              <a:t>ffyrdd</a:t>
            </a:r>
            <a:r>
              <a:rPr lang="en-US" sz="2800" dirty="0"/>
              <a:t> y gall </a:t>
            </a:r>
            <a:r>
              <a:rPr lang="en-US" sz="2800" dirty="0" err="1"/>
              <a:t>unigolyn</a:t>
            </a:r>
            <a:r>
              <a:rPr lang="en-US" sz="2800" dirty="0"/>
              <a:t> </a:t>
            </a:r>
            <a:r>
              <a:rPr lang="en-US" sz="2800" dirty="0" err="1"/>
              <a:t>gaffael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. </a:t>
            </a:r>
          </a:p>
          <a:p>
            <a:endParaRPr lang="en-US" sz="2800" dirty="0"/>
          </a:p>
          <a:p>
            <a:r>
              <a:rPr lang="en-US" sz="28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7F0F6C-78A6-B844-B5EC-E988189257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1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9869B-47D0-224D-882F-06D2D4DE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46" y="243323"/>
            <a:ext cx="11217165" cy="63466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/>
              <a:t>YMARFER :  </a:t>
            </a:r>
            <a:r>
              <a:rPr lang="en-GB" sz="2600" dirty="0" err="1"/>
              <a:t>Llenwch</a:t>
            </a:r>
            <a:r>
              <a:rPr lang="en-GB" sz="2600" dirty="0"/>
              <a:t> y </a:t>
            </a:r>
            <a:r>
              <a:rPr lang="en-GB" sz="2600" dirty="0" err="1"/>
              <a:t>bylchau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…………………. </a:t>
            </a:r>
            <a:r>
              <a:rPr lang="en-GB" sz="2600" dirty="0" err="1"/>
              <a:t>amlwg</a:t>
            </a:r>
            <a:r>
              <a:rPr lang="en-GB" sz="2600" dirty="0"/>
              <a:t> bod </a:t>
            </a:r>
            <a:r>
              <a:rPr lang="en-GB" sz="2600" dirty="0" err="1"/>
              <a:t>pawb</a:t>
            </a:r>
            <a:r>
              <a:rPr lang="en-GB" sz="2600" dirty="0"/>
              <a:t> </a:t>
            </a:r>
            <a:r>
              <a:rPr lang="en-GB" sz="2600" dirty="0" err="1"/>
              <a:t>wedi</a:t>
            </a:r>
            <a:r>
              <a:rPr lang="en-GB" sz="2600" dirty="0"/>
              <a:t> </a:t>
            </a:r>
            <a:r>
              <a:rPr lang="en-GB" sz="2600" dirty="0" err="1"/>
              <a:t>mwynhau’r</a:t>
            </a:r>
            <a:r>
              <a:rPr lang="en-GB" sz="2600" dirty="0"/>
              <a:t> </a:t>
            </a:r>
            <a:r>
              <a:rPr lang="en-GB" sz="2600" dirty="0" err="1"/>
              <a:t>wers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fawr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……………………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mynd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Abertawe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siopa</a:t>
            </a:r>
            <a:r>
              <a:rPr lang="en-GB" sz="2600" dirty="0"/>
              <a:t> bob </a:t>
            </a:r>
            <a:r>
              <a:rPr lang="en-GB" sz="2600" dirty="0" err="1"/>
              <a:t>dydd</a:t>
            </a:r>
            <a:r>
              <a:rPr lang="en-GB" sz="2600" dirty="0"/>
              <a:t> </a:t>
            </a:r>
            <a:r>
              <a:rPr lang="en-GB" sz="2600" dirty="0" err="1"/>
              <a:t>Sadwrn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 err="1"/>
              <a:t>Ble</a:t>
            </a:r>
            <a:r>
              <a:rPr lang="en-GB" sz="2600" dirty="0"/>
              <a:t> ……………….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mynd</a:t>
            </a:r>
            <a:r>
              <a:rPr lang="en-GB" sz="2600" dirty="0"/>
              <a:t> </a:t>
            </a:r>
            <a:r>
              <a:rPr lang="en-GB" sz="2600" dirty="0" err="1"/>
              <a:t>heno</a:t>
            </a:r>
            <a:r>
              <a:rPr lang="en-GB" sz="2600" dirty="0"/>
              <a:t>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………………….. </a:t>
            </a:r>
            <a:r>
              <a:rPr lang="en-GB" sz="2600" dirty="0" err="1"/>
              <a:t>braf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 </a:t>
            </a:r>
            <a:r>
              <a:rPr lang="en-GB" sz="2600" dirty="0" err="1"/>
              <a:t>yma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haf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………………. well </a:t>
            </a:r>
            <a:r>
              <a:rPr lang="en-GB" sz="2600" dirty="0" err="1"/>
              <a:t>i</a:t>
            </a:r>
            <a:r>
              <a:rPr lang="en-GB" sz="2600" dirty="0"/>
              <a:t> chi </a:t>
            </a:r>
            <a:r>
              <a:rPr lang="en-GB" sz="2600" dirty="0" err="1"/>
              <a:t>ddechrau</a:t>
            </a:r>
            <a:r>
              <a:rPr lang="en-GB" sz="2600" dirty="0"/>
              <a:t> </a:t>
            </a:r>
            <a:r>
              <a:rPr lang="en-GB" sz="2600" dirty="0" err="1"/>
              <a:t>paratoi</a:t>
            </a:r>
            <a:r>
              <a:rPr lang="en-GB" sz="2600" dirty="0"/>
              <a:t> at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arolwg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astudio</a:t>
            </a:r>
            <a:r>
              <a:rPr lang="en-GB" sz="2600" dirty="0"/>
              <a:t> </a:t>
            </a:r>
            <a:r>
              <a:rPr lang="en-GB" sz="2600" dirty="0" err="1"/>
              <a:t>gramadeg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cwrs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……………………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gofyn</a:t>
            </a:r>
            <a:r>
              <a:rPr lang="en-GB" sz="2600" dirty="0"/>
              <a:t> </a:t>
            </a:r>
            <a:r>
              <a:rPr lang="en-GB" sz="2600" dirty="0" err="1"/>
              <a:t>ydy</a:t>
            </a:r>
            <a:r>
              <a:rPr lang="en-GB" sz="2600" dirty="0"/>
              <a:t> </a:t>
            </a:r>
            <a:r>
              <a:rPr lang="en-GB" sz="2600" dirty="0" err="1"/>
              <a:t>hi’n</a:t>
            </a:r>
            <a:r>
              <a:rPr lang="en-GB" sz="2600" dirty="0"/>
              <a:t> </a:t>
            </a:r>
            <a:r>
              <a:rPr lang="en-GB" sz="2600" dirty="0" err="1"/>
              <a:t>bosibl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chi </a:t>
            </a:r>
            <a:r>
              <a:rPr lang="en-GB" sz="2600" dirty="0" err="1"/>
              <a:t>fynd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cyfarfod</a:t>
            </a:r>
            <a:r>
              <a:rPr lang="en-GB" sz="2600" dirty="0"/>
              <a:t> </a:t>
            </a:r>
            <a:r>
              <a:rPr lang="en-GB" sz="2600" dirty="0" err="1"/>
              <a:t>heno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 </a:t>
            </a:r>
            <a:r>
              <a:rPr lang="en-GB" sz="2600" dirty="0" err="1"/>
              <a:t>anodd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amser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wneud</a:t>
            </a:r>
            <a:r>
              <a:rPr lang="en-GB" sz="2600" dirty="0"/>
              <a:t> </a:t>
            </a:r>
            <a:r>
              <a:rPr lang="en-GB" sz="2600" dirty="0" err="1"/>
              <a:t>popeth</a:t>
            </a:r>
            <a:r>
              <a:rPr lang="en-GB" sz="2600" dirty="0"/>
              <a:t>.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………………..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brysur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ystod</a:t>
            </a:r>
            <a:r>
              <a:rPr lang="en-GB" sz="2600" dirty="0"/>
              <a:t> </a:t>
            </a:r>
            <a:r>
              <a:rPr lang="en-GB" sz="2600" dirty="0" err="1"/>
              <a:t>tymor</a:t>
            </a:r>
            <a:r>
              <a:rPr lang="en-GB" sz="2600" dirty="0"/>
              <a:t> y </a:t>
            </a:r>
            <a:r>
              <a:rPr lang="en-GB" sz="2600" dirty="0" err="1"/>
              <a:t>gwanwyn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…………………….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mwynhau</a:t>
            </a:r>
            <a:r>
              <a:rPr lang="en-GB" sz="2600" dirty="0"/>
              <a:t> </a:t>
            </a:r>
            <a:r>
              <a:rPr lang="en-GB" sz="2600" dirty="0" err="1"/>
              <a:t>eu</a:t>
            </a:r>
            <a:r>
              <a:rPr lang="en-GB" sz="2600" dirty="0"/>
              <a:t> </a:t>
            </a:r>
            <a:r>
              <a:rPr lang="en-GB" sz="2600" dirty="0" err="1"/>
              <a:t>swyddi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fawr</a:t>
            </a:r>
            <a:r>
              <a:rPr lang="en-GB" sz="2600" dirty="0"/>
              <a:t> </a:t>
            </a:r>
            <a:r>
              <a:rPr lang="en-GB" sz="2600" dirty="0" err="1"/>
              <a:t>iawn</a:t>
            </a:r>
            <a:r>
              <a:rPr lang="en-GB" sz="2600" dirty="0"/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E563CF-9B14-844E-963D-FCD975996B7D}"/>
              </a:ext>
            </a:extLst>
          </p:cNvPr>
          <p:cNvSpPr txBox="1"/>
          <p:nvPr/>
        </p:nvSpPr>
        <p:spPr>
          <a:xfrm>
            <a:off x="1975945" y="73493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F14CB-C4A6-DC48-BD97-A4C0C0A11982}"/>
              </a:ext>
            </a:extLst>
          </p:cNvPr>
          <p:cNvSpPr txBox="1"/>
          <p:nvPr/>
        </p:nvSpPr>
        <p:spPr>
          <a:xfrm>
            <a:off x="1975945" y="126997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10DA17-19A7-E04E-BE7D-D75908A19884}"/>
              </a:ext>
            </a:extLst>
          </p:cNvPr>
          <p:cNvSpPr txBox="1"/>
          <p:nvPr/>
        </p:nvSpPr>
        <p:spPr>
          <a:xfrm>
            <a:off x="2275491" y="1796187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6089E6-D064-2B43-B699-9C9F16DAA755}"/>
              </a:ext>
            </a:extLst>
          </p:cNvPr>
          <p:cNvSpPr txBox="1"/>
          <p:nvPr/>
        </p:nvSpPr>
        <p:spPr>
          <a:xfrm>
            <a:off x="1975945" y="226668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D6D3E4-40DB-8748-8BCC-0F93B7A74526}"/>
              </a:ext>
            </a:extLst>
          </p:cNvPr>
          <p:cNvSpPr txBox="1"/>
          <p:nvPr/>
        </p:nvSpPr>
        <p:spPr>
          <a:xfrm>
            <a:off x="1897117" y="280359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5DB124-C344-6649-BE60-DE3AF7D29ABA}"/>
              </a:ext>
            </a:extLst>
          </p:cNvPr>
          <p:cNvSpPr txBox="1"/>
          <p:nvPr/>
        </p:nvSpPr>
        <p:spPr>
          <a:xfrm>
            <a:off x="1897117" y="3357838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CC941F-456F-3444-BA37-9E6C44D2EEE8}"/>
              </a:ext>
            </a:extLst>
          </p:cNvPr>
          <p:cNvSpPr txBox="1"/>
          <p:nvPr/>
        </p:nvSpPr>
        <p:spPr>
          <a:xfrm>
            <a:off x="1975945" y="384234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8223AB-59BF-0141-B169-E3B5EAC6148A}"/>
              </a:ext>
            </a:extLst>
          </p:cNvPr>
          <p:cNvSpPr txBox="1"/>
          <p:nvPr/>
        </p:nvSpPr>
        <p:spPr>
          <a:xfrm>
            <a:off x="1975945" y="437926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Mae’n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AD5EEA-FE53-5849-8351-5D379DB79592}"/>
              </a:ext>
            </a:extLst>
          </p:cNvPr>
          <p:cNvSpPr txBox="1"/>
          <p:nvPr/>
        </p:nvSpPr>
        <p:spPr>
          <a:xfrm>
            <a:off x="1975945" y="4874255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430081-47A0-F343-9DE0-97D2B47FD775}"/>
              </a:ext>
            </a:extLst>
          </p:cNvPr>
          <p:cNvSpPr txBox="1"/>
          <p:nvPr/>
        </p:nvSpPr>
        <p:spPr>
          <a:xfrm>
            <a:off x="1975945" y="540308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Maen</a:t>
            </a:r>
            <a:endParaRPr lang="en-US" sz="2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0BD2B29-22A8-5D4E-90DB-D9B0E7CD8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00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3666" y="237035"/>
            <a:ext cx="7704667" cy="1305097"/>
          </a:xfrm>
        </p:spPr>
        <p:txBody>
          <a:bodyPr/>
          <a:lstStyle/>
          <a:p>
            <a:pPr algn="ctr"/>
            <a:r>
              <a:rPr lang="en-US" b="1" dirty="0" err="1"/>
              <a:t>Pryd</a:t>
            </a:r>
            <a:r>
              <a:rPr lang="en-US" b="1" dirty="0"/>
              <a:t> / 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9536" y="1137838"/>
            <a:ext cx="11009376" cy="4830578"/>
          </a:xfrm>
        </p:spPr>
        <p:txBody>
          <a:bodyPr>
            <a:noAutofit/>
          </a:bodyPr>
          <a:lstStyle/>
          <a:p>
            <a:r>
              <a:rPr lang="en-US" sz="2800" dirty="0"/>
              <a:t>Pan = </a:t>
            </a:r>
            <a:r>
              <a:rPr lang="en-US" sz="2800" dirty="0" err="1"/>
              <a:t>datganiad</a:t>
            </a:r>
            <a:endParaRPr lang="en-US" sz="2800" dirty="0"/>
          </a:p>
          <a:p>
            <a:r>
              <a:rPr lang="en-US" sz="2800" dirty="0" err="1"/>
              <a:t>Bydda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mynd</a:t>
            </a:r>
            <a:r>
              <a:rPr lang="en-US" sz="2800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pan</a:t>
            </a:r>
            <a:r>
              <a:rPr lang="en-US" sz="2800" dirty="0"/>
              <a:t> </a:t>
            </a:r>
            <a:r>
              <a:rPr lang="en-US" sz="2800" dirty="0" err="1"/>
              <a:t>gaf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gyfle</a:t>
            </a:r>
            <a:r>
              <a:rPr lang="en-US" sz="2800" dirty="0"/>
              <a:t>.</a:t>
            </a:r>
          </a:p>
          <a:p>
            <a:r>
              <a:rPr lang="en-US" sz="2800" dirty="0" err="1"/>
              <a:t>Roeddwn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mwynhau</a:t>
            </a:r>
            <a:r>
              <a:rPr lang="en-US" sz="2800" dirty="0"/>
              <a:t> </a:t>
            </a:r>
            <a:r>
              <a:rPr lang="en-US" sz="2800" dirty="0" err="1"/>
              <a:t>chwarae</a:t>
            </a:r>
            <a:r>
              <a:rPr lang="en-US" sz="2800" dirty="0"/>
              <a:t> </a:t>
            </a:r>
            <a:r>
              <a:rPr lang="en-US" sz="2800" dirty="0" err="1"/>
              <a:t>hoci</a:t>
            </a:r>
            <a:r>
              <a:rPr lang="en-US" sz="2800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pan</a:t>
            </a:r>
            <a:r>
              <a:rPr lang="en-US" sz="2800" dirty="0"/>
              <a:t> </a:t>
            </a:r>
            <a:r>
              <a:rPr lang="en-US" sz="2800" dirty="0" err="1"/>
              <a:t>oeddwn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ifanc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 err="1"/>
              <a:t>Pryd</a:t>
            </a:r>
            <a:r>
              <a:rPr lang="en-US" sz="2800" dirty="0"/>
              <a:t> = </a:t>
            </a:r>
            <a:r>
              <a:rPr lang="en-US" sz="2800" dirty="0" err="1"/>
              <a:t>gofyn</a:t>
            </a:r>
            <a:r>
              <a:rPr lang="en-US" sz="2800" dirty="0"/>
              <a:t> </a:t>
            </a:r>
            <a:r>
              <a:rPr lang="en-US" sz="2800" dirty="0" err="1"/>
              <a:t>cwestiynau</a:t>
            </a:r>
            <a:endParaRPr lang="en-US" sz="2800" dirty="0"/>
          </a:p>
          <a:p>
            <a:pPr marL="0" indent="0">
              <a:buNone/>
            </a:pPr>
            <a:r>
              <a:rPr lang="en-US" sz="2800" dirty="0"/>
              <a:t>           neu… </a:t>
            </a:r>
            <a:r>
              <a:rPr lang="en-US" sz="2800" dirty="0" err="1"/>
              <a:t>siarad</a:t>
            </a:r>
            <a:r>
              <a:rPr lang="en-US" sz="2800" dirty="0"/>
              <a:t> am </a:t>
            </a:r>
            <a:r>
              <a:rPr lang="en-US" sz="2800" dirty="0" err="1"/>
              <a:t>adeg</a:t>
            </a:r>
            <a:r>
              <a:rPr lang="en-US" sz="2800" dirty="0"/>
              <a:t> </a:t>
            </a:r>
            <a:r>
              <a:rPr lang="en-US" sz="2800" dirty="0" err="1"/>
              <a:t>penodol</a:t>
            </a:r>
            <a:r>
              <a:rPr lang="en-US" sz="2800" dirty="0"/>
              <a:t> </a:t>
            </a:r>
            <a:r>
              <a:rPr lang="en-US" sz="2800" dirty="0" err="1"/>
              <a:t>iawn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.</a:t>
            </a:r>
          </a:p>
          <a:p>
            <a:r>
              <a:rPr lang="en-US" sz="2800" b="1" dirty="0" err="1">
                <a:solidFill>
                  <a:srgbClr val="FF0000"/>
                </a:solidFill>
              </a:rPr>
              <a:t>Pryd</a:t>
            </a:r>
            <a:r>
              <a:rPr lang="en-US" sz="2800" dirty="0"/>
              <a:t>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amser</a:t>
            </a:r>
            <a:r>
              <a:rPr lang="en-US" sz="2800" dirty="0"/>
              <a:t> </a:t>
            </a:r>
            <a:r>
              <a:rPr lang="en-US" sz="2800" dirty="0" err="1"/>
              <a:t>cinio</a:t>
            </a:r>
            <a:r>
              <a:rPr lang="en-US" sz="2800" dirty="0"/>
              <a:t>?</a:t>
            </a:r>
          </a:p>
          <a:p>
            <a:r>
              <a:rPr lang="en-US" sz="2800" dirty="0"/>
              <a:t>Dyna </a:t>
            </a:r>
            <a:r>
              <a:rPr lang="en-US" sz="2800" b="1" dirty="0" err="1">
                <a:solidFill>
                  <a:srgbClr val="FF0000"/>
                </a:solidFill>
              </a:rPr>
              <a:t>pryd</a:t>
            </a:r>
            <a:r>
              <a:rPr lang="en-US" sz="2800" dirty="0"/>
              <a:t> </a:t>
            </a:r>
            <a:r>
              <a:rPr lang="en-US" sz="2800" dirty="0" err="1"/>
              <a:t>ganodd</a:t>
            </a:r>
            <a:r>
              <a:rPr lang="en-US" sz="2800" dirty="0"/>
              <a:t> y </a:t>
            </a:r>
            <a:r>
              <a:rPr lang="en-US" sz="2800" dirty="0" err="1"/>
              <a:t>gloch</a:t>
            </a:r>
            <a:r>
              <a:rPr lang="en-US" sz="2800" dirty="0"/>
              <a:t>. 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F1D00-3507-2B49-ADA5-4A58C159DB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27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8322" y="84084"/>
            <a:ext cx="7704667" cy="889461"/>
          </a:xfrm>
        </p:spPr>
        <p:txBody>
          <a:bodyPr>
            <a:normAutofit/>
          </a:bodyPr>
          <a:lstStyle/>
          <a:p>
            <a:r>
              <a:rPr lang="en-US" sz="3800" dirty="0" err="1"/>
              <a:t>Cyfieithiwch</a:t>
            </a:r>
            <a:r>
              <a:rPr lang="en-US" sz="3800" dirty="0"/>
              <a:t> y </a:t>
            </a:r>
            <a:r>
              <a:rPr lang="en-US" sz="3800" dirty="0" err="1"/>
              <a:t>canlynol</a:t>
            </a:r>
            <a:r>
              <a:rPr lang="is-IS" sz="3800" dirty="0"/>
              <a:t>…</a:t>
            </a:r>
            <a:endParaRPr lang="en-US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3856" y="973545"/>
            <a:ext cx="10771446" cy="3754001"/>
          </a:xfrm>
        </p:spPr>
        <p:txBody>
          <a:bodyPr>
            <a:noAutofit/>
          </a:bodyPr>
          <a:lstStyle/>
          <a:p>
            <a:r>
              <a:rPr lang="en-US" sz="2800" dirty="0"/>
              <a:t>I’ll go there when I have time.</a:t>
            </a:r>
          </a:p>
          <a:p>
            <a:pPr lvl="1"/>
            <a:r>
              <a:rPr lang="en-US" sz="2400" dirty="0" err="1">
                <a:solidFill>
                  <a:schemeClr val="accent1"/>
                </a:solidFill>
              </a:rPr>
              <a:t>Bydda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i’n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mynd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yna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b="1" dirty="0">
                <a:solidFill>
                  <a:schemeClr val="accent1"/>
                </a:solidFill>
              </a:rPr>
              <a:t>pan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fydd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amser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gyda</a:t>
            </a:r>
            <a:r>
              <a:rPr lang="en-US" sz="2400" dirty="0">
                <a:solidFill>
                  <a:schemeClr val="accent1"/>
                </a:solidFill>
              </a:rPr>
              <a:t> fi.  / </a:t>
            </a:r>
            <a:r>
              <a:rPr lang="en-US" sz="2400" dirty="0" err="1">
                <a:solidFill>
                  <a:schemeClr val="accent1"/>
                </a:solidFill>
              </a:rPr>
              <a:t>Af</a:t>
            </a:r>
            <a:r>
              <a:rPr lang="en-US" sz="2400" dirty="0">
                <a:solidFill>
                  <a:schemeClr val="accent1"/>
                </a:solidFill>
              </a:rPr>
              <a:t> fi </a:t>
            </a:r>
            <a:r>
              <a:rPr lang="en-US" sz="2400" dirty="0" err="1">
                <a:solidFill>
                  <a:schemeClr val="accent1"/>
                </a:solidFill>
              </a:rPr>
              <a:t>yna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b="1" dirty="0">
                <a:solidFill>
                  <a:schemeClr val="accent1"/>
                </a:solidFill>
              </a:rPr>
              <a:t>pan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fydd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amser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gyda</a:t>
            </a:r>
            <a:r>
              <a:rPr lang="en-US" sz="2400" dirty="0">
                <a:solidFill>
                  <a:schemeClr val="accent1"/>
                </a:solidFill>
              </a:rPr>
              <a:t> fi.</a:t>
            </a:r>
          </a:p>
          <a:p>
            <a:r>
              <a:rPr lang="en-US" sz="2800" dirty="0"/>
              <a:t>When is lunch break?</a:t>
            </a:r>
          </a:p>
          <a:p>
            <a:pPr lvl="1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mae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amser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cinio</a:t>
            </a:r>
            <a:r>
              <a:rPr lang="en-US" sz="2400" dirty="0">
                <a:solidFill>
                  <a:schemeClr val="accent1"/>
                </a:solidFill>
              </a:rPr>
              <a:t>? </a:t>
            </a:r>
          </a:p>
          <a:p>
            <a:r>
              <a:rPr lang="en-US" sz="2800" dirty="0"/>
              <a:t>Can you tell me when the Second World War happened?</a:t>
            </a:r>
          </a:p>
          <a:p>
            <a:pPr lvl="1"/>
            <a:r>
              <a:rPr lang="en-US" sz="2400" dirty="0" err="1">
                <a:solidFill>
                  <a:schemeClr val="accent1"/>
                </a:solidFill>
              </a:rPr>
              <a:t>Allwch</a:t>
            </a:r>
            <a:r>
              <a:rPr lang="en-US" sz="2400" dirty="0">
                <a:solidFill>
                  <a:schemeClr val="accent1"/>
                </a:solidFill>
              </a:rPr>
              <a:t> chi </a:t>
            </a:r>
            <a:r>
              <a:rPr lang="en-US" sz="2400" dirty="0" err="1">
                <a:solidFill>
                  <a:schemeClr val="accent1"/>
                </a:solidFill>
              </a:rPr>
              <a:t>ddweud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wrtha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i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digwyddodd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yr</a:t>
            </a:r>
            <a:r>
              <a:rPr lang="en-US" sz="2400" dirty="0">
                <a:solidFill>
                  <a:schemeClr val="accent1"/>
                </a:solidFill>
              </a:rPr>
              <a:t> Ail </a:t>
            </a:r>
            <a:r>
              <a:rPr lang="en-US" sz="2400" dirty="0" err="1">
                <a:solidFill>
                  <a:schemeClr val="accent1"/>
                </a:solidFill>
              </a:rPr>
              <a:t>Ryfel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Byd</a:t>
            </a:r>
            <a:r>
              <a:rPr lang="en-US" sz="2400" dirty="0">
                <a:solidFill>
                  <a:schemeClr val="accent1"/>
                </a:solidFill>
              </a:rPr>
              <a:t>?  / </a:t>
            </a:r>
            <a:r>
              <a:rPr lang="en-US" sz="2400" dirty="0" err="1">
                <a:solidFill>
                  <a:schemeClr val="accent1"/>
                </a:solidFill>
              </a:rPr>
              <a:t>Wyt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ti’n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gallu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dweud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wrtha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i</a:t>
            </a:r>
            <a:r>
              <a:rPr lang="en-US" sz="2400" dirty="0">
                <a:solidFill>
                  <a:schemeClr val="accent1"/>
                </a:solidFill>
              </a:rPr>
              <a:t>….</a:t>
            </a:r>
          </a:p>
          <a:p>
            <a:r>
              <a:rPr lang="en-US" sz="2800" dirty="0"/>
              <a:t>When was the Iron Age?</a:t>
            </a:r>
          </a:p>
          <a:p>
            <a:pPr lvl="1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oedd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yr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Oes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Haearn</a:t>
            </a:r>
            <a:r>
              <a:rPr lang="en-US" sz="2400" dirty="0">
                <a:solidFill>
                  <a:schemeClr val="accent1"/>
                </a:solidFill>
              </a:rPr>
              <a:t>?</a:t>
            </a:r>
            <a:endParaRPr lang="en-US" sz="1800" dirty="0">
              <a:solidFill>
                <a:schemeClr val="accen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FACF60-8C03-474F-ADA6-3938FA7E0E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91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8322" y="84084"/>
            <a:ext cx="7704667" cy="889461"/>
          </a:xfrm>
        </p:spPr>
        <p:txBody>
          <a:bodyPr>
            <a:normAutofit/>
          </a:bodyPr>
          <a:lstStyle/>
          <a:p>
            <a:r>
              <a:rPr lang="en-US" sz="3800" dirty="0" err="1"/>
              <a:t>Cyfieithiwch</a:t>
            </a:r>
            <a:r>
              <a:rPr lang="en-US" sz="3800" dirty="0"/>
              <a:t> y </a:t>
            </a:r>
            <a:r>
              <a:rPr lang="en-US" sz="3800" dirty="0" err="1"/>
              <a:t>canlynol</a:t>
            </a:r>
            <a:r>
              <a:rPr lang="is-IS" sz="3800" dirty="0"/>
              <a:t>…</a:t>
            </a:r>
            <a:endParaRPr lang="en-US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644" y="1573689"/>
            <a:ext cx="10808022" cy="3754001"/>
          </a:xfrm>
        </p:spPr>
        <p:txBody>
          <a:bodyPr>
            <a:noAutofit/>
          </a:bodyPr>
          <a:lstStyle/>
          <a:p>
            <a:r>
              <a:rPr lang="en-US" sz="2800" dirty="0"/>
              <a:t>When were the Celts living in Wales?</a:t>
            </a:r>
          </a:p>
          <a:p>
            <a:pPr lvl="1"/>
            <a:r>
              <a:rPr lang="en-US" sz="2800" b="1" dirty="0" err="1">
                <a:solidFill>
                  <a:schemeClr val="accent1"/>
                </a:solidFill>
              </a:rPr>
              <a:t>Pryd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oedd</a:t>
            </a:r>
            <a:r>
              <a:rPr lang="en-US" sz="2800" dirty="0">
                <a:solidFill>
                  <a:schemeClr val="accent1"/>
                </a:solidFill>
              </a:rPr>
              <a:t> y </a:t>
            </a:r>
            <a:r>
              <a:rPr lang="en-US" sz="2800" dirty="0" err="1">
                <a:solidFill>
                  <a:schemeClr val="accent1"/>
                </a:solidFill>
              </a:rPr>
              <a:t>Celtiaid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yn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byw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yng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Nghymru</a:t>
            </a:r>
            <a:r>
              <a:rPr lang="en-US" sz="2800" dirty="0">
                <a:solidFill>
                  <a:schemeClr val="accent1"/>
                </a:solidFill>
              </a:rPr>
              <a:t>?</a:t>
            </a:r>
          </a:p>
          <a:p>
            <a:r>
              <a:rPr lang="en-US" sz="2800" dirty="0"/>
              <a:t>When the children read, their progress is obvious.</a:t>
            </a:r>
          </a:p>
          <a:p>
            <a:pPr lvl="1"/>
            <a:r>
              <a:rPr lang="en-US" sz="2800" b="1" dirty="0">
                <a:solidFill>
                  <a:schemeClr val="accent1"/>
                </a:solidFill>
              </a:rPr>
              <a:t>Pan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mae’r</a:t>
            </a:r>
            <a:r>
              <a:rPr lang="en-US" sz="2800" dirty="0">
                <a:solidFill>
                  <a:schemeClr val="accent1"/>
                </a:solidFill>
              </a:rPr>
              <a:t> plant </a:t>
            </a:r>
            <a:r>
              <a:rPr lang="en-US" sz="2800" dirty="0" err="1">
                <a:solidFill>
                  <a:schemeClr val="accent1"/>
                </a:solidFill>
              </a:rPr>
              <a:t>yn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darllen</a:t>
            </a:r>
            <a:r>
              <a:rPr lang="en-US" sz="2800" dirty="0">
                <a:solidFill>
                  <a:schemeClr val="accent1"/>
                </a:solidFill>
              </a:rPr>
              <a:t>, </a:t>
            </a:r>
            <a:r>
              <a:rPr lang="en-US" sz="2800" dirty="0" err="1">
                <a:solidFill>
                  <a:schemeClr val="accent1"/>
                </a:solidFill>
              </a:rPr>
              <a:t>mae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eu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cynnydd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nhw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yn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amlwg</a:t>
            </a:r>
            <a:r>
              <a:rPr lang="en-US" sz="2800" dirty="0">
                <a:solidFill>
                  <a:schemeClr val="accent1"/>
                </a:solidFill>
              </a:rPr>
              <a:t>.</a:t>
            </a:r>
          </a:p>
          <a:p>
            <a:r>
              <a:rPr lang="en-US" sz="2800" dirty="0"/>
              <a:t>This is when the volcano erupted</a:t>
            </a:r>
          </a:p>
          <a:p>
            <a:pPr lvl="1"/>
            <a:r>
              <a:rPr lang="en-US" sz="2800" dirty="0" err="1">
                <a:solidFill>
                  <a:schemeClr val="accent1"/>
                </a:solidFill>
              </a:rPr>
              <a:t>Dyma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pryd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echdorrodd</a:t>
            </a:r>
            <a:r>
              <a:rPr lang="en-US" sz="2800" dirty="0">
                <a:solidFill>
                  <a:schemeClr val="accent1"/>
                </a:solidFill>
              </a:rPr>
              <a:t> y </a:t>
            </a:r>
            <a:r>
              <a:rPr lang="en-US" sz="2800" dirty="0" err="1">
                <a:solidFill>
                  <a:schemeClr val="accent1"/>
                </a:solidFill>
              </a:rPr>
              <a:t>llosgfynydd</a:t>
            </a:r>
            <a:r>
              <a:rPr lang="en-US" sz="2800" dirty="0">
                <a:solidFill>
                  <a:schemeClr val="accent1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895BC-473C-584F-85BF-E7F1474659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5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70866-AA2E-BB4B-BE0E-ABE282C4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786" y="139915"/>
            <a:ext cx="10515600" cy="59772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b="1" dirty="0" err="1">
                <a:solidFill>
                  <a:schemeClr val="tx2"/>
                </a:solidFill>
              </a:rPr>
              <a:t>Ymarfer</a:t>
            </a:r>
            <a:r>
              <a:rPr lang="en-GB" sz="2600" b="1" dirty="0">
                <a:solidFill>
                  <a:schemeClr val="tx2"/>
                </a:solidFill>
              </a:rPr>
              <a:t> 1 : </a:t>
            </a:r>
            <a:r>
              <a:rPr lang="en-GB" sz="2600" b="1" dirty="0" err="1">
                <a:solidFill>
                  <a:schemeClr val="tx2"/>
                </a:solidFill>
              </a:rPr>
              <a:t>Llenwi’r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 err="1">
                <a:solidFill>
                  <a:schemeClr val="tx2"/>
                </a:solidFill>
              </a:rPr>
              <a:t>bylchau</a:t>
            </a:r>
            <a:r>
              <a:rPr lang="en-GB" sz="2600" b="1" dirty="0">
                <a:solidFill>
                  <a:schemeClr val="tx2"/>
                </a:solidFill>
              </a:rPr>
              <a:t>.  </a:t>
            </a:r>
            <a:r>
              <a:rPr lang="en-GB" sz="2600" b="1" dirty="0" err="1">
                <a:solidFill>
                  <a:schemeClr val="tx2"/>
                </a:solidFill>
              </a:rPr>
              <a:t>Rhowch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>
                <a:solidFill>
                  <a:srgbClr val="FF0000"/>
                </a:solidFill>
              </a:rPr>
              <a:t>pan</a:t>
            </a:r>
            <a:r>
              <a:rPr lang="en-GB" sz="2600" b="1" dirty="0">
                <a:solidFill>
                  <a:schemeClr val="tx2"/>
                </a:solidFill>
              </a:rPr>
              <a:t> neu </a:t>
            </a:r>
            <a:r>
              <a:rPr lang="en-GB" sz="2600" b="1" dirty="0" err="1">
                <a:solidFill>
                  <a:srgbClr val="FF0000"/>
                </a:solidFill>
              </a:rPr>
              <a:t>pryd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 err="1">
                <a:solidFill>
                  <a:schemeClr val="tx2"/>
                </a:solidFill>
              </a:rPr>
              <a:t>yn</a:t>
            </a:r>
            <a:r>
              <a:rPr lang="en-GB" sz="2600" b="1" dirty="0">
                <a:solidFill>
                  <a:schemeClr val="tx2"/>
                </a:solidFill>
              </a:rPr>
              <a:t> y </a:t>
            </a:r>
            <a:r>
              <a:rPr lang="en-GB" sz="2600" b="1" dirty="0" err="1">
                <a:solidFill>
                  <a:schemeClr val="tx2"/>
                </a:solidFill>
              </a:rPr>
              <a:t>bylchau</a:t>
            </a:r>
            <a:r>
              <a:rPr lang="en-GB" sz="2600" b="1" dirty="0">
                <a:solidFill>
                  <a:schemeClr val="tx2"/>
                </a:solidFill>
              </a:rPr>
              <a:t> </a:t>
            </a:r>
            <a:r>
              <a:rPr lang="en-GB" sz="2600" b="1" dirty="0" err="1">
                <a:solidFill>
                  <a:schemeClr val="tx2"/>
                </a:solidFill>
              </a:rPr>
              <a:t>isod</a:t>
            </a:r>
            <a:r>
              <a:rPr lang="en-GB" sz="2600" b="1" dirty="0">
                <a:solidFill>
                  <a:schemeClr val="tx2"/>
                </a:solidFill>
              </a:rPr>
              <a:t>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 err="1"/>
              <a:t>Aeth</a:t>
            </a:r>
            <a:r>
              <a:rPr lang="en-GB" sz="2600" dirty="0"/>
              <a:t> y </a:t>
            </a:r>
            <a:r>
              <a:rPr lang="en-GB" sz="2600" dirty="0" err="1"/>
              <a:t>myfyrwyr</a:t>
            </a:r>
            <a:r>
              <a:rPr lang="en-GB" sz="2600" dirty="0"/>
              <a:t> </a:t>
            </a:r>
            <a:r>
              <a:rPr lang="en-GB" sz="2600" dirty="0" err="1"/>
              <a:t>adref</a:t>
            </a:r>
            <a:r>
              <a:rPr lang="en-GB" sz="2600" dirty="0"/>
              <a:t> ............  </a:t>
            </a:r>
            <a:r>
              <a:rPr lang="en-GB" sz="2600" dirty="0" err="1"/>
              <a:t>orffennodd</a:t>
            </a:r>
            <a:r>
              <a:rPr lang="en-GB" sz="2600" dirty="0"/>
              <a:t> y </a:t>
            </a:r>
            <a:r>
              <a:rPr lang="en-GB" sz="2600" dirty="0" err="1"/>
              <a:t>ddarlith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“............ </a:t>
            </a:r>
            <a:r>
              <a:rPr lang="en-GB" sz="2600" dirty="0" err="1"/>
              <a:t>fyddwch</a:t>
            </a:r>
            <a:r>
              <a:rPr lang="en-GB" sz="2600" dirty="0"/>
              <a:t> </a:t>
            </a:r>
            <a:r>
              <a:rPr lang="en-GB" sz="2600" dirty="0" err="1"/>
              <a:t>chi’n</a:t>
            </a:r>
            <a:r>
              <a:rPr lang="en-GB" sz="2600" dirty="0"/>
              <a:t> </a:t>
            </a:r>
            <a:r>
              <a:rPr lang="en-GB" sz="2600" dirty="0" err="1"/>
              <a:t>cyrraedd</a:t>
            </a:r>
            <a:r>
              <a:rPr lang="en-GB" sz="2600" dirty="0"/>
              <a:t>, </a:t>
            </a:r>
            <a:r>
              <a:rPr lang="en-GB" sz="2600" dirty="0" err="1"/>
              <a:t>rhowch</a:t>
            </a:r>
            <a:r>
              <a:rPr lang="en-GB" sz="2600" dirty="0"/>
              <a:t> </a:t>
            </a:r>
            <a:r>
              <a:rPr lang="en-GB" sz="2600" dirty="0" err="1"/>
              <a:t>wybod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fi”.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Beth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digwydd</a:t>
            </a:r>
            <a:r>
              <a:rPr lang="en-GB" sz="2600" dirty="0"/>
              <a:t> ............ </a:t>
            </a:r>
            <a:r>
              <a:rPr lang="en-GB" sz="2600" dirty="0" err="1"/>
              <a:t>maen</a:t>
            </a:r>
            <a:r>
              <a:rPr lang="en-GB" sz="2600" dirty="0"/>
              <a:t> </a:t>
            </a:r>
            <a:r>
              <a:rPr lang="en-GB" sz="2600" dirty="0" err="1"/>
              <a:t>nhw’n</a:t>
            </a:r>
            <a:r>
              <a:rPr lang="en-GB" sz="2600" dirty="0"/>
              <a:t> </a:t>
            </a:r>
            <a:r>
              <a:rPr lang="en-GB" sz="2600" dirty="0" err="1"/>
              <a:t>gwneud</a:t>
            </a:r>
            <a:r>
              <a:rPr lang="en-GB" sz="2600" dirty="0"/>
              <a:t> </a:t>
            </a:r>
            <a:r>
              <a:rPr lang="en-GB" sz="2600" dirty="0" err="1"/>
              <a:t>camgymeriad</a:t>
            </a:r>
            <a:r>
              <a:rPr lang="en-GB" sz="2600" dirty="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..............  </a:t>
            </a:r>
            <a:r>
              <a:rPr lang="en-GB" sz="2600" dirty="0" err="1"/>
              <a:t>mae</a:t>
            </a:r>
            <a:r>
              <a:rPr lang="en-GB" sz="2600" dirty="0"/>
              <a:t> </a:t>
            </a:r>
            <a:r>
              <a:rPr lang="en-GB" sz="2600" dirty="0" err="1"/>
              <a:t>hi’n</a:t>
            </a:r>
            <a:r>
              <a:rPr lang="en-GB" sz="2600" dirty="0"/>
              <a:t> </a:t>
            </a:r>
            <a:r>
              <a:rPr lang="en-GB" sz="2600" dirty="0" err="1"/>
              <a:t>amser</a:t>
            </a:r>
            <a:r>
              <a:rPr lang="en-GB" sz="2600" dirty="0"/>
              <a:t> </a:t>
            </a:r>
            <a:r>
              <a:rPr lang="en-GB" sz="2600" dirty="0" err="1"/>
              <a:t>mynd</a:t>
            </a:r>
            <a:r>
              <a:rPr lang="en-GB" sz="2600" dirty="0"/>
              <a:t> </a:t>
            </a:r>
            <a:r>
              <a:rPr lang="en-GB" sz="2600" dirty="0" err="1"/>
              <a:t>adref</a:t>
            </a:r>
            <a:r>
              <a:rPr lang="en-GB" sz="2600" dirty="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............... </a:t>
            </a:r>
            <a:r>
              <a:rPr lang="en-GB" sz="2600" dirty="0" err="1"/>
              <a:t>aeth</a:t>
            </a:r>
            <a:r>
              <a:rPr lang="en-GB" sz="2600" dirty="0"/>
              <a:t> </a:t>
            </a:r>
            <a:r>
              <a:rPr lang="en-GB" sz="2600" dirty="0" err="1"/>
              <a:t>Tomos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coleg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Llundain</a:t>
            </a:r>
            <a:r>
              <a:rPr lang="en-GB" sz="2600" dirty="0"/>
              <a:t> </a:t>
            </a:r>
            <a:r>
              <a:rPr lang="en-GB" sz="2600" dirty="0" err="1"/>
              <a:t>roedd</a:t>
            </a:r>
            <a:r>
              <a:rPr lang="en-GB" sz="2600" dirty="0"/>
              <a:t> </a:t>
            </a:r>
            <a:r>
              <a:rPr lang="en-GB" sz="2600" dirty="0" err="1"/>
              <a:t>pawb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falch</a:t>
            </a:r>
            <a:r>
              <a:rPr lang="en-GB" sz="2600" dirty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Beth </a:t>
            </a:r>
            <a:r>
              <a:rPr lang="en-GB" sz="2600" dirty="0" err="1"/>
              <a:t>oedd</a:t>
            </a:r>
            <a:r>
              <a:rPr lang="en-GB" sz="2600" dirty="0"/>
              <a:t> </a:t>
            </a:r>
            <a:r>
              <a:rPr lang="en-GB" sz="2600" dirty="0" err="1"/>
              <a:t>dy</a:t>
            </a:r>
            <a:r>
              <a:rPr lang="en-GB" sz="2600" dirty="0"/>
              <a:t> </a:t>
            </a:r>
            <a:r>
              <a:rPr lang="en-GB" sz="2600" dirty="0" err="1"/>
              <a:t>hoff</a:t>
            </a:r>
            <a:r>
              <a:rPr lang="en-GB" sz="2600" dirty="0"/>
              <a:t> </a:t>
            </a:r>
            <a:r>
              <a:rPr lang="en-GB" sz="2600" dirty="0" err="1"/>
              <a:t>bwnc</a:t>
            </a:r>
            <a:r>
              <a:rPr lang="en-GB" sz="2600" dirty="0"/>
              <a:t>  ............  </a:t>
            </a:r>
            <a:r>
              <a:rPr lang="en-GB" sz="2600" dirty="0" err="1"/>
              <a:t>oeddet</a:t>
            </a:r>
            <a:r>
              <a:rPr lang="en-GB" sz="2600" dirty="0"/>
              <a:t> </a:t>
            </a:r>
            <a:r>
              <a:rPr lang="en-GB" sz="2600" dirty="0" err="1"/>
              <a:t>ti’n</a:t>
            </a:r>
            <a:r>
              <a:rPr lang="en-GB" sz="2600" dirty="0"/>
              <a:t> </a:t>
            </a:r>
            <a:r>
              <a:rPr lang="en-GB" sz="2600" dirty="0" err="1"/>
              <a:t>ifancach</a:t>
            </a:r>
            <a:r>
              <a:rPr lang="en-GB" sz="2600" dirty="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dirty="0" err="1"/>
              <a:t>Gofynnodd</a:t>
            </a:r>
            <a:r>
              <a:rPr lang="en-GB" sz="2600" dirty="0"/>
              <a:t> Diane “...............  </a:t>
            </a:r>
            <a:r>
              <a:rPr lang="fr-FR" sz="2600" dirty="0" err="1"/>
              <a:t>fyddwn</a:t>
            </a:r>
            <a:r>
              <a:rPr lang="fr-FR" sz="2600" dirty="0"/>
              <a:t> </a:t>
            </a:r>
            <a:r>
              <a:rPr lang="fr-FR" sz="2600" dirty="0" err="1"/>
              <a:t>ni’n</a:t>
            </a:r>
            <a:r>
              <a:rPr lang="fr-FR" sz="2600" dirty="0"/>
              <a:t> </a:t>
            </a:r>
            <a:r>
              <a:rPr lang="fr-FR" sz="2600" dirty="0" err="1"/>
              <a:t>cael</a:t>
            </a:r>
            <a:r>
              <a:rPr lang="fr-FR" sz="2600" dirty="0"/>
              <a:t> </a:t>
            </a:r>
            <a:r>
              <a:rPr lang="fr-FR" sz="2600" dirty="0" err="1"/>
              <a:t>dechrau</a:t>
            </a:r>
            <a:r>
              <a:rPr lang="fr-FR" sz="2600" dirty="0"/>
              <a:t> </a:t>
            </a:r>
            <a:r>
              <a:rPr lang="fr-FR" sz="2600" dirty="0" err="1"/>
              <a:t>ar</a:t>
            </a:r>
            <a:r>
              <a:rPr lang="fr-FR" sz="2600" dirty="0"/>
              <a:t> y </a:t>
            </a:r>
            <a:r>
              <a:rPr lang="fr-FR" sz="2600" dirty="0" err="1"/>
              <a:t>gwaith</a:t>
            </a:r>
            <a:r>
              <a:rPr lang="fr-FR" sz="2600" dirty="0"/>
              <a:t>?”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fr-FR" sz="2600" dirty="0" err="1"/>
              <a:t>Maen</a:t>
            </a:r>
            <a:r>
              <a:rPr lang="fr-FR" sz="2600" dirty="0"/>
              <a:t> </a:t>
            </a:r>
            <a:r>
              <a:rPr lang="fr-FR" sz="2600" dirty="0" err="1"/>
              <a:t>nhw’n</a:t>
            </a:r>
            <a:r>
              <a:rPr lang="fr-FR" sz="2600" dirty="0"/>
              <a:t> </a:t>
            </a:r>
            <a:r>
              <a:rPr lang="fr-FR" sz="2600" dirty="0" err="1"/>
              <a:t>poeni</a:t>
            </a:r>
            <a:r>
              <a:rPr lang="fr-FR" sz="2600" dirty="0"/>
              <a:t> ................. </a:t>
            </a:r>
            <a:r>
              <a:rPr lang="fr-FR" sz="2600" dirty="0" err="1"/>
              <a:t>fyddan</a:t>
            </a:r>
            <a:r>
              <a:rPr lang="fr-FR" sz="2600" dirty="0"/>
              <a:t> </a:t>
            </a:r>
            <a:r>
              <a:rPr lang="fr-FR" sz="2600" dirty="0" err="1"/>
              <a:t>nhw’n</a:t>
            </a:r>
            <a:r>
              <a:rPr lang="fr-FR" sz="2600" dirty="0"/>
              <a:t> </a:t>
            </a:r>
            <a:r>
              <a:rPr lang="fr-FR" sz="2600" dirty="0" err="1"/>
              <a:t>cael</a:t>
            </a:r>
            <a:r>
              <a:rPr lang="fr-FR" sz="2600" dirty="0"/>
              <a:t> </a:t>
            </a:r>
            <a:r>
              <a:rPr lang="fr-FR" sz="2600" dirty="0" err="1"/>
              <a:t>gwaith</a:t>
            </a:r>
            <a:r>
              <a:rPr lang="fr-FR" sz="2600" dirty="0"/>
              <a:t> </a:t>
            </a:r>
            <a:r>
              <a:rPr lang="fr-FR" sz="2600" dirty="0" err="1"/>
              <a:t>cartref</a:t>
            </a:r>
            <a:r>
              <a:rPr lang="fr-FR" sz="2600" dirty="0"/>
              <a:t>.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fr-FR" sz="2600" dirty="0" err="1"/>
              <a:t>Bydd</a:t>
            </a:r>
            <a:r>
              <a:rPr lang="fr-FR" sz="2600" dirty="0"/>
              <a:t> </a:t>
            </a:r>
            <a:r>
              <a:rPr lang="fr-FR" sz="2600" dirty="0" err="1"/>
              <a:t>yr</a:t>
            </a:r>
            <a:r>
              <a:rPr lang="fr-FR" sz="2600" dirty="0"/>
              <a:t> </a:t>
            </a:r>
            <a:r>
              <a:rPr lang="fr-FR" sz="2600" dirty="0" err="1"/>
              <a:t>athrawes</a:t>
            </a:r>
            <a:r>
              <a:rPr lang="fr-FR" sz="2600" dirty="0"/>
              <a:t> </a:t>
            </a:r>
            <a:r>
              <a:rPr lang="fr-FR" sz="2600" dirty="0" err="1"/>
              <a:t>yn</a:t>
            </a:r>
            <a:r>
              <a:rPr lang="fr-FR" sz="2600" dirty="0"/>
              <a:t> </a:t>
            </a:r>
            <a:r>
              <a:rPr lang="fr-FR" sz="2600" dirty="0" err="1"/>
              <a:t>rhoi’r</a:t>
            </a:r>
            <a:r>
              <a:rPr lang="fr-FR" sz="2600" dirty="0"/>
              <a:t> </a:t>
            </a:r>
            <a:r>
              <a:rPr lang="fr-FR" sz="2600" dirty="0" err="1"/>
              <a:t>adroddiad</a:t>
            </a:r>
            <a:r>
              <a:rPr lang="fr-FR" sz="2600" dirty="0"/>
              <a:t> i chi .............. </a:t>
            </a:r>
            <a:r>
              <a:rPr lang="fr-FR" sz="2600" dirty="0" err="1"/>
              <a:t>fyddwch</a:t>
            </a:r>
            <a:r>
              <a:rPr lang="fr-FR" sz="2600" dirty="0"/>
              <a:t> chi </a:t>
            </a:r>
            <a:r>
              <a:rPr lang="fr-FR" sz="2600" dirty="0" err="1"/>
              <a:t>wedi</a:t>
            </a:r>
            <a:r>
              <a:rPr lang="fr-FR" sz="2600" dirty="0"/>
              <a:t> </a:t>
            </a:r>
            <a:r>
              <a:rPr lang="fr-FR" sz="2600" dirty="0" err="1"/>
              <a:t>darllen</a:t>
            </a:r>
            <a:r>
              <a:rPr lang="fr-FR" sz="2600" dirty="0"/>
              <a:t> y </a:t>
            </a:r>
            <a:r>
              <a:rPr lang="fr-FR" sz="2600" dirty="0" err="1"/>
              <a:t>llythyr</a:t>
            </a:r>
            <a:r>
              <a:rPr lang="fr-FR" sz="2600" dirty="0"/>
              <a:t>.</a:t>
            </a:r>
            <a:endParaRPr lang="en-GB" sz="2600" dirty="0"/>
          </a:p>
          <a:p>
            <a:pPr marL="514350" lvl="0" indent="-514350">
              <a:buFont typeface="+mj-lt"/>
              <a:buAutoNum type="arabicPeriod"/>
            </a:pPr>
            <a:r>
              <a:rPr lang="en-GB" sz="2600" dirty="0"/>
              <a:t>............  </a:t>
            </a:r>
            <a:r>
              <a:rPr lang="en-GB" sz="2600" dirty="0" err="1"/>
              <a:t>ydw</a:t>
            </a:r>
            <a:r>
              <a:rPr lang="en-GB" sz="2600" dirty="0"/>
              <a:t> </a:t>
            </a:r>
            <a:r>
              <a:rPr lang="en-GB" sz="2600" dirty="0" err="1"/>
              <a:t>i’n</a:t>
            </a:r>
            <a:r>
              <a:rPr lang="en-GB" sz="2600" dirty="0"/>
              <a:t> </a:t>
            </a:r>
            <a:r>
              <a:rPr lang="en-GB" sz="2600" dirty="0" err="1"/>
              <a:t>gorfod</a:t>
            </a:r>
            <a:r>
              <a:rPr lang="en-GB" sz="2600" dirty="0"/>
              <a:t> </a:t>
            </a:r>
            <a:r>
              <a:rPr lang="en-GB" sz="2600" dirty="0" err="1"/>
              <a:t>rhoi’r</a:t>
            </a:r>
            <a:r>
              <a:rPr lang="en-GB" sz="2600" dirty="0"/>
              <a:t> </a:t>
            </a:r>
            <a:r>
              <a:rPr lang="en-GB" sz="2600" dirty="0" err="1"/>
              <a:t>cyflwyniad</a:t>
            </a:r>
            <a:r>
              <a:rPr lang="en-GB" sz="2600" dirty="0"/>
              <a:t>?</a:t>
            </a:r>
          </a:p>
          <a:p>
            <a:endParaRPr lang="en-US" sz="2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CCF2D7-1430-314A-BEE2-2E030D54F0F8}"/>
              </a:ext>
            </a:extLst>
          </p:cNvPr>
          <p:cNvSpPr txBox="1"/>
          <p:nvPr/>
        </p:nvSpPr>
        <p:spPr>
          <a:xfrm>
            <a:off x="4419600" y="103829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A87154-29EB-F148-83DC-EF998EEB29CB}"/>
              </a:ext>
            </a:extLst>
          </p:cNvPr>
          <p:cNvSpPr txBox="1"/>
          <p:nvPr/>
        </p:nvSpPr>
        <p:spPr>
          <a:xfrm>
            <a:off x="1492469" y="155000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0C3DB7-2396-8246-8073-E9D1C88B530A}"/>
              </a:ext>
            </a:extLst>
          </p:cNvPr>
          <p:cNvSpPr txBox="1"/>
          <p:nvPr/>
        </p:nvSpPr>
        <p:spPr>
          <a:xfrm>
            <a:off x="3825766" y="2128820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C9847A-46AA-3944-B406-EF1906F3F2C0}"/>
              </a:ext>
            </a:extLst>
          </p:cNvPr>
          <p:cNvSpPr txBox="1"/>
          <p:nvPr/>
        </p:nvSpPr>
        <p:spPr>
          <a:xfrm>
            <a:off x="1397877" y="260996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endParaRPr lang="en-US" sz="2400" b="1" dirty="0">
              <a:solidFill>
                <a:schemeClr val="accent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07189F-FCA0-6749-9F77-08D037CAF389}"/>
              </a:ext>
            </a:extLst>
          </p:cNvPr>
          <p:cNvSpPr txBox="1"/>
          <p:nvPr/>
        </p:nvSpPr>
        <p:spPr>
          <a:xfrm>
            <a:off x="1492469" y="315847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7EF8E4-6835-E24D-8029-4D6E90A773BF}"/>
              </a:ext>
            </a:extLst>
          </p:cNvPr>
          <p:cNvSpPr txBox="1"/>
          <p:nvPr/>
        </p:nvSpPr>
        <p:spPr>
          <a:xfrm>
            <a:off x="4661338" y="3659500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6825C5-3D82-C74C-B6B6-BEFE076FB02F}"/>
              </a:ext>
            </a:extLst>
          </p:cNvPr>
          <p:cNvSpPr txBox="1"/>
          <p:nvPr/>
        </p:nvSpPr>
        <p:spPr>
          <a:xfrm>
            <a:off x="4004442" y="417077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endParaRPr lang="en-US" sz="2400" b="1" dirty="0">
              <a:solidFill>
                <a:schemeClr val="accent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27D489-96F3-AC41-AD69-59B112BC7F93}"/>
              </a:ext>
            </a:extLst>
          </p:cNvPr>
          <p:cNvSpPr txBox="1"/>
          <p:nvPr/>
        </p:nvSpPr>
        <p:spPr>
          <a:xfrm>
            <a:off x="4078015" y="4759293"/>
            <a:ext cx="17762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solidFill>
                  <a:schemeClr val="accent1"/>
                </a:solidFill>
              </a:rPr>
              <a:t>pan / </a:t>
            </a:r>
            <a:r>
              <a:rPr lang="en-US" sz="2200" b="1" dirty="0" err="1">
                <a:solidFill>
                  <a:schemeClr val="accent1"/>
                </a:solidFill>
              </a:rPr>
              <a:t>pryd</a:t>
            </a:r>
            <a:endParaRPr lang="en-US" sz="2200" b="1" dirty="0">
              <a:solidFill>
                <a:schemeClr val="accent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47A0CC-628D-D346-9BE6-885279850B9D}"/>
              </a:ext>
            </a:extLst>
          </p:cNvPr>
          <p:cNvSpPr txBox="1"/>
          <p:nvPr/>
        </p:nvSpPr>
        <p:spPr>
          <a:xfrm>
            <a:off x="7126015" y="522232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B14A91-E977-8349-A595-7C37554F6D40}"/>
              </a:ext>
            </a:extLst>
          </p:cNvPr>
          <p:cNvSpPr txBox="1"/>
          <p:nvPr/>
        </p:nvSpPr>
        <p:spPr>
          <a:xfrm>
            <a:off x="1397876" y="620402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accent1"/>
                </a:solidFill>
              </a:rPr>
              <a:t>Pryd</a:t>
            </a:r>
            <a:endParaRPr lang="en-US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51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9472" y="209550"/>
            <a:ext cx="2944368" cy="742951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Nid</a:t>
            </a:r>
            <a:r>
              <a:rPr lang="en-US" dirty="0"/>
              <a:t> / </a:t>
            </a:r>
            <a:r>
              <a:rPr lang="en-US" dirty="0" err="1"/>
              <a:t>Nad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4" y="1143000"/>
            <a:ext cx="7704667" cy="4856816"/>
          </a:xfrm>
        </p:spPr>
        <p:txBody>
          <a:bodyPr>
            <a:normAutofit fontScale="92500"/>
          </a:bodyPr>
          <a:lstStyle/>
          <a:p>
            <a:pPr marL="1714500" lvl="4" indent="0" fontAlgn="base">
              <a:buNone/>
            </a:pPr>
            <a:r>
              <a:rPr lang="en-US" sz="3000" b="1" dirty="0"/>
              <a:t>NAD = </a:t>
            </a:r>
            <a:r>
              <a:rPr lang="en-US" sz="3000" b="1" i="1" dirty="0"/>
              <a:t>That </a:t>
            </a:r>
            <a:r>
              <a:rPr lang="en-US" sz="3000" b="1" dirty="0"/>
              <a:t>+ </a:t>
            </a:r>
            <a:r>
              <a:rPr lang="en-US" sz="3000" b="1" dirty="0" err="1"/>
              <a:t>negyddol</a:t>
            </a:r>
            <a:r>
              <a:rPr lang="en-US" sz="3000" b="1" dirty="0"/>
              <a:t> </a:t>
            </a:r>
            <a:r>
              <a:rPr lang="en-US" sz="3000" dirty="0"/>
              <a:t> </a:t>
            </a:r>
          </a:p>
          <a:p>
            <a:pPr marL="1714500" lvl="4" indent="0" fontAlgn="base">
              <a:buNone/>
            </a:pPr>
            <a:r>
              <a:rPr lang="en-US" sz="2800" b="1" dirty="0"/>
              <a:t>NID = </a:t>
            </a:r>
            <a:r>
              <a:rPr lang="en-US" sz="2800" b="1" dirty="0" err="1"/>
              <a:t>negyddol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unig</a:t>
            </a:r>
            <a:endParaRPr lang="en-US" sz="2800" b="1" dirty="0"/>
          </a:p>
          <a:p>
            <a:pPr marL="0" indent="0" fontAlgn="base">
              <a:buNone/>
            </a:pPr>
            <a:endParaRPr lang="en-US" sz="2800" b="1" dirty="0"/>
          </a:p>
          <a:p>
            <a:pPr marL="0" indent="0" fontAlgn="base">
              <a:buNone/>
            </a:pPr>
            <a:r>
              <a:rPr lang="en-US" sz="2800" b="1" dirty="0"/>
              <a:t>NAD </a:t>
            </a:r>
            <a:r>
              <a:rPr lang="en-US" sz="2800" b="1" dirty="0" err="1"/>
              <a:t>wyf</a:t>
            </a:r>
            <a:r>
              <a:rPr lang="en-US" sz="2800" dirty="0"/>
              <a:t> = </a:t>
            </a:r>
            <a:r>
              <a:rPr lang="en-US" sz="2800" b="1" i="1" dirty="0"/>
              <a:t>that I’m not</a:t>
            </a:r>
            <a:r>
              <a:rPr lang="en-US" sz="2800" b="1" dirty="0"/>
              <a:t> 		</a:t>
            </a:r>
            <a:r>
              <a:rPr lang="en-US" sz="2800" b="1" dirty="0" err="1"/>
              <a:t>Nid</a:t>
            </a:r>
            <a:r>
              <a:rPr lang="en-US" sz="2800" b="1" dirty="0"/>
              <a:t> </a:t>
            </a:r>
            <a:r>
              <a:rPr lang="en-US" sz="2800" b="1" dirty="0" err="1"/>
              <a:t>wyf</a:t>
            </a:r>
            <a:r>
              <a:rPr lang="en-US" sz="2800" b="1" dirty="0"/>
              <a:t> = I am not</a:t>
            </a:r>
          </a:p>
          <a:p>
            <a:pPr marL="0" indent="0" fontAlgn="base">
              <a:buNone/>
            </a:pPr>
            <a:r>
              <a:rPr lang="en-US" sz="2800" dirty="0" err="1"/>
              <a:t>ee</a:t>
            </a:r>
            <a:r>
              <a:rPr lang="en-US" sz="2800" dirty="0"/>
              <a:t>. </a:t>
            </a:r>
            <a:r>
              <a:rPr lang="en-US" sz="2800" dirty="0" err="1"/>
              <a:t>Dywedodd</a:t>
            </a:r>
            <a:r>
              <a:rPr lang="en-US" sz="2800" dirty="0"/>
              <a:t> hi </a:t>
            </a:r>
            <a:r>
              <a:rPr lang="en-US" sz="2800" dirty="0" err="1"/>
              <a:t>wrtho</a:t>
            </a:r>
            <a:r>
              <a:rPr lang="en-US" sz="2800" dirty="0"/>
              <a:t> </a:t>
            </a:r>
            <a:r>
              <a:rPr lang="en-US" sz="2800" dirty="0" err="1"/>
              <a:t>ti</a:t>
            </a:r>
            <a:r>
              <a:rPr lang="en-US" sz="2800" dirty="0"/>
              <a:t> </a:t>
            </a:r>
            <a:r>
              <a:rPr lang="en-US" sz="2800" b="1" dirty="0" err="1"/>
              <a:t>nad</a:t>
            </a:r>
            <a:r>
              <a:rPr lang="en-US" sz="2800" b="1" dirty="0"/>
              <a:t> </a:t>
            </a:r>
            <a:r>
              <a:rPr lang="en-US" sz="2800" b="1" dirty="0" err="1"/>
              <a:t>wyf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credu</a:t>
            </a:r>
            <a:r>
              <a:rPr lang="en-US" sz="2800" dirty="0"/>
              <a:t> </a:t>
            </a:r>
            <a:r>
              <a:rPr lang="en-US" sz="2800" dirty="0" err="1"/>
              <a:t>hynny</a:t>
            </a:r>
            <a:r>
              <a:rPr lang="en-US" sz="2800" dirty="0"/>
              <a:t>.</a:t>
            </a:r>
          </a:p>
          <a:p>
            <a:pPr marL="0" indent="0" fontAlgn="base">
              <a:buNone/>
            </a:pPr>
            <a:r>
              <a:rPr lang="en-US" sz="2800" dirty="0"/>
              <a:t>	</a:t>
            </a:r>
            <a:r>
              <a:rPr lang="en-US" sz="2800" dirty="0" err="1"/>
              <a:t>Nid</a:t>
            </a:r>
            <a:r>
              <a:rPr lang="en-US" sz="2800" dirty="0"/>
              <a:t> </a:t>
            </a:r>
            <a:r>
              <a:rPr lang="en-US" sz="2800" dirty="0" err="1"/>
              <a:t>wyf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dymuno</a:t>
            </a:r>
            <a:r>
              <a:rPr lang="en-US" sz="2800" dirty="0"/>
              <a:t> </a:t>
            </a:r>
            <a:r>
              <a:rPr lang="en-US" sz="2800" dirty="0" err="1"/>
              <a:t>sefyll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arholiad</a:t>
            </a:r>
            <a:r>
              <a:rPr lang="en-US" sz="2800" dirty="0"/>
              <a:t>.</a:t>
            </a:r>
          </a:p>
          <a:p>
            <a:pPr marL="0" indent="0" fontAlgn="base">
              <a:buNone/>
            </a:pPr>
            <a:endParaRPr lang="en-US" sz="2800" dirty="0"/>
          </a:p>
          <a:p>
            <a:pPr marL="0" indent="0" fontAlgn="base">
              <a:buNone/>
            </a:pPr>
            <a:r>
              <a:rPr lang="en-US" sz="2800" b="1" dirty="0"/>
              <a:t>NAD WYT TI’N</a:t>
            </a:r>
            <a:r>
              <a:rPr lang="en-US" sz="2800" dirty="0"/>
              <a:t> = </a:t>
            </a:r>
            <a:r>
              <a:rPr lang="en-US" sz="2800" b="1" dirty="0"/>
              <a:t>that</a:t>
            </a:r>
            <a:r>
              <a:rPr lang="en-US" sz="2800" dirty="0"/>
              <a:t> you are </a:t>
            </a:r>
            <a:r>
              <a:rPr lang="en-US" sz="2800" b="1" dirty="0"/>
              <a:t>not</a:t>
            </a:r>
            <a:r>
              <a:rPr lang="en-US" sz="2800" dirty="0"/>
              <a:t>/ that you aren’t</a:t>
            </a:r>
          </a:p>
          <a:p>
            <a:pPr marL="0" indent="0" fontAlgn="base">
              <a:buNone/>
            </a:pPr>
            <a:r>
              <a:rPr lang="en-US" sz="2800" dirty="0" err="1"/>
              <a:t>e.e</a:t>
            </a:r>
            <a:r>
              <a:rPr lang="en-US" sz="2800" dirty="0"/>
              <a:t>. </a:t>
            </a:r>
            <a:r>
              <a:rPr lang="en-US" sz="2800" dirty="0" err="1"/>
              <a:t>Dywedodd</a:t>
            </a:r>
            <a:r>
              <a:rPr lang="en-US" sz="2800" dirty="0"/>
              <a:t> Sara </a:t>
            </a:r>
            <a:r>
              <a:rPr lang="en-US" sz="2800" b="1" dirty="0" err="1"/>
              <a:t>nad</a:t>
            </a:r>
            <a:r>
              <a:rPr lang="en-US" sz="2800" b="1" dirty="0"/>
              <a:t> </a:t>
            </a:r>
            <a:r>
              <a:rPr lang="en-US" sz="2800" b="1" dirty="0" err="1"/>
              <a:t>wyt</a:t>
            </a:r>
            <a:r>
              <a:rPr lang="en-US" sz="2800" b="1" dirty="0"/>
              <a:t> </a:t>
            </a:r>
            <a:r>
              <a:rPr lang="en-US" sz="2800" b="1" dirty="0" err="1"/>
              <a:t>ti’n</a:t>
            </a:r>
            <a:r>
              <a:rPr lang="en-US" sz="2800" dirty="0"/>
              <a:t> </a:t>
            </a:r>
            <a:r>
              <a:rPr lang="en-US" sz="2800" dirty="0" err="1"/>
              <a:t>mynd</a:t>
            </a:r>
            <a:r>
              <a:rPr lang="en-US" sz="2800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624360-F368-944A-9FF8-0221105D7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5561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382385"/>
            <a:ext cx="3035808" cy="952639"/>
          </a:xfrm>
        </p:spPr>
        <p:txBody>
          <a:bodyPr/>
          <a:lstStyle/>
          <a:p>
            <a:pPr algn="ctr"/>
            <a:r>
              <a:rPr lang="en-US" dirty="0" err="1"/>
              <a:t>Tasg</a:t>
            </a:r>
            <a:r>
              <a:rPr lang="en-US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851AF-FEE9-EF42-BF37-75F5C9A4B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r>
              <a:rPr lang="en-US" sz="3200" dirty="0" err="1"/>
              <a:t>Meddyliwch</a:t>
            </a:r>
            <a:r>
              <a:rPr lang="en-US" sz="3200" dirty="0"/>
              <a:t> am 2 </a:t>
            </a:r>
            <a:r>
              <a:rPr lang="en-US" sz="3200" dirty="0" err="1"/>
              <a:t>frawddeg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cynnwys</a:t>
            </a:r>
            <a:r>
              <a:rPr lang="en-US" sz="3200" dirty="0"/>
              <a:t> ‘</a:t>
            </a:r>
            <a:r>
              <a:rPr lang="en-US" sz="3200" dirty="0" err="1"/>
              <a:t>nid</a:t>
            </a:r>
            <a:r>
              <a:rPr lang="en-US" sz="3200" dirty="0"/>
              <a:t>’ a 2 </a:t>
            </a:r>
            <a:r>
              <a:rPr lang="en-US" sz="3200" dirty="0" err="1"/>
              <a:t>frawddeg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cynnwys</a:t>
            </a:r>
            <a:r>
              <a:rPr lang="en-US" sz="3200" dirty="0"/>
              <a:t> ‘</a:t>
            </a:r>
            <a:r>
              <a:rPr lang="en-US" sz="3200" dirty="0" err="1"/>
              <a:t>nad</a:t>
            </a:r>
            <a:r>
              <a:rPr lang="en-US" sz="3200" dirty="0"/>
              <a:t>’.</a:t>
            </a:r>
          </a:p>
          <a:p>
            <a:endParaRPr lang="en-US" sz="3200" dirty="0"/>
          </a:p>
          <a:p>
            <a:r>
              <a:rPr lang="en-US" sz="3200" dirty="0" err="1"/>
              <a:t>Rhowch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enghreifftiau</a:t>
            </a:r>
            <a:r>
              <a:rPr lang="en-US" sz="3200" dirty="0"/>
              <a:t> </a:t>
            </a:r>
            <a:r>
              <a:rPr lang="en-US" sz="3200" dirty="0" err="1"/>
              <a:t>gorau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y </a:t>
            </a:r>
            <a:r>
              <a:rPr lang="en-US" sz="3200" dirty="0" err="1"/>
              <a:t>sgwrs</a:t>
            </a:r>
            <a:r>
              <a:rPr lang="en-US" sz="3200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54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80637-5B0D-49CA-BC19-CC7E1CD0C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0" y="181217"/>
            <a:ext cx="3328416" cy="842911"/>
          </a:xfrm>
        </p:spPr>
        <p:txBody>
          <a:bodyPr/>
          <a:lstStyle/>
          <a:p>
            <a:r>
              <a:rPr lang="cy-GB" dirty="0"/>
              <a:t>Creu cwis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EE538-93F6-40DC-B739-62F8FF68A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491" y="959996"/>
            <a:ext cx="10525794" cy="50319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TASG 1: 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Forms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  </a:t>
            </a:r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ac am </a:t>
            </a:r>
            <a:r>
              <a:rPr lang="en-GB" dirty="0" err="1"/>
              <a:t>gwis</a:t>
            </a:r>
            <a:r>
              <a:rPr lang="en-GB" dirty="0"/>
              <a:t>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 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ddeg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a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amlddewis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:</a:t>
            </a:r>
          </a:p>
          <a:p>
            <a:r>
              <a:rPr lang="en-GB" dirty="0" err="1"/>
              <a:t>sillafu</a:t>
            </a:r>
            <a:endParaRPr lang="en-GB" dirty="0"/>
          </a:p>
          <a:p>
            <a:r>
              <a:rPr lang="en-GB" dirty="0" err="1"/>
              <a:t>treiglo</a:t>
            </a:r>
            <a:endParaRPr lang="en-GB" dirty="0"/>
          </a:p>
          <a:p>
            <a:r>
              <a:rPr lang="en-GB" dirty="0" err="1"/>
              <a:t>priflythrennau</a:t>
            </a:r>
            <a:endParaRPr lang="en-GB" dirty="0"/>
          </a:p>
          <a:p>
            <a:r>
              <a:rPr lang="en-GB" dirty="0" err="1"/>
              <a:t>geirfa</a:t>
            </a:r>
            <a:endParaRPr lang="en-GB" dirty="0"/>
          </a:p>
          <a:p>
            <a:r>
              <a:rPr lang="en-GB" dirty="0" err="1"/>
              <a:t>rheolau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TASG 2:  </a:t>
            </a:r>
            <a:r>
              <a:rPr lang="en-GB" dirty="0" err="1"/>
              <a:t>Rhannwch</a:t>
            </a:r>
            <a:r>
              <a:rPr lang="en-GB" dirty="0"/>
              <a:t> </a:t>
            </a:r>
            <a:r>
              <a:rPr lang="en-GB" dirty="0" err="1"/>
              <a:t>linc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Word fan </a:t>
            </a:r>
            <a:r>
              <a:rPr lang="en-GB" dirty="0" err="1"/>
              <a:t>hyn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mlaen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drio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cwisiau</a:t>
            </a:r>
            <a:r>
              <a:rPr lang="en-GB" dirty="0"/>
              <a:t> ac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, gall </a:t>
            </a:r>
            <a:r>
              <a:rPr lang="en-GB" dirty="0" err="1"/>
              <a:t>cyd-fyfyrwyr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PAP2 </a:t>
            </a:r>
            <a:r>
              <a:rPr lang="sv-SE" dirty="0">
                <a:hlinkClick r:id="rId3"/>
              </a:rPr>
              <a:t>Cwis myfyrwyr TAR 2022.docx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835D4F-01BB-374F-BE83-2F2D64C179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8383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cymorth</a:t>
            </a:r>
            <a:endParaRPr lang="cy-GB" dirty="0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funud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Forms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osod</a:t>
            </a:r>
            <a:r>
              <a:rPr lang="en-GB" dirty="0"/>
              <a:t> y </a:t>
            </a: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Teams</a:t>
            </a:r>
          </a:p>
          <a:p>
            <a:endParaRPr lang="en-GB" dirty="0"/>
          </a:p>
          <a:p>
            <a:r>
              <a:rPr lang="cy-GB" dirty="0">
                <a:hlinkClick r:id="rId2"/>
              </a:rPr>
              <a:t>https://www.google.com/search?q=how+to+create+a+forms+quiz&amp;rlz=1C1GCEB_enGB815GB815&amp;oq=how+to+create+a+forms+qui&amp;aqs=chrome.0.0j69i57j0j0i22i30l7.9070j0j7&amp;sourceid=chrome&amp;ie=UTF-8#kpvalbx=_-eQyYMbIHZLGgQaZ-rvIDw11</a:t>
            </a:r>
            <a:r>
              <a:rPr lang="cy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A53375-C88E-C343-90E2-088A9747A0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7359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A53375-C88E-C343-90E2-088A9747A0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259D14-F511-9741-A484-9F5B74D134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066" b="13563"/>
          <a:stretch/>
        </p:blipFill>
        <p:spPr>
          <a:xfrm>
            <a:off x="6556248" y="1017910"/>
            <a:ext cx="4971288" cy="38462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4FEB66-E258-8446-A52F-D90337D98FB5}"/>
              </a:ext>
            </a:extLst>
          </p:cNvPr>
          <p:cNvSpPr txBox="1"/>
          <p:nvPr/>
        </p:nvSpPr>
        <p:spPr>
          <a:xfrm>
            <a:off x="950976" y="658368"/>
            <a:ext cx="546811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Cofiwch</a:t>
            </a:r>
            <a:r>
              <a:rPr lang="en-US" sz="2800" b="1" u="sng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</a:p>
          <a:p>
            <a:pPr algn="ctr"/>
            <a:endParaRPr lang="en-US" sz="2800" b="1" dirty="0">
              <a:solidFill>
                <a:srgbClr val="00206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Ddydd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Iau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bydd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angen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chi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fynychu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anerchiad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Gweinidog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Addysg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</a:p>
          <a:p>
            <a:pPr algn="ctr"/>
            <a:endParaRPr lang="en-US" sz="2800" b="1" dirty="0">
              <a:solidFill>
                <a:srgbClr val="00206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800" b="1" dirty="0">
              <a:solidFill>
                <a:srgbClr val="00206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Golyga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hyn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bydd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eich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darlith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Gymraeg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nesaf</a:t>
            </a:r>
            <a:r>
              <a:rPr lang="en-US" sz="2800" b="1" dirty="0">
                <a:solidFill>
                  <a:srgbClr val="00206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</a:p>
          <a:p>
            <a:pPr algn="ctr"/>
            <a:endParaRPr lang="en-US" sz="2800" b="1" dirty="0">
              <a:solidFill>
                <a:srgbClr val="00206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Ddydd</a:t>
            </a:r>
            <a:r>
              <a:rPr lang="en-US" sz="28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Gwener</a:t>
            </a:r>
            <a:r>
              <a:rPr lang="en-US" sz="28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, </a:t>
            </a: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4ydd o </a:t>
            </a:r>
            <a:r>
              <a:rPr lang="en-US" sz="28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Fawrth</a:t>
            </a:r>
            <a:r>
              <a:rPr lang="en-US" sz="28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@ 2yp</a:t>
            </a:r>
          </a:p>
        </p:txBody>
      </p:sp>
    </p:spTree>
    <p:extLst>
      <p:ext uri="{BB962C8B-B14F-4D97-AF65-F5344CB8AC3E}">
        <p14:creationId xmlns:p14="http://schemas.microsoft.com/office/powerpoint/2010/main" val="3359725964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1543</Words>
  <Application>Microsoft Office PowerPoint</Application>
  <PresentationFormat>Sgrin Lydan</PresentationFormat>
  <Paragraphs>255</Paragraphs>
  <Slides>28</Slides>
  <Notes>4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7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28</vt:i4>
      </vt:variant>
    </vt:vector>
  </HeadingPairs>
  <TitlesOfParts>
    <vt:vector size="36" baseType="lpstr">
      <vt:lpstr>Abadi MT Condensed Light</vt:lpstr>
      <vt:lpstr>Impact</vt:lpstr>
      <vt:lpstr>Calibri</vt:lpstr>
      <vt:lpstr>Noteworthy Light</vt:lpstr>
      <vt:lpstr>Gill Sans MT</vt:lpstr>
      <vt:lpstr>Arial</vt:lpstr>
      <vt:lpstr>Wingdings</vt:lpstr>
      <vt:lpstr>Badge</vt:lpstr>
      <vt:lpstr>Cyflwyniad PowerPoint</vt:lpstr>
      <vt:lpstr>Cyflwyniad PowerPoint</vt:lpstr>
      <vt:lpstr>Cyflwyniad PowerPoint</vt:lpstr>
      <vt:lpstr>Cyflwyniad PowerPoint</vt:lpstr>
      <vt:lpstr>Testun Trafod:  Cwricwlwm Newydd i Gymru Y daith i 2022</vt:lpstr>
      <vt:lpstr>Cofiwch gyfeirio at eich ffynonellau wrth drafod. </vt:lpstr>
      <vt:lpstr>Cyflwyniad PowerPoint</vt:lpstr>
      <vt:lpstr>Cyflwyniad PowerPoint</vt:lpstr>
      <vt:lpstr>GWAITH GRŴP</vt:lpstr>
      <vt:lpstr>ADOLYGU</vt:lpstr>
      <vt:lpstr>Cyflwyniad PowerPoint</vt:lpstr>
      <vt:lpstr>Gwallau Cyffredin</vt:lpstr>
      <vt:lpstr>Geiriau Tebyg</vt:lpstr>
      <vt:lpstr>â/ag</vt:lpstr>
      <vt:lpstr>a/ac = and</vt:lpstr>
      <vt:lpstr>Mae’n / Maen </vt:lpstr>
      <vt:lpstr>Mae / Maent</vt:lpstr>
      <vt:lpstr>Cyflwyniad PowerPoint</vt:lpstr>
      <vt:lpstr>Cyflwyniad PowerPoint</vt:lpstr>
      <vt:lpstr>Pryd / Pan</vt:lpstr>
      <vt:lpstr>Cyfieithiwch y canlynol…</vt:lpstr>
      <vt:lpstr>Cyfieithiwch y canlynol…</vt:lpstr>
      <vt:lpstr>Cyflwyniad PowerPoint</vt:lpstr>
      <vt:lpstr>Nid / Nad</vt:lpstr>
      <vt:lpstr>Tasg </vt:lpstr>
      <vt:lpstr>Creu cwis</vt:lpstr>
      <vt:lpstr>cymorth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9 ADOLYGU IAITH CREU CWIS AR ‘FORMS’ PORTFFOLIO FFCIA</dc:title>
  <dc:creator>Eleri Powell</dc:creator>
  <cp:lastModifiedBy>Aled P Williams</cp:lastModifiedBy>
  <cp:revision>19</cp:revision>
  <dcterms:created xsi:type="dcterms:W3CDTF">2021-02-23T08:52:28Z</dcterms:created>
  <dcterms:modified xsi:type="dcterms:W3CDTF">2022-02-28T15:33:21Z</dcterms:modified>
</cp:coreProperties>
</file>