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0" r:id="rId1"/>
  </p:sldMasterIdLst>
  <p:notesMasterIdLst>
    <p:notesMasterId r:id="rId9"/>
  </p:notesMasterIdLst>
  <p:handoutMasterIdLst>
    <p:handoutMasterId r:id="rId10"/>
  </p:handoutMasterIdLst>
  <p:sldIdLst>
    <p:sldId id="283" r:id="rId2"/>
    <p:sldId id="287" r:id="rId3"/>
    <p:sldId id="294" r:id="rId4"/>
    <p:sldId id="291" r:id="rId5"/>
    <p:sldId id="292" r:id="rId6"/>
    <p:sldId id="293" r:id="rId7"/>
    <p:sldId id="290" r:id="rId8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864" autoAdjust="0"/>
    <p:restoredTop sz="39859"/>
  </p:normalViewPr>
  <p:slideViewPr>
    <p:cSldViewPr snapToGrid="0">
      <p:cViewPr varScale="1">
        <p:scale>
          <a:sx n="34" d="100"/>
          <a:sy n="34" d="100"/>
        </p:scale>
        <p:origin x="992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esProps" Target="presProps.xml"/><Relationship Id="rId12" Type="http://schemas.openxmlformats.org/officeDocument/2006/relationships/viewProps" Target="viewProps.xml"/><Relationship Id="rId13" Type="http://schemas.openxmlformats.org/officeDocument/2006/relationships/theme" Target="theme/theme1.xml"/><Relationship Id="rId1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notesMaster" Target="notesMasters/notesMaster1.xml"/><Relationship Id="rId10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B73C53-4D57-4D35-9D52-08D28DD1DFC2}" type="datetimeFigureOut">
              <a:rPr lang="en-US" smtClean="0"/>
              <a:t>10/28/18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56573A-EF53-46DB-810D-E2D88F938B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6784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53DF5C4-970B-664A-B502-B6ED3B56F5B6}" type="datetimeFigureOut">
              <a:rPr lang="en-US" smtClean="0"/>
              <a:t>10/28/18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B26003-50EF-C944-A8E1-7199B9107B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50617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nrich.maths.org/" TargetMode="External"/><Relationship Id="rId4" Type="http://schemas.openxmlformats.org/officeDocument/2006/relationships/hyperlink" Target="NULL" TargetMode="External"/><Relationship Id="rId5" Type="http://schemas.openxmlformats.org/officeDocument/2006/relationships/hyperlink" Target="NULL" TargetMode="External"/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50822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6552D6-76DF-0547-BBAF-EACD65B06FFA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9824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6552D6-76DF-0547-BBAF-EACD65B06FFA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59171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9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smtClean="0"/>
          </a:p>
        </p:txBody>
      </p:sp>
      <p:sp>
        <p:nvSpPr>
          <p:cNvPr id="1024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2E0E1F4-5E5A-4087-8B89-BAE6378964B6}" type="slidenum">
              <a:rPr lang="en-GB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en-GB" smtClean="0"/>
          </a:p>
        </p:txBody>
      </p:sp>
    </p:spTree>
    <p:extLst>
      <p:ext uri="{BB962C8B-B14F-4D97-AF65-F5344CB8AC3E}">
        <p14:creationId xmlns:p14="http://schemas.microsoft.com/office/powerpoint/2010/main" val="12395733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9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dirty="0"/>
          </a:p>
        </p:txBody>
      </p:sp>
      <p:sp>
        <p:nvSpPr>
          <p:cNvPr id="1024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2E0E1F4-5E5A-4087-8B89-BAE6378964B6}" type="slidenum">
              <a:rPr lang="en-GB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453249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marR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NRICH tasks 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/>
              </a:rPr>
              <a:t>https://nrich.maths.org/</a:t>
            </a:r>
            <a:endParaRPr lang="en-US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228600" marR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endParaRPr lang="en-GB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2. Challenge tasks (on Moodle </a:t>
            </a:r>
            <a:r>
              <a:rPr lang="mr-I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–</a:t>
            </a: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PowerPoints WM and EM) 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related book is here: 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4" invalidUrl="https://www.egfl.org.uk/sites/default/files/maths puzzles all.pdf"/>
              </a:rPr>
              <a:t>https://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5" invalidUrl="https://www.egfl.org.uk/sites/default/files/maths puzzles all.pdf"/>
              </a:rPr>
              <a:t>www.egfl.org.uk/sites/default/files/maths%20puzzles%20all.pdf</a:t>
            </a:r>
            <a:endParaRPr lang="en-US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GB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3. Reasoning in the classroom </a:t>
            </a:r>
          </a:p>
          <a:p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WM</a:t>
            </a:r>
          </a:p>
          <a:p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http://</a:t>
            </a:r>
            <a:r>
              <a:rPr lang="en-GB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learning.gov.wales</a:t>
            </a: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/resources/</a:t>
            </a:r>
            <a:r>
              <a:rPr lang="en-GB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learningpacks</a:t>
            </a: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/reasoning-in-the-classroom/?skip=1&amp;lang=cy</a:t>
            </a:r>
          </a:p>
          <a:p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EM</a:t>
            </a:r>
          </a:p>
          <a:p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http://</a:t>
            </a:r>
            <a:r>
              <a:rPr lang="en-GB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learning.gov.wales</a:t>
            </a: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/resources/</a:t>
            </a:r>
            <a:r>
              <a:rPr lang="en-GB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learningpacks</a:t>
            </a: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/reasoning-in-the-classroom/?skip=1&amp;lang=</a:t>
            </a:r>
            <a:r>
              <a:rPr lang="en-GB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en</a:t>
            </a:r>
            <a:endParaRPr lang="en-GB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  <a:p>
            <a:r>
              <a:rPr lang="cy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4. NNEM Zone on HWB</a:t>
            </a:r>
            <a:endParaRPr lang="en-GB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/>
            </a:r>
            <a:b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endParaRPr lang="en-US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559107-142D-40A6-8D3B-1D4E8A2CA43E}" type="slidenum">
              <a:rPr lang="en-GB" smtClean="0"/>
              <a:pPr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53412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B26003-50EF-C944-A8E1-7199B9107BC6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38803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5FEC9-8563-4013-BFAA-01C62513A0DB}" type="datetimeFigureOut">
              <a:rPr lang="en-GB" smtClean="0"/>
              <a:t>28/10/2018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B545D-68D3-498F-A347-EF3162297DE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5FEC9-8563-4013-BFAA-01C62513A0DB}" type="datetimeFigureOut">
              <a:rPr lang="en-GB" smtClean="0"/>
              <a:t>28/10/2018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B545D-68D3-498F-A347-EF3162297DE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5FEC9-8563-4013-BFAA-01C62513A0DB}" type="datetimeFigureOut">
              <a:rPr lang="en-GB" smtClean="0"/>
              <a:t>28/10/2018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B545D-68D3-498F-A347-EF3162297DE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5FEC9-8563-4013-BFAA-01C62513A0DB}" type="datetimeFigureOut">
              <a:rPr lang="en-GB" smtClean="0"/>
              <a:t>28/10/2018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B545D-68D3-498F-A347-EF3162297DE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5FEC9-8563-4013-BFAA-01C62513A0DB}" type="datetimeFigureOut">
              <a:rPr lang="en-GB" smtClean="0"/>
              <a:t>28/10/2018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B545D-68D3-498F-A347-EF3162297DE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5FEC9-8563-4013-BFAA-01C62513A0DB}" type="datetimeFigureOut">
              <a:rPr lang="en-GB" smtClean="0"/>
              <a:t>28/10/2018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B545D-68D3-498F-A347-EF3162297DE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5FEC9-8563-4013-BFAA-01C62513A0DB}" type="datetimeFigureOut">
              <a:rPr lang="en-GB" smtClean="0"/>
              <a:t>28/10/2018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B545D-68D3-498F-A347-EF3162297DE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5FEC9-8563-4013-BFAA-01C62513A0DB}" type="datetimeFigureOut">
              <a:rPr lang="en-GB" smtClean="0"/>
              <a:t>28/10/2018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B545D-68D3-498F-A347-EF3162297DE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5FEC9-8563-4013-BFAA-01C62513A0DB}" type="datetimeFigureOut">
              <a:rPr lang="en-GB" smtClean="0"/>
              <a:t>28/10/2018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B545D-68D3-498F-A347-EF3162297DE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5FEC9-8563-4013-BFAA-01C62513A0DB}" type="datetimeFigureOut">
              <a:rPr lang="en-GB" smtClean="0"/>
              <a:t>28/10/2018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B545D-68D3-498F-A347-EF3162297DE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5FEC9-8563-4013-BFAA-01C62513A0DB}" type="datetimeFigureOut">
              <a:rPr lang="en-GB" smtClean="0"/>
              <a:t>28/10/2018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B545D-68D3-498F-A347-EF3162297DE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60349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10975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45FEC9-8563-4013-BFAA-01C62513A0DB}" type="datetimeFigureOut">
              <a:rPr lang="en-GB" smtClean="0"/>
              <a:t>28/10/2018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CB545D-68D3-498F-A347-EF3162297D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8163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86" r:id="rId6"/>
    <p:sldLayoutId id="2147483687" r:id="rId7"/>
    <p:sldLayoutId id="2147483688" r:id="rId8"/>
    <p:sldLayoutId id="2147483689" r:id="rId9"/>
    <p:sldLayoutId id="2147483690" r:id="rId10"/>
    <p:sldLayoutId id="2147483691" r:id="rId11"/>
    <p:sldLayoutId id="2147483692" r:id="rId12"/>
    <p:sldLayoutId id="2147483693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4.tif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7.xml"/><Relationship Id="rId3" Type="http://schemas.openxmlformats.org/officeDocument/2006/relationships/hyperlink" Target="https://moodle.uwtsd.ac.uk/mod/folder/view.php?id=62168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08708" y="327020"/>
            <a:ext cx="1155700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dirty="0" smtClean="0">
                <a:solidFill>
                  <a:schemeClr val="bg1"/>
                </a:solidFill>
              </a:rPr>
              <a:t>TAR-C / P-PGCE</a:t>
            </a:r>
          </a:p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08708" y="4535605"/>
            <a:ext cx="115570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dirty="0" smtClean="0">
                <a:solidFill>
                  <a:schemeClr val="bg1"/>
                </a:solidFill>
              </a:rPr>
              <a:t>29-10-2018</a:t>
            </a:r>
          </a:p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0897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/>
          <p:cNvSpPr txBox="1">
            <a:spLocks/>
          </p:cNvSpPr>
          <p:nvPr/>
        </p:nvSpPr>
        <p:spPr>
          <a:xfrm>
            <a:off x="1981200" y="157201"/>
            <a:ext cx="8229600" cy="557694"/>
          </a:xfrm>
          <a:prstGeom prst="rect">
            <a:avLst/>
          </a:prstGeom>
        </p:spPr>
        <p:txBody>
          <a:bodyPr>
            <a:normAutofit fontScale="25000" lnSpcReduction="2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7600" dirty="0" err="1" smtClean="0">
                <a:solidFill>
                  <a:schemeClr val="accent1">
                    <a:lumMod val="75000"/>
                  </a:schemeClr>
                </a:solidFill>
              </a:rPr>
              <a:t>Croeso</a:t>
            </a:r>
            <a:r>
              <a:rPr lang="en-GB" sz="17600" dirty="0" smtClean="0">
                <a:solidFill>
                  <a:schemeClr val="accent1">
                    <a:lumMod val="75000"/>
                  </a:schemeClr>
                </a:solidFill>
              </a:rPr>
              <a:t> - Welcome</a:t>
            </a:r>
            <a:endParaRPr lang="en-GB" sz="176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Content Placeholder 8"/>
          <p:cNvSpPr txBox="1">
            <a:spLocks/>
          </p:cNvSpPr>
          <p:nvPr/>
        </p:nvSpPr>
        <p:spPr>
          <a:xfrm>
            <a:off x="669073" y="1455185"/>
            <a:ext cx="5757127" cy="4382197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5" name="Text Placeholder 2"/>
          <p:cNvSpPr txBox="1">
            <a:spLocks/>
          </p:cNvSpPr>
          <p:nvPr/>
        </p:nvSpPr>
        <p:spPr>
          <a:xfrm>
            <a:off x="2775066" y="864175"/>
            <a:ext cx="6102927" cy="63976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b="1" dirty="0" err="1" smtClean="0"/>
              <a:t>Amcanion</a:t>
            </a:r>
            <a:r>
              <a:rPr lang="en-GB" b="1" dirty="0" smtClean="0"/>
              <a:t> y </a:t>
            </a:r>
            <a:r>
              <a:rPr lang="en-GB" b="1" dirty="0" err="1" smtClean="0"/>
              <a:t>sesiwn</a:t>
            </a:r>
            <a:r>
              <a:rPr lang="en-GB" b="1" dirty="0" smtClean="0"/>
              <a:t> </a:t>
            </a:r>
            <a:r>
              <a:rPr lang="mr-IN" b="1" dirty="0" smtClean="0"/>
              <a:t>–</a:t>
            </a:r>
            <a:r>
              <a:rPr lang="en-GB" b="1" dirty="0" smtClean="0"/>
              <a:t> Session objectives</a:t>
            </a:r>
            <a:endParaRPr lang="en-US" b="1" dirty="0"/>
          </a:p>
        </p:txBody>
      </p:sp>
      <p:sp>
        <p:nvSpPr>
          <p:cNvPr id="6" name="Content Placeholder 4"/>
          <p:cNvSpPr txBox="1">
            <a:spLocks/>
          </p:cNvSpPr>
          <p:nvPr/>
        </p:nvSpPr>
        <p:spPr>
          <a:xfrm>
            <a:off x="464820" y="2000115"/>
            <a:ext cx="5361709" cy="3710673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Aft>
                <a:spcPts val="1800"/>
              </a:spcAft>
            </a:pPr>
            <a:r>
              <a:rPr lang="en-US" dirty="0" err="1" smtClean="0"/>
              <a:t>Ystyried</a:t>
            </a:r>
            <a:r>
              <a:rPr lang="en-US" dirty="0" smtClean="0"/>
              <a:t> </a:t>
            </a:r>
            <a:r>
              <a:rPr lang="en-US" dirty="0" err="1" smtClean="0"/>
              <a:t>strwythur</a:t>
            </a:r>
            <a:r>
              <a:rPr lang="en-US" dirty="0" smtClean="0"/>
              <a:t> a </a:t>
            </a:r>
            <a:r>
              <a:rPr lang="en-US" dirty="0" err="1" smtClean="0"/>
              <a:t>chynllun</a:t>
            </a:r>
            <a:r>
              <a:rPr lang="en-US" dirty="0" smtClean="0"/>
              <a:t> </a:t>
            </a:r>
            <a:r>
              <a:rPr lang="en-US" dirty="0" err="1" smtClean="0"/>
              <a:t>gwers</a:t>
            </a:r>
            <a:r>
              <a:rPr lang="en-US" dirty="0" smtClean="0"/>
              <a:t> </a:t>
            </a:r>
            <a:r>
              <a:rPr lang="en-US" dirty="0" err="1" smtClean="0"/>
              <a:t>mathemateg</a:t>
            </a:r>
            <a:r>
              <a:rPr lang="en-US" dirty="0" smtClean="0"/>
              <a:t> </a:t>
            </a:r>
          </a:p>
          <a:p>
            <a:pPr>
              <a:lnSpc>
                <a:spcPct val="100000"/>
              </a:lnSpc>
              <a:spcAft>
                <a:spcPts val="1800"/>
              </a:spcAft>
            </a:pPr>
            <a:r>
              <a:rPr lang="en-US" dirty="0" err="1" smtClean="0"/>
              <a:t>Trafod</a:t>
            </a:r>
            <a:r>
              <a:rPr lang="en-US" dirty="0" smtClean="0"/>
              <a:t> </a:t>
            </a:r>
            <a:r>
              <a:rPr lang="en-US" dirty="0" err="1" smtClean="0"/>
              <a:t>egwyddorion</a:t>
            </a:r>
            <a:r>
              <a:rPr lang="en-US" dirty="0" smtClean="0"/>
              <a:t> </a:t>
            </a:r>
            <a:r>
              <a:rPr lang="en-US" dirty="0" err="1" smtClean="0"/>
              <a:t>cynllunio</a:t>
            </a:r>
            <a:endParaRPr lang="en-US" dirty="0" smtClean="0"/>
          </a:p>
          <a:p>
            <a:pPr>
              <a:lnSpc>
                <a:spcPct val="100000"/>
              </a:lnSpc>
              <a:spcAft>
                <a:spcPts val="1800"/>
              </a:spcAft>
            </a:pPr>
            <a:r>
              <a:rPr lang="en-US" dirty="0" err="1" smtClean="0"/>
              <a:t>Gwerthuso</a:t>
            </a:r>
            <a:r>
              <a:rPr lang="en-US" dirty="0" smtClean="0"/>
              <a:t> </a:t>
            </a:r>
            <a:r>
              <a:rPr lang="en-US" dirty="0" err="1" smtClean="0"/>
              <a:t>adnoddau</a:t>
            </a:r>
            <a:r>
              <a:rPr lang="en-US" dirty="0" smtClean="0"/>
              <a:t> </a:t>
            </a:r>
            <a:r>
              <a:rPr lang="en-US" dirty="0" err="1" smtClean="0"/>
              <a:t>mathemategol</a:t>
            </a:r>
            <a:endParaRPr lang="en-US" dirty="0" smtClean="0"/>
          </a:p>
        </p:txBody>
      </p:sp>
      <p:sp>
        <p:nvSpPr>
          <p:cNvPr id="7" name="Content Placeholder 4"/>
          <p:cNvSpPr txBox="1">
            <a:spLocks/>
          </p:cNvSpPr>
          <p:nvPr/>
        </p:nvSpPr>
        <p:spPr>
          <a:xfrm>
            <a:off x="6030782" y="2000115"/>
            <a:ext cx="5361709" cy="3292336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Aft>
                <a:spcPts val="1800"/>
              </a:spcAft>
            </a:pPr>
            <a:r>
              <a:rPr lang="en-US" smtClean="0"/>
              <a:t>Consider </a:t>
            </a:r>
            <a:r>
              <a:rPr lang="en-US" dirty="0"/>
              <a:t>lesson structure and mathematics </a:t>
            </a:r>
            <a:r>
              <a:rPr lang="en-US" dirty="0" smtClean="0"/>
              <a:t>lesson</a:t>
            </a:r>
            <a:r>
              <a:rPr lang="en-US" dirty="0"/>
              <a:t> </a:t>
            </a:r>
            <a:r>
              <a:rPr lang="en-US" dirty="0" smtClean="0"/>
              <a:t>plan</a:t>
            </a:r>
          </a:p>
          <a:p>
            <a:pPr>
              <a:lnSpc>
                <a:spcPct val="100000"/>
              </a:lnSpc>
              <a:spcAft>
                <a:spcPts val="1800"/>
              </a:spcAft>
            </a:pPr>
            <a:r>
              <a:rPr lang="en-US" dirty="0" smtClean="0"/>
              <a:t>Discuss planning principles</a:t>
            </a:r>
          </a:p>
          <a:p>
            <a:pPr>
              <a:lnSpc>
                <a:spcPct val="100000"/>
              </a:lnSpc>
              <a:spcAft>
                <a:spcPts val="1800"/>
              </a:spcAft>
            </a:pPr>
            <a:r>
              <a:rPr lang="en-US" dirty="0" smtClean="0"/>
              <a:t>Evaluate mathematics resources</a:t>
            </a:r>
          </a:p>
          <a:p>
            <a:pPr>
              <a:lnSpc>
                <a:spcPct val="100000"/>
              </a:lnSpc>
              <a:spcAft>
                <a:spcPts val="1800"/>
              </a:spcAft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3232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/>
          <p:cNvSpPr txBox="1">
            <a:spLocks/>
          </p:cNvSpPr>
          <p:nvPr/>
        </p:nvSpPr>
        <p:spPr>
          <a:xfrm>
            <a:off x="736600" y="390333"/>
            <a:ext cx="10820400" cy="857250"/>
          </a:xfrm>
          <a:prstGeom prst="rect">
            <a:avLst/>
          </a:prstGeom>
        </p:spPr>
        <p:txBody>
          <a:bodyPr>
            <a:normAutofit fontScale="25000" lnSpcReduction="2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6000" dirty="0" err="1" smtClean="0">
                <a:solidFill>
                  <a:schemeClr val="accent1">
                    <a:lumMod val="75000"/>
                  </a:schemeClr>
                </a:solidFill>
              </a:rPr>
              <a:t>Cynllunio</a:t>
            </a:r>
            <a:r>
              <a:rPr lang="en-GB" sz="160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sz="16000" dirty="0" err="1" smtClean="0">
                <a:solidFill>
                  <a:schemeClr val="accent1">
                    <a:lumMod val="75000"/>
                  </a:schemeClr>
                </a:solidFill>
              </a:rPr>
              <a:t>gwers</a:t>
            </a:r>
            <a:r>
              <a:rPr lang="en-GB" sz="160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mr-IN" sz="16000" dirty="0" smtClean="0">
                <a:solidFill>
                  <a:schemeClr val="accent1">
                    <a:lumMod val="75000"/>
                  </a:schemeClr>
                </a:solidFill>
              </a:rPr>
              <a:t>–</a:t>
            </a:r>
            <a:r>
              <a:rPr lang="en-GB" sz="160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sz="16000" i="1" dirty="0" smtClean="0">
                <a:solidFill>
                  <a:schemeClr val="accent1">
                    <a:lumMod val="75000"/>
                  </a:schemeClr>
                </a:solidFill>
              </a:rPr>
              <a:t>Planning a lesson</a:t>
            </a:r>
            <a:endParaRPr lang="en-GB" sz="16000" i="1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en-GB" sz="3975" dirty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en-GB" sz="3975" dirty="0">
                <a:solidFill>
                  <a:schemeClr val="accent1">
                    <a:lumMod val="75000"/>
                  </a:schemeClr>
                </a:solidFill>
              </a:rPr>
            </a:br>
            <a:endParaRPr lang="en-GB" sz="3975" dirty="0"/>
          </a:p>
        </p:txBody>
      </p:sp>
      <p:sp>
        <p:nvSpPr>
          <p:cNvPr id="3" name="Content Placeholder 4"/>
          <p:cNvSpPr txBox="1">
            <a:spLocks/>
          </p:cNvSpPr>
          <p:nvPr/>
        </p:nvSpPr>
        <p:spPr>
          <a:xfrm>
            <a:off x="6343651" y="1403777"/>
            <a:ext cx="5416549" cy="3083303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What effective features of mathematics have been incorporated into </a:t>
            </a:r>
            <a:r>
              <a:rPr lang="en-GB" dirty="0" smtClean="0"/>
              <a:t>the lesson?</a:t>
            </a:r>
          </a:p>
          <a:p>
            <a:r>
              <a:rPr lang="en-GB" dirty="0" smtClean="0"/>
              <a:t>Consider the main </a:t>
            </a:r>
            <a:r>
              <a:rPr lang="en-GB" dirty="0"/>
              <a:t>features of effective planning</a:t>
            </a:r>
          </a:p>
        </p:txBody>
      </p:sp>
      <p:sp>
        <p:nvSpPr>
          <p:cNvPr id="4" name="Content Placeholder 8"/>
          <p:cNvSpPr txBox="1">
            <a:spLocks/>
          </p:cNvSpPr>
          <p:nvPr/>
        </p:nvSpPr>
        <p:spPr>
          <a:xfrm>
            <a:off x="558800" y="1406160"/>
            <a:ext cx="5784851" cy="4543120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1200"/>
              </a:spcAft>
            </a:pPr>
            <a:r>
              <a:rPr lang="en-US" altLang="x-none" dirty="0" smtClean="0">
                <a:ea typeface="ＭＳ Ｐゴシック" charset="-128"/>
              </a:rPr>
              <a:t>Pa </a:t>
            </a:r>
            <a:r>
              <a:rPr lang="en-US" altLang="x-none" dirty="0" err="1" smtClean="0">
                <a:ea typeface="ＭＳ Ｐゴシック" charset="-128"/>
              </a:rPr>
              <a:t>nodweddion</a:t>
            </a:r>
            <a:r>
              <a:rPr lang="en-US" altLang="x-none" dirty="0" smtClean="0">
                <a:ea typeface="ＭＳ Ｐゴシック" charset="-128"/>
              </a:rPr>
              <a:t> </a:t>
            </a:r>
            <a:r>
              <a:rPr lang="en-US" altLang="x-none" dirty="0" err="1" smtClean="0">
                <a:ea typeface="ＭＳ Ｐゴシック" charset="-128"/>
              </a:rPr>
              <a:t>effeithiol</a:t>
            </a:r>
            <a:r>
              <a:rPr lang="en-US" altLang="x-none" dirty="0" smtClean="0">
                <a:ea typeface="ＭＳ Ｐゴシック" charset="-128"/>
              </a:rPr>
              <a:t> </a:t>
            </a:r>
            <a:r>
              <a:rPr lang="en-US" altLang="x-none" dirty="0" err="1" smtClean="0">
                <a:ea typeface="ＭＳ Ｐゴシック" charset="-128"/>
              </a:rPr>
              <a:t>sydd</a:t>
            </a:r>
            <a:r>
              <a:rPr lang="en-US" altLang="x-none" dirty="0" smtClean="0">
                <a:ea typeface="ＭＳ Ｐゴシック" charset="-128"/>
              </a:rPr>
              <a:t> </a:t>
            </a:r>
            <a:r>
              <a:rPr lang="en-US" altLang="x-none" dirty="0" err="1" smtClean="0">
                <a:ea typeface="ＭＳ Ｐゴシック" charset="-128"/>
              </a:rPr>
              <a:t>wedi</a:t>
            </a:r>
            <a:r>
              <a:rPr lang="en-US" altLang="x-none" dirty="0" smtClean="0">
                <a:ea typeface="ＭＳ Ｐゴシック" charset="-128"/>
              </a:rPr>
              <a:t> </a:t>
            </a:r>
            <a:r>
              <a:rPr lang="en-US" altLang="x-none" dirty="0" err="1" smtClean="0">
                <a:ea typeface="ＭＳ Ｐゴシック" charset="-128"/>
              </a:rPr>
              <a:t>eu</a:t>
            </a:r>
            <a:r>
              <a:rPr lang="en-US" altLang="x-none" dirty="0" smtClean="0">
                <a:ea typeface="ＭＳ Ｐゴシック" charset="-128"/>
              </a:rPr>
              <a:t> </a:t>
            </a:r>
            <a:r>
              <a:rPr lang="en-US" altLang="x-none" dirty="0" err="1" smtClean="0">
                <a:ea typeface="ＭＳ Ｐゴシック" charset="-128"/>
              </a:rPr>
              <a:t>cynnwys</a:t>
            </a:r>
            <a:r>
              <a:rPr lang="en-US" altLang="x-none" dirty="0" smtClean="0">
                <a:ea typeface="ＭＳ Ｐゴシック" charset="-128"/>
              </a:rPr>
              <a:t> </a:t>
            </a:r>
            <a:r>
              <a:rPr lang="en-US" altLang="x-none" dirty="0" err="1" smtClean="0">
                <a:ea typeface="ＭＳ Ｐゴシック" charset="-128"/>
              </a:rPr>
              <a:t>yn</a:t>
            </a:r>
            <a:r>
              <a:rPr lang="en-US" altLang="x-none" dirty="0" smtClean="0">
                <a:ea typeface="ＭＳ Ｐゴシック" charset="-128"/>
              </a:rPr>
              <a:t> y </a:t>
            </a:r>
            <a:r>
              <a:rPr lang="en-US" altLang="x-none" dirty="0" err="1" smtClean="0">
                <a:ea typeface="ＭＳ Ｐゴシック" charset="-128"/>
              </a:rPr>
              <a:t>wers</a:t>
            </a:r>
            <a:r>
              <a:rPr lang="en-US" altLang="x-none" dirty="0" smtClean="0">
                <a:ea typeface="ＭＳ Ｐゴシック" charset="-128"/>
              </a:rPr>
              <a:t>?</a:t>
            </a:r>
          </a:p>
          <a:p>
            <a:pPr>
              <a:spcAft>
                <a:spcPts val="1200"/>
              </a:spcAft>
            </a:pPr>
            <a:r>
              <a:rPr lang="en-US" altLang="x-none" dirty="0" err="1" smtClean="0">
                <a:ea typeface="ＭＳ Ｐゴシック" charset="-128"/>
              </a:rPr>
              <a:t>Ystyriwch</a:t>
            </a:r>
            <a:r>
              <a:rPr lang="en-US" altLang="x-none" dirty="0" smtClean="0">
                <a:ea typeface="ＭＳ Ｐゴシック" charset="-128"/>
              </a:rPr>
              <a:t> </a:t>
            </a:r>
            <a:r>
              <a:rPr lang="en-US" altLang="x-none" dirty="0" err="1" smtClean="0">
                <a:ea typeface="ＭＳ Ｐゴシック" charset="-128"/>
              </a:rPr>
              <a:t>brif</a:t>
            </a:r>
            <a:r>
              <a:rPr lang="en-US" altLang="x-none" dirty="0" smtClean="0">
                <a:ea typeface="ＭＳ Ｐゴシック" charset="-128"/>
              </a:rPr>
              <a:t> </a:t>
            </a:r>
            <a:r>
              <a:rPr lang="en-US" altLang="x-none" dirty="0" err="1" smtClean="0">
                <a:ea typeface="ＭＳ Ｐゴシック" charset="-128"/>
              </a:rPr>
              <a:t>nodweddion</a:t>
            </a:r>
            <a:r>
              <a:rPr lang="en-US" altLang="x-none" dirty="0" smtClean="0">
                <a:ea typeface="ＭＳ Ｐゴシック" charset="-128"/>
              </a:rPr>
              <a:t> </a:t>
            </a:r>
            <a:r>
              <a:rPr lang="en-US" altLang="x-none" dirty="0" err="1" smtClean="0">
                <a:ea typeface="ＭＳ Ｐゴシック" charset="-128"/>
              </a:rPr>
              <a:t>gynllunio</a:t>
            </a:r>
            <a:r>
              <a:rPr lang="en-US" altLang="x-none" dirty="0" smtClean="0">
                <a:ea typeface="ＭＳ Ｐゴシック" charset="-128"/>
              </a:rPr>
              <a:t> </a:t>
            </a:r>
            <a:r>
              <a:rPr lang="en-US" altLang="x-none" dirty="0" err="1" smtClean="0">
                <a:ea typeface="ＭＳ Ｐゴシック" charset="-128"/>
              </a:rPr>
              <a:t>effeithiol</a:t>
            </a:r>
            <a:endParaRPr lang="en-US" altLang="x-none" dirty="0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2046251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3" descr="Picture1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1" y="876583"/>
            <a:ext cx="11104848" cy="59814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4"/>
          <p:cNvSpPr>
            <a:spLocks noGrp="1"/>
          </p:cNvSpPr>
          <p:nvPr>
            <p:ph type="title" idx="4294967295"/>
          </p:nvPr>
        </p:nvSpPr>
        <p:spPr>
          <a:xfrm>
            <a:off x="476252" y="285750"/>
            <a:ext cx="10915649" cy="439738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 err="1" smtClean="0"/>
              <a:t>Dechrau’r</a:t>
            </a:r>
            <a:r>
              <a:rPr lang="en-GB" dirty="0" smtClean="0"/>
              <a:t> </a:t>
            </a:r>
            <a:r>
              <a:rPr lang="en-GB" dirty="0" err="1" smtClean="0"/>
              <a:t>wers</a:t>
            </a:r>
            <a:r>
              <a:rPr lang="en-GB" dirty="0" smtClean="0"/>
              <a:t>: </a:t>
            </a:r>
            <a:r>
              <a:rPr lang="en-GB" dirty="0" err="1" smtClean="0"/>
              <a:t>Gwaith</a:t>
            </a:r>
            <a:r>
              <a:rPr lang="en-GB" dirty="0" smtClean="0"/>
              <a:t> Pen / </a:t>
            </a:r>
            <a:r>
              <a:rPr lang="en-GB" dirty="0" err="1" smtClean="0"/>
              <a:t>Llafar</a:t>
            </a:r>
            <a:endParaRPr lang="en-GB" dirty="0" smtClean="0"/>
          </a:p>
        </p:txBody>
      </p:sp>
      <p:sp>
        <p:nvSpPr>
          <p:cNvPr id="4100" name="TextBox 6"/>
          <p:cNvSpPr txBox="1">
            <a:spLocks noChangeArrowheads="1"/>
          </p:cNvSpPr>
          <p:nvPr/>
        </p:nvSpPr>
        <p:spPr bwMode="auto">
          <a:xfrm>
            <a:off x="2190751" y="3786188"/>
            <a:ext cx="13335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y-GB" sz="1000" dirty="0" smtClean="0">
                <a:solidFill>
                  <a:srgbClr val="0070C0"/>
                </a:solidFill>
              </a:rPr>
              <a:t>Cadw i ganolbwyntio</a:t>
            </a:r>
            <a:endParaRPr lang="cy-GB" sz="1000" dirty="0">
              <a:solidFill>
                <a:srgbClr val="0070C0"/>
              </a:solidFill>
            </a:endParaRPr>
          </a:p>
        </p:txBody>
      </p:sp>
      <p:sp>
        <p:nvSpPr>
          <p:cNvPr id="4101" name="TextBox 7"/>
          <p:cNvSpPr txBox="1">
            <a:spLocks noChangeArrowheads="1"/>
          </p:cNvSpPr>
          <p:nvPr/>
        </p:nvSpPr>
        <p:spPr bwMode="auto">
          <a:xfrm>
            <a:off x="2190751" y="5625460"/>
            <a:ext cx="1190624" cy="40011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y-GB" sz="1000" dirty="0" smtClean="0">
                <a:solidFill>
                  <a:srgbClr val="0070C0"/>
                </a:solidFill>
              </a:rPr>
              <a:t>Mae angen symud </a:t>
            </a:r>
          </a:p>
          <a:p>
            <a:r>
              <a:rPr lang="cy-GB" sz="1000" dirty="0" smtClean="0">
                <a:solidFill>
                  <a:srgbClr val="0070C0"/>
                </a:solidFill>
              </a:rPr>
              <a:t>ac adnoddau </a:t>
            </a:r>
            <a:endParaRPr lang="cy-GB" sz="1000" dirty="0">
              <a:solidFill>
                <a:srgbClr val="0070C0"/>
              </a:solidFill>
            </a:endParaRPr>
          </a:p>
        </p:txBody>
      </p:sp>
      <p:sp>
        <p:nvSpPr>
          <p:cNvPr id="4102" name="TextBox 8"/>
          <p:cNvSpPr txBox="1">
            <a:spLocks noChangeArrowheads="1"/>
          </p:cNvSpPr>
          <p:nvPr/>
        </p:nvSpPr>
        <p:spPr bwMode="auto">
          <a:xfrm>
            <a:off x="3381375" y="2185467"/>
            <a:ext cx="200025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y-GB" sz="1000" dirty="0" smtClean="0">
                <a:solidFill>
                  <a:srgbClr val="0070C0"/>
                </a:solidFill>
              </a:rPr>
              <a:t>Mae’r dysgwyr yn rhyngweithio gyda’i gilydd a’u hathro</a:t>
            </a:r>
            <a:endParaRPr lang="cy-GB" sz="1000" dirty="0">
              <a:solidFill>
                <a:srgbClr val="0070C0"/>
              </a:solidFill>
            </a:endParaRPr>
          </a:p>
        </p:txBody>
      </p:sp>
      <p:sp>
        <p:nvSpPr>
          <p:cNvPr id="4103" name="TextBox 9"/>
          <p:cNvSpPr txBox="1">
            <a:spLocks noChangeArrowheads="1"/>
          </p:cNvSpPr>
          <p:nvPr/>
        </p:nvSpPr>
        <p:spPr bwMode="auto">
          <a:xfrm>
            <a:off x="7413851" y="1929972"/>
            <a:ext cx="1183126" cy="40011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cy-GB" sz="1000" dirty="0" smtClean="0">
                <a:solidFill>
                  <a:srgbClr val="0070C0"/>
                </a:solidFill>
              </a:rPr>
              <a:t>Mae’n weithgaredd  sionc</a:t>
            </a:r>
            <a:endParaRPr lang="cy-GB" sz="1000" dirty="0">
              <a:solidFill>
                <a:srgbClr val="0070C0"/>
              </a:solidFill>
            </a:endParaRPr>
          </a:p>
        </p:txBody>
      </p:sp>
      <p:sp>
        <p:nvSpPr>
          <p:cNvPr id="4104" name="TextBox 10"/>
          <p:cNvSpPr txBox="1">
            <a:spLocks noChangeArrowheads="1"/>
          </p:cNvSpPr>
          <p:nvPr/>
        </p:nvSpPr>
        <p:spPr bwMode="auto">
          <a:xfrm>
            <a:off x="7810500" y="3654353"/>
            <a:ext cx="1714501" cy="40011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cy-GB" sz="1000" dirty="0" smtClean="0">
                <a:solidFill>
                  <a:srgbClr val="0070C0"/>
                </a:solidFill>
              </a:rPr>
              <a:t>Annog dysgwyr i feddwl yn</a:t>
            </a:r>
          </a:p>
          <a:p>
            <a:pPr algn="ctr"/>
            <a:r>
              <a:rPr lang="cy-GB" sz="1000" dirty="0" smtClean="0">
                <a:solidFill>
                  <a:srgbClr val="0070C0"/>
                </a:solidFill>
              </a:rPr>
              <a:t> fathemategol </a:t>
            </a:r>
            <a:endParaRPr lang="cy-GB" sz="1000" dirty="0">
              <a:solidFill>
                <a:srgbClr val="0070C0"/>
              </a:solidFill>
            </a:endParaRPr>
          </a:p>
        </p:txBody>
      </p:sp>
      <p:sp>
        <p:nvSpPr>
          <p:cNvPr id="4105" name="TextBox 11"/>
          <p:cNvSpPr txBox="1">
            <a:spLocks noChangeArrowheads="1"/>
          </p:cNvSpPr>
          <p:nvPr/>
        </p:nvSpPr>
        <p:spPr bwMode="auto">
          <a:xfrm>
            <a:off x="8165206" y="5502269"/>
            <a:ext cx="1359795" cy="55399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cy-GB" sz="1000" dirty="0" smtClean="0">
                <a:solidFill>
                  <a:srgbClr val="0070C0"/>
                </a:solidFill>
              </a:rPr>
              <a:t>Mae </a:t>
            </a:r>
            <a:r>
              <a:rPr lang="cy-GB" sz="1000" dirty="0" err="1" smtClean="0">
                <a:solidFill>
                  <a:srgbClr val="0070C0"/>
                </a:solidFill>
              </a:rPr>
              <a:t>gêmau</a:t>
            </a:r>
            <a:r>
              <a:rPr lang="cy-GB" sz="1000" dirty="0" smtClean="0">
                <a:solidFill>
                  <a:srgbClr val="0070C0"/>
                </a:solidFill>
              </a:rPr>
              <a:t> ac adnoddau yn helpu ei wneud yn sbri</a:t>
            </a:r>
            <a:endParaRPr lang="cy-GB" sz="1000" dirty="0">
              <a:solidFill>
                <a:srgbClr val="0070C0"/>
              </a:solidFill>
            </a:endParaRPr>
          </a:p>
        </p:txBody>
      </p:sp>
      <p:sp>
        <p:nvSpPr>
          <p:cNvPr id="4106" name="TextBox 12"/>
          <p:cNvSpPr txBox="1">
            <a:spLocks noChangeArrowheads="1"/>
          </p:cNvSpPr>
          <p:nvPr/>
        </p:nvSpPr>
        <p:spPr bwMode="auto">
          <a:xfrm>
            <a:off x="666750" y="2317750"/>
            <a:ext cx="1619251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y-GB" sz="1000" dirty="0" smtClean="0"/>
              <a:t>Ymarfer ac atgyfnerthu sgiliau sydd eisoes yn bodoli</a:t>
            </a:r>
            <a:endParaRPr lang="cy-GB" sz="1000" dirty="0"/>
          </a:p>
        </p:txBody>
      </p:sp>
      <p:sp>
        <p:nvSpPr>
          <p:cNvPr id="4107" name="TextBox 13"/>
          <p:cNvSpPr txBox="1">
            <a:spLocks noChangeArrowheads="1"/>
          </p:cNvSpPr>
          <p:nvPr/>
        </p:nvSpPr>
        <p:spPr bwMode="auto">
          <a:xfrm>
            <a:off x="476251" y="4286250"/>
            <a:ext cx="17145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y-GB" sz="1000" dirty="0" smtClean="0"/>
              <a:t>Sicrhau gwybodaeth o’r ffeithiau</a:t>
            </a:r>
            <a:endParaRPr lang="cy-GB" sz="1000" dirty="0"/>
          </a:p>
        </p:txBody>
      </p:sp>
      <p:sp>
        <p:nvSpPr>
          <p:cNvPr id="4108" name="TextBox 15"/>
          <p:cNvSpPr txBox="1">
            <a:spLocks noChangeArrowheads="1"/>
          </p:cNvSpPr>
          <p:nvPr/>
        </p:nvSpPr>
        <p:spPr bwMode="auto">
          <a:xfrm>
            <a:off x="381001" y="6143625"/>
            <a:ext cx="257175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y-GB" sz="1000" dirty="0" smtClean="0"/>
              <a:t>Defnyddio geirfa fathemategol a </a:t>
            </a:r>
          </a:p>
          <a:p>
            <a:r>
              <a:rPr lang="cy-GB" sz="1000" dirty="0" smtClean="0"/>
              <a:t>dehongli gwybodaeth fathemategol </a:t>
            </a:r>
            <a:endParaRPr lang="cy-GB" sz="1000" dirty="0"/>
          </a:p>
        </p:txBody>
      </p:sp>
      <p:sp>
        <p:nvSpPr>
          <p:cNvPr id="4109" name="TextBox 16"/>
          <p:cNvSpPr txBox="1">
            <a:spLocks noChangeArrowheads="1"/>
          </p:cNvSpPr>
          <p:nvPr/>
        </p:nvSpPr>
        <p:spPr bwMode="auto">
          <a:xfrm>
            <a:off x="9334500" y="2286000"/>
            <a:ext cx="19050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y-GB" sz="1000" dirty="0" smtClean="0"/>
              <a:t>Ailgyflwyno ac ailymweld â dysgu blaenorol</a:t>
            </a:r>
            <a:endParaRPr lang="cy-GB" sz="1000" dirty="0"/>
          </a:p>
        </p:txBody>
      </p:sp>
      <p:sp>
        <p:nvSpPr>
          <p:cNvPr id="4110" name="TextBox 17"/>
          <p:cNvSpPr txBox="1">
            <a:spLocks noChangeArrowheads="1"/>
          </p:cNvSpPr>
          <p:nvPr/>
        </p:nvSpPr>
        <p:spPr bwMode="auto">
          <a:xfrm>
            <a:off x="9525001" y="4214813"/>
            <a:ext cx="17145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y-GB" sz="1000" dirty="0" smtClean="0"/>
              <a:t>Meddwl yn fathemategol</a:t>
            </a:r>
            <a:endParaRPr lang="cy-GB" sz="1000" dirty="0"/>
          </a:p>
        </p:txBody>
      </p:sp>
      <p:sp>
        <p:nvSpPr>
          <p:cNvPr id="4111" name="TextBox 18"/>
          <p:cNvSpPr txBox="1">
            <a:spLocks noChangeArrowheads="1"/>
          </p:cNvSpPr>
          <p:nvPr/>
        </p:nvSpPr>
        <p:spPr bwMode="auto">
          <a:xfrm>
            <a:off x="9910314" y="5949218"/>
            <a:ext cx="119022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y-GB" sz="1000" dirty="0" smtClean="0"/>
              <a:t>Mireinio dulliau a gweithdrefnau</a:t>
            </a:r>
            <a:endParaRPr lang="cy-GB" sz="1000" dirty="0"/>
          </a:p>
        </p:txBody>
      </p:sp>
      <p:sp>
        <p:nvSpPr>
          <p:cNvPr id="2" name="TextBox 1"/>
          <p:cNvSpPr txBox="1"/>
          <p:nvPr/>
        </p:nvSpPr>
        <p:spPr>
          <a:xfrm>
            <a:off x="3381375" y="1754128"/>
            <a:ext cx="2130784" cy="46166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400" b="1" dirty="0" err="1" smtClean="0">
                <a:solidFill>
                  <a:srgbClr val="FF0000"/>
                </a:solidFill>
              </a:rPr>
              <a:t>rhyngweithiol</a:t>
            </a:r>
            <a:endParaRPr lang="en-GB" dirty="0"/>
          </a:p>
        </p:txBody>
      </p:sp>
      <p:sp>
        <p:nvSpPr>
          <p:cNvPr id="17" name="TextBox 16"/>
          <p:cNvSpPr txBox="1"/>
          <p:nvPr/>
        </p:nvSpPr>
        <p:spPr>
          <a:xfrm>
            <a:off x="2244863" y="3359814"/>
            <a:ext cx="1522794" cy="46166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400" b="1" dirty="0" err="1" smtClean="0">
                <a:solidFill>
                  <a:srgbClr val="FF0000"/>
                </a:solidFill>
              </a:rPr>
              <a:t>ffocws</a:t>
            </a:r>
            <a:endParaRPr lang="en-GB" dirty="0"/>
          </a:p>
        </p:txBody>
      </p:sp>
      <p:sp>
        <p:nvSpPr>
          <p:cNvPr id="18" name="TextBox 17"/>
          <p:cNvSpPr txBox="1"/>
          <p:nvPr/>
        </p:nvSpPr>
        <p:spPr>
          <a:xfrm>
            <a:off x="2286001" y="5170766"/>
            <a:ext cx="1237648" cy="46166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400" b="1" dirty="0" err="1" smtClean="0">
                <a:solidFill>
                  <a:srgbClr val="FF0000"/>
                </a:solidFill>
              </a:rPr>
              <a:t>bywiog</a:t>
            </a:r>
            <a:endParaRPr lang="en-GB" dirty="0"/>
          </a:p>
        </p:txBody>
      </p:sp>
      <p:sp>
        <p:nvSpPr>
          <p:cNvPr id="19" name="TextBox 18"/>
          <p:cNvSpPr txBox="1"/>
          <p:nvPr/>
        </p:nvSpPr>
        <p:spPr>
          <a:xfrm>
            <a:off x="7511824" y="1511574"/>
            <a:ext cx="987180" cy="46166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rgbClr val="FF0000"/>
                </a:solidFill>
              </a:rPr>
              <a:t>  </a:t>
            </a:r>
            <a:r>
              <a:rPr lang="en-GB" sz="2400" b="1" dirty="0" err="1" smtClean="0">
                <a:solidFill>
                  <a:srgbClr val="FF0000"/>
                </a:solidFill>
              </a:rPr>
              <a:t>byr</a:t>
            </a:r>
            <a:endParaRPr lang="en-GB" dirty="0"/>
          </a:p>
        </p:txBody>
      </p:sp>
      <p:sp>
        <p:nvSpPr>
          <p:cNvPr id="20" name="TextBox 19"/>
          <p:cNvSpPr txBox="1"/>
          <p:nvPr/>
        </p:nvSpPr>
        <p:spPr>
          <a:xfrm>
            <a:off x="8049228" y="3239621"/>
            <a:ext cx="1285272" cy="46166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400" b="1" dirty="0" err="1" smtClean="0">
                <a:solidFill>
                  <a:srgbClr val="FF0000"/>
                </a:solidFill>
              </a:rPr>
              <a:t>meddwl</a:t>
            </a:r>
            <a:endParaRPr lang="en-GB" dirty="0"/>
          </a:p>
        </p:txBody>
      </p:sp>
      <p:sp>
        <p:nvSpPr>
          <p:cNvPr id="21" name="TextBox 20"/>
          <p:cNvSpPr txBox="1"/>
          <p:nvPr/>
        </p:nvSpPr>
        <p:spPr>
          <a:xfrm>
            <a:off x="8429176" y="5089033"/>
            <a:ext cx="905324" cy="46166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400" b="1" dirty="0" err="1" smtClean="0">
                <a:solidFill>
                  <a:srgbClr val="FF0000"/>
                </a:solidFill>
              </a:rPr>
              <a:t>hwyl</a:t>
            </a:r>
            <a:endParaRPr lang="en-GB" dirty="0"/>
          </a:p>
        </p:txBody>
      </p:sp>
      <p:sp>
        <p:nvSpPr>
          <p:cNvPr id="22" name="TextBox 21"/>
          <p:cNvSpPr txBox="1"/>
          <p:nvPr/>
        </p:nvSpPr>
        <p:spPr>
          <a:xfrm>
            <a:off x="653201" y="1445012"/>
            <a:ext cx="1741599" cy="8559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tIns="180000" bIns="180000" rtlCol="0">
            <a:spAutoFit/>
          </a:bodyPr>
          <a:lstStyle/>
          <a:p>
            <a:r>
              <a:rPr lang="en-GB" sz="3200" b="1" dirty="0" err="1" smtClean="0">
                <a:solidFill>
                  <a:srgbClr val="002060"/>
                </a:solidFill>
                <a:latin typeface="Berlin Sans FB Demi" panose="020E0802020502020306" pitchFamily="34" charset="0"/>
                <a:cs typeface="Aharoni" panose="02010803020104030203" pitchFamily="2" charset="-79"/>
              </a:rPr>
              <a:t>Ymarfer</a:t>
            </a:r>
            <a:endParaRPr lang="en-GB" sz="3200" dirty="0">
              <a:solidFill>
                <a:srgbClr val="002060"/>
              </a:solidFill>
              <a:latin typeface="Berlin Sans FB Demi" panose="020E0802020502020306" pitchFamily="34" charset="0"/>
              <a:cs typeface="Aharoni" panose="02010803020104030203" pitchFamily="2" charset="-79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26033" y="5228640"/>
            <a:ext cx="1424437" cy="8559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36000" tIns="180000" rIns="0" bIns="180000" rtlCol="0">
            <a:spAutoFit/>
          </a:bodyPr>
          <a:lstStyle/>
          <a:p>
            <a:r>
              <a:rPr lang="en-GB" sz="3200" b="1" dirty="0" err="1" smtClean="0">
                <a:solidFill>
                  <a:srgbClr val="002060"/>
                </a:solidFill>
                <a:latin typeface="Berlin Sans FB Demi" panose="020E0802020502020306" pitchFamily="34" charset="0"/>
                <a:cs typeface="Aharoni" panose="02010803020104030203" pitchFamily="2" charset="-79"/>
              </a:rPr>
              <a:t>Darllen</a:t>
            </a:r>
            <a:endParaRPr lang="en-GB" sz="3200" dirty="0">
              <a:solidFill>
                <a:srgbClr val="002060"/>
              </a:solidFill>
              <a:latin typeface="Berlin Sans FB Demi" panose="020E0802020502020306" pitchFamily="34" charset="0"/>
              <a:cs typeface="Aharoni" panose="02010803020104030203" pitchFamily="2" charset="-79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751704" y="3377205"/>
            <a:ext cx="1319683" cy="8559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tIns="180000" bIns="180000" rtlCol="0">
            <a:spAutoFit/>
          </a:bodyPr>
          <a:lstStyle/>
          <a:p>
            <a:r>
              <a:rPr lang="en-GB" sz="3200" b="1" dirty="0" err="1" smtClean="0">
                <a:solidFill>
                  <a:srgbClr val="002060"/>
                </a:solidFill>
                <a:latin typeface="Berlin Sans FB Demi" panose="020E0802020502020306" pitchFamily="34" charset="0"/>
                <a:cs typeface="Aharoni" panose="02010803020104030203" pitchFamily="2" charset="-79"/>
              </a:rPr>
              <a:t>Cofio</a:t>
            </a:r>
            <a:endParaRPr lang="en-GB" sz="3200" dirty="0">
              <a:solidFill>
                <a:srgbClr val="002060"/>
              </a:solidFill>
              <a:latin typeface="Berlin Sans FB Demi" panose="020E0802020502020306" pitchFamily="34" charset="0"/>
              <a:cs typeface="Aharoni" panose="02010803020104030203" pitchFamily="2" charset="-79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9525001" y="1449742"/>
            <a:ext cx="1714499" cy="8559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tIns="180000" bIns="180000" rtlCol="0">
            <a:spAutoFit/>
          </a:bodyPr>
          <a:lstStyle/>
          <a:p>
            <a:r>
              <a:rPr lang="en-GB" sz="3200" b="1" dirty="0" err="1" smtClean="0">
                <a:solidFill>
                  <a:srgbClr val="002060"/>
                </a:solidFill>
                <a:latin typeface="Berlin Sans FB Demi" panose="020E0802020502020306" pitchFamily="34" charset="0"/>
                <a:cs typeface="Aharoni" panose="02010803020104030203" pitchFamily="2" charset="-79"/>
              </a:rPr>
              <a:t>Atgoffa</a:t>
            </a:r>
            <a:endParaRPr lang="en-GB" sz="3200" dirty="0">
              <a:solidFill>
                <a:srgbClr val="002060"/>
              </a:solidFill>
              <a:latin typeface="Berlin Sans FB Demi" panose="020E0802020502020306" pitchFamily="34" charset="0"/>
              <a:cs typeface="Aharoni" panose="02010803020104030203" pitchFamily="2" charset="-79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9677402" y="3226374"/>
            <a:ext cx="1714499" cy="8559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tIns="180000" bIns="180000" rtlCol="0">
            <a:spAutoFit/>
          </a:bodyPr>
          <a:lstStyle/>
          <a:p>
            <a:r>
              <a:rPr lang="en-GB" sz="3200" b="1" dirty="0" err="1" smtClean="0">
                <a:solidFill>
                  <a:srgbClr val="002060"/>
                </a:solidFill>
                <a:latin typeface="Berlin Sans FB Demi" panose="020E0802020502020306" pitchFamily="34" charset="0"/>
                <a:cs typeface="Aharoni" panose="02010803020104030203" pitchFamily="2" charset="-79"/>
              </a:rPr>
              <a:t>Rheswm</a:t>
            </a:r>
            <a:endParaRPr lang="en-GB" sz="3200" dirty="0">
              <a:solidFill>
                <a:srgbClr val="002060"/>
              </a:solidFill>
              <a:latin typeface="Berlin Sans FB Demi" panose="020E0802020502020306" pitchFamily="34" charset="0"/>
              <a:cs typeface="Aharoni" panose="02010803020104030203" pitchFamily="2" charset="-79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9733186" y="5069245"/>
            <a:ext cx="1602930" cy="8559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tIns="180000" bIns="180000" rtlCol="0">
            <a:spAutoFit/>
          </a:bodyPr>
          <a:lstStyle/>
          <a:p>
            <a:r>
              <a:rPr lang="en-GB" sz="3200" b="1" dirty="0" err="1" smtClean="0">
                <a:solidFill>
                  <a:srgbClr val="002060"/>
                </a:solidFill>
                <a:latin typeface="Berlin Sans FB Demi" panose="020E0802020502020306" pitchFamily="34" charset="0"/>
                <a:cs typeface="Aharoni" panose="02010803020104030203" pitchFamily="2" charset="-79"/>
              </a:rPr>
              <a:t>Gwella</a:t>
            </a:r>
            <a:endParaRPr lang="en-GB" sz="3200" dirty="0">
              <a:solidFill>
                <a:srgbClr val="002060"/>
              </a:solidFill>
              <a:latin typeface="Berlin Sans FB Demi" panose="020E0802020502020306" pitchFamily="34" charset="0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55666482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3" descr="Picture1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1" y="821131"/>
            <a:ext cx="11104848" cy="59814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4"/>
          <p:cNvSpPr>
            <a:spLocks noGrp="1"/>
          </p:cNvSpPr>
          <p:nvPr>
            <p:ph type="title" idx="4294967295"/>
          </p:nvPr>
        </p:nvSpPr>
        <p:spPr>
          <a:xfrm>
            <a:off x="476252" y="285750"/>
            <a:ext cx="10915649" cy="439738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>THE MENTAL/ORAL STARTER</a:t>
            </a:r>
          </a:p>
        </p:txBody>
      </p:sp>
      <p:sp>
        <p:nvSpPr>
          <p:cNvPr id="4100" name="TextBox 6"/>
          <p:cNvSpPr txBox="1">
            <a:spLocks noChangeArrowheads="1"/>
          </p:cNvSpPr>
          <p:nvPr/>
        </p:nvSpPr>
        <p:spPr bwMode="auto">
          <a:xfrm>
            <a:off x="2190751" y="3714750"/>
            <a:ext cx="1333500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1000" dirty="0">
                <a:solidFill>
                  <a:srgbClr val="0070C0"/>
                </a:solidFill>
              </a:rPr>
              <a:t>Sticks to focus</a:t>
            </a:r>
          </a:p>
        </p:txBody>
      </p:sp>
      <p:sp>
        <p:nvSpPr>
          <p:cNvPr id="4101" name="TextBox 7"/>
          <p:cNvSpPr txBox="1">
            <a:spLocks noChangeArrowheads="1"/>
          </p:cNvSpPr>
          <p:nvPr/>
        </p:nvSpPr>
        <p:spPr bwMode="auto">
          <a:xfrm>
            <a:off x="2095500" y="5715000"/>
            <a:ext cx="1905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1000" dirty="0">
                <a:solidFill>
                  <a:srgbClr val="0070C0"/>
                </a:solidFill>
              </a:rPr>
              <a:t>involves movement and resources</a:t>
            </a:r>
          </a:p>
        </p:txBody>
      </p:sp>
      <p:sp>
        <p:nvSpPr>
          <p:cNvPr id="4102" name="TextBox 8"/>
          <p:cNvSpPr txBox="1">
            <a:spLocks noChangeArrowheads="1"/>
          </p:cNvSpPr>
          <p:nvPr/>
        </p:nvSpPr>
        <p:spPr bwMode="auto">
          <a:xfrm>
            <a:off x="3429000" y="2143125"/>
            <a:ext cx="2000251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1000" dirty="0">
                <a:solidFill>
                  <a:srgbClr val="0070C0"/>
                </a:solidFill>
              </a:rPr>
              <a:t>Learners interact with each other and teacher</a:t>
            </a:r>
          </a:p>
        </p:txBody>
      </p:sp>
      <p:sp>
        <p:nvSpPr>
          <p:cNvPr id="4103" name="TextBox 9"/>
          <p:cNvSpPr txBox="1">
            <a:spLocks noChangeArrowheads="1"/>
          </p:cNvSpPr>
          <p:nvPr/>
        </p:nvSpPr>
        <p:spPr bwMode="auto">
          <a:xfrm>
            <a:off x="7239001" y="2071688"/>
            <a:ext cx="2095500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1000" dirty="0">
                <a:solidFill>
                  <a:srgbClr val="0070C0"/>
                </a:solidFill>
              </a:rPr>
              <a:t>Moves with pace</a:t>
            </a:r>
          </a:p>
        </p:txBody>
      </p:sp>
      <p:sp>
        <p:nvSpPr>
          <p:cNvPr id="4104" name="TextBox 10"/>
          <p:cNvSpPr txBox="1">
            <a:spLocks noChangeArrowheads="1"/>
          </p:cNvSpPr>
          <p:nvPr/>
        </p:nvSpPr>
        <p:spPr bwMode="auto">
          <a:xfrm>
            <a:off x="7429501" y="3786188"/>
            <a:ext cx="24765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sz="1000" dirty="0">
                <a:solidFill>
                  <a:srgbClr val="0070C0"/>
                </a:solidFill>
              </a:rPr>
              <a:t>Learners encouraged to think mathematically</a:t>
            </a:r>
          </a:p>
        </p:txBody>
      </p:sp>
      <p:sp>
        <p:nvSpPr>
          <p:cNvPr id="4105" name="TextBox 11"/>
          <p:cNvSpPr txBox="1">
            <a:spLocks noChangeArrowheads="1"/>
          </p:cNvSpPr>
          <p:nvPr/>
        </p:nvSpPr>
        <p:spPr bwMode="auto">
          <a:xfrm>
            <a:off x="7810500" y="5786438"/>
            <a:ext cx="2000251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sz="1000" dirty="0">
                <a:solidFill>
                  <a:srgbClr val="0070C0"/>
                </a:solidFill>
              </a:rPr>
              <a:t>games and resources help make it fun</a:t>
            </a:r>
          </a:p>
        </p:txBody>
      </p:sp>
      <p:sp>
        <p:nvSpPr>
          <p:cNvPr id="4106" name="TextBox 12"/>
          <p:cNvSpPr txBox="1">
            <a:spLocks noChangeArrowheads="1"/>
          </p:cNvSpPr>
          <p:nvPr/>
        </p:nvSpPr>
        <p:spPr bwMode="auto">
          <a:xfrm>
            <a:off x="571500" y="2357439"/>
            <a:ext cx="161925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sz="1000" dirty="0"/>
              <a:t>Practise and Consolidate existing skills</a:t>
            </a:r>
          </a:p>
        </p:txBody>
      </p:sp>
      <p:sp>
        <p:nvSpPr>
          <p:cNvPr id="4107" name="TextBox 13"/>
          <p:cNvSpPr txBox="1">
            <a:spLocks noChangeArrowheads="1"/>
          </p:cNvSpPr>
          <p:nvPr/>
        </p:nvSpPr>
        <p:spPr bwMode="auto">
          <a:xfrm>
            <a:off x="476251" y="4286250"/>
            <a:ext cx="17145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sz="1000" dirty="0"/>
              <a:t>To secure knowledge of facts</a:t>
            </a:r>
          </a:p>
        </p:txBody>
      </p:sp>
      <p:sp>
        <p:nvSpPr>
          <p:cNvPr id="4108" name="TextBox 15"/>
          <p:cNvSpPr txBox="1">
            <a:spLocks noChangeArrowheads="1"/>
          </p:cNvSpPr>
          <p:nvPr/>
        </p:nvSpPr>
        <p:spPr bwMode="auto">
          <a:xfrm>
            <a:off x="381001" y="6143625"/>
            <a:ext cx="257175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1000" dirty="0"/>
              <a:t>To use mathematical vocabulary and interpret mathematical information </a:t>
            </a:r>
          </a:p>
        </p:txBody>
      </p:sp>
      <p:sp>
        <p:nvSpPr>
          <p:cNvPr id="4109" name="TextBox 16"/>
          <p:cNvSpPr txBox="1">
            <a:spLocks noChangeArrowheads="1"/>
          </p:cNvSpPr>
          <p:nvPr/>
        </p:nvSpPr>
        <p:spPr bwMode="auto">
          <a:xfrm>
            <a:off x="9334500" y="2286000"/>
            <a:ext cx="1905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sz="1000" dirty="0"/>
              <a:t>To bring in and revisit previous learning</a:t>
            </a:r>
          </a:p>
        </p:txBody>
      </p:sp>
      <p:sp>
        <p:nvSpPr>
          <p:cNvPr id="4110" name="TextBox 17"/>
          <p:cNvSpPr txBox="1">
            <a:spLocks noChangeArrowheads="1"/>
          </p:cNvSpPr>
          <p:nvPr/>
        </p:nvSpPr>
        <p:spPr bwMode="auto">
          <a:xfrm>
            <a:off x="9525001" y="4214813"/>
            <a:ext cx="17145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sz="1000" dirty="0"/>
              <a:t>To think mathematically</a:t>
            </a:r>
          </a:p>
        </p:txBody>
      </p:sp>
      <p:sp>
        <p:nvSpPr>
          <p:cNvPr id="4111" name="TextBox 18"/>
          <p:cNvSpPr txBox="1">
            <a:spLocks noChangeArrowheads="1"/>
          </p:cNvSpPr>
          <p:nvPr/>
        </p:nvSpPr>
        <p:spPr bwMode="auto">
          <a:xfrm>
            <a:off x="9525001" y="6000750"/>
            <a:ext cx="17145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1000" dirty="0"/>
              <a:t>To refine methods and procedures</a:t>
            </a:r>
          </a:p>
        </p:txBody>
      </p:sp>
    </p:spTree>
    <p:extLst>
      <p:ext uri="{BB962C8B-B14F-4D97-AF65-F5344CB8AC3E}">
        <p14:creationId xmlns:p14="http://schemas.microsoft.com/office/powerpoint/2010/main" val="133317711"/>
      </p:ext>
    </p:extLst>
  </p:cSld>
  <p:clrMapOvr>
    <a:masterClrMapping/>
  </p:clrMapOvr>
  <p:transition>
    <p:dissolv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92340" y="184871"/>
            <a:ext cx="3362919" cy="1524000"/>
          </a:xfrm>
        </p:spPr>
        <p:txBody>
          <a:bodyPr/>
          <a:lstStyle/>
          <a:p>
            <a:r>
              <a:rPr lang="en-GB" smtClean="0"/>
              <a:t>TASG - TASK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19800" y="2057400"/>
            <a:ext cx="6172200" cy="4463912"/>
          </a:xfrm>
        </p:spPr>
        <p:txBody>
          <a:bodyPr>
            <a:noAutofit/>
          </a:bodyPr>
          <a:lstStyle/>
          <a:p>
            <a:r>
              <a:rPr lang="en-GB" dirty="0" smtClean="0">
                <a:solidFill>
                  <a:schemeClr val="bg2">
                    <a:lumMod val="50000"/>
                  </a:schemeClr>
                </a:solidFill>
              </a:rPr>
              <a:t>Look </a:t>
            </a:r>
            <a:r>
              <a:rPr lang="en-GB" dirty="0">
                <a:solidFill>
                  <a:schemeClr val="bg2">
                    <a:lumMod val="50000"/>
                  </a:schemeClr>
                </a:solidFill>
              </a:rPr>
              <a:t>at the </a:t>
            </a:r>
            <a:r>
              <a:rPr lang="en-GB" dirty="0" smtClean="0">
                <a:solidFill>
                  <a:schemeClr val="bg2">
                    <a:lumMod val="50000"/>
                  </a:schemeClr>
                </a:solidFill>
              </a:rPr>
              <a:t>teaching resource </a:t>
            </a:r>
            <a:r>
              <a:rPr lang="en-GB" dirty="0">
                <a:solidFill>
                  <a:schemeClr val="bg2">
                    <a:lumMod val="50000"/>
                  </a:schemeClr>
                </a:solidFill>
              </a:rPr>
              <a:t>you have been allocated</a:t>
            </a:r>
          </a:p>
          <a:p>
            <a:r>
              <a:rPr lang="en-GB" dirty="0"/>
              <a:t>In </a:t>
            </a:r>
            <a:r>
              <a:rPr lang="en-GB" dirty="0" smtClean="0"/>
              <a:t>your group </a:t>
            </a:r>
            <a:r>
              <a:rPr lang="en-GB" dirty="0"/>
              <a:t>discuss </a:t>
            </a:r>
            <a:r>
              <a:rPr lang="en-GB" dirty="0" smtClean="0"/>
              <a:t>the resource critically. Think about advantages and disadvantages.</a:t>
            </a:r>
            <a:endParaRPr lang="en-GB" dirty="0"/>
          </a:p>
          <a:p>
            <a:r>
              <a:rPr lang="en-GB" dirty="0" smtClean="0">
                <a:solidFill>
                  <a:schemeClr val="bg2">
                    <a:lumMod val="50000"/>
                  </a:schemeClr>
                </a:solidFill>
              </a:rPr>
              <a:t>Make </a:t>
            </a:r>
            <a:r>
              <a:rPr lang="en-GB" dirty="0">
                <a:solidFill>
                  <a:schemeClr val="bg2">
                    <a:lumMod val="50000"/>
                  </a:schemeClr>
                </a:solidFill>
              </a:rPr>
              <a:t>sure everybody in the group is able to confidently give an overview of the task </a:t>
            </a:r>
            <a:r>
              <a:rPr lang="en-GB" dirty="0" smtClean="0">
                <a:solidFill>
                  <a:schemeClr val="bg2">
                    <a:lumMod val="50000"/>
                  </a:schemeClr>
                </a:solidFill>
              </a:rPr>
              <a:t>to others and be able to highlight the </a:t>
            </a:r>
            <a:r>
              <a:rPr lang="en-GB" dirty="0">
                <a:solidFill>
                  <a:schemeClr val="bg2">
                    <a:lumMod val="50000"/>
                  </a:schemeClr>
                </a:solidFill>
              </a:rPr>
              <a:t>reasoning </a:t>
            </a:r>
            <a:r>
              <a:rPr lang="en-GB" dirty="0" smtClean="0">
                <a:solidFill>
                  <a:schemeClr val="bg2">
                    <a:lumMod val="50000"/>
                  </a:schemeClr>
                </a:solidFill>
              </a:rPr>
              <a:t>links</a:t>
            </a:r>
            <a:endParaRPr lang="en-GB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177800" y="2057400"/>
            <a:ext cx="5842000" cy="489571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 err="1" smtClean="0">
                <a:solidFill>
                  <a:schemeClr val="bg2">
                    <a:lumMod val="50000"/>
                  </a:schemeClr>
                </a:solidFill>
              </a:rPr>
              <a:t>Edrychwch</a:t>
            </a:r>
            <a:r>
              <a:rPr lang="en-GB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en-GB" dirty="0" err="1" smtClean="0">
                <a:solidFill>
                  <a:schemeClr val="bg2">
                    <a:lumMod val="50000"/>
                  </a:schemeClr>
                </a:solidFill>
              </a:rPr>
              <a:t>ar</a:t>
            </a:r>
            <a:r>
              <a:rPr lang="en-GB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en-GB" dirty="0" err="1" smtClean="0">
                <a:solidFill>
                  <a:schemeClr val="bg2">
                    <a:lumMod val="50000"/>
                  </a:schemeClr>
                </a:solidFill>
              </a:rPr>
              <a:t>yr</a:t>
            </a:r>
            <a:r>
              <a:rPr lang="en-GB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en-GB" dirty="0" err="1" smtClean="0">
                <a:solidFill>
                  <a:schemeClr val="bg2">
                    <a:lumMod val="50000"/>
                  </a:schemeClr>
                </a:solidFill>
              </a:rPr>
              <a:t>adnodd</a:t>
            </a:r>
            <a:r>
              <a:rPr lang="en-GB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en-GB" dirty="0" err="1" smtClean="0">
                <a:solidFill>
                  <a:schemeClr val="bg2">
                    <a:lumMod val="50000"/>
                  </a:schemeClr>
                </a:solidFill>
              </a:rPr>
              <a:t>addysgu</a:t>
            </a:r>
            <a:r>
              <a:rPr lang="en-GB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en-GB" dirty="0" err="1" smtClean="0">
                <a:solidFill>
                  <a:schemeClr val="bg2">
                    <a:lumMod val="50000"/>
                  </a:schemeClr>
                </a:solidFill>
              </a:rPr>
              <a:t>sydd</a:t>
            </a:r>
            <a:r>
              <a:rPr lang="en-GB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en-GB" dirty="0" err="1" smtClean="0">
                <a:solidFill>
                  <a:schemeClr val="bg2">
                    <a:lumMod val="50000"/>
                  </a:schemeClr>
                </a:solidFill>
              </a:rPr>
              <a:t>wedi</a:t>
            </a:r>
            <a:r>
              <a:rPr lang="en-GB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en-GB" dirty="0" err="1" smtClean="0">
                <a:solidFill>
                  <a:schemeClr val="bg2">
                    <a:lumMod val="50000"/>
                  </a:schemeClr>
                </a:solidFill>
              </a:rPr>
              <a:t>ei</a:t>
            </a:r>
            <a:r>
              <a:rPr lang="en-GB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en-GB" dirty="0" err="1" smtClean="0">
                <a:solidFill>
                  <a:schemeClr val="bg2">
                    <a:lumMod val="50000"/>
                  </a:schemeClr>
                </a:solidFill>
              </a:rPr>
              <a:t>rhoi</a:t>
            </a:r>
            <a:r>
              <a:rPr lang="en-GB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en-GB" dirty="0" err="1" smtClean="0">
                <a:solidFill>
                  <a:schemeClr val="bg2">
                    <a:lumMod val="50000"/>
                  </a:schemeClr>
                </a:solidFill>
              </a:rPr>
              <a:t>i</a:t>
            </a:r>
            <a:r>
              <a:rPr lang="en-GB" dirty="0" smtClean="0">
                <a:solidFill>
                  <a:schemeClr val="bg2">
                    <a:lumMod val="50000"/>
                  </a:schemeClr>
                </a:solidFill>
              </a:rPr>
              <a:t> chi</a:t>
            </a:r>
          </a:p>
          <a:p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eich</a:t>
            </a:r>
            <a:r>
              <a:rPr lang="en-GB" dirty="0" smtClean="0"/>
              <a:t> </a:t>
            </a:r>
            <a:r>
              <a:rPr lang="en-GB" dirty="0" err="1" smtClean="0"/>
              <a:t>grŵp</a:t>
            </a:r>
            <a:r>
              <a:rPr lang="en-GB" dirty="0" smtClean="0"/>
              <a:t>, </a:t>
            </a:r>
            <a:r>
              <a:rPr lang="en-GB" dirty="0" err="1" smtClean="0"/>
              <a:t>trafodwch</a:t>
            </a:r>
            <a:r>
              <a:rPr lang="en-GB" dirty="0" smtClean="0"/>
              <a:t> </a:t>
            </a:r>
            <a:r>
              <a:rPr lang="en-GB" dirty="0" err="1" smtClean="0"/>
              <a:t>yr</a:t>
            </a:r>
            <a:r>
              <a:rPr lang="en-GB" dirty="0" smtClean="0"/>
              <a:t> </a:t>
            </a:r>
            <a:r>
              <a:rPr lang="en-GB" dirty="0" err="1" smtClean="0"/>
              <a:t>adnodd</a:t>
            </a:r>
            <a:r>
              <a:rPr lang="en-GB" dirty="0" smtClean="0"/>
              <a:t>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feirniadol</a:t>
            </a:r>
            <a:r>
              <a:rPr lang="en-GB" dirty="0" smtClean="0"/>
              <a:t>. </a:t>
            </a:r>
            <a:r>
              <a:rPr lang="en-GB" dirty="0" err="1" smtClean="0"/>
              <a:t>Meddyliwch</a:t>
            </a:r>
            <a:r>
              <a:rPr lang="en-GB" dirty="0" smtClean="0"/>
              <a:t> am </a:t>
            </a:r>
            <a:r>
              <a:rPr lang="en-GB" dirty="0" smtClean="0"/>
              <a:t>y </a:t>
            </a:r>
            <a:r>
              <a:rPr lang="en-GB" dirty="0" err="1" smtClean="0"/>
              <a:t>manteision</a:t>
            </a:r>
            <a:r>
              <a:rPr lang="en-GB" dirty="0" smtClean="0"/>
              <a:t> </a:t>
            </a:r>
            <a:r>
              <a:rPr lang="en-GB" dirty="0" err="1" smtClean="0"/>
              <a:t>a’r</a:t>
            </a:r>
            <a:r>
              <a:rPr lang="en-GB" dirty="0" smtClean="0"/>
              <a:t> </a:t>
            </a:r>
            <a:r>
              <a:rPr lang="en-GB" dirty="0" err="1" smtClean="0"/>
              <a:t>anfanteision</a:t>
            </a:r>
            <a:r>
              <a:rPr lang="en-GB" dirty="0" smtClean="0"/>
              <a:t>. </a:t>
            </a:r>
          </a:p>
          <a:p>
            <a:r>
              <a:rPr lang="en-GB" dirty="0" err="1" smtClean="0">
                <a:solidFill>
                  <a:schemeClr val="bg2">
                    <a:lumMod val="50000"/>
                  </a:schemeClr>
                </a:solidFill>
              </a:rPr>
              <a:t>Gwnewch</a:t>
            </a:r>
            <a:r>
              <a:rPr lang="en-GB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en-GB" dirty="0" err="1" smtClean="0">
                <a:solidFill>
                  <a:schemeClr val="bg2">
                    <a:lumMod val="50000"/>
                  </a:schemeClr>
                </a:solidFill>
              </a:rPr>
              <a:t>yn</a:t>
            </a:r>
            <a:r>
              <a:rPr lang="en-GB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en-GB" dirty="0" err="1" smtClean="0">
                <a:solidFill>
                  <a:schemeClr val="bg2">
                    <a:lumMod val="50000"/>
                  </a:schemeClr>
                </a:solidFill>
              </a:rPr>
              <a:t>siwr</a:t>
            </a:r>
            <a:r>
              <a:rPr lang="en-GB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en-GB" dirty="0" err="1" smtClean="0">
                <a:solidFill>
                  <a:schemeClr val="bg2">
                    <a:lumMod val="50000"/>
                  </a:schemeClr>
                </a:solidFill>
              </a:rPr>
              <a:t>fod</a:t>
            </a:r>
            <a:r>
              <a:rPr lang="en-GB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en-GB" dirty="0" err="1" smtClean="0">
                <a:solidFill>
                  <a:schemeClr val="bg2">
                    <a:lumMod val="50000"/>
                  </a:schemeClr>
                </a:solidFill>
              </a:rPr>
              <a:t>pob</a:t>
            </a:r>
            <a:r>
              <a:rPr lang="en-GB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en-GB" dirty="0" err="1" smtClean="0">
                <a:solidFill>
                  <a:schemeClr val="bg2">
                    <a:lumMod val="50000"/>
                  </a:schemeClr>
                </a:solidFill>
              </a:rPr>
              <a:t>aelod</a:t>
            </a:r>
            <a:r>
              <a:rPr lang="en-GB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en-GB" dirty="0" err="1" smtClean="0">
                <a:solidFill>
                  <a:schemeClr val="bg2">
                    <a:lumMod val="50000"/>
                  </a:schemeClr>
                </a:solidFill>
              </a:rPr>
              <a:t>o’r</a:t>
            </a:r>
            <a:r>
              <a:rPr lang="en-GB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en-GB" dirty="0" err="1" smtClean="0">
                <a:solidFill>
                  <a:schemeClr val="bg2">
                    <a:lumMod val="50000"/>
                  </a:schemeClr>
                </a:solidFill>
              </a:rPr>
              <a:t>grwp</a:t>
            </a:r>
            <a:r>
              <a:rPr lang="en-GB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en-GB" dirty="0" err="1" smtClean="0">
                <a:solidFill>
                  <a:schemeClr val="bg2">
                    <a:lumMod val="50000"/>
                  </a:schemeClr>
                </a:solidFill>
              </a:rPr>
              <a:t>yn</a:t>
            </a:r>
            <a:r>
              <a:rPr lang="en-GB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en-GB" dirty="0" err="1" smtClean="0">
                <a:solidFill>
                  <a:schemeClr val="bg2">
                    <a:lumMod val="50000"/>
                  </a:schemeClr>
                </a:solidFill>
              </a:rPr>
              <a:t>hyderus</a:t>
            </a:r>
            <a:r>
              <a:rPr lang="en-GB" dirty="0" smtClean="0">
                <a:solidFill>
                  <a:schemeClr val="bg2">
                    <a:lumMod val="50000"/>
                  </a:schemeClr>
                </a:solidFill>
              </a:rPr>
              <a:t> ac </a:t>
            </a:r>
            <a:r>
              <a:rPr lang="en-GB" dirty="0" err="1" smtClean="0">
                <a:solidFill>
                  <a:schemeClr val="bg2">
                    <a:lumMod val="50000"/>
                  </a:schemeClr>
                </a:solidFill>
              </a:rPr>
              <a:t>yn</a:t>
            </a:r>
            <a:r>
              <a:rPr lang="en-GB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en-GB" dirty="0" err="1" smtClean="0">
                <a:solidFill>
                  <a:schemeClr val="bg2">
                    <a:lumMod val="50000"/>
                  </a:schemeClr>
                </a:solidFill>
              </a:rPr>
              <a:t>mynd</a:t>
            </a:r>
            <a:r>
              <a:rPr lang="en-GB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en-GB" dirty="0" err="1" smtClean="0">
                <a:solidFill>
                  <a:schemeClr val="bg2">
                    <a:lumMod val="50000"/>
                  </a:schemeClr>
                </a:solidFill>
              </a:rPr>
              <a:t>i</a:t>
            </a:r>
            <a:r>
              <a:rPr lang="en-GB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en-GB" dirty="0" err="1" smtClean="0">
                <a:solidFill>
                  <a:schemeClr val="bg2">
                    <a:lumMod val="50000"/>
                  </a:schemeClr>
                </a:solidFill>
              </a:rPr>
              <a:t>fedru</a:t>
            </a:r>
            <a:r>
              <a:rPr lang="en-GB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en-GB" dirty="0" err="1" smtClean="0">
                <a:solidFill>
                  <a:schemeClr val="bg2">
                    <a:lumMod val="50000"/>
                  </a:schemeClr>
                </a:solidFill>
              </a:rPr>
              <a:t>rhoi</a:t>
            </a:r>
            <a:r>
              <a:rPr lang="en-GB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en-GB" dirty="0" err="1" smtClean="0">
                <a:solidFill>
                  <a:schemeClr val="bg2">
                    <a:lumMod val="50000"/>
                  </a:schemeClr>
                </a:solidFill>
              </a:rPr>
              <a:t>trosolwg</a:t>
            </a:r>
            <a:r>
              <a:rPr lang="en-GB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en-GB" dirty="0" err="1" smtClean="0">
                <a:solidFill>
                  <a:schemeClr val="bg2">
                    <a:lumMod val="50000"/>
                  </a:schemeClr>
                </a:solidFill>
              </a:rPr>
              <a:t>o’r</a:t>
            </a:r>
            <a:r>
              <a:rPr lang="en-GB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en-GB" dirty="0" err="1" smtClean="0">
                <a:solidFill>
                  <a:schemeClr val="bg2">
                    <a:lumMod val="50000"/>
                  </a:schemeClr>
                </a:solidFill>
              </a:rPr>
              <a:t>dasg</a:t>
            </a:r>
            <a:r>
              <a:rPr lang="en-GB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en-GB" dirty="0" err="1" smtClean="0">
                <a:solidFill>
                  <a:schemeClr val="bg2">
                    <a:lumMod val="50000"/>
                  </a:schemeClr>
                </a:solidFill>
              </a:rPr>
              <a:t>i</a:t>
            </a:r>
            <a:r>
              <a:rPr lang="en-GB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en-GB" dirty="0" err="1" smtClean="0">
                <a:solidFill>
                  <a:schemeClr val="bg2">
                    <a:lumMod val="50000"/>
                  </a:schemeClr>
                </a:solidFill>
              </a:rPr>
              <a:t>eraill</a:t>
            </a:r>
            <a:r>
              <a:rPr lang="en-GB" dirty="0" smtClean="0">
                <a:solidFill>
                  <a:schemeClr val="bg2">
                    <a:lumMod val="50000"/>
                  </a:schemeClr>
                </a:solidFill>
              </a:rPr>
              <a:t>, </a:t>
            </a:r>
            <a:r>
              <a:rPr lang="en-GB" dirty="0" err="1" smtClean="0">
                <a:solidFill>
                  <a:schemeClr val="bg2">
                    <a:lumMod val="50000"/>
                  </a:schemeClr>
                </a:solidFill>
              </a:rPr>
              <a:t>yn</a:t>
            </a:r>
            <a:r>
              <a:rPr lang="en-GB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en-GB" dirty="0" err="1" smtClean="0">
                <a:solidFill>
                  <a:schemeClr val="bg2">
                    <a:lumMod val="50000"/>
                  </a:schemeClr>
                </a:solidFill>
              </a:rPr>
              <a:t>ogystal</a:t>
            </a:r>
            <a:r>
              <a:rPr lang="en-GB" dirty="0" smtClean="0">
                <a:solidFill>
                  <a:schemeClr val="bg2">
                    <a:lumMod val="50000"/>
                  </a:schemeClr>
                </a:solidFill>
              </a:rPr>
              <a:t> ag </a:t>
            </a:r>
            <a:r>
              <a:rPr lang="en-GB" dirty="0" err="1" smtClean="0">
                <a:solidFill>
                  <a:schemeClr val="bg2">
                    <a:lumMod val="50000"/>
                  </a:schemeClr>
                </a:solidFill>
              </a:rPr>
              <a:t>amlygu’r</a:t>
            </a:r>
            <a:r>
              <a:rPr lang="en-GB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en-GB" dirty="0" err="1" smtClean="0">
                <a:solidFill>
                  <a:schemeClr val="bg2">
                    <a:lumMod val="50000"/>
                  </a:schemeClr>
                </a:solidFill>
              </a:rPr>
              <a:t>cysylltiadau</a:t>
            </a:r>
            <a:r>
              <a:rPr lang="en-GB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en-GB" dirty="0" err="1" smtClean="0">
                <a:solidFill>
                  <a:schemeClr val="bg2">
                    <a:lumMod val="50000"/>
                  </a:schemeClr>
                </a:solidFill>
              </a:rPr>
              <a:t>ymresymu</a:t>
            </a:r>
            <a:r>
              <a:rPr lang="en-GB" dirty="0" smtClean="0">
                <a:solidFill>
                  <a:schemeClr val="bg2">
                    <a:lumMod val="50000"/>
                  </a:schemeClr>
                </a:solidFill>
              </a:rPr>
              <a:t>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05900" y="154218"/>
            <a:ext cx="2375942" cy="1585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747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2"/>
          <p:cNvSpPr txBox="1">
            <a:spLocks/>
          </p:cNvSpPr>
          <p:nvPr/>
        </p:nvSpPr>
        <p:spPr>
          <a:xfrm>
            <a:off x="1769626" y="471009"/>
            <a:ext cx="8824686" cy="1274663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5300" dirty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en-GB" sz="5300" dirty="0">
                <a:solidFill>
                  <a:schemeClr val="accent1">
                    <a:lumMod val="75000"/>
                  </a:schemeClr>
                </a:solidFill>
              </a:rPr>
            </a:br>
            <a:endParaRPr lang="en-GB" sz="5300" dirty="0"/>
          </a:p>
        </p:txBody>
      </p:sp>
      <p:sp>
        <p:nvSpPr>
          <p:cNvPr id="7" name="Content Placeholder 5"/>
          <p:cNvSpPr txBox="1">
            <a:spLocks/>
          </p:cNvSpPr>
          <p:nvPr/>
        </p:nvSpPr>
        <p:spPr>
          <a:xfrm>
            <a:off x="457199" y="1413165"/>
            <a:ext cx="10981113" cy="4104068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1200"/>
              </a:spcAft>
            </a:pPr>
            <a:endParaRPr lang="en-US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6530786" y="2144317"/>
            <a:ext cx="5327857" cy="3325763"/>
          </a:xfrm>
          <a:prstGeom prst="rect">
            <a:avLst/>
          </a:prstGeom>
        </p:spPr>
        <p:txBody>
          <a:bodyPr>
            <a:normAutofit fontScale="90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 smtClean="0"/>
              <a:t>How could you make an estimate?</a:t>
            </a:r>
            <a:br>
              <a:rPr lang="en-GB" dirty="0" smtClean="0"/>
            </a:br>
            <a:r>
              <a:rPr lang="en-GB" dirty="0" smtClean="0"/>
              <a:t>What would be a method you could use?</a:t>
            </a:r>
            <a:br>
              <a:rPr lang="en-GB" dirty="0" smtClean="0"/>
            </a:br>
            <a:r>
              <a:rPr lang="en-GB" dirty="0" smtClean="0"/>
              <a:t>How could you check your answer?</a:t>
            </a:r>
            <a:endParaRPr lang="en-GB" dirty="0"/>
          </a:p>
        </p:txBody>
      </p:sp>
      <p:sp>
        <p:nvSpPr>
          <p:cNvPr id="6" name="Title 2"/>
          <p:cNvSpPr txBox="1">
            <a:spLocks/>
          </p:cNvSpPr>
          <p:nvPr/>
        </p:nvSpPr>
        <p:spPr>
          <a:xfrm>
            <a:off x="736599" y="42384"/>
            <a:ext cx="10820400" cy="857250"/>
          </a:xfrm>
          <a:prstGeom prst="rect">
            <a:avLst/>
          </a:prstGeom>
        </p:spPr>
        <p:txBody>
          <a:bodyPr>
            <a:normAutofit fontScale="25000" lnSpcReduction="2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6000" dirty="0" err="1" smtClean="0">
                <a:solidFill>
                  <a:schemeClr val="accent1">
                    <a:lumMod val="75000"/>
                  </a:schemeClr>
                </a:solidFill>
              </a:rPr>
              <a:t>Adolygu</a:t>
            </a:r>
            <a:r>
              <a:rPr lang="en-GB" sz="160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sz="16000" dirty="0" err="1" smtClean="0">
                <a:solidFill>
                  <a:schemeClr val="accent1">
                    <a:lumMod val="75000"/>
                  </a:schemeClr>
                </a:solidFill>
              </a:rPr>
              <a:t>rhannu</a:t>
            </a:r>
            <a:r>
              <a:rPr lang="en-GB" sz="160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mr-IN" sz="16000" dirty="0" smtClean="0">
                <a:solidFill>
                  <a:schemeClr val="accent1">
                    <a:lumMod val="75000"/>
                  </a:schemeClr>
                </a:solidFill>
              </a:rPr>
              <a:t>–</a:t>
            </a:r>
            <a:r>
              <a:rPr lang="en-GB" sz="160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sz="16000" i="1" dirty="0" smtClean="0">
                <a:solidFill>
                  <a:schemeClr val="accent1">
                    <a:lumMod val="75000"/>
                  </a:schemeClr>
                </a:solidFill>
              </a:rPr>
              <a:t>Division revision</a:t>
            </a:r>
            <a:endParaRPr lang="en-GB" sz="16000" i="1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en-GB" sz="3975" dirty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en-GB" sz="3975" dirty="0">
                <a:solidFill>
                  <a:schemeClr val="accent1">
                    <a:lumMod val="75000"/>
                  </a:schemeClr>
                </a:solidFill>
              </a:rPr>
            </a:br>
            <a:endParaRPr lang="en-GB" sz="3975" dirty="0"/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736600" y="2144317"/>
            <a:ext cx="4835790" cy="2978770"/>
          </a:xfrm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y-GB" sz="4800" dirty="0" smtClean="0"/>
              <a:t>Sut gallech wneud amcangyfrif?</a:t>
            </a:r>
            <a:br>
              <a:rPr lang="cy-GB" sz="4800" dirty="0" smtClean="0"/>
            </a:br>
            <a:r>
              <a:rPr lang="cy-GB" sz="4800" dirty="0" smtClean="0"/>
              <a:t>Pa ddull gallech ei ddefnyddio?</a:t>
            </a:r>
            <a:br>
              <a:rPr lang="cy-GB" sz="4800" dirty="0" smtClean="0"/>
            </a:br>
            <a:r>
              <a:rPr lang="cy-GB" sz="4800" dirty="0" smtClean="0"/>
              <a:t>Sut gallech chi wirio eich ateb?</a:t>
            </a:r>
            <a:endParaRPr lang="en-GB" sz="4800" dirty="0"/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1137442" y="910694"/>
            <a:ext cx="10018713" cy="1035977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7200" dirty="0" smtClean="0"/>
              <a:t>972 </a:t>
            </a:r>
            <a:r>
              <a:rPr lang="en-GB" sz="7200" smtClean="0"/>
              <a:t>÷ 36</a:t>
            </a:r>
            <a:endParaRPr lang="en-GB" sz="4800" dirty="0"/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1078779" y="5123087"/>
            <a:ext cx="10018713" cy="524266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3200" dirty="0" err="1" smtClean="0">
                <a:solidFill>
                  <a:srgbClr val="FF0000"/>
                </a:solidFill>
                <a:hlinkClick r:id="rId3"/>
              </a:rPr>
              <a:t>Llawlyfr</a:t>
            </a:r>
            <a:r>
              <a:rPr lang="en-GB" sz="3200" dirty="0" smtClean="0">
                <a:solidFill>
                  <a:srgbClr val="FF0000"/>
                </a:solidFill>
                <a:hlinkClick r:id="rId3"/>
              </a:rPr>
              <a:t> </a:t>
            </a:r>
            <a:r>
              <a:rPr lang="en-GB" sz="3200" dirty="0" err="1" smtClean="0">
                <a:solidFill>
                  <a:srgbClr val="FF0000"/>
                </a:solidFill>
                <a:hlinkClick r:id="rId3"/>
              </a:rPr>
              <a:t>Cyfrifo</a:t>
            </a:r>
            <a:r>
              <a:rPr lang="en-GB" sz="3200" dirty="0" smtClean="0">
                <a:solidFill>
                  <a:srgbClr val="FF0000"/>
                </a:solidFill>
                <a:hlinkClick r:id="rId3"/>
              </a:rPr>
              <a:t> NSP </a:t>
            </a:r>
            <a:r>
              <a:rPr lang="en-GB" sz="3200" b="1" i="1" dirty="0" smtClean="0">
                <a:solidFill>
                  <a:srgbClr val="FF0000"/>
                </a:solidFill>
                <a:hlinkClick r:id="rId3"/>
              </a:rPr>
              <a:t>Calculations Booklet (on Moodle)</a:t>
            </a:r>
            <a:endParaRPr lang="en-GB" sz="32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8064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539</TotalTime>
  <Words>379</Words>
  <Application>Microsoft Macintosh PowerPoint</Application>
  <PresentationFormat>Widescreen</PresentationFormat>
  <Paragraphs>90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5" baseType="lpstr">
      <vt:lpstr>Aharoni</vt:lpstr>
      <vt:lpstr>Arial</vt:lpstr>
      <vt:lpstr>Berlin Sans FB Demi</vt:lpstr>
      <vt:lpstr>Calibri</vt:lpstr>
      <vt:lpstr>Calibri Light</vt:lpstr>
      <vt:lpstr>Mangal</vt:lpstr>
      <vt:lpstr>ＭＳ Ｐゴシック</vt:lpstr>
      <vt:lpstr>Office Theme</vt:lpstr>
      <vt:lpstr>PowerPoint Presentation</vt:lpstr>
      <vt:lpstr>PowerPoint Presentation</vt:lpstr>
      <vt:lpstr>PowerPoint Presentation</vt:lpstr>
      <vt:lpstr>Dechrau’r wers: Gwaith Pen / Llafar</vt:lpstr>
      <vt:lpstr>THE MENTAL/ORAL STARTER</vt:lpstr>
      <vt:lpstr>TASG - TASK</vt:lpstr>
      <vt:lpstr>PowerPoint Presentation</vt:lpstr>
    </vt:vector>
  </TitlesOfParts>
  <Company/>
  <LinksUpToDate>false</LinksUpToDate>
  <SharedDoc>false</SharedDoc>
  <HyperlinksChanged>false</HyperlinksChanged>
  <AppVersion>15.0033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Wallis</dc:creator>
  <cp:lastModifiedBy>Nerys Defis</cp:lastModifiedBy>
  <cp:revision>52</cp:revision>
  <dcterms:created xsi:type="dcterms:W3CDTF">2016-11-03T15:01:41Z</dcterms:created>
  <dcterms:modified xsi:type="dcterms:W3CDTF">2018-10-28T20:00:58Z</dcterms:modified>
</cp:coreProperties>
</file>