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80" r:id="rId19"/>
    <p:sldId id="273" r:id="rId20"/>
    <p:sldId id="274" r:id="rId21"/>
    <p:sldId id="275" r:id="rId22"/>
    <p:sldId id="276" r:id="rId23"/>
    <p:sldId id="277" r:id="rId24"/>
    <p:sldId id="278" r:id="rId25"/>
    <p:sldId id="279" r:id="rId26"/>
    <p:sldId id="281" r:id="rId27"/>
    <p:sldId id="282" r:id="rId28"/>
    <p:sldId id="283" r:id="rId29"/>
    <p:sldId id="284"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CC"/>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5" autoAdjust="0"/>
    <p:restoredTop sz="94660"/>
  </p:normalViewPr>
  <p:slideViewPr>
    <p:cSldViewPr snapToGrid="0">
      <p:cViewPr varScale="1">
        <p:scale>
          <a:sx n="101" d="100"/>
          <a:sy n="101" d="100"/>
        </p:scale>
        <p:origin x="114" y="7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3B8F8-00EA-C5F1-345A-FA1BCA99B35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385284F-D2CC-5A90-C48E-2D1F4734520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8B71164-06C2-8959-9EC8-ED479476ED93}"/>
              </a:ext>
            </a:extLst>
          </p:cNvPr>
          <p:cNvSpPr>
            <a:spLocks noGrp="1"/>
          </p:cNvSpPr>
          <p:nvPr>
            <p:ph type="dt" sz="half" idx="10"/>
          </p:nvPr>
        </p:nvSpPr>
        <p:spPr/>
        <p:txBody>
          <a:bodyPr/>
          <a:lstStyle/>
          <a:p>
            <a:fld id="{95D52917-B960-4B31-8ABE-CA370A1A8754}" type="datetimeFigureOut">
              <a:rPr lang="en-GB" smtClean="0"/>
              <a:t>26/07/2023</a:t>
            </a:fld>
            <a:endParaRPr lang="en-GB"/>
          </a:p>
        </p:txBody>
      </p:sp>
      <p:sp>
        <p:nvSpPr>
          <p:cNvPr id="5" name="Footer Placeholder 4">
            <a:extLst>
              <a:ext uri="{FF2B5EF4-FFF2-40B4-BE49-F238E27FC236}">
                <a16:creationId xmlns:a16="http://schemas.microsoft.com/office/drawing/2014/main" id="{BE047231-535E-CA6A-C86B-B8441F2B4E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C88825-865E-CC6B-2F09-98E868C65CA6}"/>
              </a:ext>
            </a:extLst>
          </p:cNvPr>
          <p:cNvSpPr>
            <a:spLocks noGrp="1"/>
          </p:cNvSpPr>
          <p:nvPr>
            <p:ph type="sldNum" sz="quarter" idx="12"/>
          </p:nvPr>
        </p:nvSpPr>
        <p:spPr/>
        <p:txBody>
          <a:bodyPr/>
          <a:lstStyle/>
          <a:p>
            <a:fld id="{C2597814-D3BC-4BA8-98AC-E8800F707C88}" type="slidenum">
              <a:rPr lang="en-GB" smtClean="0"/>
              <a:t>‹#›</a:t>
            </a:fld>
            <a:endParaRPr lang="en-GB"/>
          </a:p>
        </p:txBody>
      </p:sp>
    </p:spTree>
    <p:extLst>
      <p:ext uri="{BB962C8B-B14F-4D97-AF65-F5344CB8AC3E}">
        <p14:creationId xmlns:p14="http://schemas.microsoft.com/office/powerpoint/2010/main" val="1908922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D05FB-25E2-8E38-746B-4035F3C27A6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5FA13F3-0F9C-DE03-1360-7498D2DAA9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E6D546-EFAD-91AB-7904-40417C290A0E}"/>
              </a:ext>
            </a:extLst>
          </p:cNvPr>
          <p:cNvSpPr>
            <a:spLocks noGrp="1"/>
          </p:cNvSpPr>
          <p:nvPr>
            <p:ph type="dt" sz="half" idx="10"/>
          </p:nvPr>
        </p:nvSpPr>
        <p:spPr/>
        <p:txBody>
          <a:bodyPr/>
          <a:lstStyle/>
          <a:p>
            <a:fld id="{95D52917-B960-4B31-8ABE-CA370A1A8754}" type="datetimeFigureOut">
              <a:rPr lang="en-GB" smtClean="0"/>
              <a:t>26/07/2023</a:t>
            </a:fld>
            <a:endParaRPr lang="en-GB"/>
          </a:p>
        </p:txBody>
      </p:sp>
      <p:sp>
        <p:nvSpPr>
          <p:cNvPr id="5" name="Footer Placeholder 4">
            <a:extLst>
              <a:ext uri="{FF2B5EF4-FFF2-40B4-BE49-F238E27FC236}">
                <a16:creationId xmlns:a16="http://schemas.microsoft.com/office/drawing/2014/main" id="{C8229E11-C7B8-5FB4-A843-FB6DBB81A2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2ACF34-4D17-123D-8C59-20419A249AAB}"/>
              </a:ext>
            </a:extLst>
          </p:cNvPr>
          <p:cNvSpPr>
            <a:spLocks noGrp="1"/>
          </p:cNvSpPr>
          <p:nvPr>
            <p:ph type="sldNum" sz="quarter" idx="12"/>
          </p:nvPr>
        </p:nvSpPr>
        <p:spPr/>
        <p:txBody>
          <a:bodyPr/>
          <a:lstStyle/>
          <a:p>
            <a:fld id="{C2597814-D3BC-4BA8-98AC-E8800F707C88}" type="slidenum">
              <a:rPr lang="en-GB" smtClean="0"/>
              <a:t>‹#›</a:t>
            </a:fld>
            <a:endParaRPr lang="en-GB"/>
          </a:p>
        </p:txBody>
      </p:sp>
    </p:spTree>
    <p:extLst>
      <p:ext uri="{BB962C8B-B14F-4D97-AF65-F5344CB8AC3E}">
        <p14:creationId xmlns:p14="http://schemas.microsoft.com/office/powerpoint/2010/main" val="20254929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7C12C-D607-D9F3-D781-3069A5C8C7E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4F9D9F0-8E88-19BB-EA04-8C37102154F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9DF8A44-B9D0-33A3-5493-6865BDE7F70F}"/>
              </a:ext>
            </a:extLst>
          </p:cNvPr>
          <p:cNvSpPr>
            <a:spLocks noGrp="1"/>
          </p:cNvSpPr>
          <p:nvPr>
            <p:ph type="dt" sz="half" idx="10"/>
          </p:nvPr>
        </p:nvSpPr>
        <p:spPr/>
        <p:txBody>
          <a:bodyPr/>
          <a:lstStyle/>
          <a:p>
            <a:fld id="{95D52917-B960-4B31-8ABE-CA370A1A8754}" type="datetimeFigureOut">
              <a:rPr lang="en-GB" smtClean="0"/>
              <a:t>26/07/2023</a:t>
            </a:fld>
            <a:endParaRPr lang="en-GB"/>
          </a:p>
        </p:txBody>
      </p:sp>
      <p:sp>
        <p:nvSpPr>
          <p:cNvPr id="5" name="Footer Placeholder 4">
            <a:extLst>
              <a:ext uri="{FF2B5EF4-FFF2-40B4-BE49-F238E27FC236}">
                <a16:creationId xmlns:a16="http://schemas.microsoft.com/office/drawing/2014/main" id="{589396ED-76A4-A88F-FCD2-BEE61A9B4F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54B4E6-A539-9C2B-8D9D-8E53DCB7240C}"/>
              </a:ext>
            </a:extLst>
          </p:cNvPr>
          <p:cNvSpPr>
            <a:spLocks noGrp="1"/>
          </p:cNvSpPr>
          <p:nvPr>
            <p:ph type="sldNum" sz="quarter" idx="12"/>
          </p:nvPr>
        </p:nvSpPr>
        <p:spPr/>
        <p:txBody>
          <a:bodyPr/>
          <a:lstStyle/>
          <a:p>
            <a:fld id="{C2597814-D3BC-4BA8-98AC-E8800F707C88}" type="slidenum">
              <a:rPr lang="en-GB" smtClean="0"/>
              <a:t>‹#›</a:t>
            </a:fld>
            <a:endParaRPr lang="en-GB"/>
          </a:p>
        </p:txBody>
      </p:sp>
    </p:spTree>
    <p:extLst>
      <p:ext uri="{BB962C8B-B14F-4D97-AF65-F5344CB8AC3E}">
        <p14:creationId xmlns:p14="http://schemas.microsoft.com/office/powerpoint/2010/main" val="825274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1160F-F4E3-58CD-F21A-6E4A8394202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245A4CA-B725-76A8-E898-32D85C784F3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5509BCA-C933-C2C8-CF18-690FFD84649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C64B652-23C3-ED03-F0C8-24614B34AAAA}"/>
              </a:ext>
            </a:extLst>
          </p:cNvPr>
          <p:cNvSpPr>
            <a:spLocks noGrp="1"/>
          </p:cNvSpPr>
          <p:nvPr>
            <p:ph type="dt" sz="half" idx="10"/>
          </p:nvPr>
        </p:nvSpPr>
        <p:spPr/>
        <p:txBody>
          <a:bodyPr/>
          <a:lstStyle/>
          <a:p>
            <a:fld id="{95D52917-B960-4B31-8ABE-CA370A1A8754}" type="datetimeFigureOut">
              <a:rPr lang="en-GB" smtClean="0"/>
              <a:t>26/07/2023</a:t>
            </a:fld>
            <a:endParaRPr lang="en-GB"/>
          </a:p>
        </p:txBody>
      </p:sp>
      <p:sp>
        <p:nvSpPr>
          <p:cNvPr id="6" name="Footer Placeholder 5">
            <a:extLst>
              <a:ext uri="{FF2B5EF4-FFF2-40B4-BE49-F238E27FC236}">
                <a16:creationId xmlns:a16="http://schemas.microsoft.com/office/drawing/2014/main" id="{766E8083-F74D-5F22-B20E-A0176E5F98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9E185D-0775-BC40-D696-1F050910E3EE}"/>
              </a:ext>
            </a:extLst>
          </p:cNvPr>
          <p:cNvSpPr>
            <a:spLocks noGrp="1"/>
          </p:cNvSpPr>
          <p:nvPr>
            <p:ph type="sldNum" sz="quarter" idx="12"/>
          </p:nvPr>
        </p:nvSpPr>
        <p:spPr/>
        <p:txBody>
          <a:bodyPr/>
          <a:lstStyle/>
          <a:p>
            <a:fld id="{C2597814-D3BC-4BA8-98AC-E8800F707C88}" type="slidenum">
              <a:rPr lang="en-GB" smtClean="0"/>
              <a:t>‹#›</a:t>
            </a:fld>
            <a:endParaRPr lang="en-GB"/>
          </a:p>
        </p:txBody>
      </p:sp>
    </p:spTree>
    <p:extLst>
      <p:ext uri="{BB962C8B-B14F-4D97-AF65-F5344CB8AC3E}">
        <p14:creationId xmlns:p14="http://schemas.microsoft.com/office/powerpoint/2010/main" val="1684920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E593B-C1D1-3757-DCEC-A881C44D5D8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E78D417-1190-E04B-EF6C-196EDE32CB5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74D1593-1C86-A0EB-C4E6-3B159D8F49B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11397D5-7532-F097-0D81-4BD938A12E9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D6BF93-D432-8E96-480A-8C1E3EB67F6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9FC91E3-DF99-2207-1B15-954C97A8F00C}"/>
              </a:ext>
            </a:extLst>
          </p:cNvPr>
          <p:cNvSpPr>
            <a:spLocks noGrp="1"/>
          </p:cNvSpPr>
          <p:nvPr>
            <p:ph type="dt" sz="half" idx="10"/>
          </p:nvPr>
        </p:nvSpPr>
        <p:spPr/>
        <p:txBody>
          <a:bodyPr/>
          <a:lstStyle/>
          <a:p>
            <a:fld id="{95D52917-B960-4B31-8ABE-CA370A1A8754}" type="datetimeFigureOut">
              <a:rPr lang="en-GB" smtClean="0"/>
              <a:t>26/07/2023</a:t>
            </a:fld>
            <a:endParaRPr lang="en-GB"/>
          </a:p>
        </p:txBody>
      </p:sp>
      <p:sp>
        <p:nvSpPr>
          <p:cNvPr id="8" name="Footer Placeholder 7">
            <a:extLst>
              <a:ext uri="{FF2B5EF4-FFF2-40B4-BE49-F238E27FC236}">
                <a16:creationId xmlns:a16="http://schemas.microsoft.com/office/drawing/2014/main" id="{F7A846B4-3F8D-7C2E-F6B1-9F9F7C3BE12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E67B374-9230-9534-AF06-785BBB388AA0}"/>
              </a:ext>
            </a:extLst>
          </p:cNvPr>
          <p:cNvSpPr>
            <a:spLocks noGrp="1"/>
          </p:cNvSpPr>
          <p:nvPr>
            <p:ph type="sldNum" sz="quarter" idx="12"/>
          </p:nvPr>
        </p:nvSpPr>
        <p:spPr/>
        <p:txBody>
          <a:bodyPr/>
          <a:lstStyle/>
          <a:p>
            <a:fld id="{C2597814-D3BC-4BA8-98AC-E8800F707C88}" type="slidenum">
              <a:rPr lang="en-GB" smtClean="0"/>
              <a:t>‹#›</a:t>
            </a:fld>
            <a:endParaRPr lang="en-GB"/>
          </a:p>
        </p:txBody>
      </p:sp>
    </p:spTree>
    <p:extLst>
      <p:ext uri="{BB962C8B-B14F-4D97-AF65-F5344CB8AC3E}">
        <p14:creationId xmlns:p14="http://schemas.microsoft.com/office/powerpoint/2010/main" val="35967688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E96E3-4E3C-4039-1BA5-70FBB4FB217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CB4E18D-5FBC-A242-1594-32BE57D5F070}"/>
              </a:ext>
            </a:extLst>
          </p:cNvPr>
          <p:cNvSpPr>
            <a:spLocks noGrp="1"/>
          </p:cNvSpPr>
          <p:nvPr>
            <p:ph type="dt" sz="half" idx="10"/>
          </p:nvPr>
        </p:nvSpPr>
        <p:spPr/>
        <p:txBody>
          <a:bodyPr/>
          <a:lstStyle/>
          <a:p>
            <a:fld id="{95D52917-B960-4B31-8ABE-CA370A1A8754}" type="datetimeFigureOut">
              <a:rPr lang="en-GB" smtClean="0"/>
              <a:t>26/07/2023</a:t>
            </a:fld>
            <a:endParaRPr lang="en-GB"/>
          </a:p>
        </p:txBody>
      </p:sp>
      <p:sp>
        <p:nvSpPr>
          <p:cNvPr id="4" name="Footer Placeholder 3">
            <a:extLst>
              <a:ext uri="{FF2B5EF4-FFF2-40B4-BE49-F238E27FC236}">
                <a16:creationId xmlns:a16="http://schemas.microsoft.com/office/drawing/2014/main" id="{B632751B-8FA5-58D1-C2B4-885A200DBCE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6639CEC-EE1B-958B-4DA5-26F030B36CE3}"/>
              </a:ext>
            </a:extLst>
          </p:cNvPr>
          <p:cNvSpPr>
            <a:spLocks noGrp="1"/>
          </p:cNvSpPr>
          <p:nvPr>
            <p:ph type="sldNum" sz="quarter" idx="12"/>
          </p:nvPr>
        </p:nvSpPr>
        <p:spPr/>
        <p:txBody>
          <a:bodyPr/>
          <a:lstStyle/>
          <a:p>
            <a:fld id="{C2597814-D3BC-4BA8-98AC-E8800F707C88}" type="slidenum">
              <a:rPr lang="en-GB" smtClean="0"/>
              <a:t>‹#›</a:t>
            </a:fld>
            <a:endParaRPr lang="en-GB"/>
          </a:p>
        </p:txBody>
      </p:sp>
    </p:spTree>
    <p:extLst>
      <p:ext uri="{BB962C8B-B14F-4D97-AF65-F5344CB8AC3E}">
        <p14:creationId xmlns:p14="http://schemas.microsoft.com/office/powerpoint/2010/main" val="36953360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38CDBF-8343-FEAA-2CFA-0643A6B09C94}"/>
              </a:ext>
            </a:extLst>
          </p:cNvPr>
          <p:cNvSpPr>
            <a:spLocks noGrp="1"/>
          </p:cNvSpPr>
          <p:nvPr>
            <p:ph type="dt" sz="half" idx="10"/>
          </p:nvPr>
        </p:nvSpPr>
        <p:spPr/>
        <p:txBody>
          <a:bodyPr/>
          <a:lstStyle/>
          <a:p>
            <a:fld id="{95D52917-B960-4B31-8ABE-CA370A1A8754}" type="datetimeFigureOut">
              <a:rPr lang="en-GB" smtClean="0"/>
              <a:t>26/07/2023</a:t>
            </a:fld>
            <a:endParaRPr lang="en-GB"/>
          </a:p>
        </p:txBody>
      </p:sp>
      <p:sp>
        <p:nvSpPr>
          <p:cNvPr id="3" name="Footer Placeholder 2">
            <a:extLst>
              <a:ext uri="{FF2B5EF4-FFF2-40B4-BE49-F238E27FC236}">
                <a16:creationId xmlns:a16="http://schemas.microsoft.com/office/drawing/2014/main" id="{C1777BC6-9DDC-EEBD-A77E-84E6DB05E43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307193A-371C-E2CD-2516-B06C64CD7FAA}"/>
              </a:ext>
            </a:extLst>
          </p:cNvPr>
          <p:cNvSpPr>
            <a:spLocks noGrp="1"/>
          </p:cNvSpPr>
          <p:nvPr>
            <p:ph type="sldNum" sz="quarter" idx="12"/>
          </p:nvPr>
        </p:nvSpPr>
        <p:spPr/>
        <p:txBody>
          <a:bodyPr/>
          <a:lstStyle/>
          <a:p>
            <a:fld id="{C2597814-D3BC-4BA8-98AC-E8800F707C88}" type="slidenum">
              <a:rPr lang="en-GB" smtClean="0"/>
              <a:t>‹#›</a:t>
            </a:fld>
            <a:endParaRPr lang="en-GB"/>
          </a:p>
        </p:txBody>
      </p:sp>
    </p:spTree>
    <p:extLst>
      <p:ext uri="{BB962C8B-B14F-4D97-AF65-F5344CB8AC3E}">
        <p14:creationId xmlns:p14="http://schemas.microsoft.com/office/powerpoint/2010/main" val="11754580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F94509-7453-7665-0D0E-BB858025AA8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9C6E541-3C4F-163D-4E70-177A7E94AA5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14C4261-590C-B707-4244-CFAB4B3C66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3338317-5FEA-214D-BA38-F4CCE873173F}"/>
              </a:ext>
            </a:extLst>
          </p:cNvPr>
          <p:cNvSpPr>
            <a:spLocks noGrp="1"/>
          </p:cNvSpPr>
          <p:nvPr>
            <p:ph type="dt" sz="half" idx="10"/>
          </p:nvPr>
        </p:nvSpPr>
        <p:spPr/>
        <p:txBody>
          <a:bodyPr/>
          <a:lstStyle/>
          <a:p>
            <a:fld id="{95D52917-B960-4B31-8ABE-CA370A1A8754}" type="datetimeFigureOut">
              <a:rPr lang="en-GB" smtClean="0"/>
              <a:t>26/07/2023</a:t>
            </a:fld>
            <a:endParaRPr lang="en-GB"/>
          </a:p>
        </p:txBody>
      </p:sp>
      <p:sp>
        <p:nvSpPr>
          <p:cNvPr id="6" name="Footer Placeholder 5">
            <a:extLst>
              <a:ext uri="{FF2B5EF4-FFF2-40B4-BE49-F238E27FC236}">
                <a16:creationId xmlns:a16="http://schemas.microsoft.com/office/drawing/2014/main" id="{B540D55A-0539-AE01-A27D-94C8395008B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BF458E-151E-1A6C-8D40-B6C5F7197653}"/>
              </a:ext>
            </a:extLst>
          </p:cNvPr>
          <p:cNvSpPr>
            <a:spLocks noGrp="1"/>
          </p:cNvSpPr>
          <p:nvPr>
            <p:ph type="sldNum" sz="quarter" idx="12"/>
          </p:nvPr>
        </p:nvSpPr>
        <p:spPr/>
        <p:txBody>
          <a:bodyPr/>
          <a:lstStyle/>
          <a:p>
            <a:fld id="{C2597814-D3BC-4BA8-98AC-E8800F707C88}" type="slidenum">
              <a:rPr lang="en-GB" smtClean="0"/>
              <a:t>‹#›</a:t>
            </a:fld>
            <a:endParaRPr lang="en-GB"/>
          </a:p>
        </p:txBody>
      </p:sp>
    </p:spTree>
    <p:extLst>
      <p:ext uri="{BB962C8B-B14F-4D97-AF65-F5344CB8AC3E}">
        <p14:creationId xmlns:p14="http://schemas.microsoft.com/office/powerpoint/2010/main" val="283965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E695E-F500-8466-CE02-4D72FE04BE3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46EBB18-B6BA-3D9C-A75D-00328657E3B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4F5941C-AFDF-44FB-87AB-D178BE24E45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5AECB7-54B7-C143-19DB-B755EB9FE30D}"/>
              </a:ext>
            </a:extLst>
          </p:cNvPr>
          <p:cNvSpPr>
            <a:spLocks noGrp="1"/>
          </p:cNvSpPr>
          <p:nvPr>
            <p:ph type="dt" sz="half" idx="10"/>
          </p:nvPr>
        </p:nvSpPr>
        <p:spPr/>
        <p:txBody>
          <a:bodyPr/>
          <a:lstStyle/>
          <a:p>
            <a:fld id="{95D52917-B960-4B31-8ABE-CA370A1A8754}" type="datetimeFigureOut">
              <a:rPr lang="en-GB" smtClean="0"/>
              <a:t>26/07/2023</a:t>
            </a:fld>
            <a:endParaRPr lang="en-GB"/>
          </a:p>
        </p:txBody>
      </p:sp>
      <p:sp>
        <p:nvSpPr>
          <p:cNvPr id="6" name="Footer Placeholder 5">
            <a:extLst>
              <a:ext uri="{FF2B5EF4-FFF2-40B4-BE49-F238E27FC236}">
                <a16:creationId xmlns:a16="http://schemas.microsoft.com/office/drawing/2014/main" id="{85948585-D3C2-6A2B-0BAB-F497F49A2C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65E580-2C2F-8DE4-9F66-C46426E08D16}"/>
              </a:ext>
            </a:extLst>
          </p:cNvPr>
          <p:cNvSpPr>
            <a:spLocks noGrp="1"/>
          </p:cNvSpPr>
          <p:nvPr>
            <p:ph type="sldNum" sz="quarter" idx="12"/>
          </p:nvPr>
        </p:nvSpPr>
        <p:spPr/>
        <p:txBody>
          <a:bodyPr/>
          <a:lstStyle/>
          <a:p>
            <a:fld id="{C2597814-D3BC-4BA8-98AC-E8800F707C88}" type="slidenum">
              <a:rPr lang="en-GB" smtClean="0"/>
              <a:t>‹#›</a:t>
            </a:fld>
            <a:endParaRPr lang="en-GB"/>
          </a:p>
        </p:txBody>
      </p:sp>
    </p:spTree>
    <p:extLst>
      <p:ext uri="{BB962C8B-B14F-4D97-AF65-F5344CB8AC3E}">
        <p14:creationId xmlns:p14="http://schemas.microsoft.com/office/powerpoint/2010/main" val="15552571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9632B-963D-B818-1C70-03DF46336B1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51A405-4AA2-804F-569B-F80C5C3DDF5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EE71E10-6CC4-40BA-3F06-163AC7A37F24}"/>
              </a:ext>
            </a:extLst>
          </p:cNvPr>
          <p:cNvSpPr>
            <a:spLocks noGrp="1"/>
          </p:cNvSpPr>
          <p:nvPr>
            <p:ph type="dt" sz="half" idx="10"/>
          </p:nvPr>
        </p:nvSpPr>
        <p:spPr/>
        <p:txBody>
          <a:bodyPr/>
          <a:lstStyle/>
          <a:p>
            <a:fld id="{95D52917-B960-4B31-8ABE-CA370A1A8754}" type="datetimeFigureOut">
              <a:rPr lang="en-GB" smtClean="0"/>
              <a:t>26/07/2023</a:t>
            </a:fld>
            <a:endParaRPr lang="en-GB"/>
          </a:p>
        </p:txBody>
      </p:sp>
      <p:sp>
        <p:nvSpPr>
          <p:cNvPr id="5" name="Footer Placeholder 4">
            <a:extLst>
              <a:ext uri="{FF2B5EF4-FFF2-40B4-BE49-F238E27FC236}">
                <a16:creationId xmlns:a16="http://schemas.microsoft.com/office/drawing/2014/main" id="{2319ED3D-FD5F-B25A-5F3C-C639BBC97E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5ED451-082D-6958-E092-6BA5471E7992}"/>
              </a:ext>
            </a:extLst>
          </p:cNvPr>
          <p:cNvSpPr>
            <a:spLocks noGrp="1"/>
          </p:cNvSpPr>
          <p:nvPr>
            <p:ph type="sldNum" sz="quarter" idx="12"/>
          </p:nvPr>
        </p:nvSpPr>
        <p:spPr/>
        <p:txBody>
          <a:bodyPr/>
          <a:lstStyle/>
          <a:p>
            <a:fld id="{C2597814-D3BC-4BA8-98AC-E8800F707C88}" type="slidenum">
              <a:rPr lang="en-GB" smtClean="0"/>
              <a:t>‹#›</a:t>
            </a:fld>
            <a:endParaRPr lang="en-GB"/>
          </a:p>
        </p:txBody>
      </p:sp>
    </p:spTree>
    <p:extLst>
      <p:ext uri="{BB962C8B-B14F-4D97-AF65-F5344CB8AC3E}">
        <p14:creationId xmlns:p14="http://schemas.microsoft.com/office/powerpoint/2010/main" val="2103780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72DED6-E9DF-84E3-49ED-7371A406595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84A3AC5-7047-F9F9-423D-D6050295A3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708045-E2FC-B24E-AF5C-45F5858D20A5}"/>
              </a:ext>
            </a:extLst>
          </p:cNvPr>
          <p:cNvSpPr>
            <a:spLocks noGrp="1"/>
          </p:cNvSpPr>
          <p:nvPr>
            <p:ph type="dt" sz="half" idx="10"/>
          </p:nvPr>
        </p:nvSpPr>
        <p:spPr/>
        <p:txBody>
          <a:bodyPr/>
          <a:lstStyle/>
          <a:p>
            <a:fld id="{95D52917-B960-4B31-8ABE-CA370A1A8754}" type="datetimeFigureOut">
              <a:rPr lang="en-GB" smtClean="0"/>
              <a:t>26/07/2023</a:t>
            </a:fld>
            <a:endParaRPr lang="en-GB"/>
          </a:p>
        </p:txBody>
      </p:sp>
      <p:sp>
        <p:nvSpPr>
          <p:cNvPr id="5" name="Footer Placeholder 4">
            <a:extLst>
              <a:ext uri="{FF2B5EF4-FFF2-40B4-BE49-F238E27FC236}">
                <a16:creationId xmlns:a16="http://schemas.microsoft.com/office/drawing/2014/main" id="{AF772E02-D29D-C5C4-D7D9-8C05126386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0AFA96-192A-24FC-C3D8-31B98C3A9C50}"/>
              </a:ext>
            </a:extLst>
          </p:cNvPr>
          <p:cNvSpPr>
            <a:spLocks noGrp="1"/>
          </p:cNvSpPr>
          <p:nvPr>
            <p:ph type="sldNum" sz="quarter" idx="12"/>
          </p:nvPr>
        </p:nvSpPr>
        <p:spPr/>
        <p:txBody>
          <a:bodyPr/>
          <a:lstStyle/>
          <a:p>
            <a:fld id="{C2597814-D3BC-4BA8-98AC-E8800F707C88}" type="slidenum">
              <a:rPr lang="en-GB" smtClean="0"/>
              <a:t>‹#›</a:t>
            </a:fld>
            <a:endParaRPr lang="en-GB"/>
          </a:p>
        </p:txBody>
      </p:sp>
    </p:spTree>
    <p:extLst>
      <p:ext uri="{BB962C8B-B14F-4D97-AF65-F5344CB8AC3E}">
        <p14:creationId xmlns:p14="http://schemas.microsoft.com/office/powerpoint/2010/main" val="30565985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45D4AD3-FC42-82BA-ED12-51CBB927D70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549BC1-A64E-055E-59C3-01966E289D8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0DF056-0CF3-2C21-2B8D-D345E25F350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5D52917-B960-4B31-8ABE-CA370A1A8754}" type="datetimeFigureOut">
              <a:rPr lang="en-GB" smtClean="0"/>
              <a:t>26/07/2023</a:t>
            </a:fld>
            <a:endParaRPr lang="en-GB"/>
          </a:p>
        </p:txBody>
      </p:sp>
      <p:sp>
        <p:nvSpPr>
          <p:cNvPr id="5" name="Footer Placeholder 4">
            <a:extLst>
              <a:ext uri="{FF2B5EF4-FFF2-40B4-BE49-F238E27FC236}">
                <a16:creationId xmlns:a16="http://schemas.microsoft.com/office/drawing/2014/main" id="{387163C5-2046-8954-0BBC-05016A13A88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D70D3D9-7C39-1BF9-8D7A-FAFA816BF79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597814-D3BC-4BA8-98AC-E8800F707C88}" type="slidenum">
              <a:rPr lang="en-GB" smtClean="0"/>
              <a:t>‹#›</a:t>
            </a:fld>
            <a:endParaRPr lang="en-GB"/>
          </a:p>
        </p:txBody>
      </p:sp>
    </p:spTree>
    <p:extLst>
      <p:ext uri="{BB962C8B-B14F-4D97-AF65-F5344CB8AC3E}">
        <p14:creationId xmlns:p14="http://schemas.microsoft.com/office/powerpoint/2010/main" val="30986713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parentesistoriche.altervista.org/royal-society-diplomazia-scientifica/" TargetMode="External"/><Relationship Id="rId2" Type="http://schemas.openxmlformats.org/officeDocument/2006/relationships/image" Target="../media/image7.jpg"/><Relationship Id="rId1" Type="http://schemas.openxmlformats.org/officeDocument/2006/relationships/slideLayout" Target="../slideLayouts/slideLayout7.xml"/><Relationship Id="rId4" Type="http://schemas.openxmlformats.org/officeDocument/2006/relationships/hyperlink" Target="https://creativecommons.org/licenses/by-nc-nd/3.0/"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birtutamesc.blogspot.com/2019/08/mikroskoplar-hakknda-1.html" TargetMode="External"/><Relationship Id="rId2" Type="http://schemas.openxmlformats.org/officeDocument/2006/relationships/image" Target="../media/image8.jpg"/><Relationship Id="rId1" Type="http://schemas.openxmlformats.org/officeDocument/2006/relationships/slideLayout" Target="../slideLayouts/slideLayout7.xml"/><Relationship Id="rId4" Type="http://schemas.openxmlformats.org/officeDocument/2006/relationships/hyperlink" Target="https://creativecommons.org/licenses/by-nc-sa/3.0/"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hyperlink" Target="https://books.google.co.uk/books?id=RSpAAQAAMAAJ&amp;printsec=frontcover&amp;source=gbs_ge_summary_r&amp;cad=0#v=onepage&amp;q&amp;f=false" TargetMode="External"/><Relationship Id="rId2" Type="http://schemas.openxmlformats.org/officeDocument/2006/relationships/hyperlink" Target="https://ttp.royalsociety.org/ttp/ttp.html?id=a9c4863d-db77-42d1-b294-fe66c85958b3&amp;type=book&amp;_ga=2.66617326.1355607565.1690204439-137507515.1689334779" TargetMode="External"/><Relationship Id="rId1" Type="http://schemas.openxmlformats.org/officeDocument/2006/relationships/slideLayout" Target="../slideLayouts/slideLayout7.xml"/><Relationship Id="rId4" Type="http://schemas.openxmlformats.org/officeDocument/2006/relationships/hyperlink" Target="https://www.oxforddnb.com/view/10.1093/ref:odnb/9780198614128.001.0001/odnb-9780198614128-e-13693"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www.jstor.org/stable/10.5749/j.cttts5g8.7" TargetMode="External"/><Relationship Id="rId2" Type="http://schemas.openxmlformats.org/officeDocument/2006/relationships/hyperlink" Target="https://www-oxfordreference-com.ezproxy.uwtsd.ac.uk/view/10.1093/acref/9780195112290.001.0001/acref-9780195112290-e-0335" TargetMode="Externa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hyperlink" Target="https://www.youtube.com/watch?v=tsXZgjVDYDo" TargetMode="External"/><Relationship Id="rId2" Type="http://schemas.openxmlformats.org/officeDocument/2006/relationships/hyperlink" Target="https://www.youtube.com/watch?v=a7M40Yo0R2E" TargetMode="External"/><Relationship Id="rId1" Type="http://schemas.openxmlformats.org/officeDocument/2006/relationships/slideLayout" Target="../slideLayouts/slideLayout7.xml"/><Relationship Id="rId5" Type="http://schemas.openxmlformats.org/officeDocument/2006/relationships/hyperlink" Target="https://collections.reading.ac.uk/special-collections/wp-content/uploads/sites/5/2020/01/Featured-Item_Micrographia.pdf" TargetMode="External"/><Relationship Id="rId4" Type="http://schemas.openxmlformats.org/officeDocument/2006/relationships/hyperlink" Target="https://www.youtube.com/watch?v=fu3qH7xpSgE"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www.chch.ox.ac.uk/sites/default/files/Hooke%20and%20Science%20at%20ChCh-Booklet.pdf" TargetMode="External"/><Relationship Id="rId2" Type="http://schemas.openxmlformats.org/officeDocument/2006/relationships/hyperlink" Target="http://roberthooke.org.uk/?page_id=2" TargetMode="External"/><Relationship Id="rId1" Type="http://schemas.openxmlformats.org/officeDocument/2006/relationships/slideLayout" Target="../slideLayouts/slideLayout7.xml"/><Relationship Id="rId4" Type="http://schemas.openxmlformats.org/officeDocument/2006/relationships/hyperlink" Target="https://www.rcpe.ac.uk/sites/default/files/ex-libris_13.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up of a book&#10;&#10;Description automatically generated">
            <a:extLst>
              <a:ext uri="{FF2B5EF4-FFF2-40B4-BE49-F238E27FC236}">
                <a16:creationId xmlns:a16="http://schemas.microsoft.com/office/drawing/2014/main" id="{71B7D104-D3C1-893F-B2B4-7E5C693F3FB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51608" y="0"/>
            <a:ext cx="4540392" cy="6858000"/>
          </a:xfrm>
          <a:prstGeom prst="rect">
            <a:avLst/>
          </a:prstGeom>
        </p:spPr>
      </p:pic>
      <p:sp>
        <p:nvSpPr>
          <p:cNvPr id="6" name="TextBox 5">
            <a:extLst>
              <a:ext uri="{FF2B5EF4-FFF2-40B4-BE49-F238E27FC236}">
                <a16:creationId xmlns:a16="http://schemas.microsoft.com/office/drawing/2014/main" id="{B2635BB2-9D79-9826-8093-4B9A71DD2E27}"/>
              </a:ext>
            </a:extLst>
          </p:cNvPr>
          <p:cNvSpPr txBox="1"/>
          <p:nvPr/>
        </p:nvSpPr>
        <p:spPr>
          <a:xfrm>
            <a:off x="323850" y="590550"/>
            <a:ext cx="6562725" cy="1323439"/>
          </a:xfrm>
          <a:prstGeom prst="rect">
            <a:avLst/>
          </a:prstGeom>
          <a:noFill/>
        </p:spPr>
        <p:txBody>
          <a:bodyPr wrap="square" rtlCol="0">
            <a:spAutoFit/>
          </a:bodyPr>
          <a:lstStyle/>
          <a:p>
            <a:r>
              <a:rPr lang="en-GB" sz="4000" b="1" dirty="0"/>
              <a:t>Robert Hooke’s </a:t>
            </a:r>
            <a:r>
              <a:rPr lang="en-GB" sz="4000" b="1" i="1" dirty="0" err="1"/>
              <a:t>Micrographia</a:t>
            </a:r>
            <a:r>
              <a:rPr lang="en-GB" sz="4000" dirty="0"/>
              <a:t>: </a:t>
            </a:r>
            <a:r>
              <a:rPr lang="en-GB" sz="4000" b="1" dirty="0"/>
              <a:t>the first scientific best-seller</a:t>
            </a:r>
          </a:p>
        </p:txBody>
      </p:sp>
      <p:pic>
        <p:nvPicPr>
          <p:cNvPr id="8" name="Picture 7" descr="A drawing of a bug&#10;&#10;Description automatically generated">
            <a:extLst>
              <a:ext uri="{FF2B5EF4-FFF2-40B4-BE49-F238E27FC236}">
                <a16:creationId xmlns:a16="http://schemas.microsoft.com/office/drawing/2014/main" id="{983E0E45-C90D-F9EE-34BC-B1E24C7CCA6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0915" y="2178000"/>
            <a:ext cx="6205660" cy="4680000"/>
          </a:xfrm>
          <a:prstGeom prst="rect">
            <a:avLst/>
          </a:prstGeom>
        </p:spPr>
      </p:pic>
    </p:spTree>
    <p:extLst>
      <p:ext uri="{BB962C8B-B14F-4D97-AF65-F5344CB8AC3E}">
        <p14:creationId xmlns:p14="http://schemas.microsoft.com/office/powerpoint/2010/main" val="1291159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ainting of a person holding a ship&#10;&#10;Description automatically generated">
            <a:extLst>
              <a:ext uri="{FF2B5EF4-FFF2-40B4-BE49-F238E27FC236}">
                <a16:creationId xmlns:a16="http://schemas.microsoft.com/office/drawing/2014/main" id="{D105008D-46CD-7C35-B407-A5C90121F96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7944109" cy="6858000"/>
          </a:xfrm>
          <a:prstGeom prst="rect">
            <a:avLst/>
          </a:prstGeom>
        </p:spPr>
      </p:pic>
      <p:sp>
        <p:nvSpPr>
          <p:cNvPr id="5" name="TextBox 4">
            <a:extLst>
              <a:ext uri="{FF2B5EF4-FFF2-40B4-BE49-F238E27FC236}">
                <a16:creationId xmlns:a16="http://schemas.microsoft.com/office/drawing/2014/main" id="{512E1B4F-7B2C-EBDE-82BD-13231931C3A6}"/>
              </a:ext>
            </a:extLst>
          </p:cNvPr>
          <p:cNvSpPr txBox="1"/>
          <p:nvPr/>
        </p:nvSpPr>
        <p:spPr>
          <a:xfrm>
            <a:off x="8053136" y="5157537"/>
            <a:ext cx="3834063" cy="1384995"/>
          </a:xfrm>
          <a:prstGeom prst="rect">
            <a:avLst/>
          </a:prstGeom>
          <a:noFill/>
        </p:spPr>
        <p:txBody>
          <a:bodyPr wrap="square" rtlCol="0">
            <a:spAutoFit/>
          </a:bodyPr>
          <a:lstStyle/>
          <a:p>
            <a:r>
              <a:rPr lang="en-GB" sz="1200" dirty="0"/>
              <a:t>By Rita Greer - The original is an oil painting on board by Rita Greer, history painter, 2008. This was digitized by Rita and sent via email to the Department of Engineering Science, Oxford University, where it was subsequently uploaded to Wikimedia, FAL, https://commons.wikimedia.org/w/index.php?curid=7667078</a:t>
            </a:r>
          </a:p>
        </p:txBody>
      </p:sp>
      <p:sp>
        <p:nvSpPr>
          <p:cNvPr id="6" name="TextBox 5">
            <a:extLst>
              <a:ext uri="{FF2B5EF4-FFF2-40B4-BE49-F238E27FC236}">
                <a16:creationId xmlns:a16="http://schemas.microsoft.com/office/drawing/2014/main" id="{E122330B-D32C-251A-0386-FB5B2321154B}"/>
              </a:ext>
            </a:extLst>
          </p:cNvPr>
          <p:cNvSpPr txBox="1"/>
          <p:nvPr/>
        </p:nvSpPr>
        <p:spPr>
          <a:xfrm>
            <a:off x="8173453" y="280737"/>
            <a:ext cx="3336758" cy="3170099"/>
          </a:xfrm>
          <a:prstGeom prst="rect">
            <a:avLst/>
          </a:prstGeom>
          <a:noFill/>
        </p:spPr>
        <p:txBody>
          <a:bodyPr wrap="square" rtlCol="0">
            <a:spAutoFit/>
          </a:bodyPr>
          <a:lstStyle/>
          <a:p>
            <a:r>
              <a:rPr lang="en-GB" sz="4000" b="1" dirty="0"/>
              <a:t>Robert Hooke – already making mechanical toys</a:t>
            </a:r>
          </a:p>
        </p:txBody>
      </p:sp>
    </p:spTree>
    <p:extLst>
      <p:ext uri="{BB962C8B-B14F-4D97-AF65-F5344CB8AC3E}">
        <p14:creationId xmlns:p14="http://schemas.microsoft.com/office/powerpoint/2010/main" val="18539136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blue door with a suitcase in front of a building&#10;&#10;Description automatically generated">
            <a:extLst>
              <a:ext uri="{FF2B5EF4-FFF2-40B4-BE49-F238E27FC236}">
                <a16:creationId xmlns:a16="http://schemas.microsoft.com/office/drawing/2014/main" id="{93A14D16-CBBF-F980-EF7A-7324BCB986E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25021" y="0"/>
            <a:ext cx="9166979" cy="6120000"/>
          </a:xfrm>
          <a:prstGeom prst="rect">
            <a:avLst/>
          </a:prstGeom>
        </p:spPr>
      </p:pic>
      <p:sp>
        <p:nvSpPr>
          <p:cNvPr id="4" name="TextBox 3">
            <a:extLst>
              <a:ext uri="{FF2B5EF4-FFF2-40B4-BE49-F238E27FC236}">
                <a16:creationId xmlns:a16="http://schemas.microsoft.com/office/drawing/2014/main" id="{311FC37B-A9C1-2CA9-7450-7CF9FFA440BF}"/>
              </a:ext>
            </a:extLst>
          </p:cNvPr>
          <p:cNvSpPr txBox="1"/>
          <p:nvPr/>
        </p:nvSpPr>
        <p:spPr>
          <a:xfrm>
            <a:off x="160421" y="802105"/>
            <a:ext cx="2927684" cy="3785652"/>
          </a:xfrm>
          <a:prstGeom prst="rect">
            <a:avLst/>
          </a:prstGeom>
          <a:noFill/>
        </p:spPr>
        <p:txBody>
          <a:bodyPr wrap="square" rtlCol="0">
            <a:spAutoFit/>
          </a:bodyPr>
          <a:lstStyle/>
          <a:p>
            <a:r>
              <a:rPr lang="en-GB" sz="4000" b="1" dirty="0"/>
              <a:t>Then to Westminster</a:t>
            </a:r>
          </a:p>
          <a:p>
            <a:r>
              <a:rPr lang="en-GB" sz="4000" b="1" dirty="0"/>
              <a:t>School under Richard Busby</a:t>
            </a:r>
          </a:p>
        </p:txBody>
      </p:sp>
    </p:spTree>
    <p:extLst>
      <p:ext uri="{BB962C8B-B14F-4D97-AF65-F5344CB8AC3E}">
        <p14:creationId xmlns:p14="http://schemas.microsoft.com/office/powerpoint/2010/main" val="37551735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ainting of a person holding a book&#10;&#10;Description automatically generated">
            <a:extLst>
              <a:ext uri="{FF2B5EF4-FFF2-40B4-BE49-F238E27FC236}">
                <a16:creationId xmlns:a16="http://schemas.microsoft.com/office/drawing/2014/main" id="{4627B028-5CA4-35E4-AC84-BD22D327395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53620" y="0"/>
            <a:ext cx="5338380" cy="6858000"/>
          </a:xfrm>
          <a:prstGeom prst="rect">
            <a:avLst/>
          </a:prstGeom>
        </p:spPr>
      </p:pic>
      <p:sp>
        <p:nvSpPr>
          <p:cNvPr id="4" name="TextBox 3">
            <a:extLst>
              <a:ext uri="{FF2B5EF4-FFF2-40B4-BE49-F238E27FC236}">
                <a16:creationId xmlns:a16="http://schemas.microsoft.com/office/drawing/2014/main" id="{FCBF36F2-54FA-93CE-9038-36A607539450}"/>
              </a:ext>
            </a:extLst>
          </p:cNvPr>
          <p:cNvSpPr txBox="1"/>
          <p:nvPr/>
        </p:nvSpPr>
        <p:spPr>
          <a:xfrm>
            <a:off x="665747" y="569495"/>
            <a:ext cx="5237748" cy="1938992"/>
          </a:xfrm>
          <a:prstGeom prst="rect">
            <a:avLst/>
          </a:prstGeom>
          <a:noFill/>
        </p:spPr>
        <p:txBody>
          <a:bodyPr wrap="square" rtlCol="0">
            <a:spAutoFit/>
          </a:bodyPr>
          <a:lstStyle/>
          <a:p>
            <a:r>
              <a:rPr lang="en-GB" sz="4000" b="1" dirty="0"/>
              <a:t>Robert Boyle – Hooke’s employer and ‘the father of chemistry’</a:t>
            </a:r>
          </a:p>
        </p:txBody>
      </p:sp>
    </p:spTree>
    <p:extLst>
      <p:ext uri="{BB962C8B-B14F-4D97-AF65-F5344CB8AC3E}">
        <p14:creationId xmlns:p14="http://schemas.microsoft.com/office/powerpoint/2010/main" val="17640968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up of a book&#10;&#10;Description automatically generated">
            <a:extLst>
              <a:ext uri="{FF2B5EF4-FFF2-40B4-BE49-F238E27FC236}">
                <a16:creationId xmlns:a16="http://schemas.microsoft.com/office/drawing/2014/main" id="{409B8E4A-B698-FEDE-FF42-CED00868902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147" y="0"/>
            <a:ext cx="4475747" cy="6858000"/>
          </a:xfrm>
          <a:prstGeom prst="rect">
            <a:avLst/>
          </a:prstGeom>
        </p:spPr>
      </p:pic>
      <p:sp>
        <p:nvSpPr>
          <p:cNvPr id="4" name="TextBox 3">
            <a:extLst>
              <a:ext uri="{FF2B5EF4-FFF2-40B4-BE49-F238E27FC236}">
                <a16:creationId xmlns:a16="http://schemas.microsoft.com/office/drawing/2014/main" id="{118FCB30-E4A9-440F-254C-480215FA131C}"/>
              </a:ext>
            </a:extLst>
          </p:cNvPr>
          <p:cNvSpPr txBox="1"/>
          <p:nvPr/>
        </p:nvSpPr>
        <p:spPr>
          <a:xfrm>
            <a:off x="5133474" y="473242"/>
            <a:ext cx="6152147" cy="1938992"/>
          </a:xfrm>
          <a:prstGeom prst="rect">
            <a:avLst/>
          </a:prstGeom>
          <a:noFill/>
        </p:spPr>
        <p:txBody>
          <a:bodyPr wrap="square" rtlCol="0">
            <a:spAutoFit/>
          </a:bodyPr>
          <a:lstStyle/>
          <a:p>
            <a:r>
              <a:rPr lang="en-GB" sz="4000" b="1" dirty="0"/>
              <a:t>Francis Bacon’s </a:t>
            </a:r>
            <a:r>
              <a:rPr lang="en-GB" sz="4000" b="1" i="1" dirty="0" err="1"/>
              <a:t>Instauratio</a:t>
            </a:r>
            <a:r>
              <a:rPr lang="en-GB" sz="4000" b="1" i="1" dirty="0"/>
              <a:t> magna – </a:t>
            </a:r>
            <a:r>
              <a:rPr lang="en-GB" sz="4000" b="1" dirty="0"/>
              <a:t>science is a discovery of the unknown</a:t>
            </a:r>
          </a:p>
        </p:txBody>
      </p:sp>
    </p:spTree>
    <p:extLst>
      <p:ext uri="{BB962C8B-B14F-4D97-AF65-F5344CB8AC3E}">
        <p14:creationId xmlns:p14="http://schemas.microsoft.com/office/powerpoint/2010/main" val="38741214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oup of people in a room&#10;&#10;Description automatically generated">
            <a:extLst>
              <a:ext uri="{FF2B5EF4-FFF2-40B4-BE49-F238E27FC236}">
                <a16:creationId xmlns:a16="http://schemas.microsoft.com/office/drawing/2014/main" id="{E2C7CBE4-DD0A-F638-58B8-592101CBF76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9144000" cy="6115050"/>
          </a:xfrm>
          <a:prstGeom prst="rect">
            <a:avLst/>
          </a:prstGeom>
        </p:spPr>
      </p:pic>
      <p:sp>
        <p:nvSpPr>
          <p:cNvPr id="4" name="TextBox 3">
            <a:extLst>
              <a:ext uri="{FF2B5EF4-FFF2-40B4-BE49-F238E27FC236}">
                <a16:creationId xmlns:a16="http://schemas.microsoft.com/office/drawing/2014/main" id="{A5A063B7-404B-A3E9-E032-462958EEDCE8}"/>
              </a:ext>
            </a:extLst>
          </p:cNvPr>
          <p:cNvSpPr txBox="1"/>
          <p:nvPr/>
        </p:nvSpPr>
        <p:spPr>
          <a:xfrm>
            <a:off x="0" y="6115050"/>
            <a:ext cx="9144000" cy="230832"/>
          </a:xfrm>
          <a:prstGeom prst="rect">
            <a:avLst/>
          </a:prstGeom>
          <a:noFill/>
        </p:spPr>
        <p:txBody>
          <a:bodyPr wrap="square" rtlCol="0">
            <a:spAutoFit/>
          </a:bodyPr>
          <a:lstStyle/>
          <a:p>
            <a:r>
              <a:rPr lang="en-GB" sz="900">
                <a:hlinkClick r:id="rId3" tooltip="https://parentesistoriche.altervista.org/royal-society-diplomazia-scientifica/"/>
              </a:rPr>
              <a:t>This Photo</a:t>
            </a:r>
            <a:r>
              <a:rPr lang="en-GB" sz="900"/>
              <a:t> by Unknown Author is licensed under </a:t>
            </a:r>
            <a:r>
              <a:rPr lang="en-GB" sz="900">
                <a:hlinkClick r:id="rId4" tooltip="https://creativecommons.org/licenses/by-nc-nd/3.0/"/>
              </a:rPr>
              <a:t>CC BY-NC-ND</a:t>
            </a:r>
            <a:endParaRPr lang="en-GB" sz="900"/>
          </a:p>
        </p:txBody>
      </p:sp>
      <p:sp>
        <p:nvSpPr>
          <p:cNvPr id="5" name="TextBox 4">
            <a:extLst>
              <a:ext uri="{FF2B5EF4-FFF2-40B4-BE49-F238E27FC236}">
                <a16:creationId xmlns:a16="http://schemas.microsoft.com/office/drawing/2014/main" id="{B0BE8560-E00C-8557-5D6F-80BA40DEC8FF}"/>
              </a:ext>
            </a:extLst>
          </p:cNvPr>
          <p:cNvSpPr txBox="1"/>
          <p:nvPr/>
        </p:nvSpPr>
        <p:spPr>
          <a:xfrm>
            <a:off x="9353550" y="512118"/>
            <a:ext cx="2562225" cy="2554545"/>
          </a:xfrm>
          <a:prstGeom prst="rect">
            <a:avLst/>
          </a:prstGeom>
          <a:noFill/>
        </p:spPr>
        <p:txBody>
          <a:bodyPr wrap="square" rtlCol="0">
            <a:spAutoFit/>
          </a:bodyPr>
          <a:lstStyle/>
          <a:p>
            <a:r>
              <a:rPr lang="en-GB" sz="4000" b="1" dirty="0"/>
              <a:t>The Royal Society is founded in 1660</a:t>
            </a:r>
          </a:p>
        </p:txBody>
      </p:sp>
    </p:spTree>
    <p:extLst>
      <p:ext uri="{BB962C8B-B14F-4D97-AF65-F5344CB8AC3E}">
        <p14:creationId xmlns:p14="http://schemas.microsoft.com/office/powerpoint/2010/main" val="8889518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microscope and a pair of small objects&#10;&#10;Description automatically generated">
            <a:extLst>
              <a:ext uri="{FF2B5EF4-FFF2-40B4-BE49-F238E27FC236}">
                <a16:creationId xmlns:a16="http://schemas.microsoft.com/office/drawing/2014/main" id="{1063E08F-FD18-FF0C-DB44-A64BEC358ED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6328598" cy="6840000"/>
          </a:xfrm>
          <a:prstGeom prst="rect">
            <a:avLst/>
          </a:prstGeom>
        </p:spPr>
      </p:pic>
      <p:sp>
        <p:nvSpPr>
          <p:cNvPr id="10" name="TextBox 9">
            <a:extLst>
              <a:ext uri="{FF2B5EF4-FFF2-40B4-BE49-F238E27FC236}">
                <a16:creationId xmlns:a16="http://schemas.microsoft.com/office/drawing/2014/main" id="{EF846BA2-0C2A-BF9B-2892-96D2BEBB581E}"/>
              </a:ext>
            </a:extLst>
          </p:cNvPr>
          <p:cNvSpPr txBox="1"/>
          <p:nvPr/>
        </p:nvSpPr>
        <p:spPr>
          <a:xfrm>
            <a:off x="0" y="3931063"/>
            <a:ext cx="6480000" cy="230832"/>
          </a:xfrm>
          <a:prstGeom prst="rect">
            <a:avLst/>
          </a:prstGeom>
          <a:noFill/>
        </p:spPr>
        <p:txBody>
          <a:bodyPr wrap="square" rtlCol="0">
            <a:spAutoFit/>
          </a:bodyPr>
          <a:lstStyle/>
          <a:p>
            <a:r>
              <a:rPr lang="en-GB" sz="900">
                <a:hlinkClick r:id="rId3" tooltip="https://birtutamesc.blogspot.com/2019/08/mikroskoplar-hakknda-1.html"/>
              </a:rPr>
              <a:t>This Photo</a:t>
            </a:r>
            <a:r>
              <a:rPr lang="en-GB" sz="900"/>
              <a:t> by Unknown Author is licensed under </a:t>
            </a:r>
            <a:r>
              <a:rPr lang="en-GB" sz="900">
                <a:hlinkClick r:id="rId4" tooltip="https://creativecommons.org/licenses/by-nc-sa/3.0/"/>
              </a:rPr>
              <a:t>CC BY-SA-NC</a:t>
            </a:r>
            <a:endParaRPr lang="en-GB" sz="900"/>
          </a:p>
        </p:txBody>
      </p:sp>
      <p:sp>
        <p:nvSpPr>
          <p:cNvPr id="12" name="TextBox 11">
            <a:extLst>
              <a:ext uri="{FF2B5EF4-FFF2-40B4-BE49-F238E27FC236}">
                <a16:creationId xmlns:a16="http://schemas.microsoft.com/office/drawing/2014/main" id="{491C4AEA-E0FC-C1F6-3CE9-F132B1D81C9F}"/>
              </a:ext>
            </a:extLst>
          </p:cNvPr>
          <p:cNvSpPr txBox="1"/>
          <p:nvPr/>
        </p:nvSpPr>
        <p:spPr>
          <a:xfrm>
            <a:off x="6480000" y="628650"/>
            <a:ext cx="4778550" cy="3170099"/>
          </a:xfrm>
          <a:prstGeom prst="rect">
            <a:avLst/>
          </a:prstGeom>
          <a:noFill/>
        </p:spPr>
        <p:txBody>
          <a:bodyPr wrap="square" rtlCol="0">
            <a:spAutoFit/>
          </a:bodyPr>
          <a:lstStyle/>
          <a:p>
            <a:r>
              <a:rPr lang="en-GB" sz="4000" b="1" dirty="0"/>
              <a:t>Hooke becomes its curator of experiments – and the first professional research scientist</a:t>
            </a:r>
          </a:p>
        </p:txBody>
      </p:sp>
    </p:spTree>
    <p:extLst>
      <p:ext uri="{BB962C8B-B14F-4D97-AF65-F5344CB8AC3E}">
        <p14:creationId xmlns:p14="http://schemas.microsoft.com/office/powerpoint/2010/main" val="15679273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0F1B911-D8A0-1E5F-3078-FE52D05FB85B}"/>
              </a:ext>
            </a:extLst>
          </p:cNvPr>
          <p:cNvSpPr txBox="1"/>
          <p:nvPr/>
        </p:nvSpPr>
        <p:spPr>
          <a:xfrm>
            <a:off x="505326" y="240632"/>
            <a:ext cx="10988842" cy="5632311"/>
          </a:xfrm>
          <a:prstGeom prst="rect">
            <a:avLst/>
          </a:prstGeom>
          <a:noFill/>
        </p:spPr>
        <p:txBody>
          <a:bodyPr wrap="square" rtlCol="0">
            <a:spAutoFit/>
          </a:bodyPr>
          <a:lstStyle/>
          <a:p>
            <a:r>
              <a:rPr lang="en-GB" sz="4000" b="1" kern="100" dirty="0">
                <a:effectLst/>
                <a:latin typeface="Calibri" panose="020F0502020204030204" pitchFamily="34" charset="0"/>
                <a:ea typeface="DengXian" panose="02010600030101010101" pitchFamily="2" charset="-122"/>
                <a:cs typeface="Times New Roman" panose="02020603050405020304" pitchFamily="18" charset="0"/>
              </a:rPr>
              <a:t>‘The experiment of purging water from air not succeeding, the engine not being tight, it was ordered to be tried again at the next meeting; and likewise the experiment to be made again, how long a fish will live in water thus freed from air ; and the celerity of a falling body in a long glass, exhausted of air. Mr Hooke was appointed curator of these three experiments.’</a:t>
            </a:r>
          </a:p>
          <a:p>
            <a:endParaRPr lang="en-GB" sz="4000" b="1" dirty="0"/>
          </a:p>
        </p:txBody>
      </p:sp>
    </p:spTree>
    <p:extLst>
      <p:ext uri="{BB962C8B-B14F-4D97-AF65-F5344CB8AC3E}">
        <p14:creationId xmlns:p14="http://schemas.microsoft.com/office/powerpoint/2010/main" val="7733601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up of a cylinder&#10;&#10;Description automatically generated">
            <a:extLst>
              <a:ext uri="{FF2B5EF4-FFF2-40B4-BE49-F238E27FC236}">
                <a16:creationId xmlns:a16="http://schemas.microsoft.com/office/drawing/2014/main" id="{745FC79A-FC4B-211C-79F5-CDE0C2DAB5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53743" y="0"/>
            <a:ext cx="4456864" cy="6858000"/>
          </a:xfrm>
          <a:prstGeom prst="rect">
            <a:avLst/>
          </a:prstGeom>
        </p:spPr>
      </p:pic>
      <p:sp>
        <p:nvSpPr>
          <p:cNvPr id="4" name="TextBox 3">
            <a:extLst>
              <a:ext uri="{FF2B5EF4-FFF2-40B4-BE49-F238E27FC236}">
                <a16:creationId xmlns:a16="http://schemas.microsoft.com/office/drawing/2014/main" id="{FE8996FF-1D13-5D31-1E6D-E4604CC05C29}"/>
              </a:ext>
            </a:extLst>
          </p:cNvPr>
          <p:cNvSpPr txBox="1"/>
          <p:nvPr/>
        </p:nvSpPr>
        <p:spPr>
          <a:xfrm>
            <a:off x="1123950" y="1219200"/>
            <a:ext cx="4886325" cy="1938992"/>
          </a:xfrm>
          <a:prstGeom prst="rect">
            <a:avLst/>
          </a:prstGeom>
          <a:noFill/>
        </p:spPr>
        <p:txBody>
          <a:bodyPr wrap="square" rtlCol="0">
            <a:spAutoFit/>
          </a:bodyPr>
          <a:lstStyle/>
          <a:p>
            <a:r>
              <a:rPr lang="en-GB" sz="4000" b="1" dirty="0"/>
              <a:t>17</a:t>
            </a:r>
            <a:r>
              <a:rPr lang="en-GB" sz="4000" b="1" baseline="30000" dirty="0"/>
              <a:t>th</a:t>
            </a:r>
            <a:r>
              <a:rPr lang="en-GB" sz="4000" b="1" dirty="0"/>
              <a:t> century microscope, made by Christopher Cock </a:t>
            </a:r>
          </a:p>
        </p:txBody>
      </p:sp>
    </p:spTree>
    <p:extLst>
      <p:ext uri="{BB962C8B-B14F-4D97-AF65-F5344CB8AC3E}">
        <p14:creationId xmlns:p14="http://schemas.microsoft.com/office/powerpoint/2010/main" val="25631205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E5D0675-99B2-35C9-1E2C-A2B1C7BACD94}"/>
              </a:ext>
            </a:extLst>
          </p:cNvPr>
          <p:cNvSpPr txBox="1"/>
          <p:nvPr/>
        </p:nvSpPr>
        <p:spPr>
          <a:xfrm>
            <a:off x="542925" y="247650"/>
            <a:ext cx="10915650" cy="6247864"/>
          </a:xfrm>
          <a:prstGeom prst="rect">
            <a:avLst/>
          </a:prstGeom>
          <a:solidFill>
            <a:schemeClr val="accent4">
              <a:lumMod val="20000"/>
              <a:lumOff val="80000"/>
            </a:schemeClr>
          </a:solidFill>
        </p:spPr>
        <p:txBody>
          <a:bodyPr wrap="square" rtlCol="0">
            <a:spAutoFit/>
          </a:bodyPr>
          <a:lstStyle/>
          <a:p>
            <a:r>
              <a:rPr lang="en-GB" sz="4000" b="1" dirty="0"/>
              <a:t>‘Mr Hooke was solicited to prosecute his microscopical investigations, in order to publish them’ (25 March 1663)</a:t>
            </a:r>
          </a:p>
          <a:p>
            <a:endParaRPr lang="en-GB" sz="4000" b="1" dirty="0"/>
          </a:p>
          <a:p>
            <a:r>
              <a:rPr lang="en-GB" sz="4000" b="1" dirty="0"/>
              <a:t>He was ‘charged to bring in at every meeting one microscopical observation at least’ (1 April 1663)</a:t>
            </a:r>
          </a:p>
          <a:p>
            <a:endParaRPr lang="en-GB" sz="4000" b="1" dirty="0"/>
          </a:p>
          <a:p>
            <a:r>
              <a:rPr lang="en-GB" sz="4000" b="1" dirty="0"/>
              <a:t>He was ‘charged to shew his microscopical observations in a handsome book to be provided by him for that purpose’ (6 July 1663)</a:t>
            </a:r>
          </a:p>
        </p:txBody>
      </p:sp>
    </p:spTree>
    <p:extLst>
      <p:ext uri="{BB962C8B-B14F-4D97-AF65-F5344CB8AC3E}">
        <p14:creationId xmlns:p14="http://schemas.microsoft.com/office/powerpoint/2010/main" val="24096239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up of a drawing of flowers&#10;&#10;Description automatically generated">
            <a:extLst>
              <a:ext uri="{FF2B5EF4-FFF2-40B4-BE49-F238E27FC236}">
                <a16:creationId xmlns:a16="http://schemas.microsoft.com/office/drawing/2014/main" id="{113340C4-A502-8F78-CAF7-0F802575ED4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721584" cy="6858000"/>
          </a:xfrm>
          <a:prstGeom prst="rect">
            <a:avLst/>
          </a:prstGeom>
        </p:spPr>
      </p:pic>
      <p:sp>
        <p:nvSpPr>
          <p:cNvPr id="4" name="TextBox 3">
            <a:extLst>
              <a:ext uri="{FF2B5EF4-FFF2-40B4-BE49-F238E27FC236}">
                <a16:creationId xmlns:a16="http://schemas.microsoft.com/office/drawing/2014/main" id="{B828834A-BF98-FEA7-F994-B492C35A2662}"/>
              </a:ext>
            </a:extLst>
          </p:cNvPr>
          <p:cNvSpPr txBox="1"/>
          <p:nvPr/>
        </p:nvSpPr>
        <p:spPr>
          <a:xfrm>
            <a:off x="5330757" y="817123"/>
            <a:ext cx="6498077" cy="1323439"/>
          </a:xfrm>
          <a:prstGeom prst="rect">
            <a:avLst/>
          </a:prstGeom>
          <a:noFill/>
        </p:spPr>
        <p:txBody>
          <a:bodyPr wrap="square" rtlCol="0">
            <a:spAutoFit/>
          </a:bodyPr>
          <a:lstStyle/>
          <a:p>
            <a:r>
              <a:rPr lang="en-GB" sz="4000" b="1" dirty="0"/>
              <a:t>Blue mould – under Hooke’s microscope</a:t>
            </a:r>
          </a:p>
        </p:txBody>
      </p:sp>
    </p:spTree>
    <p:extLst>
      <p:ext uri="{BB962C8B-B14F-4D97-AF65-F5344CB8AC3E}">
        <p14:creationId xmlns:p14="http://schemas.microsoft.com/office/powerpoint/2010/main" val="18544886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C85CC9C-1FDE-F108-2948-B7FD2B0774A4}"/>
              </a:ext>
            </a:extLst>
          </p:cNvPr>
          <p:cNvSpPr txBox="1"/>
          <p:nvPr/>
        </p:nvSpPr>
        <p:spPr>
          <a:xfrm>
            <a:off x="176463" y="56147"/>
            <a:ext cx="11911263" cy="6863417"/>
          </a:xfrm>
          <a:prstGeom prst="rect">
            <a:avLst/>
          </a:prstGeom>
          <a:solidFill>
            <a:schemeClr val="accent4">
              <a:lumMod val="20000"/>
              <a:lumOff val="80000"/>
            </a:schemeClr>
          </a:solidFill>
        </p:spPr>
        <p:txBody>
          <a:bodyPr wrap="square" rtlCol="0">
            <a:spAutoFit/>
          </a:bodyPr>
          <a:lstStyle/>
          <a:p>
            <a:r>
              <a:rPr lang="en-GB" sz="4000" b="1" dirty="0">
                <a:effectLst/>
                <a:latin typeface="Calibri" panose="020F0502020204030204" pitchFamily="34" charset="0"/>
                <a:ea typeface="DengXian" panose="02010600030101010101" pitchFamily="2" charset="-122"/>
                <a:cs typeface="Times New Roman" panose="02020603050405020304" pitchFamily="18" charset="0"/>
              </a:rPr>
              <a:t>‘That the president be desired to sign a licence for the printing of Mr Hooke’s microscopical book’</a:t>
            </a:r>
          </a:p>
          <a:p>
            <a:endParaRPr lang="en-GB" sz="4000" b="1" dirty="0">
              <a:latin typeface="Calibri" panose="020F0502020204030204" pitchFamily="34" charset="0"/>
              <a:ea typeface="DengXian" panose="02010600030101010101" pitchFamily="2" charset="-122"/>
              <a:cs typeface="Times New Roman" panose="02020603050405020304" pitchFamily="18" charset="0"/>
            </a:endParaRPr>
          </a:p>
          <a:p>
            <a:r>
              <a:rPr lang="en-GB" sz="4000" b="1" dirty="0"/>
              <a:t>‘That Mr Hooke give notice in the dedication of that work to the society, that though they have licensed it, yet they own no theory, nor will be thought to do so: and that the several hypotheses and theories laid down by him therein, are not delivered as certainties, but as conjectures; and that he intends not at all to obtrude or expose them to the world as the opinion of the society.’</a:t>
            </a:r>
          </a:p>
        </p:txBody>
      </p:sp>
    </p:spTree>
    <p:extLst>
      <p:ext uri="{BB962C8B-B14F-4D97-AF65-F5344CB8AC3E}">
        <p14:creationId xmlns:p14="http://schemas.microsoft.com/office/powerpoint/2010/main" val="3191384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up of a book&#10;&#10;Description automatically generated">
            <a:extLst>
              <a:ext uri="{FF2B5EF4-FFF2-40B4-BE49-F238E27FC236}">
                <a16:creationId xmlns:a16="http://schemas.microsoft.com/office/drawing/2014/main" id="{062A4F10-6FA6-A4AB-DC31-FC324017F2E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51608" y="0"/>
            <a:ext cx="4540392" cy="6858000"/>
          </a:xfrm>
          <a:prstGeom prst="rect">
            <a:avLst/>
          </a:prstGeom>
        </p:spPr>
      </p:pic>
      <p:sp>
        <p:nvSpPr>
          <p:cNvPr id="4" name="TextBox 3">
            <a:extLst>
              <a:ext uri="{FF2B5EF4-FFF2-40B4-BE49-F238E27FC236}">
                <a16:creationId xmlns:a16="http://schemas.microsoft.com/office/drawing/2014/main" id="{BBEAE1C4-6F93-362A-1519-2E088723D422}"/>
              </a:ext>
            </a:extLst>
          </p:cNvPr>
          <p:cNvSpPr txBox="1"/>
          <p:nvPr/>
        </p:nvSpPr>
        <p:spPr>
          <a:xfrm>
            <a:off x="581025" y="1114425"/>
            <a:ext cx="5962650" cy="1938992"/>
          </a:xfrm>
          <a:prstGeom prst="rect">
            <a:avLst/>
          </a:prstGeom>
          <a:noFill/>
        </p:spPr>
        <p:txBody>
          <a:bodyPr wrap="square" rtlCol="0">
            <a:spAutoFit/>
          </a:bodyPr>
          <a:lstStyle/>
          <a:p>
            <a:r>
              <a:rPr lang="en-GB" sz="4000" b="1" dirty="0" err="1"/>
              <a:t>Micrographia</a:t>
            </a:r>
            <a:r>
              <a:rPr lang="en-GB" sz="4000" b="1" dirty="0"/>
              <a:t> - the second book published by the Royal Society</a:t>
            </a:r>
          </a:p>
        </p:txBody>
      </p:sp>
    </p:spTree>
    <p:extLst>
      <p:ext uri="{BB962C8B-B14F-4D97-AF65-F5344CB8AC3E}">
        <p14:creationId xmlns:p14="http://schemas.microsoft.com/office/powerpoint/2010/main" val="33238611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21CCF8A-35F5-043B-FE25-C76F3D6A8795}"/>
              </a:ext>
            </a:extLst>
          </p:cNvPr>
          <p:cNvSpPr txBox="1"/>
          <p:nvPr/>
        </p:nvSpPr>
        <p:spPr>
          <a:xfrm>
            <a:off x="571500" y="561975"/>
            <a:ext cx="10563225" cy="5016758"/>
          </a:xfrm>
          <a:prstGeom prst="rect">
            <a:avLst/>
          </a:prstGeom>
          <a:noFill/>
        </p:spPr>
        <p:txBody>
          <a:bodyPr wrap="square" rtlCol="0">
            <a:spAutoFit/>
          </a:bodyPr>
          <a:lstStyle/>
          <a:p>
            <a:r>
              <a:rPr lang="en-GB" sz="4000" b="1" dirty="0">
                <a:effectLst/>
                <a:latin typeface="Calibri" panose="020F0502020204030204" pitchFamily="34" charset="0"/>
                <a:ea typeface="DengXian" panose="02010600030101010101" pitchFamily="2" charset="-122"/>
                <a:cs typeface="Times New Roman" panose="02020603050405020304" pitchFamily="18" charset="0"/>
              </a:rPr>
              <a:t>‘that there being hardly any thing so small, as by the help of Microscopes, to escape our enquiry, a new visible world is discovered by this means’</a:t>
            </a:r>
          </a:p>
          <a:p>
            <a:endParaRPr lang="en-GB" sz="4000" b="1" dirty="0">
              <a:latin typeface="Calibri" panose="020F0502020204030204" pitchFamily="34" charset="0"/>
              <a:ea typeface="DengXian" panose="02010600030101010101" pitchFamily="2" charset="-122"/>
              <a:cs typeface="Times New Roman" panose="02020603050405020304" pitchFamily="18" charset="0"/>
            </a:endParaRPr>
          </a:p>
          <a:p>
            <a:r>
              <a:rPr lang="en-GB" sz="4000" b="1" dirty="0"/>
              <a:t>‘so that in every little particle of its matter, we may now behold almost as great a variety of creatures, as we were able before to reckon up in the whole universe it self’</a:t>
            </a:r>
          </a:p>
        </p:txBody>
      </p:sp>
    </p:spTree>
    <p:extLst>
      <p:ext uri="{BB962C8B-B14F-4D97-AF65-F5344CB8AC3E}">
        <p14:creationId xmlns:p14="http://schemas.microsoft.com/office/powerpoint/2010/main" val="637949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5748090-9DB3-E271-4A24-38D93C3E3502}"/>
              </a:ext>
            </a:extLst>
          </p:cNvPr>
          <p:cNvSpPr txBox="1"/>
          <p:nvPr/>
        </p:nvSpPr>
        <p:spPr>
          <a:xfrm>
            <a:off x="228600" y="885823"/>
            <a:ext cx="11572875" cy="3790951"/>
          </a:xfrm>
          <a:prstGeom prst="rect">
            <a:avLst/>
          </a:prstGeom>
          <a:noFill/>
        </p:spPr>
        <p:txBody>
          <a:bodyPr wrap="square" rtlCol="0">
            <a:spAutoFit/>
          </a:bodyPr>
          <a:lstStyle/>
          <a:p>
            <a:r>
              <a:rPr lang="en-GB" sz="4000" b="1" dirty="0">
                <a:effectLst/>
                <a:latin typeface="Calibri" panose="020F0502020204030204" pitchFamily="34" charset="0"/>
                <a:ea typeface="DengXian" panose="02010600030101010101" pitchFamily="2" charset="-122"/>
                <a:cs typeface="Times New Roman" panose="02020603050405020304" pitchFamily="18" charset="0"/>
              </a:rPr>
              <a:t>‘The next care to be taken, in respect of the senses, is a supplying of their infirmities with instruments, and, as it were, the adding of artificial organs to the natural; this in one of them has been of late years accomplish with prodigious benefit to all sorts of useful knowledge, by the invention of optical glasses.’ </a:t>
            </a:r>
            <a:endParaRPr lang="en-GB" sz="4000" b="1" dirty="0"/>
          </a:p>
        </p:txBody>
      </p:sp>
    </p:spTree>
    <p:extLst>
      <p:ext uri="{BB962C8B-B14F-4D97-AF65-F5344CB8AC3E}">
        <p14:creationId xmlns:p14="http://schemas.microsoft.com/office/powerpoint/2010/main" val="6109087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drawing of a mechanical device&#10;&#10;Description automatically generated">
            <a:extLst>
              <a:ext uri="{FF2B5EF4-FFF2-40B4-BE49-F238E27FC236}">
                <a16:creationId xmlns:a16="http://schemas.microsoft.com/office/drawing/2014/main" id="{81FB28EE-BD65-FABE-EF30-783C8D654B6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393109" cy="6858000"/>
          </a:xfrm>
          <a:prstGeom prst="rect">
            <a:avLst/>
          </a:prstGeom>
        </p:spPr>
      </p:pic>
      <p:sp>
        <p:nvSpPr>
          <p:cNvPr id="4" name="TextBox 3">
            <a:extLst>
              <a:ext uri="{FF2B5EF4-FFF2-40B4-BE49-F238E27FC236}">
                <a16:creationId xmlns:a16="http://schemas.microsoft.com/office/drawing/2014/main" id="{AEE03065-1932-D9CF-E157-54ECB1451152}"/>
              </a:ext>
            </a:extLst>
          </p:cNvPr>
          <p:cNvSpPr txBox="1"/>
          <p:nvPr/>
        </p:nvSpPr>
        <p:spPr>
          <a:xfrm>
            <a:off x="5153025" y="971550"/>
            <a:ext cx="5791200" cy="1938992"/>
          </a:xfrm>
          <a:prstGeom prst="rect">
            <a:avLst/>
          </a:prstGeom>
          <a:noFill/>
        </p:spPr>
        <p:txBody>
          <a:bodyPr wrap="square" rtlCol="0">
            <a:spAutoFit/>
          </a:bodyPr>
          <a:lstStyle/>
          <a:p>
            <a:r>
              <a:rPr lang="en-GB" sz="4000" b="1" dirty="0"/>
              <a:t>The frontispiece – a selection of scientific instruments</a:t>
            </a:r>
          </a:p>
        </p:txBody>
      </p:sp>
    </p:spTree>
    <p:extLst>
      <p:ext uri="{BB962C8B-B14F-4D97-AF65-F5344CB8AC3E}">
        <p14:creationId xmlns:p14="http://schemas.microsoft.com/office/powerpoint/2010/main" val="30058848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up of a black and white drawing&#10;&#10;Description automatically generated">
            <a:extLst>
              <a:ext uri="{FF2B5EF4-FFF2-40B4-BE49-F238E27FC236}">
                <a16:creationId xmlns:a16="http://schemas.microsoft.com/office/drawing/2014/main" id="{36D93234-EF1A-8F0F-1CA8-84EBE4F4D9D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28919" y="0"/>
            <a:ext cx="4263081" cy="6858000"/>
          </a:xfrm>
          <a:prstGeom prst="rect">
            <a:avLst/>
          </a:prstGeom>
        </p:spPr>
      </p:pic>
      <p:sp>
        <p:nvSpPr>
          <p:cNvPr id="4" name="TextBox 3">
            <a:extLst>
              <a:ext uri="{FF2B5EF4-FFF2-40B4-BE49-F238E27FC236}">
                <a16:creationId xmlns:a16="http://schemas.microsoft.com/office/drawing/2014/main" id="{B2FBA781-2F00-956E-20B2-830285CAE3C2}"/>
              </a:ext>
            </a:extLst>
          </p:cNvPr>
          <p:cNvSpPr txBox="1"/>
          <p:nvPr/>
        </p:nvSpPr>
        <p:spPr>
          <a:xfrm>
            <a:off x="942975" y="790575"/>
            <a:ext cx="6391275" cy="1938992"/>
          </a:xfrm>
          <a:prstGeom prst="rect">
            <a:avLst/>
          </a:prstGeom>
          <a:noFill/>
        </p:spPr>
        <p:txBody>
          <a:bodyPr wrap="square" rtlCol="0">
            <a:spAutoFit/>
          </a:bodyPr>
          <a:lstStyle/>
          <a:p>
            <a:r>
              <a:rPr lang="en-GB" sz="4000" b="1" dirty="0"/>
              <a:t>Point of a needle – ‘not round, nor flat, but irregular and uneven’</a:t>
            </a:r>
          </a:p>
        </p:txBody>
      </p:sp>
    </p:spTree>
    <p:extLst>
      <p:ext uri="{BB962C8B-B14F-4D97-AF65-F5344CB8AC3E}">
        <p14:creationId xmlns:p14="http://schemas.microsoft.com/office/powerpoint/2010/main" val="27955251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drawing of a tree&#10;&#10;Description automatically generated">
            <a:extLst>
              <a:ext uri="{FF2B5EF4-FFF2-40B4-BE49-F238E27FC236}">
                <a16:creationId xmlns:a16="http://schemas.microsoft.com/office/drawing/2014/main" id="{57C92C28-BD02-0797-452B-AC221F54E24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83335" y="0"/>
            <a:ext cx="4308665" cy="6858000"/>
          </a:xfrm>
          <a:prstGeom prst="rect">
            <a:avLst/>
          </a:prstGeom>
        </p:spPr>
      </p:pic>
      <p:pic>
        <p:nvPicPr>
          <p:cNvPr id="5" name="Picture 4" descr="A close-up of a pattern&#10;&#10;Description automatically generated">
            <a:extLst>
              <a:ext uri="{FF2B5EF4-FFF2-40B4-BE49-F238E27FC236}">
                <a16:creationId xmlns:a16="http://schemas.microsoft.com/office/drawing/2014/main" id="{B760B4A7-0DD0-5A30-DA4F-1D4161BEDF0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95250"/>
            <a:ext cx="4532192" cy="6858000"/>
          </a:xfrm>
          <a:prstGeom prst="rect">
            <a:avLst/>
          </a:prstGeom>
        </p:spPr>
      </p:pic>
      <p:sp>
        <p:nvSpPr>
          <p:cNvPr id="6" name="TextBox 5">
            <a:extLst>
              <a:ext uri="{FF2B5EF4-FFF2-40B4-BE49-F238E27FC236}">
                <a16:creationId xmlns:a16="http://schemas.microsoft.com/office/drawing/2014/main" id="{3CEDF975-F86A-39F1-E920-F16ADB549783}"/>
              </a:ext>
            </a:extLst>
          </p:cNvPr>
          <p:cNvSpPr txBox="1"/>
          <p:nvPr/>
        </p:nvSpPr>
        <p:spPr>
          <a:xfrm>
            <a:off x="4752975" y="628650"/>
            <a:ext cx="1924050" cy="1323439"/>
          </a:xfrm>
          <a:prstGeom prst="rect">
            <a:avLst/>
          </a:prstGeom>
          <a:noFill/>
        </p:spPr>
        <p:txBody>
          <a:bodyPr wrap="square" rtlCol="0">
            <a:spAutoFit/>
          </a:bodyPr>
          <a:lstStyle/>
          <a:p>
            <a:r>
              <a:rPr lang="en-GB" sz="4000" b="1" dirty="0"/>
              <a:t>Poppy seeds</a:t>
            </a:r>
          </a:p>
        </p:txBody>
      </p:sp>
      <p:sp>
        <p:nvSpPr>
          <p:cNvPr id="7" name="TextBox 6">
            <a:extLst>
              <a:ext uri="{FF2B5EF4-FFF2-40B4-BE49-F238E27FC236}">
                <a16:creationId xmlns:a16="http://schemas.microsoft.com/office/drawing/2014/main" id="{B5DEAFCE-E4E7-B21F-435F-77DFC696C629}"/>
              </a:ext>
            </a:extLst>
          </p:cNvPr>
          <p:cNvSpPr txBox="1"/>
          <p:nvPr/>
        </p:nvSpPr>
        <p:spPr>
          <a:xfrm>
            <a:off x="5619750" y="4514850"/>
            <a:ext cx="2114550" cy="1323439"/>
          </a:xfrm>
          <a:prstGeom prst="rect">
            <a:avLst/>
          </a:prstGeom>
          <a:noFill/>
        </p:spPr>
        <p:txBody>
          <a:bodyPr wrap="square" rtlCol="0">
            <a:spAutoFit/>
          </a:bodyPr>
          <a:lstStyle/>
          <a:p>
            <a:r>
              <a:rPr lang="en-GB" sz="4000" b="1" dirty="0"/>
              <a:t>Stinging nettle</a:t>
            </a:r>
          </a:p>
        </p:txBody>
      </p:sp>
    </p:spTree>
    <p:extLst>
      <p:ext uri="{BB962C8B-B14F-4D97-AF65-F5344CB8AC3E}">
        <p14:creationId xmlns:p14="http://schemas.microsoft.com/office/powerpoint/2010/main" val="26135068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up of a black and white drawing&#10;&#10;Description automatically generated">
            <a:extLst>
              <a:ext uri="{FF2B5EF4-FFF2-40B4-BE49-F238E27FC236}">
                <a16:creationId xmlns:a16="http://schemas.microsoft.com/office/drawing/2014/main" id="{17DA0DC5-245C-7887-B12A-3609F0D0604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146838" cy="6858000"/>
          </a:xfrm>
          <a:prstGeom prst="rect">
            <a:avLst/>
          </a:prstGeom>
        </p:spPr>
      </p:pic>
      <p:sp>
        <p:nvSpPr>
          <p:cNvPr id="4" name="TextBox 3">
            <a:extLst>
              <a:ext uri="{FF2B5EF4-FFF2-40B4-BE49-F238E27FC236}">
                <a16:creationId xmlns:a16="http://schemas.microsoft.com/office/drawing/2014/main" id="{41D75794-46FC-45D8-4B3C-CA5E74730556}"/>
              </a:ext>
            </a:extLst>
          </p:cNvPr>
          <p:cNvSpPr txBox="1"/>
          <p:nvPr/>
        </p:nvSpPr>
        <p:spPr>
          <a:xfrm>
            <a:off x="4629150" y="619125"/>
            <a:ext cx="6381750" cy="1938992"/>
          </a:xfrm>
          <a:prstGeom prst="rect">
            <a:avLst/>
          </a:prstGeom>
          <a:noFill/>
        </p:spPr>
        <p:txBody>
          <a:bodyPr wrap="square" rtlCol="0">
            <a:spAutoFit/>
          </a:bodyPr>
          <a:lstStyle/>
          <a:p>
            <a:r>
              <a:rPr lang="en-GB" sz="4000" b="1" dirty="0"/>
              <a:t>Cork, full of small regular compartments. Hooke coins the term ‘cells’</a:t>
            </a:r>
          </a:p>
        </p:txBody>
      </p:sp>
    </p:spTree>
    <p:extLst>
      <p:ext uri="{BB962C8B-B14F-4D97-AF65-F5344CB8AC3E}">
        <p14:creationId xmlns:p14="http://schemas.microsoft.com/office/powerpoint/2010/main" val="31946448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drawing of a bug&#10;&#10;Description automatically generated">
            <a:extLst>
              <a:ext uri="{FF2B5EF4-FFF2-40B4-BE49-F238E27FC236}">
                <a16:creationId xmlns:a16="http://schemas.microsoft.com/office/drawing/2014/main" id="{3AAB8D55-9E4C-A09C-7EAE-5389D22283A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39000"/>
            <a:ext cx="7399051" cy="5580000"/>
          </a:xfrm>
          <a:prstGeom prst="rect">
            <a:avLst/>
          </a:prstGeom>
        </p:spPr>
      </p:pic>
      <p:sp>
        <p:nvSpPr>
          <p:cNvPr id="4" name="TextBox 3">
            <a:extLst>
              <a:ext uri="{FF2B5EF4-FFF2-40B4-BE49-F238E27FC236}">
                <a16:creationId xmlns:a16="http://schemas.microsoft.com/office/drawing/2014/main" id="{162A393F-732B-A23D-2997-2738AC12A7EE}"/>
              </a:ext>
            </a:extLst>
          </p:cNvPr>
          <p:cNvSpPr txBox="1"/>
          <p:nvPr/>
        </p:nvSpPr>
        <p:spPr>
          <a:xfrm>
            <a:off x="7572375" y="180975"/>
            <a:ext cx="4391025" cy="6247864"/>
          </a:xfrm>
          <a:prstGeom prst="rect">
            <a:avLst/>
          </a:prstGeom>
          <a:noFill/>
        </p:spPr>
        <p:txBody>
          <a:bodyPr wrap="square" rtlCol="0">
            <a:spAutoFit/>
          </a:bodyPr>
          <a:lstStyle/>
          <a:p>
            <a:r>
              <a:rPr lang="en-GB" sz="4000" b="1" dirty="0">
                <a:effectLst/>
                <a:latin typeface="Calibri" panose="020F0502020204030204" pitchFamily="34" charset="0"/>
                <a:ea typeface="DengXian" panose="02010600030101010101" pitchFamily="2" charset="-122"/>
                <a:cs typeface="Times New Roman" panose="02020603050405020304" pitchFamily="18" charset="0"/>
              </a:rPr>
              <a:t>‘curiously </a:t>
            </a:r>
            <a:r>
              <a:rPr lang="en-GB" sz="4000" b="1" dirty="0" err="1">
                <a:effectLst/>
                <a:latin typeface="Calibri" panose="020F0502020204030204" pitchFamily="34" charset="0"/>
                <a:ea typeface="DengXian" panose="02010600030101010101" pitchFamily="2" charset="-122"/>
                <a:cs typeface="Times New Roman" panose="02020603050405020304" pitchFamily="18" charset="0"/>
              </a:rPr>
              <a:t>polish’d</a:t>
            </a:r>
            <a:r>
              <a:rPr lang="en-GB" sz="4000" b="1" dirty="0">
                <a:effectLst/>
                <a:latin typeface="Calibri" panose="020F0502020204030204" pitchFamily="34" charset="0"/>
                <a:ea typeface="DengXian" panose="02010600030101010101" pitchFamily="2" charset="-122"/>
                <a:cs typeface="Times New Roman" panose="02020603050405020304" pitchFamily="18" charset="0"/>
              </a:rPr>
              <a:t> suit of sable armour, neatly jointed and beset with multitudes of sharp </a:t>
            </a:r>
            <a:r>
              <a:rPr lang="en-GB" sz="4000" b="1" dirty="0" err="1">
                <a:effectLst/>
                <a:latin typeface="Calibri" panose="020F0502020204030204" pitchFamily="34" charset="0"/>
                <a:ea typeface="DengXian" panose="02010600030101010101" pitchFamily="2" charset="-122"/>
                <a:cs typeface="Times New Roman" panose="02020603050405020304" pitchFamily="18" charset="0"/>
              </a:rPr>
              <a:t>pinns</a:t>
            </a:r>
            <a:r>
              <a:rPr lang="en-GB" sz="4000" b="1" dirty="0">
                <a:effectLst/>
                <a:latin typeface="Calibri" panose="020F0502020204030204" pitchFamily="34" charset="0"/>
                <a:ea typeface="DengXian" panose="02010600030101010101" pitchFamily="2" charset="-122"/>
                <a:cs typeface="Times New Roman" panose="02020603050405020304" pitchFamily="18" charset="0"/>
              </a:rPr>
              <a:t>, </a:t>
            </a:r>
            <a:r>
              <a:rPr lang="en-GB" sz="4000" b="1" dirty="0" err="1">
                <a:effectLst/>
                <a:latin typeface="Calibri" panose="020F0502020204030204" pitchFamily="34" charset="0"/>
                <a:ea typeface="DengXian" panose="02010600030101010101" pitchFamily="2" charset="-122"/>
                <a:cs typeface="Times New Roman" panose="02020603050405020304" pitchFamily="18" charset="0"/>
              </a:rPr>
              <a:t>shap’d</a:t>
            </a:r>
            <a:r>
              <a:rPr lang="en-GB" sz="4000" b="1" dirty="0">
                <a:effectLst/>
                <a:latin typeface="Calibri" panose="020F0502020204030204" pitchFamily="34" charset="0"/>
                <a:ea typeface="DengXian" panose="02010600030101010101" pitchFamily="2" charset="-122"/>
                <a:cs typeface="Times New Roman" panose="02020603050405020304" pitchFamily="18" charset="0"/>
              </a:rPr>
              <a:t> almost like porcupine’s quills, or bright conical steel-bodkins’</a:t>
            </a:r>
            <a:endParaRPr lang="en-GB" sz="4000" b="1" dirty="0"/>
          </a:p>
        </p:txBody>
      </p:sp>
    </p:spTree>
    <p:extLst>
      <p:ext uri="{BB962C8B-B14F-4D97-AF65-F5344CB8AC3E}">
        <p14:creationId xmlns:p14="http://schemas.microsoft.com/office/powerpoint/2010/main" val="39138549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n ant drawing on an old book&#10;&#10;Description automatically generated">
            <a:extLst>
              <a:ext uri="{FF2B5EF4-FFF2-40B4-BE49-F238E27FC236}">
                <a16:creationId xmlns:a16="http://schemas.microsoft.com/office/drawing/2014/main" id="{2F973050-328A-1494-BC8F-5285EA89EF3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47117" y="0"/>
            <a:ext cx="4744883" cy="6858000"/>
          </a:xfrm>
          <a:prstGeom prst="rect">
            <a:avLst/>
          </a:prstGeom>
        </p:spPr>
      </p:pic>
      <p:sp>
        <p:nvSpPr>
          <p:cNvPr id="4" name="TextBox 3">
            <a:extLst>
              <a:ext uri="{FF2B5EF4-FFF2-40B4-BE49-F238E27FC236}">
                <a16:creationId xmlns:a16="http://schemas.microsoft.com/office/drawing/2014/main" id="{2CE199EE-5DB1-89A5-E32D-893350211D76}"/>
              </a:ext>
            </a:extLst>
          </p:cNvPr>
          <p:cNvSpPr txBox="1"/>
          <p:nvPr/>
        </p:nvSpPr>
        <p:spPr>
          <a:xfrm>
            <a:off x="352425" y="438150"/>
            <a:ext cx="6105525" cy="1938992"/>
          </a:xfrm>
          <a:prstGeom prst="rect">
            <a:avLst/>
          </a:prstGeom>
          <a:noFill/>
        </p:spPr>
        <p:txBody>
          <a:bodyPr wrap="square" rtlCol="0">
            <a:spAutoFit/>
          </a:bodyPr>
          <a:lstStyle/>
          <a:p>
            <a:r>
              <a:rPr lang="en-GB" sz="4000" b="1" dirty="0"/>
              <a:t>The ant – ‘a creature more </a:t>
            </a:r>
            <a:r>
              <a:rPr lang="en-GB" sz="4000" b="1" dirty="0" err="1"/>
              <a:t>troublesom</a:t>
            </a:r>
            <a:r>
              <a:rPr lang="en-GB" sz="4000" b="1" dirty="0"/>
              <a:t> to be drawn, than any of the rest’ </a:t>
            </a:r>
          </a:p>
        </p:txBody>
      </p:sp>
    </p:spTree>
    <p:extLst>
      <p:ext uri="{BB962C8B-B14F-4D97-AF65-F5344CB8AC3E}">
        <p14:creationId xmlns:p14="http://schemas.microsoft.com/office/powerpoint/2010/main" val="41713342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drawing of a bug&#10;&#10;Description automatically generated">
            <a:extLst>
              <a:ext uri="{FF2B5EF4-FFF2-40B4-BE49-F238E27FC236}">
                <a16:creationId xmlns:a16="http://schemas.microsoft.com/office/drawing/2014/main" id="{4234A054-0368-C3CF-3525-E28820F8DB6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093679" cy="6858000"/>
          </a:xfrm>
          <a:prstGeom prst="rect">
            <a:avLst/>
          </a:prstGeom>
        </p:spPr>
      </p:pic>
      <p:sp>
        <p:nvSpPr>
          <p:cNvPr id="4" name="TextBox 3">
            <a:extLst>
              <a:ext uri="{FF2B5EF4-FFF2-40B4-BE49-F238E27FC236}">
                <a16:creationId xmlns:a16="http://schemas.microsoft.com/office/drawing/2014/main" id="{63A6447E-B385-55D7-0A23-E3E2743E07C0}"/>
              </a:ext>
            </a:extLst>
          </p:cNvPr>
          <p:cNvSpPr txBox="1"/>
          <p:nvPr/>
        </p:nvSpPr>
        <p:spPr>
          <a:xfrm>
            <a:off x="9477375" y="933450"/>
            <a:ext cx="2286000" cy="1938992"/>
          </a:xfrm>
          <a:prstGeom prst="rect">
            <a:avLst/>
          </a:prstGeom>
          <a:noFill/>
        </p:spPr>
        <p:txBody>
          <a:bodyPr wrap="square" rtlCol="0">
            <a:spAutoFit/>
          </a:bodyPr>
          <a:lstStyle/>
          <a:p>
            <a:r>
              <a:rPr lang="en-GB" sz="4000" b="1" dirty="0"/>
              <a:t>The flea – as big as a cat</a:t>
            </a:r>
          </a:p>
        </p:txBody>
      </p:sp>
    </p:spTree>
    <p:extLst>
      <p:ext uri="{BB962C8B-B14F-4D97-AF65-F5344CB8AC3E}">
        <p14:creationId xmlns:p14="http://schemas.microsoft.com/office/powerpoint/2010/main" val="25996094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drawing of a bug with a sword&#10;&#10;Description automatically generated">
            <a:extLst>
              <a:ext uri="{FF2B5EF4-FFF2-40B4-BE49-F238E27FC236}">
                <a16:creationId xmlns:a16="http://schemas.microsoft.com/office/drawing/2014/main" id="{6D05BF2C-577D-8031-D2E9-505E2406F62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079093" cy="6858000"/>
          </a:xfrm>
          <a:prstGeom prst="rect">
            <a:avLst/>
          </a:prstGeom>
        </p:spPr>
      </p:pic>
      <p:sp>
        <p:nvSpPr>
          <p:cNvPr id="4" name="TextBox 3">
            <a:extLst>
              <a:ext uri="{FF2B5EF4-FFF2-40B4-BE49-F238E27FC236}">
                <a16:creationId xmlns:a16="http://schemas.microsoft.com/office/drawing/2014/main" id="{94EBE5AB-B278-1719-E65A-A45BD14525D0}"/>
              </a:ext>
            </a:extLst>
          </p:cNvPr>
          <p:cNvSpPr txBox="1"/>
          <p:nvPr/>
        </p:nvSpPr>
        <p:spPr>
          <a:xfrm>
            <a:off x="4733925" y="1047750"/>
            <a:ext cx="5543550" cy="1323439"/>
          </a:xfrm>
          <a:prstGeom prst="rect">
            <a:avLst/>
          </a:prstGeom>
          <a:noFill/>
        </p:spPr>
        <p:txBody>
          <a:bodyPr wrap="square" rtlCol="0">
            <a:spAutoFit/>
          </a:bodyPr>
          <a:lstStyle/>
          <a:p>
            <a:r>
              <a:rPr lang="en-GB" sz="4000" b="1" dirty="0"/>
              <a:t>The louse – 200 times real life</a:t>
            </a:r>
          </a:p>
        </p:txBody>
      </p:sp>
    </p:spTree>
    <p:extLst>
      <p:ext uri="{BB962C8B-B14F-4D97-AF65-F5344CB8AC3E}">
        <p14:creationId xmlns:p14="http://schemas.microsoft.com/office/powerpoint/2010/main" val="17208659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ainting of a person holding a piece of paper&#10;&#10;Description automatically generated">
            <a:extLst>
              <a:ext uri="{FF2B5EF4-FFF2-40B4-BE49-F238E27FC236}">
                <a16:creationId xmlns:a16="http://schemas.microsoft.com/office/drawing/2014/main" id="{37B4B582-309A-F7B9-FAE3-E6CC5555C33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39840" y="0"/>
            <a:ext cx="5852160" cy="6858000"/>
          </a:xfrm>
          <a:prstGeom prst="rect">
            <a:avLst/>
          </a:prstGeom>
        </p:spPr>
      </p:pic>
      <p:sp>
        <p:nvSpPr>
          <p:cNvPr id="4" name="TextBox 3">
            <a:extLst>
              <a:ext uri="{FF2B5EF4-FFF2-40B4-BE49-F238E27FC236}">
                <a16:creationId xmlns:a16="http://schemas.microsoft.com/office/drawing/2014/main" id="{5BEC76AD-61DB-3D43-C404-DD4F4E94C4B3}"/>
              </a:ext>
            </a:extLst>
          </p:cNvPr>
          <p:cNvSpPr txBox="1"/>
          <p:nvPr/>
        </p:nvSpPr>
        <p:spPr>
          <a:xfrm>
            <a:off x="828675" y="666750"/>
            <a:ext cx="4591050" cy="1938992"/>
          </a:xfrm>
          <a:prstGeom prst="rect">
            <a:avLst/>
          </a:prstGeom>
          <a:noFill/>
        </p:spPr>
        <p:txBody>
          <a:bodyPr wrap="square" rtlCol="0">
            <a:spAutoFit/>
          </a:bodyPr>
          <a:lstStyle/>
          <a:p>
            <a:r>
              <a:rPr lang="en-GB" sz="4000" b="1" dirty="0"/>
              <a:t>Samuel Pepys couldn’t put </a:t>
            </a:r>
            <a:r>
              <a:rPr lang="en-GB" sz="4000" b="1" dirty="0" err="1"/>
              <a:t>Micrographia</a:t>
            </a:r>
            <a:r>
              <a:rPr lang="en-GB" sz="4000" b="1" dirty="0"/>
              <a:t> down</a:t>
            </a:r>
          </a:p>
        </p:txBody>
      </p:sp>
    </p:spTree>
    <p:extLst>
      <p:ext uri="{BB962C8B-B14F-4D97-AF65-F5344CB8AC3E}">
        <p14:creationId xmlns:p14="http://schemas.microsoft.com/office/powerpoint/2010/main" val="26419590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painting of people in a city&#10;&#10;Description automatically generated">
            <a:extLst>
              <a:ext uri="{FF2B5EF4-FFF2-40B4-BE49-F238E27FC236}">
                <a16:creationId xmlns:a16="http://schemas.microsoft.com/office/drawing/2014/main" id="{C50A43BB-6A4F-BD7D-6C65-83B59C1A149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85816" y="0"/>
            <a:ext cx="8606184" cy="6858000"/>
          </a:xfrm>
          <a:prstGeom prst="rect">
            <a:avLst/>
          </a:prstGeom>
        </p:spPr>
      </p:pic>
      <p:sp>
        <p:nvSpPr>
          <p:cNvPr id="9" name="TextBox 8">
            <a:extLst>
              <a:ext uri="{FF2B5EF4-FFF2-40B4-BE49-F238E27FC236}">
                <a16:creationId xmlns:a16="http://schemas.microsoft.com/office/drawing/2014/main" id="{F1440B78-E39F-23EB-B0D0-C7FEA741DA37}"/>
              </a:ext>
            </a:extLst>
          </p:cNvPr>
          <p:cNvSpPr txBox="1"/>
          <p:nvPr/>
        </p:nvSpPr>
        <p:spPr>
          <a:xfrm>
            <a:off x="243191" y="700391"/>
            <a:ext cx="2840477" cy="2554545"/>
          </a:xfrm>
          <a:prstGeom prst="rect">
            <a:avLst/>
          </a:prstGeom>
          <a:noFill/>
        </p:spPr>
        <p:txBody>
          <a:bodyPr wrap="square" rtlCol="0">
            <a:spAutoFit/>
          </a:bodyPr>
          <a:lstStyle/>
          <a:p>
            <a:r>
              <a:rPr lang="en-GB" sz="4000" b="1" dirty="0"/>
              <a:t>Next Hooke helped rebuild London </a:t>
            </a:r>
          </a:p>
        </p:txBody>
      </p:sp>
      <p:sp>
        <p:nvSpPr>
          <p:cNvPr id="10" name="TextBox 9">
            <a:extLst>
              <a:ext uri="{FF2B5EF4-FFF2-40B4-BE49-F238E27FC236}">
                <a16:creationId xmlns:a16="http://schemas.microsoft.com/office/drawing/2014/main" id="{56522DF7-99FC-403F-4600-06178482DF1E}"/>
              </a:ext>
            </a:extLst>
          </p:cNvPr>
          <p:cNvSpPr txBox="1"/>
          <p:nvPr/>
        </p:nvSpPr>
        <p:spPr>
          <a:xfrm>
            <a:off x="243191" y="4705350"/>
            <a:ext cx="2928634" cy="1569660"/>
          </a:xfrm>
          <a:prstGeom prst="rect">
            <a:avLst/>
          </a:prstGeom>
          <a:noFill/>
        </p:spPr>
        <p:txBody>
          <a:bodyPr wrap="square" rtlCol="0">
            <a:spAutoFit/>
          </a:bodyPr>
          <a:lstStyle/>
          <a:p>
            <a:r>
              <a:rPr lang="en-GB" sz="1200" dirty="0"/>
              <a:t>By Rita Greer - The original is an oil painting on board by Rita Greer, history painter, 2008. This was digitized by Rita and sent via email to the Department of Engineering Science, Oxford University, where it was subsequently uploaded to Wikimedia., FAL, https://commons.wikimedia.org/w/index.php?curid=7667208</a:t>
            </a:r>
          </a:p>
        </p:txBody>
      </p:sp>
    </p:spTree>
    <p:extLst>
      <p:ext uri="{BB962C8B-B14F-4D97-AF65-F5344CB8AC3E}">
        <p14:creationId xmlns:p14="http://schemas.microsoft.com/office/powerpoint/2010/main" val="38979425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3FCB585-F3F1-B520-2A68-E1A0AE536BDF}"/>
              </a:ext>
            </a:extLst>
          </p:cNvPr>
          <p:cNvSpPr txBox="1"/>
          <p:nvPr/>
        </p:nvSpPr>
        <p:spPr>
          <a:xfrm>
            <a:off x="542925" y="371475"/>
            <a:ext cx="10934700" cy="6312113"/>
          </a:xfrm>
          <a:prstGeom prst="rect">
            <a:avLst/>
          </a:prstGeom>
          <a:noFill/>
        </p:spPr>
        <p:txBody>
          <a:bodyPr wrap="square" rtlCol="0">
            <a:spAutoFit/>
          </a:bodyPr>
          <a:lstStyle/>
          <a:p>
            <a:pPr>
              <a:lnSpc>
                <a:spcPct val="107000"/>
              </a:lnSpc>
              <a:spcAft>
                <a:spcPts val="800"/>
              </a:spcAft>
            </a:pPr>
            <a:r>
              <a:rPr lang="en-GB" sz="2400" b="1" kern="100" dirty="0">
                <a:effectLst/>
                <a:latin typeface="Calibri" panose="020F0502020204030204" pitchFamily="34" charset="0"/>
                <a:ea typeface="DengXian" panose="02010600030101010101" pitchFamily="2" charset="-122"/>
                <a:cs typeface="Times New Roman" panose="02020603050405020304" pitchFamily="18" charset="0"/>
              </a:rPr>
              <a:t>Bibliography</a:t>
            </a:r>
            <a:endParaRPr lang="en-GB" sz="2400" kern="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2400" kern="100" dirty="0">
                <a:effectLst/>
                <a:latin typeface="Calibri" panose="020F0502020204030204" pitchFamily="34" charset="0"/>
                <a:ea typeface="DengXian" panose="02010600030101010101" pitchFamily="2" charset="-122"/>
                <a:cs typeface="Times New Roman" panose="02020603050405020304" pitchFamily="18" charset="0"/>
              </a:rPr>
              <a:t>Hooke, R. (1665). </a:t>
            </a:r>
            <a:r>
              <a:rPr lang="en-GB" sz="2400" i="1" kern="100" dirty="0" err="1">
                <a:effectLst/>
                <a:latin typeface="Calibri" panose="020F0502020204030204" pitchFamily="34" charset="0"/>
                <a:ea typeface="DengXian" panose="02010600030101010101" pitchFamily="2" charset="-122"/>
                <a:cs typeface="Times New Roman" panose="02020603050405020304" pitchFamily="18" charset="0"/>
              </a:rPr>
              <a:t>Micrographia</a:t>
            </a:r>
            <a:r>
              <a:rPr lang="en-GB" sz="2400" i="1" kern="100" dirty="0">
                <a:effectLst/>
                <a:latin typeface="Calibri" panose="020F0502020204030204" pitchFamily="34" charset="0"/>
                <a:ea typeface="DengXian" panose="02010600030101010101" pitchFamily="2" charset="-122"/>
                <a:cs typeface="Times New Roman" panose="02020603050405020304" pitchFamily="18" charset="0"/>
              </a:rPr>
              <a:t>. </a:t>
            </a:r>
            <a:r>
              <a:rPr lang="en-GB" sz="2400" kern="100" dirty="0">
                <a:effectLst/>
                <a:latin typeface="Calibri" panose="020F0502020204030204" pitchFamily="34" charset="0"/>
                <a:ea typeface="DengXian" panose="02010600030101010101" pitchFamily="2" charset="-122"/>
                <a:cs typeface="Times New Roman" panose="02020603050405020304" pitchFamily="18" charset="0"/>
              </a:rPr>
              <a:t>Printed for Jo. Martyn and Ja. </a:t>
            </a:r>
            <a:r>
              <a:rPr lang="en-GB" sz="2400" kern="100" dirty="0" err="1">
                <a:effectLst/>
                <a:latin typeface="Calibri" panose="020F0502020204030204" pitchFamily="34" charset="0"/>
                <a:ea typeface="DengXian" panose="02010600030101010101" pitchFamily="2" charset="-122"/>
                <a:cs typeface="Times New Roman" panose="02020603050405020304" pitchFamily="18" charset="0"/>
              </a:rPr>
              <a:t>Allestry</a:t>
            </a:r>
            <a:r>
              <a:rPr lang="en-GB" sz="2400" kern="100" dirty="0">
                <a:effectLst/>
                <a:latin typeface="Calibri" panose="020F0502020204030204" pitchFamily="34" charset="0"/>
                <a:ea typeface="DengXian" panose="02010600030101010101" pitchFamily="2" charset="-122"/>
                <a:cs typeface="Times New Roman" panose="02020603050405020304" pitchFamily="18" charset="0"/>
              </a:rPr>
              <a:t>, printers to the Royal Society. </a:t>
            </a:r>
            <a:r>
              <a:rPr lang="en-GB" sz="2400" kern="100" dirty="0">
                <a:solidFill>
                  <a:srgbClr val="2A2A2A"/>
                </a:solidFill>
                <a:effectLst/>
                <a:latin typeface="Calibri" panose="020F0502020204030204" pitchFamily="34" charset="0"/>
                <a:ea typeface="DengXian" panose="02010600030101010101" pitchFamily="2" charset="-122"/>
                <a:cs typeface="Calibri" panose="020F0502020204030204" pitchFamily="34" charset="0"/>
              </a:rPr>
              <a:t>Retrieved 25 July 2023, from </a:t>
            </a:r>
            <a:r>
              <a:rPr lang="en-GB" sz="2400" u="sng" kern="100"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2"/>
              </a:rPr>
              <a:t>https://ttp.royalsociety.org//ttp/ttp.html?id=a9c4863d-db77-42d1-b294-fe66c85958b3&amp;type=book&amp;_ga=2.66617326.1355607565.1690204439-137507515.1689334779</a:t>
            </a:r>
            <a:endParaRPr lang="en-GB" sz="2400" kern="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2400" kern="100" dirty="0">
                <a:effectLst/>
                <a:latin typeface="Calibri" panose="020F0502020204030204" pitchFamily="34" charset="0"/>
                <a:ea typeface="DengXian" panose="02010600030101010101" pitchFamily="2" charset="-122"/>
                <a:cs typeface="Times New Roman" panose="02020603050405020304" pitchFamily="18" charset="0"/>
              </a:rPr>
              <a:t>Birch, T. (1756). </a:t>
            </a:r>
            <a:r>
              <a:rPr lang="en-GB" sz="2400" i="1" kern="100" dirty="0">
                <a:effectLst/>
                <a:latin typeface="Calibri" panose="020F0502020204030204" pitchFamily="34" charset="0"/>
                <a:ea typeface="DengXian" panose="02010600030101010101" pitchFamily="2" charset="-122"/>
                <a:cs typeface="Times New Roman" panose="02020603050405020304" pitchFamily="18" charset="0"/>
              </a:rPr>
              <a:t>The History of the Royal Society of London for Improving of Natural Knowledge from its First Rise. Vol. 1. </a:t>
            </a:r>
            <a:r>
              <a:rPr lang="en-GB" sz="2400" kern="100" dirty="0">
                <a:effectLst/>
                <a:latin typeface="Calibri" panose="020F0502020204030204" pitchFamily="34" charset="0"/>
                <a:ea typeface="DengXian" panose="02010600030101010101" pitchFamily="2" charset="-122"/>
                <a:cs typeface="Times New Roman" panose="02020603050405020304" pitchFamily="18" charset="0"/>
              </a:rPr>
              <a:t>Printed for A. Millar. </a:t>
            </a:r>
            <a:r>
              <a:rPr lang="en-GB" sz="2400" kern="100" dirty="0">
                <a:solidFill>
                  <a:srgbClr val="2A2A2A"/>
                </a:solidFill>
                <a:effectLst/>
                <a:latin typeface="Calibri" panose="020F0502020204030204" pitchFamily="34" charset="0"/>
                <a:ea typeface="DengXian" panose="02010600030101010101" pitchFamily="2" charset="-122"/>
                <a:cs typeface="Calibri" panose="020F0502020204030204" pitchFamily="34" charset="0"/>
              </a:rPr>
              <a:t>Retrieved 25 July 2023, from </a:t>
            </a:r>
            <a:r>
              <a:rPr lang="en-GB" sz="2400" u="sng" kern="100"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3"/>
              </a:rPr>
              <a:t>https://books.google.co.uk/books?id=RSpAAQAAMAAJ&amp;printsec=frontcover&amp;source=gbs_ge_summary_r&amp;cad=0#v=onepage&amp;q&amp;f=false</a:t>
            </a:r>
            <a:endParaRPr lang="en-GB" sz="2400" kern="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2400" kern="100" dirty="0">
                <a:solidFill>
                  <a:srgbClr val="2A2A2A"/>
                </a:solidFill>
                <a:effectLst/>
                <a:latin typeface="Calibri" panose="020F0502020204030204" pitchFamily="34" charset="0"/>
                <a:ea typeface="DengXian" panose="02010600030101010101" pitchFamily="2" charset="-122"/>
                <a:cs typeface="Calibri" panose="020F0502020204030204" pitchFamily="34" charset="0"/>
              </a:rPr>
              <a:t>Pugliese, P.  (2006, May 25). Hooke, Robert (1635–1703), natural philosopher. </a:t>
            </a:r>
            <a:r>
              <a:rPr lang="en-GB" sz="2400" i="1" kern="100" dirty="0">
                <a:solidFill>
                  <a:srgbClr val="2A2A2A"/>
                </a:solidFill>
                <a:effectLst/>
                <a:latin typeface="Calibri" panose="020F0502020204030204" pitchFamily="34" charset="0"/>
                <a:ea typeface="DengXian" panose="02010600030101010101" pitchFamily="2" charset="-122"/>
                <a:cs typeface="Calibri" panose="020F0502020204030204" pitchFamily="34" charset="0"/>
              </a:rPr>
              <a:t>Oxford Dictionary of National Biography.</a:t>
            </a:r>
            <a:r>
              <a:rPr lang="en-GB" sz="2400" kern="100" dirty="0">
                <a:solidFill>
                  <a:srgbClr val="2A2A2A"/>
                </a:solidFill>
                <a:effectLst/>
                <a:latin typeface="Calibri" panose="020F0502020204030204" pitchFamily="34" charset="0"/>
                <a:ea typeface="DengXian" panose="02010600030101010101" pitchFamily="2" charset="-122"/>
                <a:cs typeface="Calibri" panose="020F0502020204030204" pitchFamily="34" charset="0"/>
              </a:rPr>
              <a:t> Retrieved 25 July 2023, from </a:t>
            </a:r>
            <a:r>
              <a:rPr lang="en-GB" sz="2400" u="sng" kern="100" dirty="0">
                <a:solidFill>
                  <a:srgbClr val="0563C1"/>
                </a:solidFill>
                <a:effectLst/>
                <a:latin typeface="Calibri" panose="020F0502020204030204" pitchFamily="34" charset="0"/>
                <a:ea typeface="DengXian" panose="02010600030101010101" pitchFamily="2" charset="-122"/>
                <a:cs typeface="Calibri" panose="020F0502020204030204" pitchFamily="34" charset="0"/>
                <a:hlinkClick r:id="rId4"/>
              </a:rPr>
              <a:t>https://www.oxforddnb.com/view/10.1093/ref:odnb/9780198614128.001.0001/odnb-9780198614128-e-13693</a:t>
            </a:r>
            <a:r>
              <a:rPr lang="en-GB" sz="2400" kern="100" dirty="0">
                <a:solidFill>
                  <a:srgbClr val="2A2A2A"/>
                </a:solidFill>
                <a:effectLst/>
                <a:latin typeface="Calibri" panose="020F0502020204030204" pitchFamily="34" charset="0"/>
                <a:ea typeface="DengXian" panose="02010600030101010101" pitchFamily="2" charset="-122"/>
                <a:cs typeface="Calibri" panose="020F0502020204030204" pitchFamily="34" charset="0"/>
              </a:rPr>
              <a:t>.</a:t>
            </a:r>
            <a:endParaRPr lang="en-GB" sz="2400" kern="1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135202575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67164DC-077C-3D92-BA35-918B7A875D1B}"/>
              </a:ext>
            </a:extLst>
          </p:cNvPr>
          <p:cNvSpPr txBox="1"/>
          <p:nvPr/>
        </p:nvSpPr>
        <p:spPr>
          <a:xfrm>
            <a:off x="485774" y="180974"/>
            <a:ext cx="11525251" cy="6813660"/>
          </a:xfrm>
          <a:prstGeom prst="rect">
            <a:avLst/>
          </a:prstGeom>
          <a:noFill/>
        </p:spPr>
        <p:txBody>
          <a:bodyPr wrap="square" rtlCol="0">
            <a:spAutoFit/>
          </a:bodyPr>
          <a:lstStyle/>
          <a:p>
            <a:pPr>
              <a:lnSpc>
                <a:spcPct val="107000"/>
              </a:lnSpc>
              <a:spcAft>
                <a:spcPts val="800"/>
              </a:spcAft>
            </a:pPr>
            <a:r>
              <a:rPr lang="en-GB" sz="2400" kern="1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Feldman, T. (2003). Hooke, Robert. In The Oxford Companion to the History of Modern Science. : Oxford University Press. Retrieved 25 July 2023, from </a:t>
            </a:r>
            <a:r>
              <a:rPr lang="en-GB" sz="2400" u="sng" kern="100" dirty="0">
                <a:solidFill>
                  <a:srgbClr val="0563C1"/>
                </a:solidFill>
                <a:effectLst/>
                <a:latin typeface="Calibri" panose="020F0502020204030204" pitchFamily="34" charset="0"/>
                <a:ea typeface="DengXian" panose="02010600030101010101" pitchFamily="2" charset="-122"/>
                <a:cs typeface="Calibri" panose="020F0502020204030204" pitchFamily="34" charset="0"/>
                <a:hlinkClick r:id="rId2"/>
              </a:rPr>
              <a:t>https://www-oxfordreference-com.ezproxy.uwtsd.ac.uk/view/10.1093/acref/9780195112290.001.0001/acref-9780195112290-e-0335</a:t>
            </a:r>
            <a:r>
              <a:rPr lang="en-GB" sz="2400" kern="1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a:t>
            </a:r>
            <a:endParaRPr lang="en-GB" sz="2400" kern="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2400" kern="100" spc="-25"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NERI, J. (2011). BETWEEN OBSERVATION AND IMAGE: Representations of Insects in Robert Hooke’s </a:t>
            </a:r>
            <a:r>
              <a:rPr lang="en-GB" sz="2400" kern="100" spc="-25" dirty="0" err="1">
                <a:solidFill>
                  <a:srgbClr val="000000"/>
                </a:solidFill>
                <a:effectLst/>
                <a:latin typeface="Calibri" panose="020F0502020204030204" pitchFamily="34" charset="0"/>
                <a:ea typeface="DengXian" panose="02010600030101010101" pitchFamily="2" charset="-122"/>
                <a:cs typeface="Calibri" panose="020F0502020204030204" pitchFamily="34" charset="0"/>
              </a:rPr>
              <a:t>Micrographia</a:t>
            </a:r>
            <a:r>
              <a:rPr lang="en-GB" sz="2400" kern="100" spc="-25"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 In </a:t>
            </a:r>
            <a:r>
              <a:rPr lang="en-GB" sz="2400" i="1" kern="100" spc="-25"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The Insect and the Image: Visualizing Nature in Early Modern Europe, 1500-1700</a:t>
            </a:r>
            <a:r>
              <a:rPr lang="en-GB" sz="2400" kern="100" spc="-25"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 (NED-New edition, pp. 105–138). University of Minnesota Press. </a:t>
            </a:r>
            <a:r>
              <a:rPr lang="en-GB" sz="2400" u="sng" kern="100" spc="-25" dirty="0">
                <a:solidFill>
                  <a:srgbClr val="0563C1"/>
                </a:solidFill>
                <a:effectLst/>
                <a:latin typeface="Calibri" panose="020F0502020204030204" pitchFamily="34" charset="0"/>
                <a:ea typeface="DengXian" panose="02010600030101010101" pitchFamily="2" charset="-122"/>
                <a:cs typeface="Calibri" panose="020F0502020204030204" pitchFamily="34" charset="0"/>
                <a:hlinkClick r:id="rId3"/>
              </a:rPr>
              <a:t>http://www.jstor.org/stable/10.5749/j.cttts5g8.7</a:t>
            </a:r>
            <a:endParaRPr lang="en-GB" sz="2400" u="sng" kern="100" spc="-25" dirty="0">
              <a:solidFill>
                <a:srgbClr val="0563C1"/>
              </a:solidFill>
              <a:effectLst/>
              <a:latin typeface="Calibri" panose="020F0502020204030204" pitchFamily="34" charset="0"/>
              <a:ea typeface="DengXian" panose="02010600030101010101" pitchFamily="2" charset="-122"/>
              <a:cs typeface="Calibri" panose="020F0502020204030204" pitchFamily="34" charset="0"/>
            </a:endParaRPr>
          </a:p>
          <a:p>
            <a:pPr>
              <a:lnSpc>
                <a:spcPct val="107000"/>
              </a:lnSpc>
              <a:spcAft>
                <a:spcPts val="800"/>
              </a:spcAft>
            </a:pPr>
            <a:r>
              <a:rPr lang="en-GB" sz="2400" kern="100" spc="-25"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Jardine, L. (2003). </a:t>
            </a:r>
            <a:r>
              <a:rPr lang="en-GB" sz="2400" i="1" kern="100" spc="-25"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The curious life of Robert Hooke: the man who measured London. </a:t>
            </a:r>
            <a:r>
              <a:rPr lang="en-GB" sz="2400" kern="100" spc="-25"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HarperCollins</a:t>
            </a:r>
            <a:endParaRPr lang="en-GB" sz="2400" kern="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2400" kern="100" spc="-25"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Jardine, L. (1999). </a:t>
            </a:r>
            <a:r>
              <a:rPr lang="en-GB" sz="2400" i="1" kern="100" spc="-25"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Ingenious pursuits: building the scientific revolution. </a:t>
            </a:r>
            <a:r>
              <a:rPr lang="en-GB" sz="2400" kern="100" spc="-25"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Little, Brown and Company</a:t>
            </a:r>
            <a:endParaRPr lang="en-GB" sz="2400" kern="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2400" kern="100" spc="-25" dirty="0" err="1">
                <a:solidFill>
                  <a:srgbClr val="000000"/>
                </a:solidFill>
                <a:effectLst/>
                <a:latin typeface="Calibri" panose="020F0502020204030204" pitchFamily="34" charset="0"/>
                <a:ea typeface="DengXian" panose="02010600030101010101" pitchFamily="2" charset="-122"/>
                <a:cs typeface="Calibri" panose="020F0502020204030204" pitchFamily="34" charset="0"/>
              </a:rPr>
              <a:t>Gribbin</a:t>
            </a:r>
            <a:r>
              <a:rPr lang="en-GB" sz="2400" kern="100" spc="-25"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 J. (2006). </a:t>
            </a:r>
            <a:r>
              <a:rPr lang="en-GB" sz="2400" i="1" kern="100" spc="-25"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The fellowship: the story of a revolution. </a:t>
            </a:r>
            <a:r>
              <a:rPr lang="en-GB" sz="2400" kern="100" spc="-25"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Penguin</a:t>
            </a:r>
            <a:endParaRPr lang="en-GB" sz="2400" kern="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1769086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35F8A98-B934-45E0-CBE6-79C8BC94D16C}"/>
              </a:ext>
            </a:extLst>
          </p:cNvPr>
          <p:cNvSpPr txBox="1"/>
          <p:nvPr/>
        </p:nvSpPr>
        <p:spPr>
          <a:xfrm>
            <a:off x="409575" y="257175"/>
            <a:ext cx="11182350" cy="6019533"/>
          </a:xfrm>
          <a:prstGeom prst="rect">
            <a:avLst/>
          </a:prstGeom>
          <a:noFill/>
        </p:spPr>
        <p:txBody>
          <a:bodyPr wrap="square" rtlCol="0">
            <a:spAutoFit/>
          </a:bodyPr>
          <a:lstStyle/>
          <a:p>
            <a:pPr>
              <a:lnSpc>
                <a:spcPct val="107000"/>
              </a:lnSpc>
              <a:spcAft>
                <a:spcPts val="800"/>
              </a:spcAft>
            </a:pPr>
            <a:r>
              <a:rPr lang="en-GB" sz="2400" kern="100" spc="-25"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Royal Society (2020, July 14) </a:t>
            </a:r>
            <a:r>
              <a:rPr lang="en-GB" sz="2400" i="1" kern="100" spc="-25" dirty="0" err="1">
                <a:solidFill>
                  <a:srgbClr val="000000"/>
                </a:solidFill>
                <a:effectLst/>
                <a:latin typeface="Calibri" panose="020F0502020204030204" pitchFamily="34" charset="0"/>
                <a:ea typeface="DengXian" panose="02010600030101010101" pitchFamily="2" charset="-122"/>
                <a:cs typeface="Calibri" panose="020F0502020204030204" pitchFamily="34" charset="0"/>
              </a:rPr>
              <a:t>Micrographia</a:t>
            </a:r>
            <a:r>
              <a:rPr lang="en-GB" sz="2400" i="1" kern="100" spc="-25"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 turning the pages of Robert Hooke’s masterpiece </a:t>
            </a:r>
            <a:r>
              <a:rPr lang="en-GB" sz="2400" kern="100" spc="-25"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[Video]. YouTube. </a:t>
            </a:r>
            <a:r>
              <a:rPr lang="en-GB" sz="2400" kern="100" dirty="0">
                <a:solidFill>
                  <a:srgbClr val="2A2A2A"/>
                </a:solidFill>
                <a:effectLst/>
                <a:latin typeface="Calibri" panose="020F0502020204030204" pitchFamily="34" charset="0"/>
                <a:ea typeface="DengXian" panose="02010600030101010101" pitchFamily="2" charset="-122"/>
                <a:cs typeface="Calibri" panose="020F0502020204030204" pitchFamily="34" charset="0"/>
              </a:rPr>
              <a:t>Retrieved 25 July 2023, from </a:t>
            </a:r>
            <a:r>
              <a:rPr lang="en-GB" sz="2400" u="sng" kern="100" spc="-25" dirty="0">
                <a:solidFill>
                  <a:srgbClr val="0563C1"/>
                </a:solidFill>
                <a:effectLst/>
                <a:latin typeface="Calibri" panose="020F0502020204030204" pitchFamily="34" charset="0"/>
                <a:ea typeface="DengXian" panose="02010600030101010101" pitchFamily="2" charset="-122"/>
                <a:cs typeface="Calibri" panose="020F0502020204030204" pitchFamily="34" charset="0"/>
                <a:hlinkClick r:id="rId2"/>
              </a:rPr>
              <a:t>https://www.youtube.com/watch?v=a7M40Yo0R2E</a:t>
            </a:r>
            <a:endParaRPr lang="en-GB" sz="2400" kern="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2400" kern="100" spc="-25"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Bodleian Libraries (2011, November 2). </a:t>
            </a:r>
            <a:r>
              <a:rPr lang="en-GB" sz="2400" i="1" kern="100" spc="-25"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Treasures of the Bodleian: Robert Hooke’s </a:t>
            </a:r>
            <a:r>
              <a:rPr lang="en-GB" sz="2400" i="1" kern="100" spc="-25" dirty="0" err="1">
                <a:solidFill>
                  <a:srgbClr val="000000"/>
                </a:solidFill>
                <a:effectLst/>
                <a:latin typeface="Calibri" panose="020F0502020204030204" pitchFamily="34" charset="0"/>
                <a:ea typeface="DengXian" panose="02010600030101010101" pitchFamily="2" charset="-122"/>
                <a:cs typeface="Calibri" panose="020F0502020204030204" pitchFamily="34" charset="0"/>
              </a:rPr>
              <a:t>Micrographia</a:t>
            </a:r>
            <a:r>
              <a:rPr lang="en-GB" sz="2400" i="1" kern="100" spc="-25"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 </a:t>
            </a:r>
            <a:r>
              <a:rPr lang="en-GB" sz="2400" kern="100" spc="-25"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[Video]. YouTube. </a:t>
            </a:r>
            <a:r>
              <a:rPr lang="en-GB" sz="2400" kern="100" dirty="0">
                <a:solidFill>
                  <a:srgbClr val="2A2A2A"/>
                </a:solidFill>
                <a:effectLst/>
                <a:latin typeface="Calibri" panose="020F0502020204030204" pitchFamily="34" charset="0"/>
                <a:ea typeface="DengXian" panose="02010600030101010101" pitchFamily="2" charset="-122"/>
                <a:cs typeface="Calibri" panose="020F0502020204030204" pitchFamily="34" charset="0"/>
              </a:rPr>
              <a:t>Retrieved 25 July 2023, from </a:t>
            </a:r>
            <a:r>
              <a:rPr lang="en-GB" sz="2400" u="sng" kern="100" spc="-25" dirty="0">
                <a:solidFill>
                  <a:srgbClr val="0563C1"/>
                </a:solidFill>
                <a:effectLst/>
                <a:latin typeface="Calibri" panose="020F0502020204030204" pitchFamily="34" charset="0"/>
                <a:ea typeface="DengXian" panose="02010600030101010101" pitchFamily="2" charset="-122"/>
                <a:cs typeface="Calibri" panose="020F0502020204030204" pitchFamily="34" charset="0"/>
                <a:hlinkClick r:id="rId3"/>
              </a:rPr>
              <a:t>https://www.youtube.com/watch?v=tsXZgjVDYDo</a:t>
            </a:r>
            <a:endParaRPr lang="en-GB" sz="2400" kern="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2400" kern="100" spc="-25"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Massachusetts Institute of Technology (2018, October 9). </a:t>
            </a:r>
            <a:r>
              <a:rPr lang="en-GB" sz="2400" i="1" kern="100" spc="-25"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Hooke’s </a:t>
            </a:r>
            <a:r>
              <a:rPr lang="en-GB" sz="2400" i="1" kern="100" spc="-25" dirty="0" err="1">
                <a:solidFill>
                  <a:srgbClr val="000000"/>
                </a:solidFill>
                <a:effectLst/>
                <a:latin typeface="Calibri" panose="020F0502020204030204" pitchFamily="34" charset="0"/>
                <a:ea typeface="DengXian" panose="02010600030101010101" pitchFamily="2" charset="-122"/>
                <a:cs typeface="Calibri" panose="020F0502020204030204" pitchFamily="34" charset="0"/>
              </a:rPr>
              <a:t>Micrographia</a:t>
            </a:r>
            <a:r>
              <a:rPr lang="en-GB" sz="2400" i="1" kern="100" spc="-25"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 </a:t>
            </a:r>
            <a:r>
              <a:rPr lang="en-GB" sz="2400" kern="100" spc="-25"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[Video]. YouTube. </a:t>
            </a:r>
            <a:r>
              <a:rPr lang="en-GB" sz="2400" kern="100" dirty="0">
                <a:solidFill>
                  <a:srgbClr val="2A2A2A"/>
                </a:solidFill>
                <a:effectLst/>
                <a:latin typeface="Calibri" panose="020F0502020204030204" pitchFamily="34" charset="0"/>
                <a:ea typeface="DengXian" panose="02010600030101010101" pitchFamily="2" charset="-122"/>
                <a:cs typeface="Calibri" panose="020F0502020204030204" pitchFamily="34" charset="0"/>
              </a:rPr>
              <a:t>Retrieved 25 July 2023, from </a:t>
            </a:r>
            <a:r>
              <a:rPr lang="en-GB" sz="2400" u="sng" kern="100" spc="-25" dirty="0">
                <a:solidFill>
                  <a:srgbClr val="0563C1"/>
                </a:solidFill>
                <a:effectLst/>
                <a:latin typeface="Calibri" panose="020F0502020204030204" pitchFamily="34" charset="0"/>
                <a:ea typeface="DengXian" panose="02010600030101010101" pitchFamily="2" charset="-122"/>
                <a:cs typeface="Calibri" panose="020F0502020204030204" pitchFamily="34" charset="0"/>
                <a:hlinkClick r:id="rId4"/>
              </a:rPr>
              <a:t>https://www.youtube.com/watch?v=fu3qH7xpSgE</a:t>
            </a:r>
            <a:endParaRPr lang="en-GB" sz="2400" u="sng" kern="100" spc="-25" dirty="0">
              <a:solidFill>
                <a:srgbClr val="0563C1"/>
              </a:solidFill>
              <a:effectLst/>
              <a:latin typeface="Calibri" panose="020F0502020204030204" pitchFamily="34" charset="0"/>
              <a:ea typeface="DengXian" panose="02010600030101010101" pitchFamily="2" charset="-122"/>
              <a:cs typeface="Calibri" panose="020F0502020204030204" pitchFamily="34" charset="0"/>
            </a:endParaRPr>
          </a:p>
          <a:p>
            <a:pPr>
              <a:lnSpc>
                <a:spcPct val="107000"/>
              </a:lnSpc>
              <a:spcAft>
                <a:spcPts val="800"/>
              </a:spcAft>
            </a:pPr>
            <a:r>
              <a:rPr lang="en-GB" sz="2400" kern="100" spc="-25"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Barnard, F. (2008). </a:t>
            </a:r>
            <a:r>
              <a:rPr lang="en-GB" sz="2400" i="1" kern="100" spc="-25" dirty="0" err="1">
                <a:solidFill>
                  <a:srgbClr val="000000"/>
                </a:solidFill>
                <a:effectLst/>
                <a:latin typeface="Calibri" panose="020F0502020204030204" pitchFamily="34" charset="0"/>
                <a:ea typeface="DengXian" panose="02010600030101010101" pitchFamily="2" charset="-122"/>
                <a:cs typeface="Calibri" panose="020F0502020204030204" pitchFamily="34" charset="0"/>
              </a:rPr>
              <a:t>Micrographia</a:t>
            </a:r>
            <a:r>
              <a:rPr lang="en-GB" sz="2400" i="1" kern="100" spc="-25"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 Special Collections featured item for March 2008. </a:t>
            </a:r>
            <a:r>
              <a:rPr lang="en-GB" sz="2400" kern="100" spc="-25"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University of Reading Special Collections. Retrieved 25 July 2023 from </a:t>
            </a:r>
            <a:r>
              <a:rPr lang="en-GB" sz="2400" u="sng" kern="100" spc="-25" dirty="0">
                <a:solidFill>
                  <a:srgbClr val="0563C1"/>
                </a:solidFill>
                <a:effectLst/>
                <a:latin typeface="Calibri" panose="020F0502020204030204" pitchFamily="34" charset="0"/>
                <a:ea typeface="DengXian" panose="02010600030101010101" pitchFamily="2" charset="-122"/>
                <a:cs typeface="Calibri" panose="020F0502020204030204" pitchFamily="34" charset="0"/>
                <a:hlinkClick r:id="rId5"/>
              </a:rPr>
              <a:t>https://collections.reading.ac.uk/special-collections/wp-content/uploads/sites/5/2020/01/Featured-Item_Micrographia.pdf</a:t>
            </a:r>
            <a:endParaRPr lang="en-GB" sz="2400" kern="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sz="2400" kern="1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4126792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ED44430-FB1A-0EF8-C7DF-829BBF565A9D}"/>
              </a:ext>
            </a:extLst>
          </p:cNvPr>
          <p:cNvSpPr txBox="1"/>
          <p:nvPr/>
        </p:nvSpPr>
        <p:spPr>
          <a:xfrm>
            <a:off x="514350" y="285750"/>
            <a:ext cx="10839450" cy="4233659"/>
          </a:xfrm>
          <a:prstGeom prst="rect">
            <a:avLst/>
          </a:prstGeom>
          <a:noFill/>
        </p:spPr>
        <p:txBody>
          <a:bodyPr wrap="square" rtlCol="0">
            <a:spAutoFit/>
          </a:bodyPr>
          <a:lstStyle/>
          <a:p>
            <a:pPr>
              <a:lnSpc>
                <a:spcPct val="107000"/>
              </a:lnSpc>
              <a:spcAft>
                <a:spcPts val="800"/>
              </a:spcAft>
            </a:pPr>
            <a:r>
              <a:rPr lang="en-GB" sz="2400" kern="100" spc="-25"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Westminster School Archives [n.d.] Robert Hooke. Retrieved 25 July 2023 from </a:t>
            </a:r>
            <a:r>
              <a:rPr lang="en-GB" sz="2400" u="sng" kern="100" spc="-25" dirty="0">
                <a:solidFill>
                  <a:srgbClr val="0563C1"/>
                </a:solidFill>
                <a:effectLst/>
                <a:latin typeface="Calibri" panose="020F0502020204030204" pitchFamily="34" charset="0"/>
                <a:ea typeface="DengXian" panose="02010600030101010101" pitchFamily="2" charset="-122"/>
                <a:cs typeface="Calibri" panose="020F0502020204030204" pitchFamily="34" charset="0"/>
                <a:hlinkClick r:id="rId2"/>
              </a:rPr>
              <a:t>http://roberthooke.org.uk/?page_id=2</a:t>
            </a:r>
            <a:endParaRPr lang="en-GB" sz="2400" kern="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2400" kern="100" spc="-25"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Christ Church Upper Library. (2015). </a:t>
            </a:r>
            <a:r>
              <a:rPr lang="en-GB" sz="2400" i="1" kern="100" spc="-25"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Robert Hooke’s </a:t>
            </a:r>
            <a:r>
              <a:rPr lang="en-GB" sz="2400" i="1" kern="100" spc="-25" dirty="0" err="1">
                <a:solidFill>
                  <a:srgbClr val="000000"/>
                </a:solidFill>
                <a:effectLst/>
                <a:latin typeface="Calibri" panose="020F0502020204030204" pitchFamily="34" charset="0"/>
                <a:ea typeface="DengXian" panose="02010600030101010101" pitchFamily="2" charset="-122"/>
                <a:cs typeface="Calibri" panose="020F0502020204030204" pitchFamily="34" charset="0"/>
              </a:rPr>
              <a:t>Micrographia</a:t>
            </a:r>
            <a:r>
              <a:rPr lang="en-GB" sz="2400" i="1" kern="100" spc="-25"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 and Christ Church Science, 1650-1670. </a:t>
            </a:r>
            <a:r>
              <a:rPr lang="en-GB" sz="2400" kern="100" spc="-25"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Christ Church Library Special Collections. Retrieved 25 July 2023 from </a:t>
            </a:r>
            <a:r>
              <a:rPr lang="en-GB" sz="2400" u="sng" kern="100" spc="-25" dirty="0">
                <a:solidFill>
                  <a:srgbClr val="0563C1"/>
                </a:solidFill>
                <a:effectLst/>
                <a:latin typeface="Calibri" panose="020F0502020204030204" pitchFamily="34" charset="0"/>
                <a:ea typeface="DengXian" panose="02010600030101010101" pitchFamily="2" charset="-122"/>
                <a:cs typeface="Calibri" panose="020F0502020204030204" pitchFamily="34" charset="0"/>
                <a:hlinkClick r:id="rId3"/>
              </a:rPr>
              <a:t>https://www.chch.ox.ac.uk/sites/default/files/Hooke%20and%20Science%20at%20ChCh-Booklet.pdf</a:t>
            </a:r>
            <a:endParaRPr lang="en-GB" sz="2400" kern="1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2400" kern="100" spc="-25"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Donaldson, I.M.L. (2010). </a:t>
            </a:r>
            <a:r>
              <a:rPr lang="en-GB" sz="2400" i="1" kern="100" spc="-25"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Robert Hooke’s </a:t>
            </a:r>
            <a:r>
              <a:rPr lang="en-GB" sz="2400" i="1" kern="100" spc="-25" dirty="0" err="1">
                <a:solidFill>
                  <a:srgbClr val="000000"/>
                </a:solidFill>
                <a:effectLst/>
                <a:latin typeface="Calibri" panose="020F0502020204030204" pitchFamily="34" charset="0"/>
                <a:ea typeface="DengXian" panose="02010600030101010101" pitchFamily="2" charset="-122"/>
                <a:cs typeface="Calibri" panose="020F0502020204030204" pitchFamily="34" charset="0"/>
              </a:rPr>
              <a:t>Micrographia</a:t>
            </a:r>
            <a:r>
              <a:rPr lang="en-GB" sz="2400" i="1" kern="100" spc="-25"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 of 1665 and 1667.  </a:t>
            </a:r>
            <a:r>
              <a:rPr lang="en-GB" sz="2400" kern="100" spc="-25"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Retrieved 25 July 2023 from </a:t>
            </a:r>
            <a:r>
              <a:rPr lang="en-GB" sz="2400" u="sng" kern="100" spc="-25" dirty="0">
                <a:solidFill>
                  <a:srgbClr val="0563C1"/>
                </a:solidFill>
                <a:effectLst/>
                <a:latin typeface="Calibri" panose="020F0502020204030204" pitchFamily="34" charset="0"/>
                <a:ea typeface="DengXian" panose="02010600030101010101" pitchFamily="2" charset="-122"/>
                <a:cs typeface="Calibri" panose="020F0502020204030204" pitchFamily="34" charset="0"/>
                <a:hlinkClick r:id="rId4"/>
              </a:rPr>
              <a:t>https://www.rcpe.ac.uk/sites/default/files/ex-libris_13.pdf</a:t>
            </a:r>
            <a:endParaRPr lang="en-GB" sz="2400" kern="1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27071898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146</TotalTime>
  <Words>1415</Words>
  <Application>Microsoft Office PowerPoint</Application>
  <PresentationFormat>Widescreen</PresentationFormat>
  <Paragraphs>55</Paragraphs>
  <Slides>29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29</vt:i4>
      </vt:variant>
    </vt:vector>
  </HeadingPairs>
  <TitlesOfParts>
    <vt:vector size="33"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Ruth Gooding</dc:creator>
  <cp:lastModifiedBy>Ruth Gooding</cp:lastModifiedBy>
  <cp:revision>44</cp:revision>
  <dcterms:created xsi:type="dcterms:W3CDTF">2023-07-25T14:37:20Z</dcterms:created>
  <dcterms:modified xsi:type="dcterms:W3CDTF">2023-07-26T08:38:16Z</dcterms:modified>
</cp:coreProperties>
</file>