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docProps/custom.xml" ContentType="application/vnd.openxmlformats-officedocument.custom-propertie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tags/tag1.xml" ContentType="application/vnd.openxmlformats-officedocument.presentationml.tags+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diagrams/layout2.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393" r:id="rId5"/>
    <p:sldId id="388" r:id="rId6"/>
    <p:sldId id="371" r:id="rId7"/>
    <p:sldId id="391" r:id="rId8"/>
    <p:sldId id="375" r:id="rId9"/>
    <p:sldId id="377" r:id="rId10"/>
    <p:sldId id="378" r:id="rId11"/>
    <p:sldId id="380" r:id="rId12"/>
    <p:sldId id="382" r:id="rId13"/>
    <p:sldId id="389" r:id="rId14"/>
    <p:sldId id="387" r:id="rId15"/>
    <p:sldId id="383" r:id="rId16"/>
    <p:sldId id="390" r:id="rId17"/>
    <p:sldId id="367" r:id="rId18"/>
    <p:sldId id="369" r:id="rId19"/>
    <p:sldId id="366" r:id="rId20"/>
    <p:sldId id="341" r:id="rId21"/>
    <p:sldId id="392" r:id="rId22"/>
    <p:sldId id="339" r:id="rId23"/>
  </p:sldIdLst>
  <p:sldSz cx="9144000" cy="6858000" type="screen4x3"/>
  <p:notesSz cx="6877050" cy="96567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42">
          <p15:clr>
            <a:srgbClr val="A4A3A4"/>
          </p15:clr>
        </p15:guide>
        <p15:guide id="2" pos="216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9413" autoAdjust="0"/>
    <p:restoredTop sz="74596" autoAdjust="0"/>
  </p:normalViewPr>
  <p:slideViewPr>
    <p:cSldViewPr>
      <p:cViewPr varScale="1">
        <p:scale>
          <a:sx n="123" d="100"/>
          <a:sy n="123" d="100"/>
        </p:scale>
        <p:origin x="-3204" y="-102"/>
      </p:cViewPr>
      <p:guideLst>
        <p:guide orient="horz" pos="2160"/>
        <p:guide pos="2880"/>
      </p:guideLst>
    </p:cSldViewPr>
  </p:slideViewPr>
  <p:notesTextViewPr>
    <p:cViewPr>
      <p:scale>
        <a:sx n="1" d="1"/>
        <a:sy n="1" d="1"/>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042"/>
        <p:guide pos="2166"/>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C04EC9-F0F5-4D83-96F7-6BBF09B27D6C}" type="doc">
      <dgm:prSet loTypeId="urn:microsoft.com/office/officeart/2005/8/layout/pyramid1" loCatId="pyramid" qsTypeId="urn:microsoft.com/office/officeart/2005/8/quickstyle/simple1" qsCatId="simple" csTypeId="urn:microsoft.com/office/officeart/2005/8/colors/colorful5" csCatId="colorful" phldr="1"/>
      <dgm:spPr/>
    </dgm:pt>
    <dgm:pt modelId="{9172F5A5-6D36-4E0D-A0F9-5428FD55F6D1}">
      <dgm:prSet phldrT="[Text]"/>
      <dgm:spPr/>
      <dgm:t>
        <a:bodyPr/>
        <a:lstStyle/>
        <a:p>
          <a:r>
            <a:rPr lang="en-GB" dirty="0"/>
            <a:t>Inference</a:t>
          </a:r>
        </a:p>
      </dgm:t>
    </dgm:pt>
    <dgm:pt modelId="{4EC12DD7-25D3-4F3C-A3C0-6ED32F807EE6}" type="parTrans" cxnId="{0C4C529E-DC5B-4514-BBA6-9F70C49B8E37}">
      <dgm:prSet/>
      <dgm:spPr/>
      <dgm:t>
        <a:bodyPr/>
        <a:lstStyle/>
        <a:p>
          <a:endParaRPr lang="en-GB"/>
        </a:p>
      </dgm:t>
    </dgm:pt>
    <dgm:pt modelId="{453E5BC5-A730-4C19-8A29-60E46F5B9886}" type="sibTrans" cxnId="{0C4C529E-DC5B-4514-BBA6-9F70C49B8E37}">
      <dgm:prSet/>
      <dgm:spPr/>
      <dgm:t>
        <a:bodyPr/>
        <a:lstStyle/>
        <a:p>
          <a:endParaRPr lang="en-GB"/>
        </a:p>
      </dgm:t>
    </dgm:pt>
    <dgm:pt modelId="{B38DFFE8-1B62-4829-BD7C-9F8F8441F3CC}">
      <dgm:prSet phldrT="[Text]"/>
      <dgm:spPr/>
      <dgm:t>
        <a:bodyPr/>
        <a:lstStyle/>
        <a:p>
          <a:r>
            <a:rPr lang="en-GB" dirty="0"/>
            <a:t>Reorganisation</a:t>
          </a:r>
        </a:p>
      </dgm:t>
    </dgm:pt>
    <dgm:pt modelId="{6C076418-F361-46D4-AFC6-0B64BC133BC2}" type="parTrans" cxnId="{ECAE3D2F-E7C3-4021-8E30-03F8AFD04AB3}">
      <dgm:prSet/>
      <dgm:spPr/>
      <dgm:t>
        <a:bodyPr/>
        <a:lstStyle/>
        <a:p>
          <a:endParaRPr lang="en-GB"/>
        </a:p>
      </dgm:t>
    </dgm:pt>
    <dgm:pt modelId="{55E85094-F05C-46E7-9BF1-80D8712CEADB}" type="sibTrans" cxnId="{ECAE3D2F-E7C3-4021-8E30-03F8AFD04AB3}">
      <dgm:prSet/>
      <dgm:spPr/>
      <dgm:t>
        <a:bodyPr/>
        <a:lstStyle/>
        <a:p>
          <a:endParaRPr lang="en-GB"/>
        </a:p>
      </dgm:t>
    </dgm:pt>
    <dgm:pt modelId="{AF60AA80-B90D-45E7-95E1-E9E6F2C6B8B8}">
      <dgm:prSet phldrT="[Text]"/>
      <dgm:spPr/>
      <dgm:t>
        <a:bodyPr/>
        <a:lstStyle/>
        <a:p>
          <a:r>
            <a:rPr lang="en-GB" dirty="0"/>
            <a:t>Literal</a:t>
          </a:r>
        </a:p>
      </dgm:t>
    </dgm:pt>
    <dgm:pt modelId="{A3BA42C8-31A5-4DA6-8F9D-B5179BEA1599}" type="parTrans" cxnId="{108DB88D-B134-47EB-9DC8-3F9C4E8D9AE6}">
      <dgm:prSet/>
      <dgm:spPr/>
      <dgm:t>
        <a:bodyPr/>
        <a:lstStyle/>
        <a:p>
          <a:endParaRPr lang="en-GB"/>
        </a:p>
      </dgm:t>
    </dgm:pt>
    <dgm:pt modelId="{C1A620FE-B42D-4D50-A560-749360C07D88}" type="sibTrans" cxnId="{108DB88D-B134-47EB-9DC8-3F9C4E8D9AE6}">
      <dgm:prSet/>
      <dgm:spPr/>
      <dgm:t>
        <a:bodyPr/>
        <a:lstStyle/>
        <a:p>
          <a:endParaRPr lang="en-GB"/>
        </a:p>
      </dgm:t>
    </dgm:pt>
    <dgm:pt modelId="{6A5FA8A0-80A7-47F7-B9A7-6F17D7E6FAE1}">
      <dgm:prSet/>
      <dgm:spPr/>
      <dgm:t>
        <a:bodyPr/>
        <a:lstStyle/>
        <a:p>
          <a:r>
            <a:rPr lang="en-GB" dirty="0"/>
            <a:t>Appreciation</a:t>
          </a:r>
        </a:p>
      </dgm:t>
    </dgm:pt>
    <dgm:pt modelId="{76DF7599-0499-4947-A1F9-A55BEA9F67A0}" type="parTrans" cxnId="{30BD49E6-C1D4-4488-893D-95F537A6E639}">
      <dgm:prSet/>
      <dgm:spPr/>
      <dgm:t>
        <a:bodyPr/>
        <a:lstStyle/>
        <a:p>
          <a:endParaRPr lang="en-GB"/>
        </a:p>
      </dgm:t>
    </dgm:pt>
    <dgm:pt modelId="{C3B6D9CA-D4D0-432E-BB24-9A6187D0CD18}" type="sibTrans" cxnId="{30BD49E6-C1D4-4488-893D-95F537A6E639}">
      <dgm:prSet/>
      <dgm:spPr/>
      <dgm:t>
        <a:bodyPr/>
        <a:lstStyle/>
        <a:p>
          <a:endParaRPr lang="en-GB"/>
        </a:p>
      </dgm:t>
    </dgm:pt>
    <dgm:pt modelId="{EB38F711-C2B8-4A90-920D-7DA94072733A}">
      <dgm:prSet/>
      <dgm:spPr/>
      <dgm:t>
        <a:bodyPr/>
        <a:lstStyle/>
        <a:p>
          <a:r>
            <a:rPr lang="en-GB" dirty="0"/>
            <a:t>Evaluation</a:t>
          </a:r>
        </a:p>
      </dgm:t>
    </dgm:pt>
    <dgm:pt modelId="{31A07D8E-628F-4E10-9311-590FC53DC076}" type="parTrans" cxnId="{6F550983-7BE6-42FC-AE7A-1A9533FBDE27}">
      <dgm:prSet/>
      <dgm:spPr/>
      <dgm:t>
        <a:bodyPr/>
        <a:lstStyle/>
        <a:p>
          <a:endParaRPr lang="en-GB"/>
        </a:p>
      </dgm:t>
    </dgm:pt>
    <dgm:pt modelId="{B8D75F4C-4DB7-4FB7-B2FA-F33387A330EF}" type="sibTrans" cxnId="{6F550983-7BE6-42FC-AE7A-1A9533FBDE27}">
      <dgm:prSet/>
      <dgm:spPr/>
      <dgm:t>
        <a:bodyPr/>
        <a:lstStyle/>
        <a:p>
          <a:endParaRPr lang="en-GB"/>
        </a:p>
      </dgm:t>
    </dgm:pt>
    <dgm:pt modelId="{39625423-2810-4059-9159-944297082514}" type="pres">
      <dgm:prSet presAssocID="{41C04EC9-F0F5-4D83-96F7-6BBF09B27D6C}" presName="Name0" presStyleCnt="0">
        <dgm:presLayoutVars>
          <dgm:dir/>
          <dgm:animLvl val="lvl"/>
          <dgm:resizeHandles val="exact"/>
        </dgm:presLayoutVars>
      </dgm:prSet>
      <dgm:spPr/>
    </dgm:pt>
    <dgm:pt modelId="{8A4D72B2-AEA0-478E-A724-C94FAED6E4E1}" type="pres">
      <dgm:prSet presAssocID="{6A5FA8A0-80A7-47F7-B9A7-6F17D7E6FAE1}" presName="Name8" presStyleCnt="0"/>
      <dgm:spPr/>
    </dgm:pt>
    <dgm:pt modelId="{B627A185-58E6-4683-9AAB-DC09B0F407E4}" type="pres">
      <dgm:prSet presAssocID="{6A5FA8A0-80A7-47F7-B9A7-6F17D7E6FAE1}" presName="level" presStyleLbl="node1" presStyleIdx="0" presStyleCnt="5">
        <dgm:presLayoutVars>
          <dgm:chMax val="1"/>
          <dgm:bulletEnabled val="1"/>
        </dgm:presLayoutVars>
      </dgm:prSet>
      <dgm:spPr/>
      <dgm:t>
        <a:bodyPr/>
        <a:lstStyle/>
        <a:p>
          <a:endParaRPr lang="en-US"/>
        </a:p>
      </dgm:t>
    </dgm:pt>
    <dgm:pt modelId="{47E5DD7E-4452-4E7E-A7FC-AD41DA203A0D}" type="pres">
      <dgm:prSet presAssocID="{6A5FA8A0-80A7-47F7-B9A7-6F17D7E6FAE1}" presName="levelTx" presStyleLbl="revTx" presStyleIdx="0" presStyleCnt="0">
        <dgm:presLayoutVars>
          <dgm:chMax val="1"/>
          <dgm:bulletEnabled val="1"/>
        </dgm:presLayoutVars>
      </dgm:prSet>
      <dgm:spPr/>
      <dgm:t>
        <a:bodyPr/>
        <a:lstStyle/>
        <a:p>
          <a:endParaRPr lang="en-US"/>
        </a:p>
      </dgm:t>
    </dgm:pt>
    <dgm:pt modelId="{7EE607EF-7522-4648-968B-E85E384D6DCC}" type="pres">
      <dgm:prSet presAssocID="{EB38F711-C2B8-4A90-920D-7DA94072733A}" presName="Name8" presStyleCnt="0"/>
      <dgm:spPr/>
    </dgm:pt>
    <dgm:pt modelId="{F65D75FF-16DD-423E-A82B-6194D97CCDFB}" type="pres">
      <dgm:prSet presAssocID="{EB38F711-C2B8-4A90-920D-7DA94072733A}" presName="level" presStyleLbl="node1" presStyleIdx="1" presStyleCnt="5">
        <dgm:presLayoutVars>
          <dgm:chMax val="1"/>
          <dgm:bulletEnabled val="1"/>
        </dgm:presLayoutVars>
      </dgm:prSet>
      <dgm:spPr/>
      <dgm:t>
        <a:bodyPr/>
        <a:lstStyle/>
        <a:p>
          <a:endParaRPr lang="en-US"/>
        </a:p>
      </dgm:t>
    </dgm:pt>
    <dgm:pt modelId="{9D0D17FC-03EE-4737-B2F6-937B7FFAC07F}" type="pres">
      <dgm:prSet presAssocID="{EB38F711-C2B8-4A90-920D-7DA94072733A}" presName="levelTx" presStyleLbl="revTx" presStyleIdx="0" presStyleCnt="0">
        <dgm:presLayoutVars>
          <dgm:chMax val="1"/>
          <dgm:bulletEnabled val="1"/>
        </dgm:presLayoutVars>
      </dgm:prSet>
      <dgm:spPr/>
      <dgm:t>
        <a:bodyPr/>
        <a:lstStyle/>
        <a:p>
          <a:endParaRPr lang="en-US"/>
        </a:p>
      </dgm:t>
    </dgm:pt>
    <dgm:pt modelId="{45A66D2F-1459-40FB-B217-89747CED8DA8}" type="pres">
      <dgm:prSet presAssocID="{9172F5A5-6D36-4E0D-A0F9-5428FD55F6D1}" presName="Name8" presStyleCnt="0"/>
      <dgm:spPr/>
    </dgm:pt>
    <dgm:pt modelId="{B6EF8A97-3AB5-4FD4-AF98-BFB4ECE132AE}" type="pres">
      <dgm:prSet presAssocID="{9172F5A5-6D36-4E0D-A0F9-5428FD55F6D1}" presName="level" presStyleLbl="node1" presStyleIdx="2" presStyleCnt="5">
        <dgm:presLayoutVars>
          <dgm:chMax val="1"/>
          <dgm:bulletEnabled val="1"/>
        </dgm:presLayoutVars>
      </dgm:prSet>
      <dgm:spPr/>
      <dgm:t>
        <a:bodyPr/>
        <a:lstStyle/>
        <a:p>
          <a:endParaRPr lang="en-US"/>
        </a:p>
      </dgm:t>
    </dgm:pt>
    <dgm:pt modelId="{B0BFABDC-7175-4708-8B2E-63135FD5C8DD}" type="pres">
      <dgm:prSet presAssocID="{9172F5A5-6D36-4E0D-A0F9-5428FD55F6D1}" presName="levelTx" presStyleLbl="revTx" presStyleIdx="0" presStyleCnt="0">
        <dgm:presLayoutVars>
          <dgm:chMax val="1"/>
          <dgm:bulletEnabled val="1"/>
        </dgm:presLayoutVars>
      </dgm:prSet>
      <dgm:spPr/>
      <dgm:t>
        <a:bodyPr/>
        <a:lstStyle/>
        <a:p>
          <a:endParaRPr lang="en-US"/>
        </a:p>
      </dgm:t>
    </dgm:pt>
    <dgm:pt modelId="{A8AFC23A-0A38-42D8-9934-43A127891273}" type="pres">
      <dgm:prSet presAssocID="{B38DFFE8-1B62-4829-BD7C-9F8F8441F3CC}" presName="Name8" presStyleCnt="0"/>
      <dgm:spPr/>
    </dgm:pt>
    <dgm:pt modelId="{902586B6-3458-4EEB-89F3-3A3519483E41}" type="pres">
      <dgm:prSet presAssocID="{B38DFFE8-1B62-4829-BD7C-9F8F8441F3CC}" presName="level" presStyleLbl="node1" presStyleIdx="3" presStyleCnt="5">
        <dgm:presLayoutVars>
          <dgm:chMax val="1"/>
          <dgm:bulletEnabled val="1"/>
        </dgm:presLayoutVars>
      </dgm:prSet>
      <dgm:spPr/>
      <dgm:t>
        <a:bodyPr/>
        <a:lstStyle/>
        <a:p>
          <a:endParaRPr lang="en-US"/>
        </a:p>
      </dgm:t>
    </dgm:pt>
    <dgm:pt modelId="{2F62EE18-7380-40BA-A10A-C0DBFE23DF1F}" type="pres">
      <dgm:prSet presAssocID="{B38DFFE8-1B62-4829-BD7C-9F8F8441F3CC}" presName="levelTx" presStyleLbl="revTx" presStyleIdx="0" presStyleCnt="0">
        <dgm:presLayoutVars>
          <dgm:chMax val="1"/>
          <dgm:bulletEnabled val="1"/>
        </dgm:presLayoutVars>
      </dgm:prSet>
      <dgm:spPr/>
      <dgm:t>
        <a:bodyPr/>
        <a:lstStyle/>
        <a:p>
          <a:endParaRPr lang="en-US"/>
        </a:p>
      </dgm:t>
    </dgm:pt>
    <dgm:pt modelId="{9974217C-E4F6-4F33-AA09-4BC27CC7BAB8}" type="pres">
      <dgm:prSet presAssocID="{AF60AA80-B90D-45E7-95E1-E9E6F2C6B8B8}" presName="Name8" presStyleCnt="0"/>
      <dgm:spPr/>
    </dgm:pt>
    <dgm:pt modelId="{3A1152C1-09F8-4EEF-85B7-764F103019CE}" type="pres">
      <dgm:prSet presAssocID="{AF60AA80-B90D-45E7-95E1-E9E6F2C6B8B8}" presName="level" presStyleLbl="node1" presStyleIdx="4" presStyleCnt="5">
        <dgm:presLayoutVars>
          <dgm:chMax val="1"/>
          <dgm:bulletEnabled val="1"/>
        </dgm:presLayoutVars>
      </dgm:prSet>
      <dgm:spPr/>
      <dgm:t>
        <a:bodyPr/>
        <a:lstStyle/>
        <a:p>
          <a:endParaRPr lang="en-US"/>
        </a:p>
      </dgm:t>
    </dgm:pt>
    <dgm:pt modelId="{DCC36F89-E0A0-42AF-A6CF-E720BF58B284}" type="pres">
      <dgm:prSet presAssocID="{AF60AA80-B90D-45E7-95E1-E9E6F2C6B8B8}" presName="levelTx" presStyleLbl="revTx" presStyleIdx="0" presStyleCnt="0">
        <dgm:presLayoutVars>
          <dgm:chMax val="1"/>
          <dgm:bulletEnabled val="1"/>
        </dgm:presLayoutVars>
      </dgm:prSet>
      <dgm:spPr/>
      <dgm:t>
        <a:bodyPr/>
        <a:lstStyle/>
        <a:p>
          <a:endParaRPr lang="en-US"/>
        </a:p>
      </dgm:t>
    </dgm:pt>
  </dgm:ptLst>
  <dgm:cxnLst>
    <dgm:cxn modelId="{6F550983-7BE6-42FC-AE7A-1A9533FBDE27}" srcId="{41C04EC9-F0F5-4D83-96F7-6BBF09B27D6C}" destId="{EB38F711-C2B8-4A90-920D-7DA94072733A}" srcOrd="1" destOrd="0" parTransId="{31A07D8E-628F-4E10-9311-590FC53DC076}" sibTransId="{B8D75F4C-4DB7-4FB7-B2FA-F33387A330EF}"/>
    <dgm:cxn modelId="{30BD49E6-C1D4-4488-893D-95F537A6E639}" srcId="{41C04EC9-F0F5-4D83-96F7-6BBF09B27D6C}" destId="{6A5FA8A0-80A7-47F7-B9A7-6F17D7E6FAE1}" srcOrd="0" destOrd="0" parTransId="{76DF7599-0499-4947-A1F9-A55BEA9F67A0}" sibTransId="{C3B6D9CA-D4D0-432E-BB24-9A6187D0CD18}"/>
    <dgm:cxn modelId="{99E1342E-644C-44CD-B5C5-65D5AB4CF797}" type="presOf" srcId="{EB38F711-C2B8-4A90-920D-7DA94072733A}" destId="{9D0D17FC-03EE-4737-B2F6-937B7FFAC07F}" srcOrd="1" destOrd="0" presId="urn:microsoft.com/office/officeart/2005/8/layout/pyramid1"/>
    <dgm:cxn modelId="{22015D4F-E08E-433B-B688-CF72664135B9}" type="presOf" srcId="{41C04EC9-F0F5-4D83-96F7-6BBF09B27D6C}" destId="{39625423-2810-4059-9159-944297082514}" srcOrd="0" destOrd="0" presId="urn:microsoft.com/office/officeart/2005/8/layout/pyramid1"/>
    <dgm:cxn modelId="{A56BB1EE-2911-4F52-AF48-05E41D2794C5}" type="presOf" srcId="{B38DFFE8-1B62-4829-BD7C-9F8F8441F3CC}" destId="{2F62EE18-7380-40BA-A10A-C0DBFE23DF1F}" srcOrd="1" destOrd="0" presId="urn:microsoft.com/office/officeart/2005/8/layout/pyramid1"/>
    <dgm:cxn modelId="{C5DDDB02-135C-441E-BBC0-032DD89575B9}" type="presOf" srcId="{9172F5A5-6D36-4E0D-A0F9-5428FD55F6D1}" destId="{B6EF8A97-3AB5-4FD4-AF98-BFB4ECE132AE}" srcOrd="0" destOrd="0" presId="urn:microsoft.com/office/officeart/2005/8/layout/pyramid1"/>
    <dgm:cxn modelId="{209EF7B0-FF90-43C0-9851-B1A0AC40E550}" type="presOf" srcId="{6A5FA8A0-80A7-47F7-B9A7-6F17D7E6FAE1}" destId="{B627A185-58E6-4683-9AAB-DC09B0F407E4}" srcOrd="0" destOrd="0" presId="urn:microsoft.com/office/officeart/2005/8/layout/pyramid1"/>
    <dgm:cxn modelId="{108DB88D-B134-47EB-9DC8-3F9C4E8D9AE6}" srcId="{41C04EC9-F0F5-4D83-96F7-6BBF09B27D6C}" destId="{AF60AA80-B90D-45E7-95E1-E9E6F2C6B8B8}" srcOrd="4" destOrd="0" parTransId="{A3BA42C8-31A5-4DA6-8F9D-B5179BEA1599}" sibTransId="{C1A620FE-B42D-4D50-A560-749360C07D88}"/>
    <dgm:cxn modelId="{ECAE3D2F-E7C3-4021-8E30-03F8AFD04AB3}" srcId="{41C04EC9-F0F5-4D83-96F7-6BBF09B27D6C}" destId="{B38DFFE8-1B62-4829-BD7C-9F8F8441F3CC}" srcOrd="3" destOrd="0" parTransId="{6C076418-F361-46D4-AFC6-0B64BC133BC2}" sibTransId="{55E85094-F05C-46E7-9BF1-80D8712CEADB}"/>
    <dgm:cxn modelId="{0FC8F5D2-70FE-44C6-A8C4-37B8F6DC67B5}" type="presOf" srcId="{AF60AA80-B90D-45E7-95E1-E9E6F2C6B8B8}" destId="{DCC36F89-E0A0-42AF-A6CF-E720BF58B284}" srcOrd="1" destOrd="0" presId="urn:microsoft.com/office/officeart/2005/8/layout/pyramid1"/>
    <dgm:cxn modelId="{B1B2647A-71DE-4EA6-9E58-2B77EAF09BF7}" type="presOf" srcId="{AF60AA80-B90D-45E7-95E1-E9E6F2C6B8B8}" destId="{3A1152C1-09F8-4EEF-85B7-764F103019CE}" srcOrd="0" destOrd="0" presId="urn:microsoft.com/office/officeart/2005/8/layout/pyramid1"/>
    <dgm:cxn modelId="{BDF4EC33-A08E-4901-81C6-3AC1D3DAF854}" type="presOf" srcId="{9172F5A5-6D36-4E0D-A0F9-5428FD55F6D1}" destId="{B0BFABDC-7175-4708-8B2E-63135FD5C8DD}" srcOrd="1" destOrd="0" presId="urn:microsoft.com/office/officeart/2005/8/layout/pyramid1"/>
    <dgm:cxn modelId="{7730129E-A0A8-4D8D-BFFA-6D89740E59C0}" type="presOf" srcId="{EB38F711-C2B8-4A90-920D-7DA94072733A}" destId="{F65D75FF-16DD-423E-A82B-6194D97CCDFB}" srcOrd="0" destOrd="0" presId="urn:microsoft.com/office/officeart/2005/8/layout/pyramid1"/>
    <dgm:cxn modelId="{AC7BAB29-D3D2-49F5-9D85-187A07D3C74A}" type="presOf" srcId="{6A5FA8A0-80A7-47F7-B9A7-6F17D7E6FAE1}" destId="{47E5DD7E-4452-4E7E-A7FC-AD41DA203A0D}" srcOrd="1" destOrd="0" presId="urn:microsoft.com/office/officeart/2005/8/layout/pyramid1"/>
    <dgm:cxn modelId="{D98C3FB1-17B8-40D7-9C90-334F5B50D1F2}" type="presOf" srcId="{B38DFFE8-1B62-4829-BD7C-9F8F8441F3CC}" destId="{902586B6-3458-4EEB-89F3-3A3519483E41}" srcOrd="0" destOrd="0" presId="urn:microsoft.com/office/officeart/2005/8/layout/pyramid1"/>
    <dgm:cxn modelId="{0C4C529E-DC5B-4514-BBA6-9F70C49B8E37}" srcId="{41C04EC9-F0F5-4D83-96F7-6BBF09B27D6C}" destId="{9172F5A5-6D36-4E0D-A0F9-5428FD55F6D1}" srcOrd="2" destOrd="0" parTransId="{4EC12DD7-25D3-4F3C-A3C0-6ED32F807EE6}" sibTransId="{453E5BC5-A730-4C19-8A29-60E46F5B9886}"/>
    <dgm:cxn modelId="{33AD4E7F-0B4B-4006-929A-00CFE16FFEC7}" type="presParOf" srcId="{39625423-2810-4059-9159-944297082514}" destId="{8A4D72B2-AEA0-478E-A724-C94FAED6E4E1}" srcOrd="0" destOrd="0" presId="urn:microsoft.com/office/officeart/2005/8/layout/pyramid1"/>
    <dgm:cxn modelId="{2DE19D29-EB0B-4619-9B60-3EF0D218F42F}" type="presParOf" srcId="{8A4D72B2-AEA0-478E-A724-C94FAED6E4E1}" destId="{B627A185-58E6-4683-9AAB-DC09B0F407E4}" srcOrd="0" destOrd="0" presId="urn:microsoft.com/office/officeart/2005/8/layout/pyramid1"/>
    <dgm:cxn modelId="{01573F97-985F-4B03-95DA-21BC9073D6F4}" type="presParOf" srcId="{8A4D72B2-AEA0-478E-A724-C94FAED6E4E1}" destId="{47E5DD7E-4452-4E7E-A7FC-AD41DA203A0D}" srcOrd="1" destOrd="0" presId="urn:microsoft.com/office/officeart/2005/8/layout/pyramid1"/>
    <dgm:cxn modelId="{EB44A9A4-9656-47FE-9C04-27B2D7B91C4F}" type="presParOf" srcId="{39625423-2810-4059-9159-944297082514}" destId="{7EE607EF-7522-4648-968B-E85E384D6DCC}" srcOrd="1" destOrd="0" presId="urn:microsoft.com/office/officeart/2005/8/layout/pyramid1"/>
    <dgm:cxn modelId="{8A0A4C21-8B96-4C98-98F0-0D163677DB25}" type="presParOf" srcId="{7EE607EF-7522-4648-968B-E85E384D6DCC}" destId="{F65D75FF-16DD-423E-A82B-6194D97CCDFB}" srcOrd="0" destOrd="0" presId="urn:microsoft.com/office/officeart/2005/8/layout/pyramid1"/>
    <dgm:cxn modelId="{746D2FDA-C34A-4AB6-94EC-01FDB084A549}" type="presParOf" srcId="{7EE607EF-7522-4648-968B-E85E384D6DCC}" destId="{9D0D17FC-03EE-4737-B2F6-937B7FFAC07F}" srcOrd="1" destOrd="0" presId="urn:microsoft.com/office/officeart/2005/8/layout/pyramid1"/>
    <dgm:cxn modelId="{17727143-AC88-4206-A810-CE7728E015E7}" type="presParOf" srcId="{39625423-2810-4059-9159-944297082514}" destId="{45A66D2F-1459-40FB-B217-89747CED8DA8}" srcOrd="2" destOrd="0" presId="urn:microsoft.com/office/officeart/2005/8/layout/pyramid1"/>
    <dgm:cxn modelId="{7046F48D-ACAA-4298-B922-95D545C26E60}" type="presParOf" srcId="{45A66D2F-1459-40FB-B217-89747CED8DA8}" destId="{B6EF8A97-3AB5-4FD4-AF98-BFB4ECE132AE}" srcOrd="0" destOrd="0" presId="urn:microsoft.com/office/officeart/2005/8/layout/pyramid1"/>
    <dgm:cxn modelId="{B5F82D35-958C-4A56-90D5-A0A433B7A487}" type="presParOf" srcId="{45A66D2F-1459-40FB-B217-89747CED8DA8}" destId="{B0BFABDC-7175-4708-8B2E-63135FD5C8DD}" srcOrd="1" destOrd="0" presId="urn:microsoft.com/office/officeart/2005/8/layout/pyramid1"/>
    <dgm:cxn modelId="{8F69ECC4-044A-4CC4-BA39-90D144AA2CF5}" type="presParOf" srcId="{39625423-2810-4059-9159-944297082514}" destId="{A8AFC23A-0A38-42D8-9934-43A127891273}" srcOrd="3" destOrd="0" presId="urn:microsoft.com/office/officeart/2005/8/layout/pyramid1"/>
    <dgm:cxn modelId="{A14EC163-E87D-4CA7-867F-8FFB2D3FBD74}" type="presParOf" srcId="{A8AFC23A-0A38-42D8-9934-43A127891273}" destId="{902586B6-3458-4EEB-89F3-3A3519483E41}" srcOrd="0" destOrd="0" presId="urn:microsoft.com/office/officeart/2005/8/layout/pyramid1"/>
    <dgm:cxn modelId="{3C520353-A9FA-4D75-B05D-31636717660D}" type="presParOf" srcId="{A8AFC23A-0A38-42D8-9934-43A127891273}" destId="{2F62EE18-7380-40BA-A10A-C0DBFE23DF1F}" srcOrd="1" destOrd="0" presId="urn:microsoft.com/office/officeart/2005/8/layout/pyramid1"/>
    <dgm:cxn modelId="{1030F1A8-53A4-4E2E-AD82-2AC379012717}" type="presParOf" srcId="{39625423-2810-4059-9159-944297082514}" destId="{9974217C-E4F6-4F33-AA09-4BC27CC7BAB8}" srcOrd="4" destOrd="0" presId="urn:microsoft.com/office/officeart/2005/8/layout/pyramid1"/>
    <dgm:cxn modelId="{55A89B6E-57DE-45D7-85A9-8880B7A84F51}" type="presParOf" srcId="{9974217C-E4F6-4F33-AA09-4BC27CC7BAB8}" destId="{3A1152C1-09F8-4EEF-85B7-764F103019CE}" srcOrd="0" destOrd="0" presId="urn:microsoft.com/office/officeart/2005/8/layout/pyramid1"/>
    <dgm:cxn modelId="{BADF31B9-11B9-402D-A9B5-57B194C490CB}" type="presParOf" srcId="{9974217C-E4F6-4F33-AA09-4BC27CC7BAB8}" destId="{DCC36F89-E0A0-42AF-A6CF-E720BF58B284}" srcOrd="1" destOrd="0" presId="urn:microsoft.com/office/officeart/2005/8/layout/pyramid1"/>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82D6DC-B876-4A96-87C6-51CAA167CF50}" type="doc">
      <dgm:prSet loTypeId="urn:diagrams.loki3.com/VaryingWidthList" loCatId="list" qsTypeId="urn:microsoft.com/office/officeart/2005/8/quickstyle/simple1" qsCatId="simple" csTypeId="urn:microsoft.com/office/officeart/2005/8/colors/accent1_2" csCatId="accent1" phldr="1"/>
      <dgm:spPr/>
    </dgm:pt>
    <dgm:pt modelId="{C2080797-6C0B-4313-9F18-35C7870143BA}">
      <dgm:prSet phldrT="[Text]"/>
      <dgm:spPr>
        <a:solidFill>
          <a:srgbClr val="FF0000"/>
        </a:solidFill>
      </dgm:spPr>
      <dgm:t>
        <a:bodyPr/>
        <a:lstStyle/>
        <a:p>
          <a:r>
            <a:rPr lang="en-US" dirty="0">
              <a:latin typeface="Comic Sans MS" panose="030F0702030302020204" pitchFamily="66" charset="0"/>
            </a:rPr>
            <a:t>Cultural</a:t>
          </a:r>
        </a:p>
      </dgm:t>
    </dgm:pt>
    <dgm:pt modelId="{A9C4485C-3031-4576-B68A-336D0A5B42B3}" type="parTrans" cxnId="{E3F63668-5464-431E-A59F-2D400E62C17C}">
      <dgm:prSet/>
      <dgm:spPr/>
      <dgm:t>
        <a:bodyPr/>
        <a:lstStyle/>
        <a:p>
          <a:endParaRPr lang="en-US"/>
        </a:p>
      </dgm:t>
    </dgm:pt>
    <dgm:pt modelId="{E113F50E-3EE1-4687-B440-9492263DBD8C}" type="sibTrans" cxnId="{E3F63668-5464-431E-A59F-2D400E62C17C}">
      <dgm:prSet/>
      <dgm:spPr/>
      <dgm:t>
        <a:bodyPr/>
        <a:lstStyle/>
        <a:p>
          <a:endParaRPr lang="en-US"/>
        </a:p>
      </dgm:t>
    </dgm:pt>
    <dgm:pt modelId="{CD6AE215-E14E-49CE-96C2-1B55032BE721}">
      <dgm:prSet phldrT="[Text]"/>
      <dgm:spPr>
        <a:solidFill>
          <a:srgbClr val="92D050"/>
        </a:solidFill>
      </dgm:spPr>
      <dgm:t>
        <a:bodyPr/>
        <a:lstStyle/>
        <a:p>
          <a:r>
            <a:rPr lang="en-US" dirty="0">
              <a:latin typeface="Comic Sans MS" panose="030F0702030302020204" pitchFamily="66" charset="0"/>
            </a:rPr>
            <a:t>Economic</a:t>
          </a:r>
        </a:p>
      </dgm:t>
    </dgm:pt>
    <dgm:pt modelId="{271B0705-2981-4FA4-BA64-B2773922AB9C}" type="parTrans" cxnId="{6B749F59-A34B-46E0-AF39-43E46D5EE262}">
      <dgm:prSet/>
      <dgm:spPr/>
      <dgm:t>
        <a:bodyPr/>
        <a:lstStyle/>
        <a:p>
          <a:endParaRPr lang="en-US"/>
        </a:p>
      </dgm:t>
    </dgm:pt>
    <dgm:pt modelId="{2E71B26A-7393-4CE8-9CF8-09F48D41A885}" type="sibTrans" cxnId="{6B749F59-A34B-46E0-AF39-43E46D5EE262}">
      <dgm:prSet/>
      <dgm:spPr/>
      <dgm:t>
        <a:bodyPr/>
        <a:lstStyle/>
        <a:p>
          <a:endParaRPr lang="en-US"/>
        </a:p>
      </dgm:t>
    </dgm:pt>
    <dgm:pt modelId="{1364C02D-8AEB-4A02-89A0-3FC009A521D3}">
      <dgm:prSet phldrT="[Text]"/>
      <dgm:spPr>
        <a:solidFill>
          <a:srgbClr val="FF0000"/>
        </a:solidFill>
      </dgm:spPr>
      <dgm:t>
        <a:bodyPr/>
        <a:lstStyle/>
        <a:p>
          <a:r>
            <a:rPr lang="en-US" dirty="0">
              <a:latin typeface="Comic Sans MS" panose="030F0702030302020204" pitchFamily="66" charset="0"/>
            </a:rPr>
            <a:t>Environmental</a:t>
          </a:r>
        </a:p>
      </dgm:t>
    </dgm:pt>
    <dgm:pt modelId="{6DD41EE2-E6E0-47FD-99C9-7EF1E8A230EE}" type="parTrans" cxnId="{35C5DF75-98BF-42A2-A25E-33F22D386A6C}">
      <dgm:prSet/>
      <dgm:spPr/>
      <dgm:t>
        <a:bodyPr/>
        <a:lstStyle/>
        <a:p>
          <a:endParaRPr lang="en-US"/>
        </a:p>
      </dgm:t>
    </dgm:pt>
    <dgm:pt modelId="{CACB9BD7-FBB1-4BF5-95FB-74B2EFFD8185}" type="sibTrans" cxnId="{35C5DF75-98BF-42A2-A25E-33F22D386A6C}">
      <dgm:prSet/>
      <dgm:spPr/>
      <dgm:t>
        <a:bodyPr/>
        <a:lstStyle/>
        <a:p>
          <a:endParaRPr lang="en-US"/>
        </a:p>
      </dgm:t>
    </dgm:pt>
    <dgm:pt modelId="{1FD7D661-78A5-4FF9-98BA-C118F064CE0B}">
      <dgm:prSet phldrT="[Text]"/>
      <dgm:spPr>
        <a:solidFill>
          <a:srgbClr val="92D050"/>
        </a:solidFill>
      </dgm:spPr>
      <dgm:t>
        <a:bodyPr/>
        <a:lstStyle/>
        <a:p>
          <a:r>
            <a:rPr lang="en-US" dirty="0">
              <a:latin typeface="Comic Sans MS" panose="030F0702030302020204" pitchFamily="66" charset="0"/>
            </a:rPr>
            <a:t>Historical</a:t>
          </a:r>
        </a:p>
      </dgm:t>
    </dgm:pt>
    <dgm:pt modelId="{A2A72E5B-28AD-45D7-990D-FB0534C967A6}" type="parTrans" cxnId="{0AA0CFA0-F92F-40D9-A297-0B46832F11A6}">
      <dgm:prSet/>
      <dgm:spPr/>
      <dgm:t>
        <a:bodyPr/>
        <a:lstStyle/>
        <a:p>
          <a:endParaRPr lang="en-US"/>
        </a:p>
      </dgm:t>
    </dgm:pt>
    <dgm:pt modelId="{1BBE14B0-879C-471E-8B8D-A5532B9457D0}" type="sibTrans" cxnId="{0AA0CFA0-F92F-40D9-A297-0B46832F11A6}">
      <dgm:prSet/>
      <dgm:spPr/>
      <dgm:t>
        <a:bodyPr/>
        <a:lstStyle/>
        <a:p>
          <a:endParaRPr lang="en-US"/>
        </a:p>
      </dgm:t>
    </dgm:pt>
    <dgm:pt modelId="{D9CCC3CC-01AD-48F6-8C3D-68A2E934D76C}">
      <dgm:prSet phldrT="[Text]"/>
      <dgm:spPr>
        <a:solidFill>
          <a:srgbClr val="FF0000"/>
        </a:solidFill>
      </dgm:spPr>
      <dgm:t>
        <a:bodyPr/>
        <a:lstStyle/>
        <a:p>
          <a:r>
            <a:rPr lang="en-US" dirty="0">
              <a:latin typeface="Comic Sans MS" panose="030F0702030302020204" pitchFamily="66" charset="0"/>
            </a:rPr>
            <a:t>Linguistic</a:t>
          </a:r>
        </a:p>
      </dgm:t>
    </dgm:pt>
    <dgm:pt modelId="{879BB0D4-01CE-4A2D-A4E0-F26EF40A924B}" type="parTrans" cxnId="{E089671D-E898-45F0-BCC4-8E75ADFE9603}">
      <dgm:prSet/>
      <dgm:spPr/>
      <dgm:t>
        <a:bodyPr/>
        <a:lstStyle/>
        <a:p>
          <a:endParaRPr lang="en-US"/>
        </a:p>
      </dgm:t>
    </dgm:pt>
    <dgm:pt modelId="{C020CBB2-4717-4F86-94FF-A4025EE84879}" type="sibTrans" cxnId="{E089671D-E898-45F0-BCC4-8E75ADFE9603}">
      <dgm:prSet/>
      <dgm:spPr/>
      <dgm:t>
        <a:bodyPr/>
        <a:lstStyle/>
        <a:p>
          <a:endParaRPr lang="en-US"/>
        </a:p>
      </dgm:t>
    </dgm:pt>
    <dgm:pt modelId="{4E4C9B18-B5D8-42E3-AADA-D39B6DB22B3B}" type="pres">
      <dgm:prSet presAssocID="{2D82D6DC-B876-4A96-87C6-51CAA167CF50}" presName="Name0" presStyleCnt="0">
        <dgm:presLayoutVars>
          <dgm:resizeHandles/>
        </dgm:presLayoutVars>
      </dgm:prSet>
      <dgm:spPr/>
    </dgm:pt>
    <dgm:pt modelId="{EB3A4734-9499-40EF-8FD2-5EEE93EFD698}" type="pres">
      <dgm:prSet presAssocID="{C2080797-6C0B-4313-9F18-35C7870143BA}" presName="text" presStyleLbl="node1" presStyleIdx="0" presStyleCnt="5">
        <dgm:presLayoutVars>
          <dgm:bulletEnabled val="1"/>
        </dgm:presLayoutVars>
      </dgm:prSet>
      <dgm:spPr/>
      <dgm:t>
        <a:bodyPr/>
        <a:lstStyle/>
        <a:p>
          <a:endParaRPr lang="en-US"/>
        </a:p>
      </dgm:t>
    </dgm:pt>
    <dgm:pt modelId="{6E9C3293-81D6-4AC6-882A-A51B040DCDD7}" type="pres">
      <dgm:prSet presAssocID="{E113F50E-3EE1-4687-B440-9492263DBD8C}" presName="space" presStyleCnt="0"/>
      <dgm:spPr/>
    </dgm:pt>
    <dgm:pt modelId="{DE368EC3-1FAE-4F85-87B3-650A37DF26D6}" type="pres">
      <dgm:prSet presAssocID="{CD6AE215-E14E-49CE-96C2-1B55032BE721}" presName="text" presStyleLbl="node1" presStyleIdx="1" presStyleCnt="5">
        <dgm:presLayoutVars>
          <dgm:bulletEnabled val="1"/>
        </dgm:presLayoutVars>
      </dgm:prSet>
      <dgm:spPr/>
      <dgm:t>
        <a:bodyPr/>
        <a:lstStyle/>
        <a:p>
          <a:endParaRPr lang="en-US"/>
        </a:p>
      </dgm:t>
    </dgm:pt>
    <dgm:pt modelId="{008C39C2-E190-4B22-9FE1-A18E439EBE3B}" type="pres">
      <dgm:prSet presAssocID="{2E71B26A-7393-4CE8-9CF8-09F48D41A885}" presName="space" presStyleCnt="0"/>
      <dgm:spPr/>
    </dgm:pt>
    <dgm:pt modelId="{9E5FD77E-F7DE-450A-80FC-0D15FF409959}" type="pres">
      <dgm:prSet presAssocID="{1364C02D-8AEB-4A02-89A0-3FC009A521D3}" presName="text" presStyleLbl="node1" presStyleIdx="2" presStyleCnt="5">
        <dgm:presLayoutVars>
          <dgm:bulletEnabled val="1"/>
        </dgm:presLayoutVars>
      </dgm:prSet>
      <dgm:spPr/>
      <dgm:t>
        <a:bodyPr/>
        <a:lstStyle/>
        <a:p>
          <a:endParaRPr lang="en-US"/>
        </a:p>
      </dgm:t>
    </dgm:pt>
    <dgm:pt modelId="{E5693785-71E5-46A8-8E15-E40B7EC83562}" type="pres">
      <dgm:prSet presAssocID="{CACB9BD7-FBB1-4BF5-95FB-74B2EFFD8185}" presName="space" presStyleCnt="0"/>
      <dgm:spPr/>
    </dgm:pt>
    <dgm:pt modelId="{A4AB75C8-846A-454A-912C-E51A688B30EF}" type="pres">
      <dgm:prSet presAssocID="{1FD7D661-78A5-4FF9-98BA-C118F064CE0B}" presName="text" presStyleLbl="node1" presStyleIdx="3" presStyleCnt="5">
        <dgm:presLayoutVars>
          <dgm:bulletEnabled val="1"/>
        </dgm:presLayoutVars>
      </dgm:prSet>
      <dgm:spPr/>
      <dgm:t>
        <a:bodyPr/>
        <a:lstStyle/>
        <a:p>
          <a:endParaRPr lang="en-US"/>
        </a:p>
      </dgm:t>
    </dgm:pt>
    <dgm:pt modelId="{2A51DC34-F8EB-4B5B-81C8-7411CE348EB4}" type="pres">
      <dgm:prSet presAssocID="{1BBE14B0-879C-471E-8B8D-A5532B9457D0}" presName="space" presStyleCnt="0"/>
      <dgm:spPr/>
    </dgm:pt>
    <dgm:pt modelId="{9D54E837-2FC1-4396-9233-253D5EB34B32}" type="pres">
      <dgm:prSet presAssocID="{D9CCC3CC-01AD-48F6-8C3D-68A2E934D76C}" presName="text" presStyleLbl="node1" presStyleIdx="4" presStyleCnt="5">
        <dgm:presLayoutVars>
          <dgm:bulletEnabled val="1"/>
        </dgm:presLayoutVars>
      </dgm:prSet>
      <dgm:spPr/>
      <dgm:t>
        <a:bodyPr/>
        <a:lstStyle/>
        <a:p>
          <a:endParaRPr lang="en-US"/>
        </a:p>
      </dgm:t>
    </dgm:pt>
  </dgm:ptLst>
  <dgm:cxnLst>
    <dgm:cxn modelId="{56AC6CC8-090F-4906-BA23-FA0FC8C8E231}" type="presOf" srcId="{1FD7D661-78A5-4FF9-98BA-C118F064CE0B}" destId="{A4AB75C8-846A-454A-912C-E51A688B30EF}" srcOrd="0" destOrd="0" presId="urn:diagrams.loki3.com/VaryingWidthList"/>
    <dgm:cxn modelId="{5C973492-8A83-4D85-A3B7-204EA08D519C}" type="presOf" srcId="{1364C02D-8AEB-4A02-89A0-3FC009A521D3}" destId="{9E5FD77E-F7DE-450A-80FC-0D15FF409959}" srcOrd="0" destOrd="0" presId="urn:diagrams.loki3.com/VaryingWidthList"/>
    <dgm:cxn modelId="{E089671D-E898-45F0-BCC4-8E75ADFE9603}" srcId="{2D82D6DC-B876-4A96-87C6-51CAA167CF50}" destId="{D9CCC3CC-01AD-48F6-8C3D-68A2E934D76C}" srcOrd="4" destOrd="0" parTransId="{879BB0D4-01CE-4A2D-A4E0-F26EF40A924B}" sibTransId="{C020CBB2-4717-4F86-94FF-A4025EE84879}"/>
    <dgm:cxn modelId="{0AA0CFA0-F92F-40D9-A297-0B46832F11A6}" srcId="{2D82D6DC-B876-4A96-87C6-51CAA167CF50}" destId="{1FD7D661-78A5-4FF9-98BA-C118F064CE0B}" srcOrd="3" destOrd="0" parTransId="{A2A72E5B-28AD-45D7-990D-FB0534C967A6}" sibTransId="{1BBE14B0-879C-471E-8B8D-A5532B9457D0}"/>
    <dgm:cxn modelId="{E3F63668-5464-431E-A59F-2D400E62C17C}" srcId="{2D82D6DC-B876-4A96-87C6-51CAA167CF50}" destId="{C2080797-6C0B-4313-9F18-35C7870143BA}" srcOrd="0" destOrd="0" parTransId="{A9C4485C-3031-4576-B68A-336D0A5B42B3}" sibTransId="{E113F50E-3EE1-4687-B440-9492263DBD8C}"/>
    <dgm:cxn modelId="{35C5DF75-98BF-42A2-A25E-33F22D386A6C}" srcId="{2D82D6DC-B876-4A96-87C6-51CAA167CF50}" destId="{1364C02D-8AEB-4A02-89A0-3FC009A521D3}" srcOrd="2" destOrd="0" parTransId="{6DD41EE2-E6E0-47FD-99C9-7EF1E8A230EE}" sibTransId="{CACB9BD7-FBB1-4BF5-95FB-74B2EFFD8185}"/>
    <dgm:cxn modelId="{64E56730-BCB6-4FC6-A7D9-E71221B9A94A}" type="presOf" srcId="{D9CCC3CC-01AD-48F6-8C3D-68A2E934D76C}" destId="{9D54E837-2FC1-4396-9233-253D5EB34B32}" srcOrd="0" destOrd="0" presId="urn:diagrams.loki3.com/VaryingWidthList"/>
    <dgm:cxn modelId="{C6A06380-72A1-43CF-89F7-35C1013DE6FA}" type="presOf" srcId="{2D82D6DC-B876-4A96-87C6-51CAA167CF50}" destId="{4E4C9B18-B5D8-42E3-AADA-D39B6DB22B3B}" srcOrd="0" destOrd="0" presId="urn:diagrams.loki3.com/VaryingWidthList"/>
    <dgm:cxn modelId="{6B749F59-A34B-46E0-AF39-43E46D5EE262}" srcId="{2D82D6DC-B876-4A96-87C6-51CAA167CF50}" destId="{CD6AE215-E14E-49CE-96C2-1B55032BE721}" srcOrd="1" destOrd="0" parTransId="{271B0705-2981-4FA4-BA64-B2773922AB9C}" sibTransId="{2E71B26A-7393-4CE8-9CF8-09F48D41A885}"/>
    <dgm:cxn modelId="{B188556C-E43D-4F6A-9CB5-A3E437D49949}" type="presOf" srcId="{C2080797-6C0B-4313-9F18-35C7870143BA}" destId="{EB3A4734-9499-40EF-8FD2-5EEE93EFD698}" srcOrd="0" destOrd="0" presId="urn:diagrams.loki3.com/VaryingWidthList"/>
    <dgm:cxn modelId="{81B025F9-9976-45C2-9F5D-AB76E8035BED}" type="presOf" srcId="{CD6AE215-E14E-49CE-96C2-1B55032BE721}" destId="{DE368EC3-1FAE-4F85-87B3-650A37DF26D6}" srcOrd="0" destOrd="0" presId="urn:diagrams.loki3.com/VaryingWidthList"/>
    <dgm:cxn modelId="{3D2EF39A-9361-4589-BBEE-7C759F33ECEA}" type="presParOf" srcId="{4E4C9B18-B5D8-42E3-AADA-D39B6DB22B3B}" destId="{EB3A4734-9499-40EF-8FD2-5EEE93EFD698}" srcOrd="0" destOrd="0" presId="urn:diagrams.loki3.com/VaryingWidthList"/>
    <dgm:cxn modelId="{9D15E086-13FF-4AFE-B93C-0AF092F804EF}" type="presParOf" srcId="{4E4C9B18-B5D8-42E3-AADA-D39B6DB22B3B}" destId="{6E9C3293-81D6-4AC6-882A-A51B040DCDD7}" srcOrd="1" destOrd="0" presId="urn:diagrams.loki3.com/VaryingWidthList"/>
    <dgm:cxn modelId="{62C9B9CA-F648-4BBE-AA63-34B9483DB209}" type="presParOf" srcId="{4E4C9B18-B5D8-42E3-AADA-D39B6DB22B3B}" destId="{DE368EC3-1FAE-4F85-87B3-650A37DF26D6}" srcOrd="2" destOrd="0" presId="urn:diagrams.loki3.com/VaryingWidthList"/>
    <dgm:cxn modelId="{B64CDBCB-81E8-4548-9E20-54103DCA8CD5}" type="presParOf" srcId="{4E4C9B18-B5D8-42E3-AADA-D39B6DB22B3B}" destId="{008C39C2-E190-4B22-9FE1-A18E439EBE3B}" srcOrd="3" destOrd="0" presId="urn:diagrams.loki3.com/VaryingWidthList"/>
    <dgm:cxn modelId="{5CE7E80E-2579-48C7-A14F-3B2AF435962C}" type="presParOf" srcId="{4E4C9B18-B5D8-42E3-AADA-D39B6DB22B3B}" destId="{9E5FD77E-F7DE-450A-80FC-0D15FF409959}" srcOrd="4" destOrd="0" presId="urn:diagrams.loki3.com/VaryingWidthList"/>
    <dgm:cxn modelId="{874BD43F-4E8D-4AA7-8862-259C5D61BC0D}" type="presParOf" srcId="{4E4C9B18-B5D8-42E3-AADA-D39B6DB22B3B}" destId="{E5693785-71E5-46A8-8E15-E40B7EC83562}" srcOrd="5" destOrd="0" presId="urn:diagrams.loki3.com/VaryingWidthList"/>
    <dgm:cxn modelId="{C5726BF0-0DB1-423C-8C4B-C86976C0FBE1}" type="presParOf" srcId="{4E4C9B18-B5D8-42E3-AADA-D39B6DB22B3B}" destId="{A4AB75C8-846A-454A-912C-E51A688B30EF}" srcOrd="6" destOrd="0" presId="urn:diagrams.loki3.com/VaryingWidthList"/>
    <dgm:cxn modelId="{12A5F208-CCDC-4DD6-8CA7-9FA53175C789}" type="presParOf" srcId="{4E4C9B18-B5D8-42E3-AADA-D39B6DB22B3B}" destId="{2A51DC34-F8EB-4B5B-81C8-7411CE348EB4}" srcOrd="7" destOrd="0" presId="urn:diagrams.loki3.com/VaryingWidthList"/>
    <dgm:cxn modelId="{23C9C7D6-1F50-4EB1-A217-4BAE5A48D0D3}" type="presParOf" srcId="{4E4C9B18-B5D8-42E3-AADA-D39B6DB22B3B}" destId="{9D54E837-2FC1-4396-9233-253D5EB34B32}" srcOrd="8" destOrd="0" presId="urn:diagrams.loki3.com/VaryingWidth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7A185-58E6-4683-9AAB-DC09B0F407E4}">
      <dsp:nvSpPr>
        <dsp:cNvPr id="0" name=""/>
        <dsp:cNvSpPr/>
      </dsp:nvSpPr>
      <dsp:spPr>
        <a:xfrm>
          <a:off x="1067360" y="0"/>
          <a:ext cx="533680" cy="403111"/>
        </a:xfrm>
        <a:prstGeom prst="trapezoid">
          <a:avLst>
            <a:gd name="adj" fmla="val 66195"/>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Appreciation</a:t>
          </a:r>
        </a:p>
      </dsp:txBody>
      <dsp:txXfrm>
        <a:off x="1067360" y="0"/>
        <a:ext cx="533680" cy="403111"/>
      </dsp:txXfrm>
    </dsp:sp>
    <dsp:sp modelId="{F65D75FF-16DD-423E-A82B-6194D97CCDFB}">
      <dsp:nvSpPr>
        <dsp:cNvPr id="0" name=""/>
        <dsp:cNvSpPr/>
      </dsp:nvSpPr>
      <dsp:spPr>
        <a:xfrm>
          <a:off x="800519" y="403111"/>
          <a:ext cx="1067360" cy="403111"/>
        </a:xfrm>
        <a:prstGeom prst="trapezoid">
          <a:avLst>
            <a:gd name="adj" fmla="val 66195"/>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Evaluation</a:t>
          </a:r>
        </a:p>
      </dsp:txBody>
      <dsp:txXfrm>
        <a:off x="987307" y="403111"/>
        <a:ext cx="693784" cy="403111"/>
      </dsp:txXfrm>
    </dsp:sp>
    <dsp:sp modelId="{B6EF8A97-3AB5-4FD4-AF98-BFB4ECE132AE}">
      <dsp:nvSpPr>
        <dsp:cNvPr id="0" name=""/>
        <dsp:cNvSpPr/>
      </dsp:nvSpPr>
      <dsp:spPr>
        <a:xfrm>
          <a:off x="533679" y="806222"/>
          <a:ext cx="1601040" cy="403111"/>
        </a:xfrm>
        <a:prstGeom prst="trapezoid">
          <a:avLst>
            <a:gd name="adj" fmla="val 66195"/>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Inference</a:t>
          </a:r>
        </a:p>
      </dsp:txBody>
      <dsp:txXfrm>
        <a:off x="813861" y="806222"/>
        <a:ext cx="1040676" cy="403111"/>
      </dsp:txXfrm>
    </dsp:sp>
    <dsp:sp modelId="{902586B6-3458-4EEB-89F3-3A3519483E41}">
      <dsp:nvSpPr>
        <dsp:cNvPr id="0" name=""/>
        <dsp:cNvSpPr/>
      </dsp:nvSpPr>
      <dsp:spPr>
        <a:xfrm>
          <a:off x="266839" y="1209333"/>
          <a:ext cx="2134720" cy="403111"/>
        </a:xfrm>
        <a:prstGeom prst="trapezoid">
          <a:avLst>
            <a:gd name="adj" fmla="val 66195"/>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Reorganisation</a:t>
          </a:r>
        </a:p>
      </dsp:txBody>
      <dsp:txXfrm>
        <a:off x="640415" y="1209333"/>
        <a:ext cx="1387568" cy="403111"/>
      </dsp:txXfrm>
    </dsp:sp>
    <dsp:sp modelId="{3A1152C1-09F8-4EEF-85B7-764F103019CE}">
      <dsp:nvSpPr>
        <dsp:cNvPr id="0" name=""/>
        <dsp:cNvSpPr/>
      </dsp:nvSpPr>
      <dsp:spPr>
        <a:xfrm>
          <a:off x="0" y="1612444"/>
          <a:ext cx="2668400" cy="403111"/>
        </a:xfrm>
        <a:prstGeom prst="trapezoid">
          <a:avLst>
            <a:gd name="adj" fmla="val 66195"/>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Literal</a:t>
          </a:r>
        </a:p>
      </dsp:txBody>
      <dsp:txXfrm>
        <a:off x="466969" y="1612444"/>
        <a:ext cx="1734460" cy="4031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A4734-9499-40EF-8FD2-5EEE93EFD698}">
      <dsp:nvSpPr>
        <dsp:cNvPr id="0" name=""/>
        <dsp:cNvSpPr/>
      </dsp:nvSpPr>
      <dsp:spPr>
        <a:xfrm>
          <a:off x="301736" y="1660"/>
          <a:ext cx="832500" cy="726215"/>
        </a:xfrm>
        <a:prstGeom prst="rect">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711200">
            <a:lnSpc>
              <a:spcPct val="90000"/>
            </a:lnSpc>
            <a:spcBef>
              <a:spcPct val="0"/>
            </a:spcBef>
            <a:spcAft>
              <a:spcPct val="35000"/>
            </a:spcAft>
          </a:pPr>
          <a:r>
            <a:rPr lang="en-US" sz="1600" kern="1200" dirty="0">
              <a:latin typeface="Comic Sans MS" panose="030F0702030302020204" pitchFamily="66" charset="0"/>
            </a:rPr>
            <a:t>Cultural</a:t>
          </a:r>
        </a:p>
      </dsp:txBody>
      <dsp:txXfrm>
        <a:off x="301736" y="1660"/>
        <a:ext cx="832500" cy="726215"/>
      </dsp:txXfrm>
    </dsp:sp>
    <dsp:sp modelId="{DE368EC3-1FAE-4F85-87B3-650A37DF26D6}">
      <dsp:nvSpPr>
        <dsp:cNvPr id="0" name=""/>
        <dsp:cNvSpPr/>
      </dsp:nvSpPr>
      <dsp:spPr>
        <a:xfrm>
          <a:off x="234236" y="764186"/>
          <a:ext cx="967500" cy="726215"/>
        </a:xfrm>
        <a:prstGeom prst="rect">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711200">
            <a:lnSpc>
              <a:spcPct val="90000"/>
            </a:lnSpc>
            <a:spcBef>
              <a:spcPct val="0"/>
            </a:spcBef>
            <a:spcAft>
              <a:spcPct val="35000"/>
            </a:spcAft>
          </a:pPr>
          <a:r>
            <a:rPr lang="en-US" sz="1600" kern="1200" dirty="0">
              <a:latin typeface="Comic Sans MS" panose="030F0702030302020204" pitchFamily="66" charset="0"/>
            </a:rPr>
            <a:t>Economic</a:t>
          </a:r>
        </a:p>
      </dsp:txBody>
      <dsp:txXfrm>
        <a:off x="234236" y="764186"/>
        <a:ext cx="967500" cy="726215"/>
      </dsp:txXfrm>
    </dsp:sp>
    <dsp:sp modelId="{9E5FD77E-F7DE-450A-80FC-0D15FF409959}">
      <dsp:nvSpPr>
        <dsp:cNvPr id="0" name=""/>
        <dsp:cNvSpPr/>
      </dsp:nvSpPr>
      <dsp:spPr>
        <a:xfrm>
          <a:off x="9236" y="1526712"/>
          <a:ext cx="1417500" cy="726215"/>
        </a:xfrm>
        <a:prstGeom prst="rect">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711200">
            <a:lnSpc>
              <a:spcPct val="90000"/>
            </a:lnSpc>
            <a:spcBef>
              <a:spcPct val="0"/>
            </a:spcBef>
            <a:spcAft>
              <a:spcPct val="35000"/>
            </a:spcAft>
          </a:pPr>
          <a:r>
            <a:rPr lang="en-US" sz="1600" kern="1200" dirty="0">
              <a:latin typeface="Comic Sans MS" panose="030F0702030302020204" pitchFamily="66" charset="0"/>
            </a:rPr>
            <a:t>Environmental</a:t>
          </a:r>
        </a:p>
      </dsp:txBody>
      <dsp:txXfrm>
        <a:off x="9236" y="1526712"/>
        <a:ext cx="1417500" cy="726215"/>
      </dsp:txXfrm>
    </dsp:sp>
    <dsp:sp modelId="{A4AB75C8-846A-454A-912C-E51A688B30EF}">
      <dsp:nvSpPr>
        <dsp:cNvPr id="0" name=""/>
        <dsp:cNvSpPr/>
      </dsp:nvSpPr>
      <dsp:spPr>
        <a:xfrm>
          <a:off x="200486" y="2289238"/>
          <a:ext cx="1035000" cy="726215"/>
        </a:xfrm>
        <a:prstGeom prst="rect">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711200">
            <a:lnSpc>
              <a:spcPct val="90000"/>
            </a:lnSpc>
            <a:spcBef>
              <a:spcPct val="0"/>
            </a:spcBef>
            <a:spcAft>
              <a:spcPct val="35000"/>
            </a:spcAft>
          </a:pPr>
          <a:r>
            <a:rPr lang="en-US" sz="1600" kern="1200" dirty="0">
              <a:latin typeface="Comic Sans MS" panose="030F0702030302020204" pitchFamily="66" charset="0"/>
            </a:rPr>
            <a:t>Historical</a:t>
          </a:r>
        </a:p>
      </dsp:txBody>
      <dsp:txXfrm>
        <a:off x="200486" y="2289238"/>
        <a:ext cx="1035000" cy="726215"/>
      </dsp:txXfrm>
    </dsp:sp>
    <dsp:sp modelId="{9D54E837-2FC1-4396-9233-253D5EB34B32}">
      <dsp:nvSpPr>
        <dsp:cNvPr id="0" name=""/>
        <dsp:cNvSpPr/>
      </dsp:nvSpPr>
      <dsp:spPr>
        <a:xfrm>
          <a:off x="222986" y="3051764"/>
          <a:ext cx="990000" cy="726215"/>
        </a:xfrm>
        <a:prstGeom prst="rect">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711200">
            <a:lnSpc>
              <a:spcPct val="90000"/>
            </a:lnSpc>
            <a:spcBef>
              <a:spcPct val="0"/>
            </a:spcBef>
            <a:spcAft>
              <a:spcPct val="35000"/>
            </a:spcAft>
          </a:pPr>
          <a:r>
            <a:rPr lang="en-US" sz="1600" kern="1200" dirty="0">
              <a:latin typeface="Comic Sans MS" panose="030F0702030302020204" pitchFamily="66" charset="0"/>
            </a:rPr>
            <a:t>Linguistic</a:t>
          </a:r>
        </a:p>
      </dsp:txBody>
      <dsp:txXfrm>
        <a:off x="222986" y="3051764"/>
        <a:ext cx="990000" cy="726215"/>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sz="quarter" idx="1"/>
          </p:nvPr>
        </p:nvSpPr>
        <p:spPr>
          <a:xfrm>
            <a:off x="3895404" y="0"/>
            <a:ext cx="2980055" cy="482838"/>
          </a:xfrm>
          <a:prstGeom prst="rect">
            <a:avLst/>
          </a:prstGeom>
        </p:spPr>
        <p:txBody>
          <a:bodyPr vert="horz" lIns="94476" tIns="47238" rIns="94476" bIns="47238" rtlCol="0"/>
          <a:lstStyle>
            <a:lvl1pPr algn="r">
              <a:defRPr sz="1200"/>
            </a:lvl1pPr>
          </a:lstStyle>
          <a:p>
            <a:fld id="{96D292DE-8B7A-4254-AA83-74C1F4DD4AF0}" type="datetimeFigureOut">
              <a:rPr lang="en-GB" smtClean="0"/>
              <a:pPr/>
              <a:t>23/01/2019</a:t>
            </a:fld>
            <a:endParaRPr lang="en-GB" dirty="0"/>
          </a:p>
        </p:txBody>
      </p:sp>
      <p:sp>
        <p:nvSpPr>
          <p:cNvPr id="4" name="Footer Placeholder 3"/>
          <p:cNvSpPr>
            <a:spLocks noGrp="1"/>
          </p:cNvSpPr>
          <p:nvPr>
            <p:ph type="ftr" sz="quarter" idx="2"/>
          </p:nvPr>
        </p:nvSpPr>
        <p:spPr>
          <a:xfrm>
            <a:off x="0" y="9172249"/>
            <a:ext cx="2980055" cy="482838"/>
          </a:xfrm>
          <a:prstGeom prst="rect">
            <a:avLst/>
          </a:prstGeom>
        </p:spPr>
        <p:txBody>
          <a:bodyPr vert="horz" lIns="94476" tIns="47238" rIns="94476" bIns="47238"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95404" y="9172249"/>
            <a:ext cx="2980055" cy="482838"/>
          </a:xfrm>
          <a:prstGeom prst="rect">
            <a:avLst/>
          </a:prstGeom>
        </p:spPr>
        <p:txBody>
          <a:bodyPr vert="horz" lIns="94476" tIns="47238" rIns="94476" bIns="47238"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idx="1"/>
          </p:nvPr>
        </p:nvSpPr>
        <p:spPr>
          <a:xfrm>
            <a:off x="3895404" y="0"/>
            <a:ext cx="2980055" cy="482838"/>
          </a:xfrm>
          <a:prstGeom prst="rect">
            <a:avLst/>
          </a:prstGeom>
        </p:spPr>
        <p:txBody>
          <a:bodyPr vert="horz" lIns="94476" tIns="47238" rIns="94476" bIns="47238" rtlCol="0"/>
          <a:lstStyle>
            <a:lvl1pPr algn="r">
              <a:defRPr sz="1200"/>
            </a:lvl1pPr>
          </a:lstStyle>
          <a:p>
            <a:fld id="{7B5557C6-2EBE-40BA-9735-E1E51942F078}" type="datetimeFigureOut">
              <a:rPr lang="en-GB" smtClean="0"/>
              <a:pPr/>
              <a:t>23/01/2019</a:t>
            </a:fld>
            <a:endParaRPr lang="en-GB" dirty="0"/>
          </a:p>
        </p:txBody>
      </p:sp>
      <p:sp>
        <p:nvSpPr>
          <p:cNvPr id="4" name="Slide Image Placeholder 3"/>
          <p:cNvSpPr>
            <a:spLocks noGrp="1" noRot="1" noChangeAspect="1"/>
          </p:cNvSpPr>
          <p:nvPr>
            <p:ph type="sldImg" idx="2"/>
          </p:nvPr>
        </p:nvSpPr>
        <p:spPr>
          <a:xfrm>
            <a:off x="1025525" y="723900"/>
            <a:ext cx="4826000" cy="3621088"/>
          </a:xfrm>
          <a:prstGeom prst="rect">
            <a:avLst/>
          </a:prstGeom>
          <a:noFill/>
          <a:ln w="12700">
            <a:solidFill>
              <a:prstClr val="black"/>
            </a:solidFill>
          </a:ln>
        </p:spPr>
        <p:txBody>
          <a:bodyPr vert="horz" lIns="94476" tIns="47238" rIns="94476" bIns="47238" rtlCol="0" anchor="ctr"/>
          <a:lstStyle/>
          <a:p>
            <a:endParaRPr lang="en-GB" dirty="0"/>
          </a:p>
        </p:txBody>
      </p:sp>
      <p:sp>
        <p:nvSpPr>
          <p:cNvPr id="5" name="Notes Placeholder 4"/>
          <p:cNvSpPr>
            <a:spLocks noGrp="1"/>
          </p:cNvSpPr>
          <p:nvPr>
            <p:ph type="body" sz="quarter" idx="3"/>
          </p:nvPr>
        </p:nvSpPr>
        <p:spPr>
          <a:xfrm>
            <a:off x="687705" y="4586963"/>
            <a:ext cx="5501640" cy="4345543"/>
          </a:xfrm>
          <a:prstGeom prst="rect">
            <a:avLst/>
          </a:prstGeom>
        </p:spPr>
        <p:txBody>
          <a:bodyPr vert="horz" lIns="94476" tIns="47238" rIns="94476" bIns="472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2249"/>
            <a:ext cx="2980055" cy="482838"/>
          </a:xfrm>
          <a:prstGeom prst="rect">
            <a:avLst/>
          </a:prstGeom>
        </p:spPr>
        <p:txBody>
          <a:bodyPr vert="horz" lIns="94476" tIns="47238" rIns="94476" bIns="47238"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95404" y="9172249"/>
            <a:ext cx="2980055" cy="482838"/>
          </a:xfrm>
          <a:prstGeom prst="rect">
            <a:avLst/>
          </a:prstGeom>
        </p:spPr>
        <p:txBody>
          <a:bodyPr vert="horz" lIns="94476" tIns="47238" rIns="94476" bIns="47238" rtlCol="0" anchor="b"/>
          <a:lstStyle>
            <a:lvl1pPr algn="r">
              <a:defRPr sz="1200"/>
            </a:lvl1pPr>
          </a:lstStyle>
          <a:p>
            <a:fld id="{34363F00-7F05-4888-870A-A771EB1772FD}" type="slidenum">
              <a:rPr lang="en-GB" smtClean="0"/>
              <a:pPr/>
              <a:t>‹#›</a:t>
            </a:fld>
            <a:endParaRPr lang="en-GB" dirty="0"/>
          </a:p>
        </p:txBody>
      </p:sp>
    </p:spTree>
    <p:extLst>
      <p:ext uri="{BB962C8B-B14F-4D97-AF65-F5344CB8AC3E}">
        <p14:creationId xmlns:p14="http://schemas.microsoft.com/office/powerpoint/2010/main" xmlns=""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Warm-up activity:</a:t>
            </a:r>
          </a:p>
          <a:p>
            <a:endParaRPr lang="en-GB" dirty="0"/>
          </a:p>
          <a:p>
            <a:r>
              <a:rPr lang="en-GB" dirty="0"/>
              <a:t>Make a list of all the CVC words you can think of.</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a:t>
            </a:fld>
            <a:endParaRPr lang="en-GB" dirty="0"/>
          </a:p>
        </p:txBody>
      </p:sp>
    </p:spTree>
    <p:extLst>
      <p:ext uri="{BB962C8B-B14F-4D97-AF65-F5344CB8AC3E}">
        <p14:creationId xmlns:p14="http://schemas.microsoft.com/office/powerpoint/2010/main" xmlns="" val="15473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I will be covering more than usual so that they are prepared to look at some aspects of reading when they go out to school.</a:t>
            </a:r>
          </a:p>
        </p:txBody>
      </p:sp>
      <p:sp>
        <p:nvSpPr>
          <p:cNvPr id="4" name="Slide Number Placeholder 3"/>
          <p:cNvSpPr>
            <a:spLocks noGrp="1"/>
          </p:cNvSpPr>
          <p:nvPr>
            <p:ph type="sldNum" sz="quarter" idx="10"/>
          </p:nvPr>
        </p:nvSpPr>
        <p:spPr/>
        <p:txBody>
          <a:bodyPr/>
          <a:lstStyle/>
          <a:p>
            <a:fld id="{7C5B0F83-95FE-4690-BED0-5E8A9AD7FE61}" type="slidenum">
              <a:rPr lang="en-GB" smtClean="0"/>
              <a:pPr/>
              <a:t>2</a:t>
            </a:fld>
            <a:endParaRPr lang="en-GB" dirty="0"/>
          </a:p>
        </p:txBody>
      </p:sp>
    </p:spTree>
    <p:extLst>
      <p:ext uri="{BB962C8B-B14F-4D97-AF65-F5344CB8AC3E}">
        <p14:creationId xmlns:p14="http://schemas.microsoft.com/office/powerpoint/2010/main" xmlns="" val="3972837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back to the last lecture in which we looked at different types of reading in the classroom, as illustrated</a:t>
            </a:r>
            <a:r>
              <a:rPr lang="en-GB" baseline="0" dirty="0"/>
              <a:t> by the little pictures: modelled, shared, independent &amp; the class story.</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3</a:t>
            </a:fld>
            <a:endParaRPr lang="en-GB" dirty="0"/>
          </a:p>
        </p:txBody>
      </p:sp>
    </p:spTree>
    <p:extLst>
      <p:ext uri="{BB962C8B-B14F-4D97-AF65-F5344CB8AC3E}">
        <p14:creationId xmlns:p14="http://schemas.microsoft.com/office/powerpoint/2010/main" xmlns="" val="3033719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a:t>
            </a:r>
          </a:p>
        </p:txBody>
      </p:sp>
      <p:sp>
        <p:nvSpPr>
          <p:cNvPr id="4" name="Slide Number Placeholder 3"/>
          <p:cNvSpPr>
            <a:spLocks noGrp="1"/>
          </p:cNvSpPr>
          <p:nvPr>
            <p:ph type="sldNum" sz="quarter" idx="10"/>
          </p:nvPr>
        </p:nvSpPr>
        <p:spPr/>
        <p:txBody>
          <a:bodyPr/>
          <a:lstStyle/>
          <a:p>
            <a:fld id="{34363F00-7F05-4888-870A-A771EB1772FD}" type="slidenum">
              <a:rPr lang="en-GB" smtClean="0"/>
              <a:pPr/>
              <a:t>4</a:t>
            </a:fld>
            <a:endParaRPr lang="en-GB" dirty="0"/>
          </a:p>
        </p:txBody>
      </p:sp>
    </p:spTree>
    <p:extLst>
      <p:ext uri="{BB962C8B-B14F-4D97-AF65-F5344CB8AC3E}">
        <p14:creationId xmlns:p14="http://schemas.microsoft.com/office/powerpoint/2010/main" xmlns="" val="3588007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a:t>
            </a:r>
          </a:p>
        </p:txBody>
      </p:sp>
      <p:sp>
        <p:nvSpPr>
          <p:cNvPr id="4" name="Slide Number Placeholder 3"/>
          <p:cNvSpPr>
            <a:spLocks noGrp="1"/>
          </p:cNvSpPr>
          <p:nvPr>
            <p:ph type="sldNum" sz="quarter" idx="10"/>
          </p:nvPr>
        </p:nvSpPr>
        <p:spPr/>
        <p:txBody>
          <a:bodyPr/>
          <a:lstStyle/>
          <a:p>
            <a:fld id="{34363F00-7F05-4888-870A-A771EB1772FD}" type="slidenum">
              <a:rPr lang="en-GB" smtClean="0"/>
              <a:pPr/>
              <a:t>5</a:t>
            </a:fld>
            <a:endParaRPr lang="en-GB" dirty="0"/>
          </a:p>
        </p:txBody>
      </p:sp>
    </p:spTree>
    <p:extLst>
      <p:ext uri="{BB962C8B-B14F-4D97-AF65-F5344CB8AC3E}">
        <p14:creationId xmlns:p14="http://schemas.microsoft.com/office/powerpoint/2010/main" xmlns="" val="3318034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 how will you assess pupils’ reading ability?</a:t>
            </a:r>
          </a:p>
          <a:p>
            <a:endParaRPr lang="en-GB" b="1" dirty="0"/>
          </a:p>
          <a:p>
            <a:r>
              <a:rPr lang="en-GB" b="0" dirty="0"/>
              <a:t>Assessment</a:t>
            </a:r>
            <a:r>
              <a:rPr lang="en-GB" b="0" baseline="0" dirty="0"/>
              <a:t> date from previous years – tracking</a:t>
            </a:r>
          </a:p>
          <a:p>
            <a:r>
              <a:rPr lang="en-GB" b="0" baseline="0" dirty="0"/>
              <a:t>Read with them </a:t>
            </a:r>
          </a:p>
          <a:p>
            <a:r>
              <a:rPr lang="en-GB" b="0" baseline="0" dirty="0"/>
              <a:t>Use a reading test?</a:t>
            </a:r>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6</a:t>
            </a:fld>
            <a:endParaRPr lang="en-GB" dirty="0"/>
          </a:p>
        </p:txBody>
      </p:sp>
    </p:spTree>
    <p:extLst>
      <p:ext uri="{BB962C8B-B14F-4D97-AF65-F5344CB8AC3E}">
        <p14:creationId xmlns:p14="http://schemas.microsoft.com/office/powerpoint/2010/main" xmlns="" val="3802983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a:t>
            </a:r>
          </a:p>
        </p:txBody>
      </p:sp>
      <p:sp>
        <p:nvSpPr>
          <p:cNvPr id="4" name="Slide Number Placeholder 3"/>
          <p:cNvSpPr>
            <a:spLocks noGrp="1"/>
          </p:cNvSpPr>
          <p:nvPr>
            <p:ph type="sldNum" sz="quarter" idx="10"/>
          </p:nvPr>
        </p:nvSpPr>
        <p:spPr/>
        <p:txBody>
          <a:bodyPr/>
          <a:lstStyle/>
          <a:p>
            <a:fld id="{34363F00-7F05-4888-870A-A771EB1772FD}" type="slidenum">
              <a:rPr lang="en-GB" smtClean="0"/>
              <a:pPr/>
              <a:t>7</a:t>
            </a:fld>
            <a:endParaRPr lang="en-GB" dirty="0"/>
          </a:p>
        </p:txBody>
      </p:sp>
    </p:spTree>
    <p:extLst>
      <p:ext uri="{BB962C8B-B14F-4D97-AF65-F5344CB8AC3E}">
        <p14:creationId xmlns:p14="http://schemas.microsoft.com/office/powerpoint/2010/main" xmlns="" val="255361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a:t>
            </a:r>
            <a:r>
              <a:rPr lang="en-GB" baseline="0" dirty="0"/>
              <a:t> through</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8</a:t>
            </a:fld>
            <a:endParaRPr lang="en-GB" dirty="0"/>
          </a:p>
        </p:txBody>
      </p:sp>
    </p:spTree>
    <p:extLst>
      <p:ext uri="{BB962C8B-B14F-4D97-AF65-F5344CB8AC3E}">
        <p14:creationId xmlns:p14="http://schemas.microsoft.com/office/powerpoint/2010/main" xmlns="" val="1570073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of the concepts of </a:t>
            </a:r>
            <a:r>
              <a:rPr lang="en-GB" b="1" dirty="0"/>
              <a:t>Reading Level </a:t>
            </a:r>
            <a:r>
              <a:rPr lang="en-GB" dirty="0"/>
              <a:t>and </a:t>
            </a:r>
            <a:r>
              <a:rPr lang="en-GB" b="1" dirty="0"/>
              <a:t>Interest Level</a:t>
            </a:r>
          </a:p>
        </p:txBody>
      </p:sp>
      <p:sp>
        <p:nvSpPr>
          <p:cNvPr id="4" name="Slide Number Placeholder 3"/>
          <p:cNvSpPr>
            <a:spLocks noGrp="1"/>
          </p:cNvSpPr>
          <p:nvPr>
            <p:ph type="sldNum" sz="quarter" idx="10"/>
          </p:nvPr>
        </p:nvSpPr>
        <p:spPr/>
        <p:txBody>
          <a:bodyPr/>
          <a:lstStyle/>
          <a:p>
            <a:fld id="{34363F00-7F05-4888-870A-A771EB1772FD}" type="slidenum">
              <a:rPr lang="en-GB" smtClean="0"/>
              <a:pPr/>
              <a:t>9</a:t>
            </a:fld>
            <a:endParaRPr lang="en-GB" dirty="0"/>
          </a:p>
        </p:txBody>
      </p:sp>
    </p:spTree>
    <p:extLst>
      <p:ext uri="{BB962C8B-B14F-4D97-AF65-F5344CB8AC3E}">
        <p14:creationId xmlns:p14="http://schemas.microsoft.com/office/powerpoint/2010/main" xmlns="" val="3919168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far from an exhaustive list</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10</a:t>
            </a:fld>
            <a:endParaRPr lang="en-GB" dirty="0"/>
          </a:p>
        </p:txBody>
      </p:sp>
    </p:spTree>
    <p:extLst>
      <p:ext uri="{BB962C8B-B14F-4D97-AF65-F5344CB8AC3E}">
        <p14:creationId xmlns:p14="http://schemas.microsoft.com/office/powerpoint/2010/main" xmlns="" val="1715415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point out Barret’s Taxonomy because it is very important that they have good questions prepared for a GR session.</a:t>
            </a:r>
          </a:p>
          <a:p>
            <a:r>
              <a:rPr lang="en-GB" dirty="0"/>
              <a:t>Then point out the host of other activities that can be used and direct them, towards the link given.</a:t>
            </a:r>
          </a:p>
          <a:p>
            <a:r>
              <a:rPr lang="en-GB" dirty="0"/>
              <a:t>Move quickly to the next slide</a:t>
            </a:r>
            <a:r>
              <a:rPr lang="en-GB" baseline="0" dirty="0"/>
              <a:t> and the activity.</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11</a:t>
            </a:fld>
            <a:endParaRPr lang="en-GB" dirty="0"/>
          </a:p>
        </p:txBody>
      </p:sp>
    </p:spTree>
    <p:extLst>
      <p:ext uri="{BB962C8B-B14F-4D97-AF65-F5344CB8AC3E}">
        <p14:creationId xmlns:p14="http://schemas.microsoft.com/office/powerpoint/2010/main" xmlns="" val="1945227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planning for GR session – 30+mins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12</a:t>
            </a:fld>
            <a:endParaRPr lang="en-GB" dirty="0"/>
          </a:p>
        </p:txBody>
      </p:sp>
    </p:spTree>
    <p:extLst>
      <p:ext uri="{BB962C8B-B14F-4D97-AF65-F5344CB8AC3E}">
        <p14:creationId xmlns:p14="http://schemas.microsoft.com/office/powerpoint/2010/main" xmlns="" val="2743164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 thought ………</a:t>
            </a:r>
          </a:p>
          <a:p>
            <a:endParaRPr lang="en-GB" dirty="0"/>
          </a:p>
          <a:p>
            <a:r>
              <a:rPr lang="en-GB" b="1" dirty="0"/>
              <a:t>Question: which</a:t>
            </a:r>
            <a:r>
              <a:rPr lang="en-GB" b="1" baseline="0" dirty="0"/>
              <a:t> stories could you use?</a:t>
            </a:r>
            <a:endParaRPr lang="en-GB" b="1"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13</a:t>
            </a:fld>
            <a:endParaRPr lang="en-GB" dirty="0"/>
          </a:p>
        </p:txBody>
      </p:sp>
    </p:spTree>
    <p:extLst>
      <p:ext uri="{BB962C8B-B14F-4D97-AF65-F5344CB8AC3E}">
        <p14:creationId xmlns:p14="http://schemas.microsoft.com/office/powerpoint/2010/main" xmlns="" val="1867140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Read</a:t>
            </a:r>
            <a:r>
              <a:rPr lang="en-GB" sz="1200" baseline="0" dirty="0"/>
              <a:t> through</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a:t>Talk about reading schemes</a:t>
            </a:r>
            <a:endParaRPr lang="en-GB" sz="1200" dirty="0"/>
          </a:p>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14</a:t>
            </a:fld>
            <a:endParaRPr lang="en-GB" dirty="0"/>
          </a:p>
        </p:txBody>
      </p:sp>
    </p:spTree>
    <p:extLst>
      <p:ext uri="{BB962C8B-B14F-4D97-AF65-F5344CB8AC3E}">
        <p14:creationId xmlns:p14="http://schemas.microsoft.com/office/powerpoint/2010/main" xmlns="" val="603791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including this here so</a:t>
            </a:r>
            <a:r>
              <a:rPr lang="en-GB" baseline="0" dirty="0"/>
              <a:t> you are ready for your school visits.</a:t>
            </a:r>
            <a:endParaRPr lang="en-GB" dirty="0"/>
          </a:p>
          <a:p>
            <a:endParaRPr lang="en-GB" dirty="0"/>
          </a:p>
          <a:p>
            <a:r>
              <a:rPr lang="en-GB" b="1" dirty="0"/>
              <a:t>Activity:</a:t>
            </a:r>
            <a:r>
              <a:rPr lang="en-GB" b="1" baseline="0" dirty="0"/>
              <a:t> l</a:t>
            </a:r>
            <a:r>
              <a:rPr lang="en-GB" b="1" dirty="0"/>
              <a:t>et groups discuss answers and then have a whole group discussion</a:t>
            </a:r>
          </a:p>
          <a:p>
            <a:endParaRPr lang="en-GB" b="1" dirty="0"/>
          </a:p>
          <a:p>
            <a:r>
              <a:rPr lang="en-GB" b="0" dirty="0"/>
              <a:t>Show hyperlink to supporting document</a:t>
            </a:r>
          </a:p>
          <a:p>
            <a:endParaRPr lang="en-GB" dirty="0"/>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15</a:t>
            </a:fld>
            <a:endParaRPr lang="en-GB" dirty="0"/>
          </a:p>
        </p:txBody>
      </p:sp>
    </p:spTree>
    <p:extLst>
      <p:ext uri="{BB962C8B-B14F-4D97-AF65-F5344CB8AC3E}">
        <p14:creationId xmlns:p14="http://schemas.microsoft.com/office/powerpoint/2010/main" xmlns="" val="1774462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16</a:t>
            </a:fld>
            <a:endParaRPr lang="en-GB" dirty="0"/>
          </a:p>
        </p:txBody>
      </p:sp>
    </p:spTree>
    <p:extLst>
      <p:ext uri="{BB962C8B-B14F-4D97-AF65-F5344CB8AC3E}">
        <p14:creationId xmlns:p14="http://schemas.microsoft.com/office/powerpoint/2010/main" xmlns="" val="24318151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17</a:t>
            </a:fld>
            <a:endParaRPr lang="en-GB" dirty="0"/>
          </a:p>
        </p:txBody>
      </p:sp>
    </p:spTree>
    <p:extLst>
      <p:ext uri="{BB962C8B-B14F-4D97-AF65-F5344CB8AC3E}">
        <p14:creationId xmlns:p14="http://schemas.microsoft.com/office/powerpoint/2010/main" xmlns="" val="2249696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23/01/2019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ltLang="en-US" dirty="0"/>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a:defRPr/>
            </a:lvl1pPr>
          </a:lstStyle>
          <a:p>
            <a:endParaRPr lang="en-GB" altLang="en-US" dirty="0"/>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6DEEDC6E-BCC3-4E83-9D89-F460AAE6133E}" type="slidenum">
              <a:rPr lang="en-GB" altLang="en-US"/>
              <a:pPr/>
              <a:t>‹#›</a:t>
            </a:fld>
            <a:endParaRPr lang="en-GB" altLang="en-US" dirty="0"/>
          </a:p>
        </p:txBody>
      </p:sp>
    </p:spTree>
    <p:extLst>
      <p:ext uri="{BB962C8B-B14F-4D97-AF65-F5344CB8AC3E}">
        <p14:creationId xmlns:p14="http://schemas.microsoft.com/office/powerpoint/2010/main" xmlns="" val="29128719"/>
      </p:ext>
    </p:extLst>
  </p:cSld>
  <p:clrMapOvr>
    <a:masterClrMapping/>
  </p:clrMapOvr>
  <p:transition>
    <p:push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wmf"/><Relationship Id="rId5" Type="http://schemas.openxmlformats.org/officeDocument/2006/relationships/image" Target="../media/image12.wmf"/><Relationship Id="rId4" Type="http://schemas.openxmlformats.org/officeDocument/2006/relationships/image" Target="../media/image11.wmf"/></Relationships>
</file>

<file path=ppt/slides/_rels/slide7.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0.wmf"/><Relationship Id="rId3" Type="http://schemas.openxmlformats.org/officeDocument/2006/relationships/image" Target="../media/image15.wmf"/><Relationship Id="rId7"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8.wmf"/><Relationship Id="rId5" Type="http://schemas.openxmlformats.org/officeDocument/2006/relationships/image" Target="../media/image17.wmf"/><Relationship Id="rId4" Type="http://schemas.openxmlformats.org/officeDocument/2006/relationships/image" Target="../media/image16.wmf"/><Relationship Id="rId9" Type="http://schemas.openxmlformats.org/officeDocument/2006/relationships/image" Target="../media/image21.wmf"/></Relationships>
</file>

<file path=ppt/slides/_rels/slide9.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5.wmf"/><Relationship Id="rId13" Type="http://schemas.openxmlformats.org/officeDocument/2006/relationships/image" Target="../media/image29.jpeg"/><Relationship Id="rId3" Type="http://schemas.openxmlformats.org/officeDocument/2006/relationships/image" Target="../media/image24.jpeg"/><Relationship Id="rId7" Type="http://schemas.openxmlformats.org/officeDocument/2006/relationships/diagramColors" Target="../diagrams/colors1.xml"/><Relationship Id="rId12" Type="http://schemas.openxmlformats.org/officeDocument/2006/relationships/image" Target="../media/image28.jpeg"/><Relationship Id="rId2" Type="http://schemas.openxmlformats.org/officeDocument/2006/relationships/notesSlide" Target="../notesSlides/notesSlide11.xml"/><Relationship Id="rId16" Type="http://schemas.microsoft.com/office/2007/relationships/diagramDrawing" Target="../diagrams/drawing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27.jpeg"/><Relationship Id="rId5" Type="http://schemas.openxmlformats.org/officeDocument/2006/relationships/diagramLayout" Target="../diagrams/layout1.xml"/><Relationship Id="rId15" Type="http://schemas.openxmlformats.org/officeDocument/2006/relationships/hyperlink" Target="Questionstoaskwhenreading_Barretts-Taxonomy.doc" TargetMode="External"/><Relationship Id="rId10" Type="http://schemas.openxmlformats.org/officeDocument/2006/relationships/image" Target="../media/image26.jpeg"/><Relationship Id="rId4" Type="http://schemas.openxmlformats.org/officeDocument/2006/relationships/diagramData" Target="../diagrams/data1.xml"/><Relationship Id="rId9" Type="http://schemas.openxmlformats.org/officeDocument/2006/relationships/hyperlink" Target="GUIDED%20READING%20CAROUSEL%20IDEAS%20KS1%20AND%20KS2.doc" TargetMode="External"/><Relationship Id="rId1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2.jpe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jpeg"/></Relationships>
</file>

<file path=ppt/slides/_rels/slide1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Reading%20with%20individual%20children.doc"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Assessing%20Reading.docx"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701442"/>
            <a:ext cx="7772400" cy="1470025"/>
          </a:xfrm>
        </p:spPr>
        <p:txBody>
          <a:bodyPr/>
          <a:lstStyle/>
          <a:p>
            <a:r>
              <a:rPr lang="en-GB" dirty="0"/>
              <a:t>Developing Reading </a:t>
            </a:r>
            <a:br>
              <a:rPr lang="en-GB" dirty="0"/>
            </a:br>
            <a:r>
              <a:rPr lang="en-GB" dirty="0"/>
              <a:t>Part 2</a:t>
            </a:r>
          </a:p>
        </p:txBody>
      </p:sp>
      <p:sp>
        <p:nvSpPr>
          <p:cNvPr id="4" name="Subtitle 2">
            <a:extLst>
              <a:ext uri="{FF2B5EF4-FFF2-40B4-BE49-F238E27FC236}">
                <a16:creationId xmlns:a16="http://schemas.microsoft.com/office/drawing/2014/main" xmlns="" id="{5AAEA1BE-E79A-4C1C-9FD5-EC783461361F}"/>
              </a:ext>
            </a:extLst>
          </p:cNvPr>
          <p:cNvSpPr txBox="1">
            <a:spLocks/>
          </p:cNvSpPr>
          <p:nvPr/>
        </p:nvSpPr>
        <p:spPr>
          <a:xfrm>
            <a:off x="899592" y="3212976"/>
            <a:ext cx="7128792" cy="20882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2400" dirty="0">
                <a:solidFill>
                  <a:schemeClr val="bg1"/>
                </a:solidFill>
              </a:rPr>
              <a:t>An Introduction to the Knowledge, Skills and Understanding of Language and Mathematics</a:t>
            </a:r>
          </a:p>
          <a:p>
            <a:r>
              <a:rPr lang="en-GB" sz="2400" dirty="0">
                <a:solidFill>
                  <a:schemeClr val="bg1"/>
                </a:solidFill>
              </a:rPr>
              <a:t>ECAD4003</a:t>
            </a:r>
          </a:p>
          <a:p>
            <a:r>
              <a:rPr lang="en-GB" sz="2400" dirty="0">
                <a:solidFill>
                  <a:schemeClr val="bg1"/>
                </a:solidFill>
              </a:rPr>
              <a:t>Session 5</a:t>
            </a:r>
          </a:p>
          <a:p>
            <a:r>
              <a:rPr lang="en-GB" sz="2400" dirty="0" smtClean="0">
                <a:solidFill>
                  <a:schemeClr val="bg1"/>
                </a:solidFill>
              </a:rPr>
              <a:t>2018  </a:t>
            </a:r>
            <a:r>
              <a:rPr lang="en-GB" sz="2400" dirty="0">
                <a:solidFill>
                  <a:schemeClr val="bg1"/>
                </a:solidFill>
              </a:rPr>
              <a:t>- </a:t>
            </a:r>
            <a:r>
              <a:rPr lang="en-GB" sz="2400" dirty="0" smtClean="0">
                <a:solidFill>
                  <a:schemeClr val="bg1"/>
                </a:solidFill>
              </a:rPr>
              <a:t>2019</a:t>
            </a:r>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pic>
        <p:nvPicPr>
          <p:cNvPr id="5" name="Picture 2" descr="http://readinggroups.org/images/guided%20reading%20group%202.276x191.jpeg">
            <a:extLst>
              <a:ext uri="{FF2B5EF4-FFF2-40B4-BE49-F238E27FC236}">
                <a16:creationId xmlns:a16="http://schemas.microsoft.com/office/drawing/2014/main" xmlns="" id="{9E6C97A6-AB9A-47D7-81FB-9A3787D49F60}"/>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71260" y="188640"/>
            <a:ext cx="2393228" cy="165618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328889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75000"/>
            </a:schemeClr>
          </a:solidFill>
        </p:spPr>
        <p:txBody>
          <a:bodyPr/>
          <a:lstStyle/>
          <a:p>
            <a:r>
              <a:rPr lang="en-GB" dirty="0"/>
              <a:t>Aims of the Session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xmlns="" val="3229119228"/>
              </p:ext>
            </p:extLst>
          </p:nvPr>
        </p:nvGraphicFramePr>
        <p:xfrm>
          <a:off x="457200" y="1556792"/>
          <a:ext cx="8229600" cy="3802022"/>
        </p:xfrm>
        <a:graphic>
          <a:graphicData uri="http://schemas.openxmlformats.org/drawingml/2006/table">
            <a:tbl>
              <a:tblPr firstRow="1" bandRow="1">
                <a:tableStyleId>{72833802-FEF1-4C79-8D5D-14CF1EAF98D9}</a:tableStyleId>
              </a:tblPr>
              <a:tblGrid>
                <a:gridCol w="442392">
                  <a:extLst>
                    <a:ext uri="{9D8B030D-6E8A-4147-A177-3AD203B41FA5}">
                      <a16:colId xmlns:a16="http://schemas.microsoft.com/office/drawing/2014/main" xmlns="" val="20000"/>
                    </a:ext>
                  </a:extLst>
                </a:gridCol>
                <a:gridCol w="6517811">
                  <a:extLst>
                    <a:ext uri="{9D8B030D-6E8A-4147-A177-3AD203B41FA5}">
                      <a16:colId xmlns:a16="http://schemas.microsoft.com/office/drawing/2014/main" xmlns="" val="20001"/>
                    </a:ext>
                  </a:extLst>
                </a:gridCol>
                <a:gridCol w="1269397">
                  <a:extLst>
                    <a:ext uri="{9D8B030D-6E8A-4147-A177-3AD203B41FA5}">
                      <a16:colId xmlns:a16="http://schemas.microsoft.com/office/drawing/2014/main" xmlns="" val="20002"/>
                    </a:ext>
                  </a:extLst>
                </a:gridCol>
              </a:tblGrid>
              <a:tr h="659855">
                <a:tc>
                  <a:txBody>
                    <a:bodyPr/>
                    <a:lstStyle/>
                    <a:p>
                      <a:endParaRPr lang="en-GB" dirty="0">
                        <a:latin typeface="+mn-lt"/>
                      </a:endParaRPr>
                    </a:p>
                  </a:txBody>
                  <a:tcPr>
                    <a:solidFill>
                      <a:schemeClr val="accent1">
                        <a:lumMod val="40000"/>
                        <a:lumOff val="60000"/>
                      </a:schemeClr>
                    </a:solidFill>
                  </a:tcPr>
                </a:tc>
                <a:tc>
                  <a:txBody>
                    <a:bodyPr/>
                    <a:lstStyle/>
                    <a:p>
                      <a:pPr algn="ctr"/>
                      <a:r>
                        <a:rPr lang="en-GB" sz="1600" dirty="0">
                          <a:latin typeface="+mn-lt"/>
                        </a:rPr>
                        <a:t>Aim</a:t>
                      </a:r>
                    </a:p>
                  </a:txBody>
                  <a:tcPr>
                    <a:solidFill>
                      <a:schemeClr val="accent1">
                        <a:lumMod val="40000"/>
                        <a:lumOff val="60000"/>
                      </a:schemeClr>
                    </a:solidFill>
                  </a:tcPr>
                </a:tc>
                <a:tc>
                  <a:txBody>
                    <a:bodyPr/>
                    <a:lstStyle/>
                    <a:p>
                      <a:pPr algn="ctr"/>
                      <a:r>
                        <a:rPr lang="en-GB" dirty="0">
                          <a:latin typeface="+mn-lt"/>
                        </a:rPr>
                        <a:t>Link to QTS</a:t>
                      </a:r>
                    </a:p>
                  </a:txBody>
                  <a:tcPr>
                    <a:solidFill>
                      <a:schemeClr val="accent1">
                        <a:lumMod val="40000"/>
                        <a:lumOff val="60000"/>
                      </a:schemeClr>
                    </a:solidFill>
                  </a:tcPr>
                </a:tc>
                <a:extLst>
                  <a:ext uri="{0D108BD9-81ED-4DB2-BD59-A6C34878D82A}">
                    <a16:rowId xmlns:a16="http://schemas.microsoft.com/office/drawing/2014/main" xmlns="" val="10000"/>
                  </a:ext>
                </a:extLst>
              </a:tr>
              <a:tr h="659855">
                <a:tc>
                  <a:txBody>
                    <a:bodyPr/>
                    <a:lstStyle/>
                    <a:p>
                      <a:r>
                        <a:rPr lang="en-GB" dirty="0">
                          <a:latin typeface="+mn-lt"/>
                        </a:rPr>
                        <a:t>1</a:t>
                      </a:r>
                    </a:p>
                  </a:txBody>
                  <a:tcPr>
                    <a:solidFill>
                      <a:schemeClr val="accent1">
                        <a:lumMod val="40000"/>
                        <a:lumOff val="60000"/>
                      </a:schemeClr>
                    </a:solidFill>
                  </a:tcPr>
                </a:tc>
                <a:tc>
                  <a:txBody>
                    <a:bodyPr/>
                    <a:lstStyle/>
                    <a:p>
                      <a:r>
                        <a:rPr lang="en-GB" sz="1600" dirty="0">
                          <a:latin typeface="+mn-lt"/>
                        </a:rPr>
                        <a:t>For you to become familiar with the programme of study for</a:t>
                      </a:r>
                      <a:r>
                        <a:rPr lang="en-GB" sz="1600" baseline="0" dirty="0">
                          <a:latin typeface="+mn-lt"/>
                        </a:rPr>
                        <a:t> reading at FP &amp; KS2;</a:t>
                      </a:r>
                      <a:endParaRPr lang="en-GB" sz="1600" dirty="0">
                        <a:latin typeface="+mn-lt"/>
                      </a:endParaRPr>
                    </a:p>
                  </a:txBody>
                  <a:tcPr>
                    <a:solidFill>
                      <a:schemeClr val="accent1">
                        <a:lumMod val="40000"/>
                        <a:lumOff val="60000"/>
                      </a:schemeClr>
                    </a:solidFill>
                  </a:tcPr>
                </a:tc>
                <a:tc>
                  <a:txBody>
                    <a:bodyPr/>
                    <a:lstStyle/>
                    <a:p>
                      <a:r>
                        <a:rPr lang="en-GB" dirty="0">
                          <a:latin typeface="+mn-lt"/>
                        </a:rPr>
                        <a:t>2.1,</a:t>
                      </a:r>
                      <a:r>
                        <a:rPr lang="en-GB" baseline="0" dirty="0">
                          <a:latin typeface="+mn-lt"/>
                        </a:rPr>
                        <a:t> 2.2, 2.3</a:t>
                      </a:r>
                      <a:endParaRPr lang="en-GB" dirty="0">
                        <a:latin typeface="+mn-lt"/>
                      </a:endParaRPr>
                    </a:p>
                  </a:txBody>
                  <a:tcPr>
                    <a:solidFill>
                      <a:schemeClr val="accent1">
                        <a:lumMod val="40000"/>
                        <a:lumOff val="60000"/>
                      </a:schemeClr>
                    </a:solidFill>
                  </a:tcPr>
                </a:tc>
                <a:extLst>
                  <a:ext uri="{0D108BD9-81ED-4DB2-BD59-A6C34878D82A}">
                    <a16:rowId xmlns:a16="http://schemas.microsoft.com/office/drawing/2014/main" xmlns="" val="10001"/>
                  </a:ext>
                </a:extLst>
              </a:tr>
              <a:tr h="597012">
                <a:tc>
                  <a:txBody>
                    <a:bodyPr/>
                    <a:lstStyle/>
                    <a:p>
                      <a:r>
                        <a:rPr lang="en-GB" dirty="0">
                          <a:latin typeface="+mn-lt"/>
                        </a:rPr>
                        <a:t>2</a:t>
                      </a:r>
                    </a:p>
                  </a:txBody>
                  <a:tcPr>
                    <a:solidFill>
                      <a:schemeClr val="accent1">
                        <a:lumMod val="40000"/>
                        <a:lumOff val="60000"/>
                      </a:schemeClr>
                    </a:solidFill>
                  </a:tcPr>
                </a:tc>
                <a:tc>
                  <a:txBody>
                    <a:bodyPr/>
                    <a:lstStyle/>
                    <a:p>
                      <a:r>
                        <a:rPr lang="en-GB" sz="1600" dirty="0">
                          <a:latin typeface="+mn-lt"/>
                        </a:rPr>
                        <a:t>For you to develop an understanding of the</a:t>
                      </a:r>
                      <a:r>
                        <a:rPr lang="en-GB" sz="1600" baseline="0" dirty="0">
                          <a:latin typeface="+mn-lt"/>
                        </a:rPr>
                        <a:t> skills that children need to develop;</a:t>
                      </a:r>
                      <a:endParaRPr lang="en-GB" sz="1600" dirty="0">
                        <a:latin typeface="+mn-lt"/>
                      </a:endParaRPr>
                    </a:p>
                  </a:txBody>
                  <a:tcPr>
                    <a:solidFill>
                      <a:schemeClr val="accent1">
                        <a:lumMod val="40000"/>
                        <a:lumOff val="60000"/>
                      </a:schemeClr>
                    </a:solidFill>
                  </a:tcPr>
                </a:tc>
                <a:tc>
                  <a:txBody>
                    <a:bodyPr/>
                    <a:lstStyle/>
                    <a:p>
                      <a:r>
                        <a:rPr lang="en-GB" dirty="0">
                          <a:latin typeface="+mn-lt"/>
                        </a:rPr>
                        <a:t>3.3.1</a:t>
                      </a:r>
                    </a:p>
                  </a:txBody>
                  <a:tcPr>
                    <a:solidFill>
                      <a:schemeClr val="accent1">
                        <a:lumMod val="40000"/>
                        <a:lumOff val="60000"/>
                      </a:schemeClr>
                    </a:solidFill>
                  </a:tcPr>
                </a:tc>
                <a:extLst>
                  <a:ext uri="{0D108BD9-81ED-4DB2-BD59-A6C34878D82A}">
                    <a16:rowId xmlns:a16="http://schemas.microsoft.com/office/drawing/2014/main" xmlns="" val="10003"/>
                  </a:ext>
                </a:extLst>
              </a:tr>
              <a:tr h="942650">
                <a:tc>
                  <a:txBody>
                    <a:bodyPr/>
                    <a:lstStyle/>
                    <a:p>
                      <a:r>
                        <a:rPr lang="en-GB" dirty="0">
                          <a:latin typeface="+mn-lt"/>
                        </a:rPr>
                        <a:t>3</a:t>
                      </a:r>
                    </a:p>
                  </a:txBody>
                  <a:tcPr>
                    <a:solidFill>
                      <a:schemeClr val="accent1">
                        <a:lumMod val="40000"/>
                        <a:lumOff val="60000"/>
                      </a:schemeClr>
                    </a:solidFill>
                  </a:tcPr>
                </a:tc>
                <a:tc>
                  <a:txBody>
                    <a:bodyPr/>
                    <a:lstStyle/>
                    <a:p>
                      <a:r>
                        <a:rPr lang="en-GB" sz="1600" dirty="0">
                          <a:latin typeface="+mn-lt"/>
                        </a:rPr>
                        <a:t>For you to learn</a:t>
                      </a:r>
                      <a:r>
                        <a:rPr lang="en-GB" sz="1600" baseline="0" dirty="0">
                          <a:latin typeface="+mn-lt"/>
                        </a:rPr>
                        <a:t> about how Guided Reading can be used to develop children’s reading skills;</a:t>
                      </a:r>
                      <a:endParaRPr lang="en-GB" sz="1600" dirty="0">
                        <a:latin typeface="+mn-lt"/>
                      </a:endParaRPr>
                    </a:p>
                  </a:txBody>
                  <a:tcPr>
                    <a:solidFill>
                      <a:schemeClr val="accent1">
                        <a:lumMod val="40000"/>
                        <a:lumOff val="60000"/>
                      </a:schemeClr>
                    </a:solidFill>
                  </a:tcPr>
                </a:tc>
                <a:tc>
                  <a:txBody>
                    <a:bodyPr/>
                    <a:lstStyle/>
                    <a:p>
                      <a:r>
                        <a:rPr lang="en-GB" dirty="0">
                          <a:latin typeface="+mn-lt"/>
                        </a:rPr>
                        <a:t>3.3.2,</a:t>
                      </a:r>
                      <a:r>
                        <a:rPr lang="en-GB" baseline="0" dirty="0">
                          <a:latin typeface="+mn-lt"/>
                        </a:rPr>
                        <a:t> 3.3.3 &amp; 3.3.4</a:t>
                      </a:r>
                      <a:endParaRPr lang="en-GB" dirty="0">
                        <a:latin typeface="+mn-lt"/>
                      </a:endParaRPr>
                    </a:p>
                  </a:txBody>
                  <a:tcPr>
                    <a:solidFill>
                      <a:schemeClr val="accent1">
                        <a:lumMod val="40000"/>
                        <a:lumOff val="60000"/>
                      </a:schemeClr>
                    </a:solidFill>
                  </a:tcPr>
                </a:tc>
                <a:extLst>
                  <a:ext uri="{0D108BD9-81ED-4DB2-BD59-A6C34878D82A}">
                    <a16:rowId xmlns:a16="http://schemas.microsoft.com/office/drawing/2014/main" xmlns="" val="10004"/>
                  </a:ext>
                </a:extLst>
              </a:tr>
              <a:tr h="942650">
                <a:tc>
                  <a:txBody>
                    <a:bodyPr/>
                    <a:lstStyle/>
                    <a:p>
                      <a:r>
                        <a:rPr lang="en-GB" dirty="0">
                          <a:latin typeface="+mn-lt"/>
                        </a:rPr>
                        <a:t>4</a:t>
                      </a:r>
                    </a:p>
                  </a:txBody>
                  <a:tcPr>
                    <a:solidFill>
                      <a:schemeClr val="accent1">
                        <a:lumMod val="40000"/>
                        <a:lumOff val="60000"/>
                      </a:schemeClr>
                    </a:solidFill>
                  </a:tcPr>
                </a:tc>
                <a:tc>
                  <a:txBody>
                    <a:bodyPr/>
                    <a:lstStyle/>
                    <a:p>
                      <a:r>
                        <a:rPr lang="en-GB" sz="1600" dirty="0">
                          <a:latin typeface="+mn-lt"/>
                        </a:rPr>
                        <a:t>For you to begin to consider how you</a:t>
                      </a:r>
                      <a:r>
                        <a:rPr lang="en-GB" sz="1600" baseline="0" dirty="0">
                          <a:latin typeface="+mn-lt"/>
                        </a:rPr>
                        <a:t> will assess children’s reading ability.</a:t>
                      </a:r>
                      <a:endParaRPr lang="en-GB" sz="1600" dirty="0">
                        <a:latin typeface="+mn-lt"/>
                      </a:endParaRPr>
                    </a:p>
                  </a:txBody>
                  <a:tcPr>
                    <a:solidFill>
                      <a:schemeClr val="accent1">
                        <a:lumMod val="40000"/>
                        <a:lumOff val="60000"/>
                      </a:schemeClr>
                    </a:solidFill>
                  </a:tcPr>
                </a:tc>
                <a:tc>
                  <a:txBody>
                    <a:bodyPr/>
                    <a:lstStyle/>
                    <a:p>
                      <a:r>
                        <a:rPr lang="en-GB" dirty="0">
                          <a:latin typeface="+mn-lt"/>
                        </a:rPr>
                        <a:t>3.2.1, 3.2.2 &amp; 3.2.3</a:t>
                      </a:r>
                    </a:p>
                  </a:txBody>
                  <a:tcPr>
                    <a:solidFill>
                      <a:schemeClr val="accent1">
                        <a:lumMod val="40000"/>
                        <a:lumOff val="60000"/>
                      </a:schemeClr>
                    </a:solidFill>
                  </a:tcPr>
                </a:tc>
                <a:extLst>
                  <a:ext uri="{0D108BD9-81ED-4DB2-BD59-A6C34878D82A}">
                    <a16:rowId xmlns:a16="http://schemas.microsoft.com/office/drawing/2014/main" xmlns="" val="3831890873"/>
                  </a:ext>
                </a:extLst>
              </a:tr>
            </a:tbl>
          </a:graphicData>
        </a:graphic>
      </p:graphicFrame>
      <p:pic>
        <p:nvPicPr>
          <p:cNvPr id="4" name="Picture 7" descr="DSC0238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7200" y="283512"/>
            <a:ext cx="1512168" cy="113412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25140586"/>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979712" y="274639"/>
            <a:ext cx="6707088" cy="778098"/>
          </a:xfrm>
          <a:solidFill>
            <a:schemeClr val="accent5">
              <a:lumMod val="75000"/>
            </a:schemeClr>
          </a:solidFill>
        </p:spPr>
        <p:txBody>
          <a:bodyPr>
            <a:normAutofit/>
          </a:bodyPr>
          <a:lstStyle/>
          <a:p>
            <a:r>
              <a:rPr lang="en-GB" altLang="en-US" dirty="0"/>
              <a:t>What is Guided Reading?</a:t>
            </a:r>
          </a:p>
        </p:txBody>
      </p:sp>
      <p:sp>
        <p:nvSpPr>
          <p:cNvPr id="5123" name="Rectangle 3"/>
          <p:cNvSpPr>
            <a:spLocks noGrp="1" noChangeArrowheads="1"/>
          </p:cNvSpPr>
          <p:nvPr>
            <p:ph type="body" idx="1"/>
          </p:nvPr>
        </p:nvSpPr>
        <p:spPr>
          <a:xfrm>
            <a:off x="1469091" y="1161943"/>
            <a:ext cx="6055237" cy="1979025"/>
          </a:xfrm>
        </p:spPr>
        <p:txBody>
          <a:bodyPr>
            <a:normAutofit/>
          </a:bodyPr>
          <a:lstStyle/>
          <a:p>
            <a:pPr marL="609600" indent="-609600"/>
            <a:r>
              <a:rPr lang="en-US" altLang="en-US" sz="1800" dirty="0"/>
              <a:t>It is a context in which a teacher supports each reader’s development of effective strategies for processing text at increasing levels of difficulty;</a:t>
            </a:r>
          </a:p>
          <a:p>
            <a:pPr marL="609600" indent="-609600"/>
            <a:r>
              <a:rPr lang="en-US" altLang="en-US" sz="1800" dirty="0"/>
              <a:t>The goal of Guided Reading is for pupils to become fluent readers who can problem solve strategically and read independently and silently. </a:t>
            </a:r>
            <a:endParaRPr lang="en-GB" altLang="en-US" sz="1800" dirty="0"/>
          </a:p>
          <a:p>
            <a:pPr marL="609600" indent="-609600">
              <a:buFontTx/>
              <a:buNone/>
            </a:pPr>
            <a:endParaRPr lang="en-GB" altLang="en-US" sz="1200" dirty="0">
              <a:latin typeface="Comic Sans MS" panose="030F0702030302020204" pitchFamily="66" charset="0"/>
            </a:endParaRPr>
          </a:p>
        </p:txBody>
      </p:sp>
      <p:pic>
        <p:nvPicPr>
          <p:cNvPr id="5" name="Picture 4" descr="http://t1assignment3ames1drake2goding3henrysfontaine4vaccarello5.wikispaces.com/file/view/modelled_reading.gif/232818526/246x286/modelled_reading.gi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88007" y="1285294"/>
            <a:ext cx="936625" cy="1089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Picture 6" descr="http://www.jmeacham.com/images/balanced%20literacy/independent.reading.Images/shared1.jpg"/>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173691" y="3788434"/>
            <a:ext cx="1295400" cy="1079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8" descr="http://www.haven.k12.pa.us/title1/guidedreading.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668344" y="1811550"/>
            <a:ext cx="1295400" cy="11255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Picture 10" descr="http://mcclure.typepad.com/smithb/images/2008/08/13/reading_clip_art.gif"/>
          <p:cNvPicPr>
            <a:picLocks noChangeAspect="1" noChangeArrowheads="1"/>
          </p:cNvPicPr>
          <p:nvPr/>
        </p:nvPicPr>
        <p:blipFill>
          <a:blip r:embed="rId6">
            <a:extLst>
              <a:ext uri="{28A0092B-C50C-407E-A947-70E740481C1C}">
                <a14:useLocalDpi xmlns:a14="http://schemas.microsoft.com/office/drawing/2010/main" xmlns="" val="0"/>
              </a:ext>
            </a:extLst>
          </a:blip>
          <a:srcRect/>
          <a:stretch>
            <a:fillRect/>
          </a:stretch>
        </p:blipFill>
        <p:spPr bwMode="auto">
          <a:xfrm>
            <a:off x="29228" y="2600424"/>
            <a:ext cx="1439863" cy="1081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2"/>
          <p:cNvSpPr txBox="1">
            <a:spLocks noChangeArrowheads="1"/>
          </p:cNvSpPr>
          <p:nvPr/>
        </p:nvSpPr>
        <p:spPr>
          <a:xfrm>
            <a:off x="2185020" y="2983173"/>
            <a:ext cx="6131024" cy="916608"/>
          </a:xfrm>
          <a:prstGeom prst="rect">
            <a:avLst/>
          </a:prstGeom>
          <a:solidFill>
            <a:schemeClr val="accent5">
              <a:lumMod val="75000"/>
            </a:schemeClr>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t>Why is it important?</a:t>
            </a:r>
          </a:p>
        </p:txBody>
      </p:sp>
      <p:sp>
        <p:nvSpPr>
          <p:cNvPr id="2" name="TextBox 1"/>
          <p:cNvSpPr txBox="1"/>
          <p:nvPr/>
        </p:nvSpPr>
        <p:spPr>
          <a:xfrm>
            <a:off x="1656506" y="4028273"/>
            <a:ext cx="7487494" cy="1865126"/>
          </a:xfrm>
          <a:prstGeom prst="rect">
            <a:avLst/>
          </a:prstGeom>
          <a:noFill/>
        </p:spPr>
        <p:txBody>
          <a:bodyPr wrap="square" rtlCol="0">
            <a:spAutoFit/>
          </a:bodyPr>
          <a:lstStyle/>
          <a:p>
            <a:pPr marL="285750" indent="-285750">
              <a:lnSpc>
                <a:spcPct val="90000"/>
              </a:lnSpc>
              <a:buFont typeface="Arial" panose="020B0604020202020204" pitchFamily="34" charset="0"/>
              <a:buChar char="•"/>
            </a:pPr>
            <a:r>
              <a:rPr lang="en-GB" altLang="en-US" dirty="0"/>
              <a:t>It is the most effective way of teaching reading skills to pupils because it enables you to focus on the learning needs of a small group of children;</a:t>
            </a:r>
          </a:p>
          <a:p>
            <a:pPr marL="285750" indent="-285750">
              <a:lnSpc>
                <a:spcPct val="90000"/>
              </a:lnSpc>
              <a:buFont typeface="Arial" panose="020B0604020202020204" pitchFamily="34" charset="0"/>
              <a:buChar char="•"/>
            </a:pPr>
            <a:r>
              <a:rPr lang="en-GB" altLang="en-US" dirty="0"/>
              <a:t>In a small group, you are able to give each child a lot of attention but the pupils can also discuss the texts and the reading process and learn from each other.</a:t>
            </a:r>
          </a:p>
          <a:p>
            <a:endParaRPr lang="en-GB" dirty="0"/>
          </a:p>
        </p:txBody>
      </p:sp>
    </p:spTree>
    <p:extLst>
      <p:ext uri="{BB962C8B-B14F-4D97-AF65-F5344CB8AC3E}">
        <p14:creationId xmlns:p14="http://schemas.microsoft.com/office/powerpoint/2010/main" xmlns="" val="3020639271"/>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solidFill>
            <a:schemeClr val="accent5">
              <a:lumMod val="75000"/>
            </a:schemeClr>
          </a:solidFill>
        </p:spPr>
        <p:txBody>
          <a:bodyPr>
            <a:normAutofit fontScale="90000"/>
          </a:bodyPr>
          <a:lstStyle/>
          <a:p>
            <a:r>
              <a:rPr lang="en-US" altLang="en-US" sz="4000" dirty="0"/>
              <a:t>What does a Guided Reading lesson look like? </a:t>
            </a:r>
            <a:endParaRPr lang="en-GB" altLang="en-US" sz="4000" dirty="0"/>
          </a:p>
        </p:txBody>
      </p:sp>
      <p:sp>
        <p:nvSpPr>
          <p:cNvPr id="56323" name="Rectangle 3"/>
          <p:cNvSpPr>
            <a:spLocks noGrp="1" noChangeArrowheads="1"/>
          </p:cNvSpPr>
          <p:nvPr>
            <p:ph type="body" idx="1"/>
          </p:nvPr>
        </p:nvSpPr>
        <p:spPr>
          <a:xfrm>
            <a:off x="457200" y="1600201"/>
            <a:ext cx="3394720" cy="3917032"/>
          </a:xfrm>
          <a:ln w="28575">
            <a:solidFill>
              <a:schemeClr val="accent1">
                <a:lumMod val="75000"/>
              </a:schemeClr>
            </a:solidFill>
          </a:ln>
        </p:spPr>
        <p:txBody>
          <a:bodyPr>
            <a:normAutofit/>
          </a:bodyPr>
          <a:lstStyle/>
          <a:p>
            <a:pPr>
              <a:lnSpc>
                <a:spcPct val="90000"/>
              </a:lnSpc>
            </a:pPr>
            <a:r>
              <a:rPr lang="en-US" altLang="en-US" sz="1400" dirty="0"/>
              <a:t>Guided reading can be organized in a number of ways. Two of the most popular ways are:</a:t>
            </a:r>
          </a:p>
          <a:p>
            <a:pPr>
              <a:lnSpc>
                <a:spcPct val="90000"/>
              </a:lnSpc>
            </a:pPr>
            <a:endParaRPr lang="en-US" altLang="en-US" sz="1400" dirty="0"/>
          </a:p>
          <a:p>
            <a:pPr>
              <a:lnSpc>
                <a:spcPct val="90000"/>
              </a:lnSpc>
              <a:buFont typeface="Wingdings" panose="05000000000000000000" pitchFamily="2" charset="2"/>
              <a:buChar char="q"/>
            </a:pPr>
            <a:r>
              <a:rPr lang="en-US" altLang="en-US" sz="1400" dirty="0"/>
              <a:t>To devote one English lesson (45mins+) per week to GR;</a:t>
            </a:r>
          </a:p>
          <a:p>
            <a:pPr marL="0" indent="0">
              <a:lnSpc>
                <a:spcPct val="90000"/>
              </a:lnSpc>
              <a:buNone/>
            </a:pPr>
            <a:endParaRPr lang="en-US" altLang="en-US" sz="1400" dirty="0"/>
          </a:p>
          <a:p>
            <a:pPr marL="0" indent="0">
              <a:lnSpc>
                <a:spcPct val="90000"/>
              </a:lnSpc>
              <a:buNone/>
            </a:pPr>
            <a:r>
              <a:rPr lang="en-US" altLang="en-US" sz="1400" dirty="0"/>
              <a:t>OR</a:t>
            </a:r>
          </a:p>
          <a:p>
            <a:pPr marL="0" indent="0">
              <a:lnSpc>
                <a:spcPct val="90000"/>
              </a:lnSpc>
              <a:buNone/>
            </a:pPr>
            <a:endParaRPr lang="en-US" altLang="en-US" sz="1400" dirty="0"/>
          </a:p>
          <a:p>
            <a:pPr>
              <a:lnSpc>
                <a:spcPct val="90000"/>
              </a:lnSpc>
              <a:buFont typeface="Wingdings" panose="05000000000000000000" pitchFamily="2" charset="2"/>
              <a:buChar char="q"/>
            </a:pPr>
            <a:r>
              <a:rPr lang="en-US" altLang="en-US" sz="1400" dirty="0"/>
              <a:t>To devote 3 or more short sessions (20mins </a:t>
            </a:r>
            <a:r>
              <a:rPr lang="en-US" altLang="en-US" sz="1400" dirty="0" smtClean="0"/>
              <a:t>approx.) </a:t>
            </a:r>
            <a:r>
              <a:rPr lang="en-US" altLang="en-US" sz="1400" dirty="0"/>
              <a:t>to GR per week.</a:t>
            </a:r>
            <a:endParaRPr lang="en-GB" altLang="en-US" sz="1400" dirty="0"/>
          </a:p>
        </p:txBody>
      </p:sp>
      <p:sp>
        <p:nvSpPr>
          <p:cNvPr id="4" name="Rectangle 3"/>
          <p:cNvSpPr txBox="1">
            <a:spLocks noChangeArrowheads="1"/>
          </p:cNvSpPr>
          <p:nvPr/>
        </p:nvSpPr>
        <p:spPr>
          <a:xfrm>
            <a:off x="4139952" y="1600201"/>
            <a:ext cx="4546848" cy="3917032"/>
          </a:xfrm>
          <a:prstGeom prst="rect">
            <a:avLst/>
          </a:prstGeom>
          <a:ln w="28575">
            <a:solidFill>
              <a:schemeClr val="accent1">
                <a:lumMod val="75000"/>
              </a:schemeClr>
            </a:solidFill>
          </a:ln>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pPr>
            <a:r>
              <a:rPr lang="en-US" altLang="en-US" sz="1400" dirty="0"/>
              <a:t>These lessons are not run like conventional lessons: the teacher only works with one group at a time;</a:t>
            </a:r>
          </a:p>
          <a:p>
            <a:pPr>
              <a:lnSpc>
                <a:spcPct val="120000"/>
              </a:lnSpc>
            </a:pPr>
            <a:r>
              <a:rPr lang="en-US" altLang="en-US" sz="1400" dirty="0"/>
              <a:t>The teacher will probably work with each group for 15 minutes or so during a normal lesson period;</a:t>
            </a:r>
          </a:p>
          <a:p>
            <a:pPr>
              <a:lnSpc>
                <a:spcPct val="120000"/>
              </a:lnSpc>
            </a:pPr>
            <a:r>
              <a:rPr lang="en-US" altLang="en-US" sz="1400" dirty="0"/>
              <a:t>Activities are set up for each group to carryout while the teacher is reading with another group;</a:t>
            </a:r>
            <a:endParaRPr lang="en-US" altLang="en-US" sz="1400" b="1" dirty="0"/>
          </a:p>
          <a:p>
            <a:pPr>
              <a:lnSpc>
                <a:spcPct val="120000"/>
              </a:lnSpc>
            </a:pPr>
            <a:r>
              <a:rPr lang="en-US" altLang="en-US" sz="1400" b="1" dirty="0"/>
              <a:t>Teachers need to know how to plan and organize sessions and to train the pupils how to work independently. Children respond to this type of session remarkably well, gaining a high level of independence if the sessions are set up well beforehand.</a:t>
            </a:r>
            <a:endParaRPr lang="en-GB" altLang="en-US" sz="1400" b="1" dirty="0"/>
          </a:p>
        </p:txBody>
      </p:sp>
      <p:pic>
        <p:nvPicPr>
          <p:cNvPr id="5" name="Picture 8" descr="DSC02388"/>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377912" y="4221088"/>
            <a:ext cx="1553295" cy="116436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13705493"/>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67544" y="188640"/>
            <a:ext cx="8229600" cy="850106"/>
          </a:xfrm>
          <a:solidFill>
            <a:schemeClr val="accent5">
              <a:lumMod val="75000"/>
            </a:schemeClr>
          </a:solidFill>
        </p:spPr>
        <p:txBody>
          <a:bodyPr/>
          <a:lstStyle/>
          <a:p>
            <a:r>
              <a:rPr lang="en-US" altLang="en-US" dirty="0"/>
              <a:t>Organizing a session</a:t>
            </a:r>
            <a:endParaRPr lang="en-GB" altLang="en-US" dirty="0"/>
          </a:p>
        </p:txBody>
      </p:sp>
      <p:graphicFrame>
        <p:nvGraphicFramePr>
          <p:cNvPr id="58432" name="Group 64"/>
          <p:cNvGraphicFramePr>
            <a:graphicFrameLocks noGrp="1"/>
          </p:cNvGraphicFramePr>
          <p:nvPr>
            <p:ph idx="1"/>
            <p:extLst>
              <p:ext uri="{D42A27DB-BD31-4B8C-83A1-F6EECF244321}">
                <p14:modId xmlns:p14="http://schemas.microsoft.com/office/powerpoint/2010/main" xmlns="" val="141177733"/>
              </p:ext>
            </p:extLst>
          </p:nvPr>
        </p:nvGraphicFramePr>
        <p:xfrm>
          <a:off x="611560" y="1106124"/>
          <a:ext cx="8229600" cy="4525964"/>
        </p:xfrm>
        <a:graphic>
          <a:graphicData uri="http://schemas.openxmlformats.org/drawingml/2006/table">
            <a:tbl>
              <a:tblPr/>
              <a:tblGrid>
                <a:gridCol w="2057400">
                  <a:extLst>
                    <a:ext uri="{9D8B030D-6E8A-4147-A177-3AD203B41FA5}">
                      <a16:colId xmlns:a16="http://schemas.microsoft.com/office/drawing/2014/main" xmlns="" val="20000"/>
                    </a:ext>
                  </a:extLst>
                </a:gridCol>
                <a:gridCol w="2057400">
                  <a:extLst>
                    <a:ext uri="{9D8B030D-6E8A-4147-A177-3AD203B41FA5}">
                      <a16:colId xmlns:a16="http://schemas.microsoft.com/office/drawing/2014/main" xmlns="" val="20001"/>
                    </a:ext>
                  </a:extLst>
                </a:gridCol>
                <a:gridCol w="2057400">
                  <a:extLst>
                    <a:ext uri="{9D8B030D-6E8A-4147-A177-3AD203B41FA5}">
                      <a16:colId xmlns:a16="http://schemas.microsoft.com/office/drawing/2014/main" xmlns="" val="20002"/>
                    </a:ext>
                  </a:extLst>
                </a:gridCol>
                <a:gridCol w="2057400">
                  <a:extLst>
                    <a:ext uri="{9D8B030D-6E8A-4147-A177-3AD203B41FA5}">
                      <a16:colId xmlns:a16="http://schemas.microsoft.com/office/drawing/2014/main" xmlns="" val="20003"/>
                    </a:ext>
                  </a:extLst>
                </a:gridCol>
              </a:tblGrid>
              <a:tr h="113188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Group 1</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Group 2</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Group 3</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113188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Lesson Time</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0-15mins</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with teacher</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1C379"/>
                    </a:solid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on</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Follow-up activity</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1130300">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Lesson Time 16-30mins</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Follow-up activity</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with teacher</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1C379"/>
                    </a:solid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on</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2"/>
                  </a:ext>
                </a:extLst>
              </a:tr>
              <a:tr h="113188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Lesson Time 31-45mins</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on</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Follow-up activity</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with teacher</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1C379"/>
                    </a:solidFill>
                  </a:tcPr>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xmlns="" val="3599548071"/>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type="body" idx="1"/>
          </p:nvPr>
        </p:nvSpPr>
        <p:spPr>
          <a:xfrm>
            <a:off x="1042988" y="1412875"/>
            <a:ext cx="6994525" cy="4525963"/>
          </a:xfrm>
        </p:spPr>
        <p:txBody>
          <a:bodyPr>
            <a:normAutofit/>
          </a:bodyPr>
          <a:lstStyle/>
          <a:p>
            <a:r>
              <a:rPr lang="en-GB" altLang="en-US" dirty="0"/>
              <a:t>Assess the pupils and split them into ability groups;</a:t>
            </a:r>
          </a:p>
          <a:p>
            <a:r>
              <a:rPr lang="en-GB" altLang="en-US" dirty="0"/>
              <a:t>Giving each group a strong identity by giving the groups names helps both you and the students;</a:t>
            </a:r>
          </a:p>
          <a:p>
            <a:r>
              <a:rPr lang="en-GB" altLang="en-US" dirty="0"/>
              <a:t>It is also useful to refer to the group you will be working with  as “the focus group”.</a:t>
            </a:r>
          </a:p>
        </p:txBody>
      </p:sp>
      <p:pic>
        <p:nvPicPr>
          <p:cNvPr id="27652" name="Picture 4" descr="j023936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75444" y="1610950"/>
            <a:ext cx="749300" cy="72866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pic>
        <p:nvPicPr>
          <p:cNvPr id="27653" name="Picture 5" descr="j023266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39750" y="4941888"/>
            <a:ext cx="703263" cy="71755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pic>
        <p:nvPicPr>
          <p:cNvPr id="27655" name="Picture 7" descr="j0282970"/>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954279" y="4854228"/>
            <a:ext cx="703262" cy="73501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sp>
        <p:nvSpPr>
          <p:cNvPr id="27656" name="Rectangle 8"/>
          <p:cNvSpPr>
            <a:spLocks noGrp="1" noChangeArrowheads="1"/>
          </p:cNvSpPr>
          <p:nvPr>
            <p:ph type="title"/>
          </p:nvPr>
        </p:nvSpPr>
        <p:spPr>
          <a:solidFill>
            <a:schemeClr val="accent5">
              <a:lumMod val="75000"/>
            </a:schemeClr>
          </a:solidFill>
        </p:spPr>
        <p:txBody>
          <a:bodyPr/>
          <a:lstStyle/>
          <a:p>
            <a:r>
              <a:rPr lang="en-US" altLang="en-US" dirty="0"/>
              <a:t>Organizing a session</a:t>
            </a:r>
          </a:p>
        </p:txBody>
      </p:sp>
      <p:pic>
        <p:nvPicPr>
          <p:cNvPr id="27657" name="Picture 9" descr="j0236608"/>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956550" y="1628775"/>
            <a:ext cx="720725" cy="71913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spTree>
    <p:extLst>
      <p:ext uri="{BB962C8B-B14F-4D97-AF65-F5344CB8AC3E}">
        <p14:creationId xmlns:p14="http://schemas.microsoft.com/office/powerpoint/2010/main" xmlns="" val="1988696627"/>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899593" y="3789040"/>
            <a:ext cx="2952750" cy="1873250"/>
          </a:xfrm>
        </p:spPr>
        <p:txBody>
          <a:bodyPr>
            <a:normAutofit fontScale="90000"/>
          </a:bodyPr>
          <a:lstStyle/>
          <a:p>
            <a:r>
              <a:rPr lang="en-GB" altLang="en-US" sz="11700" dirty="0">
                <a:solidFill>
                  <a:srgbClr val="FF0000"/>
                </a:solidFill>
              </a:rPr>
              <a:t>1</a:t>
            </a:r>
            <a:r>
              <a:rPr lang="en-GB" altLang="en-US" sz="11700" dirty="0">
                <a:solidFill>
                  <a:srgbClr val="0000FF"/>
                </a:solidFill>
              </a:rPr>
              <a:t>+</a:t>
            </a:r>
            <a:r>
              <a:rPr lang="en-GB" altLang="en-US" sz="11700" dirty="0">
                <a:solidFill>
                  <a:srgbClr val="00FF00"/>
                </a:solidFill>
              </a:rPr>
              <a:t>?</a:t>
            </a:r>
          </a:p>
        </p:txBody>
      </p:sp>
      <p:sp>
        <p:nvSpPr>
          <p:cNvPr id="26627" name="Rectangle 3"/>
          <p:cNvSpPr>
            <a:spLocks noGrp="1" noChangeArrowheads="1"/>
          </p:cNvSpPr>
          <p:nvPr>
            <p:ph type="body" idx="1"/>
          </p:nvPr>
        </p:nvSpPr>
        <p:spPr>
          <a:xfrm>
            <a:off x="323529" y="1773238"/>
            <a:ext cx="4104878" cy="2160240"/>
          </a:xfrm>
        </p:spPr>
        <p:txBody>
          <a:bodyPr>
            <a:normAutofit lnSpcReduction="10000"/>
          </a:bodyPr>
          <a:lstStyle/>
          <a:p>
            <a:pPr algn="ctr">
              <a:buFontTx/>
              <a:buNone/>
            </a:pPr>
            <a:r>
              <a:rPr lang="en-GB" altLang="en-US" sz="2400" dirty="0"/>
              <a:t>When you do guided reading you will be working with </a:t>
            </a:r>
            <a:r>
              <a:rPr lang="en-GB" altLang="en-US" sz="2400" b="1" dirty="0"/>
              <a:t>1 group </a:t>
            </a:r>
            <a:r>
              <a:rPr lang="en-GB" altLang="en-US" sz="2400" dirty="0"/>
              <a:t> so you need to think of the activities that the other students can get on with independently</a:t>
            </a:r>
          </a:p>
        </p:txBody>
      </p:sp>
      <p:sp>
        <p:nvSpPr>
          <p:cNvPr id="14" name="Rectangle 8"/>
          <p:cNvSpPr txBox="1">
            <a:spLocks noChangeArrowheads="1"/>
          </p:cNvSpPr>
          <p:nvPr/>
        </p:nvSpPr>
        <p:spPr>
          <a:xfrm>
            <a:off x="457200" y="274638"/>
            <a:ext cx="8229600" cy="1143000"/>
          </a:xfrm>
          <a:prstGeom prst="rect">
            <a:avLst/>
          </a:prstGeom>
          <a:solidFill>
            <a:schemeClr val="accent5">
              <a:lumMod val="75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dirty="0"/>
              <a:t>Planning a session</a:t>
            </a:r>
          </a:p>
        </p:txBody>
      </p:sp>
      <p:sp>
        <p:nvSpPr>
          <p:cNvPr id="2" name="TextBox 1"/>
          <p:cNvSpPr txBox="1"/>
          <p:nvPr/>
        </p:nvSpPr>
        <p:spPr>
          <a:xfrm>
            <a:off x="4860032" y="1773238"/>
            <a:ext cx="4104456" cy="2677656"/>
          </a:xfrm>
          <a:prstGeom prst="rect">
            <a:avLst/>
          </a:prstGeom>
          <a:noFill/>
        </p:spPr>
        <p:txBody>
          <a:bodyPr wrap="square" rtlCol="0">
            <a:spAutoFit/>
          </a:bodyPr>
          <a:lstStyle/>
          <a:p>
            <a:r>
              <a:rPr lang="en-GB" altLang="en-US" sz="2400" dirty="0"/>
              <a:t>Plan how you will organise the classroom and the activities the other groups will do;</a:t>
            </a:r>
          </a:p>
          <a:p>
            <a:r>
              <a:rPr lang="en-GB" altLang="en-US" sz="2400" dirty="0"/>
              <a:t>Plan for working with the focus group. In other words, plan for guided reading.</a:t>
            </a:r>
            <a:endParaRPr lang="en-GB" sz="2400" dirty="0"/>
          </a:p>
        </p:txBody>
      </p:sp>
      <p:pic>
        <p:nvPicPr>
          <p:cNvPr id="16" name="Picture 4" descr="j032658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796136" y="4649048"/>
            <a:ext cx="1008261" cy="86682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05050366"/>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164355"/>
            <a:ext cx="8229600" cy="1143000"/>
          </a:xfrm>
          <a:solidFill>
            <a:schemeClr val="accent5">
              <a:lumMod val="75000"/>
            </a:schemeClr>
          </a:solidFill>
        </p:spPr>
        <p:txBody>
          <a:bodyPr>
            <a:normAutofit/>
          </a:bodyPr>
          <a:lstStyle/>
          <a:p>
            <a:r>
              <a:rPr lang="en-GB" altLang="en-US" sz="2800" dirty="0"/>
              <a:t>Activities – for the other groups to work on alone</a:t>
            </a:r>
          </a:p>
        </p:txBody>
      </p:sp>
      <p:sp>
        <p:nvSpPr>
          <p:cNvPr id="28675" name="Rectangle 3"/>
          <p:cNvSpPr>
            <a:spLocks noGrp="1" noChangeArrowheads="1"/>
          </p:cNvSpPr>
          <p:nvPr>
            <p:ph type="body" idx="1"/>
          </p:nvPr>
        </p:nvSpPr>
        <p:spPr>
          <a:xfrm>
            <a:off x="173831" y="1405731"/>
            <a:ext cx="4619625" cy="1084263"/>
          </a:xfrm>
        </p:spPr>
        <p:txBody>
          <a:bodyPr>
            <a:normAutofit/>
          </a:bodyPr>
          <a:lstStyle/>
          <a:p>
            <a:pPr algn="ctr">
              <a:buFontTx/>
              <a:buNone/>
            </a:pPr>
            <a:r>
              <a:rPr lang="en-GB" altLang="en-US" sz="2800" dirty="0"/>
              <a:t>Follow-up activities that are directly related to the text</a:t>
            </a:r>
          </a:p>
        </p:txBody>
      </p:sp>
      <p:sp>
        <p:nvSpPr>
          <p:cNvPr id="28676" name="Text Box 4"/>
          <p:cNvSpPr txBox="1">
            <a:spLocks noChangeArrowheads="1"/>
          </p:cNvSpPr>
          <p:nvPr/>
        </p:nvSpPr>
        <p:spPr bwMode="auto">
          <a:xfrm>
            <a:off x="5508625" y="3429000"/>
            <a:ext cx="2592388" cy="3667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28679" name="Text Box 7"/>
          <p:cNvSpPr txBox="1">
            <a:spLocks noChangeArrowheads="1"/>
          </p:cNvSpPr>
          <p:nvPr/>
        </p:nvSpPr>
        <p:spPr bwMode="auto">
          <a:xfrm>
            <a:off x="1403350" y="3789363"/>
            <a:ext cx="2952750" cy="3667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28680" name="Text Box 8"/>
          <p:cNvSpPr txBox="1">
            <a:spLocks noChangeArrowheads="1"/>
          </p:cNvSpPr>
          <p:nvPr/>
        </p:nvSpPr>
        <p:spPr bwMode="auto">
          <a:xfrm>
            <a:off x="319557" y="2869231"/>
            <a:ext cx="3313112" cy="5232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Journal writing</a:t>
            </a:r>
          </a:p>
        </p:txBody>
      </p:sp>
      <p:sp>
        <p:nvSpPr>
          <p:cNvPr id="28681" name="Text Box 9"/>
          <p:cNvSpPr txBox="1">
            <a:spLocks noChangeArrowheads="1"/>
          </p:cNvSpPr>
          <p:nvPr/>
        </p:nvSpPr>
        <p:spPr bwMode="auto">
          <a:xfrm>
            <a:off x="4718447" y="1511806"/>
            <a:ext cx="3313112" cy="9541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Quiet independent reading</a:t>
            </a:r>
          </a:p>
        </p:txBody>
      </p:sp>
      <p:sp>
        <p:nvSpPr>
          <p:cNvPr id="28682" name="Text Box 10"/>
          <p:cNvSpPr txBox="1">
            <a:spLocks noChangeArrowheads="1"/>
          </p:cNvSpPr>
          <p:nvPr/>
        </p:nvSpPr>
        <p:spPr bwMode="auto">
          <a:xfrm>
            <a:off x="4933156" y="2645982"/>
            <a:ext cx="3313113" cy="5232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Listening activities</a:t>
            </a:r>
          </a:p>
        </p:txBody>
      </p:sp>
      <p:sp>
        <p:nvSpPr>
          <p:cNvPr id="28683" name="Text Box 11"/>
          <p:cNvSpPr txBox="1">
            <a:spLocks noChangeArrowheads="1"/>
          </p:cNvSpPr>
          <p:nvPr/>
        </p:nvSpPr>
        <p:spPr bwMode="auto">
          <a:xfrm>
            <a:off x="401542" y="4659815"/>
            <a:ext cx="3313112" cy="5232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ICT based activities</a:t>
            </a:r>
          </a:p>
        </p:txBody>
      </p:sp>
      <p:pic>
        <p:nvPicPr>
          <p:cNvPr id="28684" name="Picture 12" descr="j030736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783742" y="2995892"/>
            <a:ext cx="1011238" cy="1093787"/>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pic>
        <p:nvPicPr>
          <p:cNvPr id="28685" name="Picture 13" descr="j0290679"/>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57063" y="3245681"/>
            <a:ext cx="1119188" cy="100965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pic>
        <p:nvPicPr>
          <p:cNvPr id="28686" name="Picture 14" descr="j0238161"/>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rot="10800000" flipV="1">
            <a:off x="3374729" y="4755108"/>
            <a:ext cx="1079500" cy="1023938"/>
          </a:xfrm>
          <a:prstGeom prst="rect">
            <a:avLst/>
          </a:prstGeom>
          <a:noFill/>
          <a:extLst>
            <a:ext uri="{909E8E84-426E-40DD-AFC4-6F175D3DCCD1}">
              <a14:hiddenFill xmlns:a14="http://schemas.microsoft.com/office/drawing/2010/main" xmlns="">
                <a:solidFill>
                  <a:srgbClr val="FFFFFF"/>
                </a:solidFill>
              </a14:hiddenFill>
            </a:ext>
          </a:extLst>
        </p:spPr>
      </p:pic>
      <p:pic>
        <p:nvPicPr>
          <p:cNvPr id="28687" name="Picture 15" descr="j0292112"/>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956550" y="1196975"/>
            <a:ext cx="815975" cy="809625"/>
          </a:xfrm>
          <a:prstGeom prst="rect">
            <a:avLst/>
          </a:prstGeom>
          <a:noFill/>
          <a:extLst>
            <a:ext uri="{909E8E84-426E-40DD-AFC4-6F175D3DCCD1}">
              <a14:hiddenFill xmlns:a14="http://schemas.microsoft.com/office/drawing/2010/main" xmlns="">
                <a:solidFill>
                  <a:srgbClr val="FFFFFF"/>
                </a:solidFill>
              </a14:hiddenFill>
            </a:ext>
          </a:extLst>
        </p:spPr>
      </p:pic>
      <p:pic>
        <p:nvPicPr>
          <p:cNvPr id="28688" name="Picture 16" descr="j0382574"/>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830755" y="2480552"/>
            <a:ext cx="792163" cy="792162"/>
          </a:xfrm>
          <a:prstGeom prst="rect">
            <a:avLst/>
          </a:prstGeom>
          <a:noFill/>
          <a:extLst>
            <a:ext uri="{909E8E84-426E-40DD-AFC4-6F175D3DCCD1}">
              <a14:hiddenFill xmlns:a14="http://schemas.microsoft.com/office/drawing/2010/main" xmlns="">
                <a:solidFill>
                  <a:srgbClr val="FFFFFF"/>
                </a:solidFill>
              </a14:hiddenFill>
            </a:ext>
          </a:extLst>
        </p:spPr>
      </p:pic>
      <p:sp>
        <p:nvSpPr>
          <p:cNvPr id="28689" name="Text Box 17"/>
          <p:cNvSpPr txBox="1">
            <a:spLocks noChangeArrowheads="1"/>
          </p:cNvSpPr>
          <p:nvPr/>
        </p:nvSpPr>
        <p:spPr bwMode="auto">
          <a:xfrm>
            <a:off x="1228773" y="3885750"/>
            <a:ext cx="3313112" cy="5232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ctr">
              <a:spcBef>
                <a:spcPct val="50000"/>
              </a:spcBef>
            </a:pPr>
            <a:r>
              <a:rPr lang="en-US" altLang="en-US" sz="2800" dirty="0"/>
              <a:t>Reading on</a:t>
            </a:r>
            <a:endParaRPr lang="en-GB" altLang="en-US" sz="2800" dirty="0"/>
          </a:p>
        </p:txBody>
      </p:sp>
      <p:sp>
        <p:nvSpPr>
          <p:cNvPr id="28690" name="Text Box 18"/>
          <p:cNvSpPr txBox="1">
            <a:spLocks noChangeArrowheads="1"/>
          </p:cNvSpPr>
          <p:nvPr/>
        </p:nvSpPr>
        <p:spPr bwMode="auto">
          <a:xfrm>
            <a:off x="5373688" y="4522787"/>
            <a:ext cx="3313112" cy="9541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ctr">
              <a:spcBef>
                <a:spcPct val="50000"/>
              </a:spcBef>
            </a:pPr>
            <a:r>
              <a:rPr lang="en-US" altLang="en-US" sz="2800" dirty="0"/>
              <a:t>Handwriting practice</a:t>
            </a:r>
            <a:endParaRPr lang="en-GB" altLang="en-US" sz="2800" dirty="0"/>
          </a:p>
        </p:txBody>
      </p:sp>
      <p:pic>
        <p:nvPicPr>
          <p:cNvPr id="28691" name="Picture 19" descr="MC900439859[1]"/>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4152670" y="3618192"/>
            <a:ext cx="1323975" cy="996950"/>
          </a:xfrm>
          <a:prstGeom prst="rect">
            <a:avLst/>
          </a:prstGeom>
          <a:noFill/>
          <a:extLst>
            <a:ext uri="{909E8E84-426E-40DD-AFC4-6F175D3DCCD1}">
              <a14:hiddenFill xmlns:a14="http://schemas.microsoft.com/office/drawing/2010/main" xmlns="">
                <a:solidFill>
                  <a:srgbClr val="FFFFFF"/>
                </a:solidFill>
              </a14:hiddenFill>
            </a:ext>
          </a:extLst>
        </p:spPr>
      </p:pic>
      <p:pic>
        <p:nvPicPr>
          <p:cNvPr id="28692" name="Picture 20" descr="MC900197585[1]"/>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7789365" y="4755108"/>
            <a:ext cx="1187450" cy="91122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391747610"/>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solidFill>
            <a:schemeClr val="accent5">
              <a:lumMod val="75000"/>
            </a:schemeClr>
          </a:solidFill>
        </p:spPr>
        <p:txBody>
          <a:bodyPr/>
          <a:lstStyle/>
          <a:p>
            <a:r>
              <a:rPr lang="en-GB" altLang="en-US" dirty="0"/>
              <a:t>Planning for the focus group</a:t>
            </a:r>
          </a:p>
        </p:txBody>
      </p:sp>
      <p:sp>
        <p:nvSpPr>
          <p:cNvPr id="35843" name="Rectangle 3"/>
          <p:cNvSpPr>
            <a:spLocks noGrp="1" noChangeArrowheads="1"/>
          </p:cNvSpPr>
          <p:nvPr>
            <p:ph type="body" idx="1"/>
          </p:nvPr>
        </p:nvSpPr>
        <p:spPr/>
        <p:txBody>
          <a:bodyPr>
            <a:normAutofit lnSpcReduction="10000"/>
          </a:bodyPr>
          <a:lstStyle/>
          <a:p>
            <a:r>
              <a:rPr lang="en-GB" altLang="en-US" dirty="0"/>
              <a:t>Look at the guided reading texts available and decide which book you are going to use with each group;</a:t>
            </a:r>
          </a:p>
          <a:p>
            <a:r>
              <a:rPr lang="en-GB" altLang="en-US" dirty="0"/>
              <a:t>You may decide to use the same book or you may decide to use different books;</a:t>
            </a:r>
          </a:p>
          <a:p>
            <a:r>
              <a:rPr lang="en-GB" altLang="en-US" dirty="0"/>
              <a:t>Read the book(s) and decide which reading objectives you intend to teach and how you will teach that objective.</a:t>
            </a:r>
          </a:p>
        </p:txBody>
      </p:sp>
      <p:pic>
        <p:nvPicPr>
          <p:cNvPr id="35844" name="Picture 4" descr="j0128388"/>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235825" y="5062538"/>
            <a:ext cx="1543050" cy="146526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971627781"/>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8636"/>
            <a:ext cx="8229600" cy="1143000"/>
          </a:xfrm>
          <a:solidFill>
            <a:schemeClr val="accent5">
              <a:lumMod val="75000"/>
            </a:schemeClr>
          </a:solidFill>
        </p:spPr>
        <p:txBody>
          <a:bodyPr>
            <a:normAutofit fontScale="90000"/>
          </a:bodyPr>
          <a:lstStyle/>
          <a:p>
            <a:r>
              <a:rPr lang="en-GB" dirty="0"/>
              <a:t>Focus for a guided reading session</a:t>
            </a:r>
          </a:p>
        </p:txBody>
      </p:sp>
      <p:sp>
        <p:nvSpPr>
          <p:cNvPr id="3" name="Content Placeholder 2"/>
          <p:cNvSpPr>
            <a:spLocks noGrp="1"/>
          </p:cNvSpPr>
          <p:nvPr>
            <p:ph idx="1"/>
          </p:nvPr>
        </p:nvSpPr>
        <p:spPr>
          <a:xfrm>
            <a:off x="467544" y="1556792"/>
            <a:ext cx="2952328" cy="4032448"/>
          </a:xfrm>
        </p:spPr>
        <p:txBody>
          <a:bodyPr>
            <a:normAutofit fontScale="62500" lnSpcReduction="20000"/>
          </a:bodyPr>
          <a:lstStyle/>
          <a:p>
            <a:r>
              <a:rPr lang="en-GB" dirty="0"/>
              <a:t>Decoding new words</a:t>
            </a:r>
          </a:p>
          <a:p>
            <a:r>
              <a:rPr lang="en-GB" dirty="0"/>
              <a:t>Using illustrations to support prediction</a:t>
            </a:r>
          </a:p>
          <a:p>
            <a:r>
              <a:rPr lang="en-GB" dirty="0"/>
              <a:t>Character development</a:t>
            </a:r>
          </a:p>
          <a:p>
            <a:r>
              <a:rPr lang="en-GB" dirty="0"/>
              <a:t>Predicting outcomes</a:t>
            </a:r>
          </a:p>
          <a:p>
            <a:r>
              <a:rPr lang="en-GB" dirty="0"/>
              <a:t>Understanding the contents</a:t>
            </a:r>
          </a:p>
          <a:p>
            <a:r>
              <a:rPr lang="en-GB" dirty="0"/>
              <a:t>Interpreting punctuation</a:t>
            </a:r>
          </a:p>
          <a:p>
            <a:r>
              <a:rPr lang="en-GB" dirty="0"/>
              <a:t>Introducing a new text form</a:t>
            </a:r>
          </a:p>
          <a:p>
            <a:r>
              <a:rPr lang="en-GB" dirty="0"/>
              <a:t>Inferring from dialogue</a:t>
            </a:r>
          </a:p>
          <a:p>
            <a:endParaRPr lang="en-GB" dirty="0"/>
          </a:p>
        </p:txBody>
      </p:sp>
      <p:pic>
        <p:nvPicPr>
          <p:cNvPr id="3074" name="Picture 2" descr="http://www.twinkl.co.uk/image/resource_preview_large/T-L-1202-AF7-Guided-Reading-Question-Cards.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369011" y="1556792"/>
            <a:ext cx="5757736" cy="403244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10353510"/>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solidFill>
            <a:schemeClr val="accent5">
              <a:lumMod val="75000"/>
            </a:schemeClr>
          </a:solidFill>
        </p:spPr>
        <p:txBody>
          <a:bodyPr/>
          <a:lstStyle/>
          <a:p>
            <a:r>
              <a:rPr lang="en-US" altLang="en-US" dirty="0">
                <a:latin typeface="+mn-lt"/>
              </a:rPr>
              <a:t>Activities for the GR session</a:t>
            </a:r>
            <a:endParaRPr lang="en-GB" altLang="en-US" dirty="0">
              <a:latin typeface="+mn-lt"/>
            </a:endParaRPr>
          </a:p>
        </p:txBody>
      </p:sp>
      <p:pic>
        <p:nvPicPr>
          <p:cNvPr id="4" name="Picture 2" descr="http://welove1stgrade.wikispaces.com/file/view/Guided-Reading-Beach-Balls-N303_XL.jpg/239025885/218x218/Guided-Reading-Beach-Balls-N303_XL.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96335" y="4325330"/>
            <a:ext cx="1407925" cy="1407925"/>
          </a:xfrm>
          <a:prstGeom prst="rect">
            <a:avLst/>
          </a:prstGeom>
          <a:noFill/>
          <a:extLst>
            <a:ext uri="{909E8E84-426E-40DD-AFC4-6F175D3DCCD1}">
              <a14:hiddenFill xmlns:a14="http://schemas.microsoft.com/office/drawing/2010/main" xmlns="">
                <a:solidFill>
                  <a:srgbClr val="FFFFFF"/>
                </a:solidFill>
              </a14:hiddenFill>
            </a:ext>
          </a:extLst>
        </p:spPr>
      </p:pic>
      <p:graphicFrame>
        <p:nvGraphicFramePr>
          <p:cNvPr id="5" name="Content Placeholder 3"/>
          <p:cNvGraphicFramePr>
            <a:graphicFrameLocks noGrp="1"/>
          </p:cNvGraphicFramePr>
          <p:nvPr>
            <p:ph idx="1"/>
            <p:extLst>
              <p:ext uri="{D42A27DB-BD31-4B8C-83A1-F6EECF244321}">
                <p14:modId xmlns:p14="http://schemas.microsoft.com/office/powerpoint/2010/main" xmlns="" val="3960107495"/>
              </p:ext>
            </p:extLst>
          </p:nvPr>
        </p:nvGraphicFramePr>
        <p:xfrm>
          <a:off x="3237800" y="3652468"/>
          <a:ext cx="2668400" cy="20155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MCj04361610000[1]"/>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6375251" y="1764921"/>
            <a:ext cx="1838325" cy="1323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TextBox 2"/>
          <p:cNvSpPr txBox="1"/>
          <p:nvPr/>
        </p:nvSpPr>
        <p:spPr>
          <a:xfrm>
            <a:off x="8213576" y="1919078"/>
            <a:ext cx="946448" cy="1015663"/>
          </a:xfrm>
          <a:prstGeom prst="rect">
            <a:avLst/>
          </a:prstGeom>
          <a:noFill/>
        </p:spPr>
        <p:txBody>
          <a:bodyPr wrap="square" rtlCol="0">
            <a:spAutoFit/>
          </a:bodyPr>
          <a:lstStyle/>
          <a:p>
            <a:r>
              <a:rPr lang="en-GB" sz="1000" dirty="0">
                <a:hlinkClick r:id="rId9" action="ppaction://hlinkfile"/>
              </a:rPr>
              <a:t>GUIDED READING CAROUSEL IDEAS KS1 AND KS2.doc</a:t>
            </a:r>
            <a:endParaRPr lang="en-GB" sz="1000" dirty="0"/>
          </a:p>
        </p:txBody>
      </p:sp>
      <p:pic>
        <p:nvPicPr>
          <p:cNvPr id="6" name="Picture 5"/>
          <p:cNvPicPr>
            <a:picLocks noChangeAspect="1"/>
          </p:cNvPicPr>
          <p:nvPr/>
        </p:nvPicPr>
        <p:blipFill>
          <a:blip r:embed="rId10">
            <a:extLst>
              <a:ext uri="{28A0092B-C50C-407E-A947-70E740481C1C}">
                <a14:useLocalDpi xmlns:a14="http://schemas.microsoft.com/office/drawing/2010/main" xmlns="" val="0"/>
              </a:ext>
            </a:extLst>
          </a:blip>
          <a:stretch>
            <a:fillRect/>
          </a:stretch>
        </p:blipFill>
        <p:spPr>
          <a:xfrm>
            <a:off x="3740080" y="1755205"/>
            <a:ext cx="2297033" cy="1661869"/>
          </a:xfrm>
          <a:prstGeom prst="rect">
            <a:avLst/>
          </a:prstGeom>
        </p:spPr>
      </p:pic>
      <p:pic>
        <p:nvPicPr>
          <p:cNvPr id="7" name="Picture 6"/>
          <p:cNvPicPr>
            <a:picLocks noChangeAspect="1"/>
          </p:cNvPicPr>
          <p:nvPr/>
        </p:nvPicPr>
        <p:blipFill>
          <a:blip r:embed="rId11">
            <a:extLst>
              <a:ext uri="{28A0092B-C50C-407E-A947-70E740481C1C}">
                <a14:useLocalDpi xmlns:a14="http://schemas.microsoft.com/office/drawing/2010/main" xmlns="" val="0"/>
              </a:ext>
            </a:extLst>
          </a:blip>
          <a:stretch>
            <a:fillRect/>
          </a:stretch>
        </p:blipFill>
        <p:spPr>
          <a:xfrm>
            <a:off x="35329" y="1600200"/>
            <a:ext cx="1893121" cy="2519363"/>
          </a:xfrm>
          <a:prstGeom prst="rect">
            <a:avLst/>
          </a:prstGeom>
        </p:spPr>
      </p:pic>
      <p:pic>
        <p:nvPicPr>
          <p:cNvPr id="8" name="Picture 7"/>
          <p:cNvPicPr>
            <a:picLocks noChangeAspect="1"/>
          </p:cNvPicPr>
          <p:nvPr/>
        </p:nvPicPr>
        <p:blipFill>
          <a:blip r:embed="rId12" cstate="print">
            <a:extLst>
              <a:ext uri="{28A0092B-C50C-407E-A947-70E740481C1C}">
                <a14:useLocalDpi xmlns:a14="http://schemas.microsoft.com/office/drawing/2010/main" xmlns="" val="0"/>
              </a:ext>
            </a:extLst>
          </a:blip>
          <a:stretch>
            <a:fillRect/>
          </a:stretch>
        </p:blipFill>
        <p:spPr>
          <a:xfrm>
            <a:off x="109652" y="4342892"/>
            <a:ext cx="2876026" cy="1258577"/>
          </a:xfrm>
          <a:prstGeom prst="rect">
            <a:avLst/>
          </a:prstGeom>
        </p:spPr>
      </p:pic>
      <p:pic>
        <p:nvPicPr>
          <p:cNvPr id="9" name="Picture 8"/>
          <p:cNvPicPr>
            <a:picLocks noChangeAspect="1"/>
          </p:cNvPicPr>
          <p:nvPr/>
        </p:nvPicPr>
        <p:blipFill>
          <a:blip r:embed="rId13">
            <a:extLst>
              <a:ext uri="{28A0092B-C50C-407E-A947-70E740481C1C}">
                <a14:useLocalDpi xmlns:a14="http://schemas.microsoft.com/office/drawing/2010/main" xmlns="" val="0"/>
              </a:ext>
            </a:extLst>
          </a:blip>
          <a:stretch>
            <a:fillRect/>
          </a:stretch>
        </p:blipFill>
        <p:spPr>
          <a:xfrm>
            <a:off x="6113437" y="3532382"/>
            <a:ext cx="1180976" cy="1491233"/>
          </a:xfrm>
          <a:prstGeom prst="rect">
            <a:avLst/>
          </a:prstGeom>
        </p:spPr>
      </p:pic>
      <p:pic>
        <p:nvPicPr>
          <p:cNvPr id="10" name="Picture 9"/>
          <p:cNvPicPr>
            <a:picLocks noChangeAspect="1"/>
          </p:cNvPicPr>
          <p:nvPr/>
        </p:nvPicPr>
        <p:blipFill>
          <a:blip r:embed="rId14" cstate="print">
            <a:extLst>
              <a:ext uri="{28A0092B-C50C-407E-A947-70E740481C1C}">
                <a14:useLocalDpi xmlns:a14="http://schemas.microsoft.com/office/drawing/2010/main" xmlns="" val="0"/>
              </a:ext>
            </a:extLst>
          </a:blip>
          <a:stretch>
            <a:fillRect/>
          </a:stretch>
        </p:blipFill>
        <p:spPr>
          <a:xfrm>
            <a:off x="2289682" y="2960222"/>
            <a:ext cx="1771626" cy="1254311"/>
          </a:xfrm>
          <a:prstGeom prst="rect">
            <a:avLst/>
          </a:prstGeom>
        </p:spPr>
      </p:pic>
      <p:sp>
        <p:nvSpPr>
          <p:cNvPr id="11" name="TextBox 10"/>
          <p:cNvSpPr txBox="1"/>
          <p:nvPr/>
        </p:nvSpPr>
        <p:spPr>
          <a:xfrm>
            <a:off x="5906200" y="5023615"/>
            <a:ext cx="1546120" cy="769441"/>
          </a:xfrm>
          <a:prstGeom prst="rect">
            <a:avLst/>
          </a:prstGeom>
          <a:noFill/>
        </p:spPr>
        <p:txBody>
          <a:bodyPr wrap="square" rtlCol="0">
            <a:spAutoFit/>
          </a:bodyPr>
          <a:lstStyle/>
          <a:p>
            <a:r>
              <a:rPr lang="en-GB" sz="1100" dirty="0" smtClean="0">
                <a:hlinkClick r:id="rId15" action="ppaction://hlinkfile"/>
              </a:rPr>
              <a:t>Questionstoaskwhenreading_Barretts-Taxonomy.doc</a:t>
            </a:r>
            <a:endParaRPr lang="en-GB" sz="1100" dirty="0" smtClean="0"/>
          </a:p>
          <a:p>
            <a:endParaRPr lang="en-GB" sz="1100" dirty="0"/>
          </a:p>
        </p:txBody>
      </p:sp>
    </p:spTree>
    <p:extLst>
      <p:ext uri="{BB962C8B-B14F-4D97-AF65-F5344CB8AC3E}">
        <p14:creationId xmlns:p14="http://schemas.microsoft.com/office/powerpoint/2010/main" xmlns="" val="1269692046"/>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67544" y="260648"/>
            <a:ext cx="8229600" cy="1143000"/>
          </a:xfrm>
          <a:solidFill>
            <a:schemeClr val="accent5">
              <a:lumMod val="75000"/>
            </a:schemeClr>
          </a:solidFill>
        </p:spPr>
        <p:txBody>
          <a:bodyPr/>
          <a:lstStyle/>
          <a:p>
            <a:r>
              <a:rPr lang="en-GB" altLang="en-US" dirty="0"/>
              <a:t>Planning for guided reading</a:t>
            </a:r>
          </a:p>
        </p:txBody>
      </p:sp>
      <p:graphicFrame>
        <p:nvGraphicFramePr>
          <p:cNvPr id="36936" name="Group 72"/>
          <p:cNvGraphicFramePr>
            <a:graphicFrameLocks noGrp="1"/>
          </p:cNvGraphicFramePr>
          <p:nvPr>
            <p:ph idx="1"/>
            <p:extLst>
              <p:ext uri="{D42A27DB-BD31-4B8C-83A1-F6EECF244321}">
                <p14:modId xmlns:p14="http://schemas.microsoft.com/office/powerpoint/2010/main" xmlns="" val="1094278674"/>
              </p:ext>
            </p:extLst>
          </p:nvPr>
        </p:nvGraphicFramePr>
        <p:xfrm>
          <a:off x="464220" y="1628800"/>
          <a:ext cx="6552728" cy="3782932"/>
        </p:xfrm>
        <a:graphic>
          <a:graphicData uri="http://schemas.openxmlformats.org/drawingml/2006/table">
            <a:tbl>
              <a:tblPr/>
              <a:tblGrid>
                <a:gridCol w="2186771">
                  <a:extLst>
                    <a:ext uri="{9D8B030D-6E8A-4147-A177-3AD203B41FA5}">
                      <a16:colId xmlns:a16="http://schemas.microsoft.com/office/drawing/2014/main" xmlns="" val="20000"/>
                    </a:ext>
                  </a:extLst>
                </a:gridCol>
                <a:gridCol w="4365957">
                  <a:extLst>
                    <a:ext uri="{9D8B030D-6E8A-4147-A177-3AD203B41FA5}">
                      <a16:colId xmlns:a16="http://schemas.microsoft.com/office/drawing/2014/main" xmlns="" val="20001"/>
                    </a:ext>
                  </a:extLst>
                </a:gridCol>
              </a:tblGrid>
              <a:tr h="379756">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Group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Stars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32381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Book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340470">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a:ln>
                            <a:noFill/>
                          </a:ln>
                          <a:solidFill>
                            <a:schemeClr val="tx1"/>
                          </a:solidFill>
                          <a:effectLst/>
                          <a:latin typeface="+mn-lt"/>
                          <a:cs typeface="Arial" panose="020B0604020202020204" pitchFamily="34" charset="0"/>
                        </a:rPr>
                        <a:t>Learning objective</a:t>
                      </a:r>
                      <a:endParaRPr kumimoji="0" lang="en-GB"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2"/>
                  </a:ext>
                </a:extLst>
              </a:tr>
              <a:tr h="911413">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What I will do</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3"/>
                  </a:ext>
                </a:extLst>
              </a:tr>
              <a:tr h="95069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What the children will do</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4"/>
                  </a:ext>
                </a:extLst>
              </a:tr>
              <a:tr h="809545">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Success criteria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5"/>
                  </a:ext>
                </a:extLst>
              </a:tr>
            </a:tbl>
          </a:graphicData>
        </a:graphic>
      </p:graphicFrame>
      <p:pic>
        <p:nvPicPr>
          <p:cNvPr id="4" name="Picture 3" descr="j0157017"/>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380312" y="3572693"/>
            <a:ext cx="1665288" cy="1819275"/>
          </a:xfrm>
          <a:prstGeom prst="rect">
            <a:avLst/>
          </a:prstGeom>
          <a:noFill/>
          <a:extLst>
            <a:ext uri="{909E8E84-426E-40DD-AFC4-6F175D3DCCD1}">
              <a14:hiddenFill xmlns:a14="http://schemas.microsoft.com/office/drawing/2010/main" xmlns="">
                <a:solidFill>
                  <a:srgbClr val="FFFFFF"/>
                </a:solidFill>
              </a14:hiddenFill>
            </a:ext>
          </a:extLst>
        </p:spPr>
      </p:pic>
      <p:sp>
        <p:nvSpPr>
          <p:cNvPr id="2" name="Rectangle 1"/>
          <p:cNvSpPr/>
          <p:nvPr/>
        </p:nvSpPr>
        <p:spPr>
          <a:xfrm>
            <a:off x="7148023" y="1916832"/>
            <a:ext cx="1923924" cy="1384995"/>
          </a:xfrm>
          <a:prstGeom prst="rect">
            <a:avLst/>
          </a:prstGeom>
          <a:noFill/>
        </p:spPr>
        <p:txBody>
          <a:bodyPr wrap="none" lIns="91440" tIns="45720" rIns="91440" bIns="45720">
            <a:spAutoFit/>
          </a:bodyPr>
          <a:lstStyle/>
          <a:p>
            <a:pPr algn="ctr"/>
            <a:r>
              <a:rPr lang="en-US" sz="2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Anticipate</a:t>
            </a:r>
          </a:p>
          <a:p>
            <a:pPr algn="ctr"/>
            <a:r>
              <a:rPr lang="en-US" sz="2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Problems</a:t>
            </a:r>
          </a:p>
          <a:p>
            <a:pPr algn="ctr"/>
            <a:r>
              <a:rPr lang="en-US" sz="2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t>
            </a:r>
          </a:p>
        </p:txBody>
      </p:sp>
    </p:spTree>
    <p:extLst>
      <p:ext uri="{BB962C8B-B14F-4D97-AF65-F5344CB8AC3E}">
        <p14:creationId xmlns:p14="http://schemas.microsoft.com/office/powerpoint/2010/main" xmlns="" val="3187603027"/>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7115"/>
            <a:ext cx="8229600" cy="1143000"/>
          </a:xfrm>
          <a:solidFill>
            <a:schemeClr val="accent5">
              <a:lumMod val="75000"/>
            </a:schemeClr>
          </a:solidFill>
        </p:spPr>
        <p:txBody>
          <a:bodyPr/>
          <a:lstStyle/>
          <a:p>
            <a:r>
              <a:rPr lang="en-GB" dirty="0"/>
              <a:t>Cwricwlwm Cymreig</a:t>
            </a:r>
          </a:p>
        </p:txBody>
      </p:sp>
      <p:sp>
        <p:nvSpPr>
          <p:cNvPr id="5" name="TextBox 4"/>
          <p:cNvSpPr txBox="1"/>
          <p:nvPr/>
        </p:nvSpPr>
        <p:spPr>
          <a:xfrm>
            <a:off x="3657600" y="2514600"/>
            <a:ext cx="1828800"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sp>
        <p:nvSpPr>
          <p:cNvPr id="6" name="Rectangle 5"/>
          <p:cNvSpPr/>
          <p:nvPr/>
        </p:nvSpPr>
        <p:spPr>
          <a:xfrm>
            <a:off x="3185006" y="1481473"/>
            <a:ext cx="4051290" cy="2554545"/>
          </a:xfrm>
          <a:prstGeom prst="rect">
            <a:avLst/>
          </a:prstGeom>
        </p:spPr>
        <p:txBody>
          <a:bodyPr wrap="square">
            <a:spAutoFit/>
          </a:bodyPr>
          <a:lstStyle/>
          <a:p>
            <a:r>
              <a:rPr lang="en-GB" sz="1600" i="1" dirty="0"/>
              <a:t>“Teachers seeking to incorporate cultural and critical dimensions as well as</a:t>
            </a:r>
          </a:p>
          <a:p>
            <a:r>
              <a:rPr lang="en-GB" sz="1600" i="1" dirty="0"/>
              <a:t>the more “traditional” components of literacy into their work with students</a:t>
            </a:r>
          </a:p>
          <a:p>
            <a:r>
              <a:rPr lang="en-GB" sz="1600" i="1" dirty="0"/>
              <a:t>can do so with guided reading. As an approach to literacy education, it has</a:t>
            </a:r>
          </a:p>
          <a:p>
            <a:r>
              <a:rPr lang="en-GB" sz="1600" i="1" dirty="0"/>
              <a:t>the capacity to be both consistent with the values of a democratic society</a:t>
            </a:r>
          </a:p>
          <a:p>
            <a:r>
              <a:rPr lang="en-GB" sz="1600" i="1" dirty="0"/>
              <a:t>and a means of enhancing those values.”</a:t>
            </a:r>
          </a:p>
          <a:p>
            <a:r>
              <a:rPr lang="en-GB" sz="1600" dirty="0"/>
              <a:t>Biddulph (2002)</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xmlns="" val="0"/>
              </a:ext>
            </a:extLst>
          </a:blip>
          <a:stretch>
            <a:fillRect/>
          </a:stretch>
        </p:blipFill>
        <p:spPr>
          <a:xfrm>
            <a:off x="173745" y="1715611"/>
            <a:ext cx="2219325" cy="2057400"/>
          </a:xfrm>
          <a:prstGeom prst="rect">
            <a:avLst/>
          </a:prstGeom>
        </p:spPr>
      </p:pic>
      <p:sp>
        <p:nvSpPr>
          <p:cNvPr id="8" name="TextBox 7"/>
          <p:cNvSpPr txBox="1"/>
          <p:nvPr/>
        </p:nvSpPr>
        <p:spPr>
          <a:xfrm>
            <a:off x="323528" y="4528461"/>
            <a:ext cx="7922419" cy="1384995"/>
          </a:xfrm>
          <a:prstGeom prst="rect">
            <a:avLst/>
          </a:prstGeom>
          <a:noFill/>
        </p:spPr>
        <p:txBody>
          <a:bodyPr wrap="square" rtlCol="0">
            <a:spAutoFit/>
          </a:bodyPr>
          <a:lstStyle/>
          <a:p>
            <a:r>
              <a:rPr lang="en-US" sz="1600" i="1" dirty="0"/>
              <a:t>“…… the Welsh dimension should be integrated into every subject, where that is relevant and meaningful.”</a:t>
            </a:r>
          </a:p>
          <a:p>
            <a:r>
              <a:rPr lang="en-US" sz="1600" dirty="0"/>
              <a:t>DCELLS ( 2013)</a:t>
            </a:r>
            <a:endParaRPr lang="en-GB" sz="1600" dirty="0"/>
          </a:p>
          <a:p>
            <a:endParaRPr lang="en-GB" dirty="0">
              <a:latin typeface="Comic Sans MS" panose="030F0702030302020204" pitchFamily="66" charset="0"/>
            </a:endParaRPr>
          </a:p>
          <a:p>
            <a:endParaRPr lang="en-GB" dirty="0"/>
          </a:p>
        </p:txBody>
      </p:sp>
      <p:graphicFrame>
        <p:nvGraphicFramePr>
          <p:cNvPr id="9" name="Diagram 8"/>
          <p:cNvGraphicFramePr/>
          <p:nvPr>
            <p:extLst>
              <p:ext uri="{D42A27DB-BD31-4B8C-83A1-F6EECF244321}">
                <p14:modId xmlns:p14="http://schemas.microsoft.com/office/powerpoint/2010/main" xmlns="" val="2485322934"/>
              </p:ext>
            </p:extLst>
          </p:nvPr>
        </p:nvGraphicFramePr>
        <p:xfrm>
          <a:off x="7674124" y="1715611"/>
          <a:ext cx="1435973" cy="37796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251732581"/>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3" y="204912"/>
            <a:ext cx="7886700" cy="1325563"/>
          </a:xfrm>
          <a:solidFill>
            <a:schemeClr val="accent5">
              <a:lumMod val="75000"/>
            </a:schemeClr>
          </a:solidFill>
        </p:spPr>
        <p:txBody>
          <a:bodyPr>
            <a:normAutofit/>
          </a:bodyPr>
          <a:lstStyle/>
          <a:p>
            <a:r>
              <a:rPr lang="en-GB" sz="3400" dirty="0"/>
              <a:t>A key aim of early reading teaching  is for pupils to develop fluency and accuracy</a:t>
            </a:r>
          </a:p>
        </p:txBody>
      </p:sp>
      <p:sp>
        <p:nvSpPr>
          <p:cNvPr id="5" name="TextBox 4"/>
          <p:cNvSpPr txBox="1"/>
          <p:nvPr/>
        </p:nvSpPr>
        <p:spPr>
          <a:xfrm>
            <a:off x="5827053" y="2056114"/>
            <a:ext cx="4084320" cy="2537460"/>
          </a:xfrm>
          <a:prstGeom prst="rect">
            <a:avLst/>
          </a:prstGeom>
          <a:noFill/>
        </p:spPr>
        <p:txBody>
          <a:bodyPr wrap="square" rtlCol="0">
            <a:spAutoFit/>
          </a:bodyPr>
          <a:lstStyle/>
          <a:p>
            <a:endParaRPr lang="en-GB" dirty="0"/>
          </a:p>
        </p:txBody>
      </p:sp>
      <p:sp>
        <p:nvSpPr>
          <p:cNvPr id="10" name="TextBox 9"/>
          <p:cNvSpPr txBox="1"/>
          <p:nvPr/>
        </p:nvSpPr>
        <p:spPr>
          <a:xfrm>
            <a:off x="229158" y="1815730"/>
            <a:ext cx="4344035" cy="830997"/>
          </a:xfrm>
          <a:prstGeom prst="rect">
            <a:avLst/>
          </a:prstGeom>
          <a:noFill/>
          <a:ln>
            <a:solidFill>
              <a:schemeClr val="accent5">
                <a:lumMod val="75000"/>
              </a:schemeClr>
            </a:solidFill>
          </a:ln>
        </p:spPr>
        <p:txBody>
          <a:bodyPr wrap="square" rtlCol="0">
            <a:spAutoFit/>
          </a:bodyPr>
          <a:lstStyle/>
          <a:p>
            <a:pPr algn="just"/>
            <a:r>
              <a:rPr lang="en-US" sz="1600" u="none" dirty="0"/>
              <a:t>Fluency is the ability to read aloud with expression to demonstrate an understanding of the author’s message</a:t>
            </a:r>
            <a:r>
              <a:rPr lang="en-US" sz="1600" b="1" u="none" dirty="0"/>
              <a:t>.</a:t>
            </a:r>
            <a:endParaRPr lang="en-GB" sz="1600" b="1" u="none" dirty="0"/>
          </a:p>
        </p:txBody>
      </p:sp>
      <p:sp>
        <p:nvSpPr>
          <p:cNvPr id="9" name="TextBox 8"/>
          <p:cNvSpPr txBox="1"/>
          <p:nvPr/>
        </p:nvSpPr>
        <p:spPr>
          <a:xfrm>
            <a:off x="1573710" y="2913363"/>
            <a:ext cx="5704375" cy="1569660"/>
          </a:xfrm>
          <a:prstGeom prst="rect">
            <a:avLst/>
          </a:prstGeom>
          <a:noFill/>
          <a:ln>
            <a:solidFill>
              <a:schemeClr val="accent5">
                <a:lumMod val="75000"/>
              </a:schemeClr>
            </a:solidFill>
          </a:ln>
        </p:spPr>
        <p:txBody>
          <a:bodyPr wrap="square" rtlCol="0">
            <a:spAutoFit/>
          </a:bodyPr>
          <a:lstStyle/>
          <a:p>
            <a:pPr algn="just"/>
            <a:r>
              <a:rPr lang="en-US" sz="1600" u="none" dirty="0"/>
              <a:t>Developing fluency </a:t>
            </a:r>
            <a:r>
              <a:rPr lang="en-US" sz="1600" dirty="0"/>
              <a:t>and accuracy are important learning goals for any reader.  </a:t>
            </a:r>
          </a:p>
          <a:p>
            <a:pPr algn="just"/>
            <a:r>
              <a:rPr lang="en-US" sz="1600" dirty="0"/>
              <a:t>At first, the mechanical process of decoding requires a lot of attention where learners develop knowledge and understanding of the alphabetic system and the sounds and structures of spoken language.  </a:t>
            </a:r>
          </a:p>
        </p:txBody>
      </p:sp>
      <p:sp>
        <p:nvSpPr>
          <p:cNvPr id="4" name="TextBox 3"/>
          <p:cNvSpPr txBox="1"/>
          <p:nvPr/>
        </p:nvSpPr>
        <p:spPr>
          <a:xfrm>
            <a:off x="5004048" y="4558371"/>
            <a:ext cx="3731830" cy="1077218"/>
          </a:xfrm>
          <a:prstGeom prst="rect">
            <a:avLst/>
          </a:prstGeom>
          <a:noFill/>
          <a:ln>
            <a:solidFill>
              <a:schemeClr val="accent5">
                <a:lumMod val="75000"/>
              </a:schemeClr>
            </a:solidFill>
          </a:ln>
        </p:spPr>
        <p:txBody>
          <a:bodyPr wrap="square" rtlCol="0">
            <a:spAutoFit/>
          </a:bodyPr>
          <a:lstStyle/>
          <a:p>
            <a:pPr algn="just"/>
            <a:r>
              <a:rPr lang="en-US" sz="1600" dirty="0"/>
              <a:t>However, it is possible for readers to develop fluency and accuracy </a:t>
            </a:r>
            <a:r>
              <a:rPr lang="en-US" sz="1600" u="sng" dirty="0"/>
              <a:t>without understanding what they are reading</a:t>
            </a:r>
            <a:r>
              <a:rPr lang="en-US" sz="1600" dirty="0"/>
              <a:t>.  </a:t>
            </a:r>
            <a:endParaRPr lang="en-GB" sz="1600" b="1" dirty="0">
              <a:solidFill>
                <a:schemeClr val="accent5"/>
              </a:solidFill>
            </a:endParaRPr>
          </a:p>
        </p:txBody>
      </p:sp>
      <p:pic>
        <p:nvPicPr>
          <p:cNvPr id="3" name="Picture 2"/>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281308" y="3726223"/>
            <a:ext cx="1181100" cy="1781175"/>
          </a:xfrm>
          <a:prstGeom prst="rect">
            <a:avLst/>
          </a:prstGeom>
          <a:ln>
            <a:solidFill>
              <a:schemeClr val="accent5">
                <a:lumMod val="75000"/>
              </a:schemeClr>
            </a:solidFill>
          </a:ln>
        </p:spPr>
      </p:pic>
      <p:pic>
        <p:nvPicPr>
          <p:cNvPr id="6" name="Picture 5"/>
          <p:cNvPicPr>
            <a:picLocks noChangeAspect="1"/>
          </p:cNvPicPr>
          <p:nvPr/>
        </p:nvPicPr>
        <p:blipFill>
          <a:blip r:embed="rId5">
            <a:extLst>
              <a:ext uri="{28A0092B-C50C-407E-A947-70E740481C1C}">
                <a14:useLocalDpi xmlns:a14="http://schemas.microsoft.com/office/drawing/2010/main" xmlns="" val="0"/>
              </a:ext>
            </a:extLst>
          </a:blip>
          <a:stretch>
            <a:fillRect/>
          </a:stretch>
        </p:blipFill>
        <p:spPr>
          <a:xfrm>
            <a:off x="7092280" y="1605823"/>
            <a:ext cx="1793474" cy="1167693"/>
          </a:xfrm>
          <a:prstGeom prst="rect">
            <a:avLst/>
          </a:prstGeom>
          <a:ln>
            <a:solidFill>
              <a:schemeClr val="accent5">
                <a:lumMod val="75000"/>
              </a:schemeClr>
            </a:solidFill>
          </a:ln>
        </p:spPr>
      </p:pic>
      <p:pic>
        <p:nvPicPr>
          <p:cNvPr id="7" name="Picture 6"/>
          <p:cNvPicPr>
            <a:picLocks noChangeAspect="1"/>
          </p:cNvPicPr>
          <p:nvPr/>
        </p:nvPicPr>
        <p:blipFill>
          <a:blip r:embed="rId6">
            <a:extLst>
              <a:ext uri="{28A0092B-C50C-407E-A947-70E740481C1C}">
                <a14:useLocalDpi xmlns:a14="http://schemas.microsoft.com/office/drawing/2010/main" xmlns="" val="0"/>
              </a:ext>
            </a:extLst>
          </a:blip>
          <a:stretch>
            <a:fillRect/>
          </a:stretch>
        </p:blipFill>
        <p:spPr>
          <a:xfrm>
            <a:off x="7548254" y="3072131"/>
            <a:ext cx="1187624" cy="1187624"/>
          </a:xfrm>
          <a:prstGeom prst="rect">
            <a:avLst/>
          </a:prstGeom>
          <a:ln>
            <a:solidFill>
              <a:schemeClr val="accent5">
                <a:lumMod val="75000"/>
              </a:schemeClr>
            </a:solidFill>
          </a:ln>
        </p:spPr>
      </p:pic>
      <p:pic>
        <p:nvPicPr>
          <p:cNvPr id="8" name="Picture 7"/>
          <p:cNvPicPr>
            <a:picLocks noChangeAspect="1"/>
          </p:cNvPicPr>
          <p:nvPr/>
        </p:nvPicPr>
        <p:blipFill>
          <a:blip r:embed="rId7">
            <a:extLst>
              <a:ext uri="{28A0092B-C50C-407E-A947-70E740481C1C}">
                <a14:useLocalDpi xmlns:a14="http://schemas.microsoft.com/office/drawing/2010/main" xmlns="" val="0"/>
              </a:ext>
            </a:extLst>
          </a:blip>
          <a:stretch>
            <a:fillRect/>
          </a:stretch>
        </p:blipFill>
        <p:spPr>
          <a:xfrm>
            <a:off x="1779770" y="4544303"/>
            <a:ext cx="2747557" cy="1071471"/>
          </a:xfrm>
          <a:prstGeom prst="rect">
            <a:avLst/>
          </a:prstGeom>
        </p:spPr>
      </p:pic>
    </p:spTree>
    <p:custDataLst>
      <p:tags r:id="rId1"/>
    </p:custDataLst>
    <p:extLst>
      <p:ext uri="{BB962C8B-B14F-4D97-AF65-F5344CB8AC3E}">
        <p14:creationId xmlns:p14="http://schemas.microsoft.com/office/powerpoint/2010/main" xmlns="" val="29940363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animBg="1"/>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3685961" y="1778283"/>
            <a:ext cx="2132808" cy="2308324"/>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xmlns="">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altLang="en-US" sz="3600" b="1" u="none" dirty="0">
                <a:latin typeface="+mn-lt"/>
              </a:rPr>
              <a:t>What would you do if ..?</a:t>
            </a:r>
          </a:p>
        </p:txBody>
      </p:sp>
      <p:sp>
        <p:nvSpPr>
          <p:cNvPr id="7" name="Title 1"/>
          <p:cNvSpPr>
            <a:spLocks noGrp="1"/>
          </p:cNvSpPr>
          <p:nvPr>
            <p:ph type="title"/>
          </p:nvPr>
        </p:nvSpPr>
        <p:spPr>
          <a:xfrm>
            <a:off x="557213" y="274802"/>
            <a:ext cx="8229600" cy="1143000"/>
          </a:xfrm>
          <a:solidFill>
            <a:schemeClr val="accent5">
              <a:lumMod val="75000"/>
            </a:schemeClr>
          </a:solidFill>
        </p:spPr>
        <p:txBody>
          <a:bodyPr>
            <a:normAutofit/>
          </a:bodyPr>
          <a:lstStyle/>
          <a:p>
            <a:r>
              <a:rPr lang="en-GB" dirty="0"/>
              <a:t>Listening to independent reading</a:t>
            </a:r>
          </a:p>
        </p:txBody>
      </p:sp>
      <p:pic>
        <p:nvPicPr>
          <p:cNvPr id="8" name="Picture 9" descr="DSC02387"/>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870299" y="4331567"/>
            <a:ext cx="1680064" cy="1260357"/>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5220072" y="1373896"/>
            <a:ext cx="5688632" cy="369332"/>
          </a:xfrm>
          <a:prstGeom prst="rect">
            <a:avLst/>
          </a:prstGeom>
          <a:noFill/>
        </p:spPr>
        <p:txBody>
          <a:bodyPr wrap="square" rtlCol="0">
            <a:spAutoFit/>
          </a:bodyPr>
          <a:lstStyle/>
          <a:p>
            <a:r>
              <a:rPr lang="en-GB" dirty="0">
                <a:hlinkClick r:id="rId4" action="ppaction://hlinkfile"/>
              </a:rPr>
              <a:t>Reading with individual children.doc</a:t>
            </a:r>
            <a:endParaRPr lang="en-GB" dirty="0"/>
          </a:p>
        </p:txBody>
      </p:sp>
      <p:sp>
        <p:nvSpPr>
          <p:cNvPr id="6" name="TextBox 5"/>
          <p:cNvSpPr txBox="1">
            <a:spLocks noChangeArrowheads="1"/>
          </p:cNvSpPr>
          <p:nvPr/>
        </p:nvSpPr>
        <p:spPr bwMode="auto">
          <a:xfrm>
            <a:off x="6316710" y="3627392"/>
            <a:ext cx="2453584" cy="1938992"/>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xmlns="">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which does make sense...</a:t>
            </a:r>
            <a:endParaRPr lang="en-GB" altLang="en-US" sz="2400" u="none" dirty="0">
              <a:latin typeface="+mn-lt"/>
            </a:endParaRPr>
          </a:p>
        </p:txBody>
      </p:sp>
      <p:sp>
        <p:nvSpPr>
          <p:cNvPr id="9" name="TextBox 8"/>
          <p:cNvSpPr txBox="1">
            <a:spLocks noChangeArrowheads="1"/>
          </p:cNvSpPr>
          <p:nvPr/>
        </p:nvSpPr>
        <p:spPr bwMode="auto">
          <a:xfrm>
            <a:off x="418675" y="3996724"/>
            <a:ext cx="2690025"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xmlns="">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comes to a word they don’t know and pauses...</a:t>
            </a:r>
            <a:endParaRPr lang="en-GB" altLang="en-US" sz="2400" u="none" dirty="0">
              <a:latin typeface="+mn-lt"/>
            </a:endParaRPr>
          </a:p>
        </p:txBody>
      </p:sp>
      <p:sp>
        <p:nvSpPr>
          <p:cNvPr id="10" name="TextBox 9"/>
          <p:cNvSpPr txBox="1">
            <a:spLocks noChangeArrowheads="1"/>
          </p:cNvSpPr>
          <p:nvPr/>
        </p:nvSpPr>
        <p:spPr bwMode="auto">
          <a:xfrm>
            <a:off x="6300192" y="1702532"/>
            <a:ext cx="2486621"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xmlns="">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which does </a:t>
            </a:r>
            <a:r>
              <a:rPr lang="en-GB" sz="2400" i="1" u="none" dirty="0">
                <a:latin typeface="+mn-lt"/>
              </a:rPr>
              <a:t>not</a:t>
            </a:r>
            <a:r>
              <a:rPr lang="en-GB" sz="2400" u="none" dirty="0">
                <a:latin typeface="+mn-lt"/>
              </a:rPr>
              <a:t> make sense...</a:t>
            </a:r>
            <a:endParaRPr lang="en-GB" altLang="en-US" sz="2400" u="none" dirty="0">
              <a:latin typeface="+mn-lt"/>
            </a:endParaRPr>
          </a:p>
        </p:txBody>
      </p:sp>
      <p:sp>
        <p:nvSpPr>
          <p:cNvPr id="11" name="TextBox 10"/>
          <p:cNvSpPr txBox="1">
            <a:spLocks noChangeArrowheads="1"/>
          </p:cNvSpPr>
          <p:nvPr/>
        </p:nvSpPr>
        <p:spPr bwMode="auto">
          <a:xfrm>
            <a:off x="395536" y="1730816"/>
            <a:ext cx="2736305"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xmlns="">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and corrects the error...</a:t>
            </a:r>
            <a:endParaRPr lang="en-GB" altLang="en-US" sz="2400" u="none" dirty="0">
              <a:latin typeface="+mn-lt"/>
            </a:endParaRPr>
          </a:p>
        </p:txBody>
      </p:sp>
    </p:spTree>
    <p:extLst>
      <p:ext uri="{BB962C8B-B14F-4D97-AF65-F5344CB8AC3E}">
        <p14:creationId xmlns:p14="http://schemas.microsoft.com/office/powerpoint/2010/main" xmlns="" val="5146107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75000"/>
            </a:schemeClr>
          </a:solidFill>
        </p:spPr>
        <p:txBody>
          <a:bodyPr>
            <a:normAutofit fontScale="90000"/>
          </a:bodyPr>
          <a:lstStyle/>
          <a:p>
            <a:r>
              <a:rPr lang="en-GB" dirty="0"/>
              <a:t>Let’s start thinking about assessment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3749037649"/>
              </p:ext>
            </p:extLst>
          </p:nvPr>
        </p:nvGraphicFramePr>
        <p:xfrm>
          <a:off x="457200" y="1600200"/>
          <a:ext cx="8363272" cy="3815080"/>
        </p:xfrm>
        <a:graphic>
          <a:graphicData uri="http://schemas.openxmlformats.org/drawingml/2006/table">
            <a:tbl>
              <a:tblPr firstRow="1" bandRow="1">
                <a:tableStyleId>{5C22544A-7EE6-4342-B048-85BDC9FD1C3A}</a:tableStyleId>
              </a:tblPr>
              <a:tblGrid>
                <a:gridCol w="658416">
                  <a:extLst>
                    <a:ext uri="{9D8B030D-6E8A-4147-A177-3AD203B41FA5}">
                      <a16:colId xmlns:a16="http://schemas.microsoft.com/office/drawing/2014/main" xmlns="" val="20000"/>
                    </a:ext>
                  </a:extLst>
                </a:gridCol>
                <a:gridCol w="7704856">
                  <a:extLst>
                    <a:ext uri="{9D8B030D-6E8A-4147-A177-3AD203B41FA5}">
                      <a16:colId xmlns:a16="http://schemas.microsoft.com/office/drawing/2014/main" xmlns="" val="20001"/>
                    </a:ext>
                  </a:extLst>
                </a:gridCol>
              </a:tblGrid>
              <a:tr h="370840">
                <a:tc>
                  <a:txBody>
                    <a:bodyPr/>
                    <a:lstStyle/>
                    <a:p>
                      <a:pPr algn="ctr"/>
                      <a:r>
                        <a:rPr lang="en-GB" sz="1400" dirty="0"/>
                        <a:t>Level</a:t>
                      </a:r>
                    </a:p>
                  </a:txBody>
                  <a:tcPr/>
                </a:tc>
                <a:tc>
                  <a:txBody>
                    <a:bodyPr/>
                    <a:lstStyle/>
                    <a:p>
                      <a:pPr algn="ctr"/>
                      <a:r>
                        <a:rPr lang="en-GB" sz="1400" dirty="0"/>
                        <a:t>Descriptor</a:t>
                      </a:r>
                    </a:p>
                  </a:txBody>
                  <a:tcPr/>
                </a:tc>
                <a:extLst>
                  <a:ext uri="{0D108BD9-81ED-4DB2-BD59-A6C34878D82A}">
                    <a16:rowId xmlns:a16="http://schemas.microsoft.com/office/drawing/2014/main" xmlns="" val="10000"/>
                  </a:ext>
                </a:extLst>
              </a:tr>
              <a:tr h="370840">
                <a:tc>
                  <a:txBody>
                    <a:bodyPr/>
                    <a:lstStyle/>
                    <a:p>
                      <a:r>
                        <a:rPr lang="en-GB" sz="1200" dirty="0"/>
                        <a:t>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Learners recognise familiar words in simple texts. They use their knowledge of letters and sound–symbol relationships in order to read words and to establish meaning when reading aloud. In these activities they sometimes require support. They express their response to poems, stories and non-literary texts by identifying aspects they like.	</a:t>
                      </a:r>
                    </a:p>
                  </a:txBody>
                  <a:tcPr/>
                </a:tc>
                <a:extLst>
                  <a:ext uri="{0D108BD9-81ED-4DB2-BD59-A6C34878D82A}">
                    <a16:rowId xmlns:a16="http://schemas.microsoft.com/office/drawing/2014/main" xmlns="" val="10001"/>
                  </a:ext>
                </a:extLst>
              </a:tr>
              <a:tr h="370840">
                <a:tc>
                  <a:txBody>
                    <a:bodyPr/>
                    <a:lstStyle/>
                    <a:p>
                      <a:r>
                        <a:rPr lang="en-GB" sz="1200"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Learners’ reading of simple texts shows understanding and is generally accurate. They express opinions about major events or ideas in stories, poems and non-literary texts. They use more than one strategy, such as phonic, graphic, syntactic and contextual, in reading unfamiliar words and establishing meaning.	</a:t>
                      </a:r>
                    </a:p>
                  </a:txBody>
                  <a:tcPr/>
                </a:tc>
                <a:extLst>
                  <a:ext uri="{0D108BD9-81ED-4DB2-BD59-A6C34878D82A}">
                    <a16:rowId xmlns:a16="http://schemas.microsoft.com/office/drawing/2014/main" xmlns="" val="10002"/>
                  </a:ext>
                </a:extLst>
              </a:tr>
              <a:tr h="370840">
                <a:tc>
                  <a:txBody>
                    <a:bodyPr/>
                    <a:lstStyle/>
                    <a:p>
                      <a:r>
                        <a:rPr lang="en-GB" sz="1200"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Learners read a range of texts fluently and accurately. They can use appropriate strategies in order to read independently and establish meaning. In responding to literary and non-literary texts they show understanding of the main points and express preferences. They use their knowledge of the alphabet to locate books and find information.	</a:t>
                      </a:r>
                    </a:p>
                  </a:txBody>
                  <a:tcPr/>
                </a:tc>
                <a:extLst>
                  <a:ext uri="{0D108BD9-81ED-4DB2-BD59-A6C34878D82A}">
                    <a16:rowId xmlns:a16="http://schemas.microsoft.com/office/drawing/2014/main" xmlns="" val="10003"/>
                  </a:ext>
                </a:extLst>
              </a:tr>
              <a:tr h="370840">
                <a:tc>
                  <a:txBody>
                    <a:bodyPr/>
                    <a:lstStyle/>
                    <a:p>
                      <a:r>
                        <a:rPr lang="en-GB" sz="1200" dirty="0"/>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In responding to a range of texts, learners show understanding of significant ideas, themes, events and characters, and are beginning to use inference and deduction. They refer to the text when explaining their views. They locate and use ideas and information on a specific topic from more than one source, and use them effectively.	</a:t>
                      </a:r>
                    </a:p>
                  </a:txBody>
                  <a:tcPr/>
                </a:tc>
                <a:extLst>
                  <a:ext uri="{0D108BD9-81ED-4DB2-BD59-A6C34878D82A}">
                    <a16:rowId xmlns:a16="http://schemas.microsoft.com/office/drawing/2014/main" xmlns="" val="10004"/>
                  </a:ext>
                </a:extLst>
              </a:tr>
              <a:tr h="370840">
                <a:tc>
                  <a:txBody>
                    <a:bodyPr/>
                    <a:lstStyle/>
                    <a:p>
                      <a:r>
                        <a:rPr lang="en-GB" sz="1200" dirty="0"/>
                        <a:t>5</a:t>
                      </a:r>
                    </a:p>
                  </a:txBody>
                  <a:tcPr/>
                </a:tc>
                <a:tc>
                  <a:txBody>
                    <a:bodyPr/>
                    <a:lstStyle/>
                    <a:p>
                      <a:r>
                        <a:rPr lang="en-GB" sz="1000" b="0" i="0" u="none" strike="noStrike" kern="1200" baseline="0" dirty="0">
                          <a:solidFill>
                            <a:schemeClr val="dk1"/>
                          </a:solidFill>
                          <a:latin typeface="+mn-lt"/>
                          <a:ea typeface="+mn-ea"/>
                          <a:cs typeface="+mn-cs"/>
                        </a:rPr>
                        <a:t>Learners show understanding of a wide range of texts, selecting essential points and using inference and deduction where appropriate. In their responses, they identify key features, themes and characters, and select relevant words, phrases, sentences, images and other information to support their views. They retrieve and collate information from a range of sources.	</a:t>
                      </a:r>
                    </a:p>
                  </a:txBody>
                  <a:tcPr/>
                </a:tc>
                <a:extLst>
                  <a:ext uri="{0D108BD9-81ED-4DB2-BD59-A6C34878D82A}">
                    <a16:rowId xmlns:a16="http://schemas.microsoft.com/office/drawing/2014/main" xmlns="" val="10005"/>
                  </a:ext>
                </a:extLst>
              </a:tr>
              <a:tr h="370840">
                <a:tc>
                  <a:txBody>
                    <a:bodyPr/>
                    <a:lstStyle/>
                    <a:p>
                      <a:r>
                        <a:rPr lang="en-GB" sz="12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In reading and discussing a wide range of texts, learners select relevant words, phrases and information in order to comment on their significance and effect. They are able to identify different layers of meaning in text. They give personal responses to both literary and non-literary texts, referring to aspects of language, structure, themes, images and ideas in justifying their views. They summarise a range of information from different sources.	</a:t>
                      </a:r>
                    </a:p>
                  </a:txBody>
                  <a:tcPr/>
                </a:tc>
                <a:extLst>
                  <a:ext uri="{0D108BD9-81ED-4DB2-BD59-A6C34878D82A}">
                    <a16:rowId xmlns:a16="http://schemas.microsoft.com/office/drawing/2014/main" xmlns="" val="10006"/>
                  </a:ext>
                </a:extLst>
              </a:tr>
            </a:tbl>
          </a:graphicData>
        </a:graphic>
      </p:graphicFrame>
      <p:sp>
        <p:nvSpPr>
          <p:cNvPr id="5" name="TextBox 4"/>
          <p:cNvSpPr txBox="1"/>
          <p:nvPr/>
        </p:nvSpPr>
        <p:spPr>
          <a:xfrm>
            <a:off x="5724128" y="5413176"/>
            <a:ext cx="3240360" cy="369332"/>
          </a:xfrm>
          <a:prstGeom prst="rect">
            <a:avLst/>
          </a:prstGeom>
          <a:noFill/>
        </p:spPr>
        <p:txBody>
          <a:bodyPr wrap="square" rtlCol="0">
            <a:spAutoFit/>
          </a:bodyPr>
          <a:lstStyle/>
          <a:p>
            <a:r>
              <a:rPr lang="en-GB" dirty="0">
                <a:hlinkClick r:id="rId3" action="ppaction://hlinkfile"/>
              </a:rPr>
              <a:t>Assessing Reading.docx</a:t>
            </a:r>
            <a:endParaRPr lang="en-GB" dirty="0"/>
          </a:p>
        </p:txBody>
      </p:sp>
    </p:spTree>
    <p:extLst>
      <p:ext uri="{BB962C8B-B14F-4D97-AF65-F5344CB8AC3E}">
        <p14:creationId xmlns:p14="http://schemas.microsoft.com/office/powerpoint/2010/main" xmlns="" val="3754120273"/>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75000"/>
            </a:schemeClr>
          </a:solidFill>
        </p:spPr>
        <p:txBody>
          <a:bodyPr/>
          <a:lstStyle/>
          <a:p>
            <a:r>
              <a:rPr lang="en-GB" dirty="0"/>
              <a:t>Directed study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xmlns="" val="0"/>
              </a:ext>
            </a:extLst>
          </a:blip>
          <a:stretch>
            <a:fillRect/>
          </a:stretch>
        </p:blipFill>
        <p:spPr>
          <a:xfrm>
            <a:off x="611560" y="1556793"/>
            <a:ext cx="2705219" cy="1800200"/>
          </a:xfrm>
        </p:spPr>
      </p:pic>
      <p:sp>
        <p:nvSpPr>
          <p:cNvPr id="5" name="TextBox 4"/>
          <p:cNvSpPr txBox="1"/>
          <p:nvPr/>
        </p:nvSpPr>
        <p:spPr>
          <a:xfrm>
            <a:off x="3657600" y="2514600"/>
            <a:ext cx="1828800"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pic>
        <p:nvPicPr>
          <p:cNvPr id="6" name="Picture 5"/>
          <p:cNvPicPr/>
          <p:nvPr/>
        </p:nvPicPr>
        <p:blipFill rotWithShape="1">
          <a:blip r:embed="rId4"/>
          <a:srcRect l="18480" t="24083" r="18450" b="6535"/>
          <a:stretch/>
        </p:blipFill>
        <p:spPr bwMode="auto">
          <a:xfrm>
            <a:off x="3316779" y="2132856"/>
            <a:ext cx="5589270" cy="3458210"/>
          </a:xfrm>
          <a:prstGeom prst="rect">
            <a:avLst/>
          </a:prstGeom>
          <a:ln>
            <a:noFill/>
          </a:ln>
          <a:extLst>
            <a:ext uri="{53640926-AAD7-44D8-BBD7-CCE9431645EC}">
              <a14:shadowObscured xmlns:a14="http://schemas.microsoft.com/office/drawing/2010/main" xmlns=""/>
            </a:ext>
          </a:extLst>
        </p:spPr>
      </p:pic>
      <p:sp>
        <p:nvSpPr>
          <p:cNvPr id="3" name="TextBox 2"/>
          <p:cNvSpPr txBox="1"/>
          <p:nvPr/>
        </p:nvSpPr>
        <p:spPr>
          <a:xfrm>
            <a:off x="755576" y="3861961"/>
            <a:ext cx="2232248" cy="1200329"/>
          </a:xfrm>
          <a:prstGeom prst="rect">
            <a:avLst/>
          </a:prstGeom>
          <a:noFill/>
        </p:spPr>
        <p:txBody>
          <a:bodyPr wrap="square" rtlCol="0">
            <a:spAutoFit/>
          </a:bodyPr>
          <a:lstStyle/>
          <a:p>
            <a:pPr algn="ctr"/>
            <a:r>
              <a:rPr lang="en-GB" dirty="0" smtClean="0"/>
              <a:t>Write your own plan for a guided reading session and bring it to the next lecture.</a:t>
            </a:r>
            <a:endParaRPr lang="en-GB" dirty="0"/>
          </a:p>
        </p:txBody>
      </p:sp>
    </p:spTree>
    <p:extLst>
      <p:ext uri="{BB962C8B-B14F-4D97-AF65-F5344CB8AC3E}">
        <p14:creationId xmlns:p14="http://schemas.microsoft.com/office/powerpoint/2010/main" xmlns="" val="243595591"/>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 Box 3"/>
          <p:cNvSpPr txBox="1">
            <a:spLocks noChangeArrowheads="1"/>
          </p:cNvSpPr>
          <p:nvPr/>
        </p:nvSpPr>
        <p:spPr bwMode="auto">
          <a:xfrm>
            <a:off x="179388" y="1412875"/>
            <a:ext cx="4500562" cy="6413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pPr>
            <a:r>
              <a:rPr lang="en-GB" altLang="en-US" dirty="0"/>
              <a:t>1.   Write 5 sentences summarising    today’s topic.</a:t>
            </a:r>
          </a:p>
        </p:txBody>
      </p:sp>
      <p:sp>
        <p:nvSpPr>
          <p:cNvPr id="7172" name="Text Box 4"/>
          <p:cNvSpPr txBox="1">
            <a:spLocks noChangeArrowheads="1"/>
          </p:cNvSpPr>
          <p:nvPr/>
        </p:nvSpPr>
        <p:spPr bwMode="auto">
          <a:xfrm>
            <a:off x="4859338" y="333375"/>
            <a:ext cx="3889375"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pPr>
            <a:r>
              <a:rPr lang="en-GB" altLang="en-US" dirty="0"/>
              <a:t>2. Now reduce that to 5 key words…</a:t>
            </a:r>
          </a:p>
        </p:txBody>
      </p:sp>
      <p:grpSp>
        <p:nvGrpSpPr>
          <p:cNvPr id="7190" name="Group 22"/>
          <p:cNvGrpSpPr>
            <a:grpSpLocks/>
          </p:cNvGrpSpPr>
          <p:nvPr/>
        </p:nvGrpSpPr>
        <p:grpSpPr bwMode="auto">
          <a:xfrm>
            <a:off x="4571750" y="979343"/>
            <a:ext cx="4537075" cy="3744912"/>
            <a:chOff x="2744" y="527"/>
            <a:chExt cx="2858" cy="2359"/>
          </a:xfrm>
        </p:grpSpPr>
        <p:sp>
          <p:nvSpPr>
            <p:cNvPr id="7173" name="Oval 5"/>
            <p:cNvSpPr>
              <a:spLocks noChangeArrowheads="1"/>
            </p:cNvSpPr>
            <p:nvPr/>
          </p:nvSpPr>
          <p:spPr bwMode="auto">
            <a:xfrm>
              <a:off x="2880" y="527"/>
              <a:ext cx="1134" cy="99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dirty="0"/>
            </a:p>
          </p:txBody>
        </p:sp>
        <p:sp>
          <p:nvSpPr>
            <p:cNvPr id="7174" name="Oval 6"/>
            <p:cNvSpPr>
              <a:spLocks noChangeArrowheads="1"/>
            </p:cNvSpPr>
            <p:nvPr/>
          </p:nvSpPr>
          <p:spPr bwMode="auto">
            <a:xfrm>
              <a:off x="4422" y="527"/>
              <a:ext cx="1134" cy="99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dirty="0"/>
            </a:p>
          </p:txBody>
        </p:sp>
        <p:sp>
          <p:nvSpPr>
            <p:cNvPr id="7175" name="Oval 7"/>
            <p:cNvSpPr>
              <a:spLocks noChangeArrowheads="1"/>
            </p:cNvSpPr>
            <p:nvPr/>
          </p:nvSpPr>
          <p:spPr bwMode="auto">
            <a:xfrm>
              <a:off x="2744" y="1570"/>
              <a:ext cx="1134" cy="99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dirty="0"/>
            </a:p>
          </p:txBody>
        </p:sp>
        <p:sp>
          <p:nvSpPr>
            <p:cNvPr id="7176" name="Oval 8"/>
            <p:cNvSpPr>
              <a:spLocks noChangeArrowheads="1"/>
            </p:cNvSpPr>
            <p:nvPr/>
          </p:nvSpPr>
          <p:spPr bwMode="auto">
            <a:xfrm>
              <a:off x="4468" y="1888"/>
              <a:ext cx="1134" cy="99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dirty="0"/>
            </a:p>
          </p:txBody>
        </p:sp>
        <p:sp>
          <p:nvSpPr>
            <p:cNvPr id="7177" name="Oval 9"/>
            <p:cNvSpPr>
              <a:spLocks noChangeArrowheads="1"/>
            </p:cNvSpPr>
            <p:nvPr/>
          </p:nvSpPr>
          <p:spPr bwMode="auto">
            <a:xfrm>
              <a:off x="3696" y="1162"/>
              <a:ext cx="1180" cy="1089"/>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dirty="0"/>
            </a:p>
          </p:txBody>
        </p:sp>
      </p:grpSp>
      <p:sp>
        <p:nvSpPr>
          <p:cNvPr id="7178" name="Text Box 10"/>
          <p:cNvSpPr txBox="1">
            <a:spLocks noChangeArrowheads="1"/>
          </p:cNvSpPr>
          <p:nvPr/>
        </p:nvSpPr>
        <p:spPr bwMode="auto">
          <a:xfrm>
            <a:off x="179388" y="4427537"/>
            <a:ext cx="3889375" cy="3667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pPr>
            <a:r>
              <a:rPr lang="en-GB" altLang="en-US" dirty="0"/>
              <a:t>3.  And finally to one word….</a:t>
            </a:r>
          </a:p>
        </p:txBody>
      </p:sp>
      <p:pic>
        <p:nvPicPr>
          <p:cNvPr id="7179" name="Picture 11" descr="BAN86"/>
          <p:cNvPicPr>
            <a:picLocks noChangeAspect="1" noChangeArrowheads="1"/>
          </p:cNvPicPr>
          <p:nvPr/>
        </p:nvPicPr>
        <p:blipFill>
          <a:blip r:embed="rId2">
            <a:extLst>
              <a:ext uri="{28A0092B-C50C-407E-A947-70E740481C1C}">
                <a14:useLocalDpi xmlns:a14="http://schemas.microsoft.com/office/drawing/2010/main" xmlns="" val="0"/>
              </a:ext>
            </a:extLst>
          </a:blip>
          <a:srcRect t="37047" b="37048"/>
          <a:stretch>
            <a:fillRect/>
          </a:stretch>
        </p:blipFill>
        <p:spPr bwMode="auto">
          <a:xfrm>
            <a:off x="3338870" y="4357542"/>
            <a:ext cx="4265984" cy="1511300"/>
          </a:xfrm>
          <a:prstGeom prst="rect">
            <a:avLst/>
          </a:prstGeom>
          <a:noFill/>
          <a:extLst>
            <a:ext uri="{909E8E84-426E-40DD-AFC4-6F175D3DCCD1}">
              <a14:hiddenFill xmlns:a14="http://schemas.microsoft.com/office/drawing/2010/main" xmlns="">
                <a:solidFill>
                  <a:srgbClr val="FFFFFF"/>
                </a:solidFill>
              </a14:hiddenFill>
            </a:ext>
          </a:extLst>
        </p:spPr>
      </p:pic>
      <p:sp>
        <p:nvSpPr>
          <p:cNvPr id="7180" name="Line 12"/>
          <p:cNvSpPr>
            <a:spLocks noChangeShapeType="1"/>
          </p:cNvSpPr>
          <p:nvPr/>
        </p:nvSpPr>
        <p:spPr bwMode="auto">
          <a:xfrm>
            <a:off x="395288" y="2608263"/>
            <a:ext cx="3744912" cy="0"/>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GB" dirty="0"/>
          </a:p>
        </p:txBody>
      </p:sp>
      <p:sp>
        <p:nvSpPr>
          <p:cNvPr id="7182" name="Line 14"/>
          <p:cNvSpPr>
            <a:spLocks noChangeShapeType="1"/>
          </p:cNvSpPr>
          <p:nvPr/>
        </p:nvSpPr>
        <p:spPr bwMode="auto">
          <a:xfrm>
            <a:off x="395288" y="2994025"/>
            <a:ext cx="3744912" cy="0"/>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GB" dirty="0"/>
          </a:p>
        </p:txBody>
      </p:sp>
      <p:sp>
        <p:nvSpPr>
          <p:cNvPr id="7183" name="Line 15"/>
          <p:cNvSpPr>
            <a:spLocks noChangeShapeType="1"/>
          </p:cNvSpPr>
          <p:nvPr/>
        </p:nvSpPr>
        <p:spPr bwMode="auto">
          <a:xfrm>
            <a:off x="395288" y="3382963"/>
            <a:ext cx="3744912" cy="0"/>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GB" dirty="0"/>
          </a:p>
        </p:txBody>
      </p:sp>
      <p:sp>
        <p:nvSpPr>
          <p:cNvPr id="7184" name="Line 16"/>
          <p:cNvSpPr>
            <a:spLocks noChangeShapeType="1"/>
          </p:cNvSpPr>
          <p:nvPr/>
        </p:nvSpPr>
        <p:spPr bwMode="auto">
          <a:xfrm>
            <a:off x="395288" y="3798888"/>
            <a:ext cx="3744912" cy="0"/>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GB" dirty="0"/>
          </a:p>
        </p:txBody>
      </p:sp>
      <p:sp>
        <p:nvSpPr>
          <p:cNvPr id="7185" name="Line 17"/>
          <p:cNvSpPr>
            <a:spLocks noChangeShapeType="1"/>
          </p:cNvSpPr>
          <p:nvPr/>
        </p:nvSpPr>
        <p:spPr bwMode="auto">
          <a:xfrm>
            <a:off x="395288" y="4225925"/>
            <a:ext cx="3744912" cy="0"/>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GB" dirty="0"/>
          </a:p>
        </p:txBody>
      </p:sp>
      <p:sp>
        <p:nvSpPr>
          <p:cNvPr id="7187" name="Line 19"/>
          <p:cNvSpPr>
            <a:spLocks noChangeShapeType="1"/>
          </p:cNvSpPr>
          <p:nvPr/>
        </p:nvSpPr>
        <p:spPr bwMode="auto">
          <a:xfrm>
            <a:off x="395288" y="2205038"/>
            <a:ext cx="3744912" cy="0"/>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p>
            <a:endParaRPr lang="en-GB" dirty="0"/>
          </a:p>
        </p:txBody>
      </p:sp>
      <p:sp>
        <p:nvSpPr>
          <p:cNvPr id="21" name="Title 1"/>
          <p:cNvSpPr>
            <a:spLocks noGrp="1"/>
          </p:cNvSpPr>
          <p:nvPr>
            <p:ph type="title"/>
          </p:nvPr>
        </p:nvSpPr>
        <p:spPr>
          <a:xfrm>
            <a:off x="457200" y="274638"/>
            <a:ext cx="3034680" cy="1143000"/>
          </a:xfrm>
          <a:solidFill>
            <a:schemeClr val="accent5">
              <a:lumMod val="75000"/>
            </a:schemeClr>
          </a:solidFill>
        </p:spPr>
        <p:txBody>
          <a:bodyPr/>
          <a:lstStyle/>
          <a:p>
            <a:r>
              <a:rPr lang="en-GB" altLang="en-US" dirty="0">
                <a:ea typeface="ＭＳ Ｐゴシック" panose="020B0600070205080204" pitchFamily="34" charset="-128"/>
              </a:rPr>
              <a:t>Review</a:t>
            </a:r>
          </a:p>
        </p:txBody>
      </p:sp>
    </p:spTree>
    <p:extLst>
      <p:ext uri="{BB962C8B-B14F-4D97-AF65-F5344CB8AC3E}">
        <p14:creationId xmlns:p14="http://schemas.microsoft.com/office/powerpoint/2010/main" xmlns="" val="2175989385"/>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75000"/>
            </a:schemeClr>
          </a:solidFill>
        </p:spPr>
        <p:txBody>
          <a:bodyPr/>
          <a:lstStyle/>
          <a:p>
            <a:r>
              <a:rPr lang="en-GB" dirty="0"/>
              <a:t>References</a:t>
            </a:r>
          </a:p>
        </p:txBody>
      </p:sp>
      <p:sp>
        <p:nvSpPr>
          <p:cNvPr id="3" name="Content Placeholder 2"/>
          <p:cNvSpPr>
            <a:spLocks noGrp="1"/>
          </p:cNvSpPr>
          <p:nvPr>
            <p:ph idx="1"/>
          </p:nvPr>
        </p:nvSpPr>
        <p:spPr/>
        <p:txBody>
          <a:bodyPr>
            <a:normAutofit fontScale="40000" lnSpcReduction="20000"/>
          </a:bodyPr>
          <a:lstStyle/>
          <a:p>
            <a:endParaRPr lang="en-GB" dirty="0">
              <a:latin typeface="Comic Sans MS" panose="030F0702030302020204" pitchFamily="66" charset="0"/>
            </a:endParaRPr>
          </a:p>
          <a:p>
            <a:r>
              <a:rPr lang="en-GB" dirty="0"/>
              <a:t>Biddulph, J. (2002) </a:t>
            </a:r>
            <a:r>
              <a:rPr lang="en-GB" i="1" dirty="0"/>
              <a:t>Theory &amp; Research: Guided Reading </a:t>
            </a:r>
            <a:r>
              <a:rPr lang="en-GB" dirty="0"/>
              <a:t>Learning Media Limited New Zealand</a:t>
            </a:r>
          </a:p>
          <a:p>
            <a:endParaRPr lang="en-GB" dirty="0"/>
          </a:p>
          <a:p>
            <a:r>
              <a:rPr lang="en-GB" dirty="0"/>
              <a:t>Pinnell, G.S. &amp; Fountas, I.C. . (2010)  </a:t>
            </a:r>
            <a:r>
              <a:rPr lang="en-GB" i="1" dirty="0"/>
              <a:t>Research Base for Guided Reading as an Instructional Approach </a:t>
            </a:r>
            <a:r>
              <a:rPr lang="en-GB" dirty="0"/>
              <a:t>Scholastic</a:t>
            </a:r>
          </a:p>
          <a:p>
            <a:endParaRPr lang="en-GB" dirty="0"/>
          </a:p>
          <a:p>
            <a:r>
              <a:rPr lang="en-GB" dirty="0"/>
              <a:t>Welsh Assembly Government (2008) English Guidance for Key Stages 2 and 3 Cardiff: Welsh Assembly Government</a:t>
            </a:r>
          </a:p>
          <a:p>
            <a:endParaRPr lang="en-GB" dirty="0"/>
          </a:p>
          <a:p>
            <a:r>
              <a:rPr lang="en-GB" altLang="en-US" dirty="0"/>
              <a:t>DCELLS (2013) </a:t>
            </a:r>
            <a:r>
              <a:rPr lang="en-GB" altLang="en-US" i="1" dirty="0"/>
              <a:t>The Cwricwlwm Cymreig, history and the story of Wales Final report,</a:t>
            </a:r>
            <a:r>
              <a:rPr lang="en-GB" altLang="en-US" dirty="0"/>
              <a:t> Cardiff, Welsh Government</a:t>
            </a:r>
          </a:p>
          <a:p>
            <a:endParaRPr lang="en-GB" dirty="0"/>
          </a:p>
          <a:p>
            <a:endParaRPr lang="en-GB" dirty="0"/>
          </a:p>
          <a:p>
            <a:r>
              <a:rPr lang="en-US" dirty="0"/>
              <a:t>Welsh Government, (2015). </a:t>
            </a:r>
            <a:r>
              <a:rPr lang="en-US" i="1" dirty="0"/>
              <a:t>Curriculum for Wales Programme of Study for English Key Stages</a:t>
            </a:r>
            <a:r>
              <a:rPr lang="en-US" dirty="0"/>
              <a:t>. Cardiff: Welsh Government.</a:t>
            </a:r>
          </a:p>
          <a:p>
            <a:endParaRPr lang="en-US" dirty="0"/>
          </a:p>
          <a:p>
            <a:r>
              <a:rPr lang="en-US" dirty="0"/>
              <a:t>Welsh Assembly Government (2010) </a:t>
            </a:r>
            <a:r>
              <a:rPr lang="en-US" i="1" dirty="0"/>
              <a:t>How to develop thinking and assessment for learning in the classroom </a:t>
            </a:r>
            <a:r>
              <a:rPr lang="en-US" dirty="0"/>
              <a:t>Cardiff: Welsh Government.</a:t>
            </a:r>
            <a:endParaRPr lang="en-GB" dirty="0"/>
          </a:p>
          <a:p>
            <a:pPr marL="0" indent="0">
              <a:buNone/>
            </a:pPr>
            <a:endParaRPr lang="en-GB" dirty="0">
              <a:latin typeface="Comic Sans MS" pitchFamily="66" charset="0"/>
            </a:endParaRPr>
          </a:p>
          <a:p>
            <a:endParaRPr lang="en-GB" dirty="0"/>
          </a:p>
          <a:p>
            <a:endParaRPr lang="en-GB" dirty="0"/>
          </a:p>
          <a:p>
            <a:pPr marL="0" indent="0">
              <a:buNone/>
            </a:pPr>
            <a:endParaRPr lang="en-GB" dirty="0"/>
          </a:p>
          <a:p>
            <a:pPr marL="0" indent="0">
              <a:buNone/>
            </a:pPr>
            <a:endParaRPr lang="en-GB" dirty="0">
              <a:latin typeface="Comic Sans MS" panose="030F0702030302020204" pitchFamily="66" charset="0"/>
            </a:endParaRPr>
          </a:p>
          <a:p>
            <a:endParaRPr lang="en-GB" dirty="0">
              <a:latin typeface="Comic Sans MS" panose="030F0702030302020204" pitchFamily="66" charset="0"/>
            </a:endParaRPr>
          </a:p>
        </p:txBody>
      </p:sp>
    </p:spTree>
    <p:extLst>
      <p:ext uri="{BB962C8B-B14F-4D97-AF65-F5344CB8AC3E}">
        <p14:creationId xmlns:p14="http://schemas.microsoft.com/office/powerpoint/2010/main" xmlns="" val="1321862172"/>
      </p:ext>
    </p:extLst>
  </p:cSld>
  <p:clrMapOvr>
    <a:masterClrMapping/>
  </p:clrMapOvr>
  <p:transition spd="slow">
    <p:wip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1106</TotalTime>
  <Words>1786</Words>
  <Application>Microsoft Office PowerPoint</Application>
  <PresentationFormat>On-screen Show (4:3)</PresentationFormat>
  <Paragraphs>218</Paragraphs>
  <Slides>19</Slides>
  <Notes>17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20140311PresentationUWTSDTemplate</vt:lpstr>
      <vt:lpstr>Developing Reading  Part 2</vt:lpstr>
      <vt:lpstr>Aims of the Session</vt:lpstr>
      <vt:lpstr>What is Guided Reading?</vt:lpstr>
      <vt:lpstr>What does a Guided Reading lesson look like? </vt:lpstr>
      <vt:lpstr>Organizing a session</vt:lpstr>
      <vt:lpstr>Organizing a session</vt:lpstr>
      <vt:lpstr>1+?</vt:lpstr>
      <vt:lpstr>Activities – for the other groups to work on alone</vt:lpstr>
      <vt:lpstr>Planning for the focus group</vt:lpstr>
      <vt:lpstr>Focus for a guided reading session</vt:lpstr>
      <vt:lpstr>Activities for the GR session</vt:lpstr>
      <vt:lpstr>Planning for guided reading</vt:lpstr>
      <vt:lpstr>Cwricwlwm Cymreig</vt:lpstr>
      <vt:lpstr>A key aim of early reading teaching  is for pupils to develop fluency and accuracy</vt:lpstr>
      <vt:lpstr>Listening to independent reading</vt:lpstr>
      <vt:lpstr>Let’s start thinking about assessment …..,</vt:lpstr>
      <vt:lpstr>Directed study</vt:lpstr>
      <vt:lpstr>Review</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IshBern</cp:lastModifiedBy>
  <cp:revision>233</cp:revision>
  <cp:lastPrinted>2015-10-25T08:16:58Z</cp:lastPrinted>
  <dcterms:created xsi:type="dcterms:W3CDTF">2015-04-14T15:21:28Z</dcterms:created>
  <dcterms:modified xsi:type="dcterms:W3CDTF">2019-01-23T20:30:45Z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