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sldIdLst>
    <p:sldId id="275" r:id="rId2"/>
    <p:sldId id="259" r:id="rId3"/>
    <p:sldId id="262" r:id="rId4"/>
    <p:sldId id="263" r:id="rId5"/>
    <p:sldId id="272" r:id="rId6"/>
    <p:sldId id="264" r:id="rId7"/>
    <p:sldId id="273" r:id="rId8"/>
    <p:sldId id="256" r:id="rId9"/>
    <p:sldId id="279" r:id="rId10"/>
    <p:sldId id="258" r:id="rId11"/>
    <p:sldId id="260" r:id="rId12"/>
    <p:sldId id="261" r:id="rId13"/>
    <p:sldId id="281" r:id="rId14"/>
    <p:sldId id="266" r:id="rId15"/>
    <p:sldId id="269" r:id="rId16"/>
    <p:sldId id="270" r:id="rId17"/>
    <p:sldId id="271" r:id="rId18"/>
    <p:sldId id="267" r:id="rId19"/>
    <p:sldId id="257" r:id="rId20"/>
    <p:sldId id="282" r:id="rId21"/>
    <p:sldId id="268"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D3CEEB-A1DC-41E1-B933-7583245D5614}" v="107" dt="2019-12-19T14:11:05.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27" autoAdjust="0"/>
    <p:restoredTop sz="94660"/>
  </p:normalViewPr>
  <p:slideViewPr>
    <p:cSldViewPr snapToGrid="0">
      <p:cViewPr>
        <p:scale>
          <a:sx n="77" d="100"/>
          <a:sy n="77" d="100"/>
        </p:scale>
        <p:origin x="70" y="4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ca Monroy" userId="dfc58322cb7be75b" providerId="LiveId" clId="{6AD3CEEB-A1DC-41E1-B933-7583245D5614}"/>
    <pc:docChg chg="custSel modSld">
      <pc:chgData name="Veronica Monroy" userId="dfc58322cb7be75b" providerId="LiveId" clId="{6AD3CEEB-A1DC-41E1-B933-7583245D5614}" dt="2019-12-19T14:11:05.040" v="113" actId="20577"/>
      <pc:docMkLst>
        <pc:docMk/>
      </pc:docMkLst>
      <pc:sldChg chg="modAnim">
        <pc:chgData name="Veronica Monroy" userId="dfc58322cb7be75b" providerId="LiveId" clId="{6AD3CEEB-A1DC-41E1-B933-7583245D5614}" dt="2019-12-19T14:07:48.024" v="94"/>
        <pc:sldMkLst>
          <pc:docMk/>
          <pc:sldMk cId="3462404752" sldId="256"/>
        </pc:sldMkLst>
      </pc:sldChg>
      <pc:sldChg chg="modSp mod modAnim">
        <pc:chgData name="Veronica Monroy" userId="dfc58322cb7be75b" providerId="LiveId" clId="{6AD3CEEB-A1DC-41E1-B933-7583245D5614}" dt="2019-12-19T14:09:24.359" v="110"/>
        <pc:sldMkLst>
          <pc:docMk/>
          <pc:sldMk cId="2905689245" sldId="257"/>
        </pc:sldMkLst>
        <pc:spChg chg="mod">
          <ac:chgData name="Veronica Monroy" userId="dfc58322cb7be75b" providerId="LiveId" clId="{6AD3CEEB-A1DC-41E1-B933-7583245D5614}" dt="2019-12-19T14:05:21.875" v="63" actId="20577"/>
          <ac:spMkLst>
            <pc:docMk/>
            <pc:sldMk cId="2905689245" sldId="257"/>
            <ac:spMk id="3" creationId="{24DAA3C5-475F-4FC7-903E-C9A1B89B527A}"/>
          </ac:spMkLst>
        </pc:spChg>
      </pc:sldChg>
      <pc:sldChg chg="modAnim">
        <pc:chgData name="Veronica Monroy" userId="dfc58322cb7be75b" providerId="LiveId" clId="{6AD3CEEB-A1DC-41E1-B933-7583245D5614}" dt="2019-12-19T14:08:02.772" v="95"/>
        <pc:sldMkLst>
          <pc:docMk/>
          <pc:sldMk cId="1011520508" sldId="258"/>
        </pc:sldMkLst>
      </pc:sldChg>
      <pc:sldChg chg="modSp mod modAnim">
        <pc:chgData name="Veronica Monroy" userId="dfc58322cb7be75b" providerId="LiveId" clId="{6AD3CEEB-A1DC-41E1-B933-7583245D5614}" dt="2019-12-19T14:06:39.266" v="83"/>
        <pc:sldMkLst>
          <pc:docMk/>
          <pc:sldMk cId="1269750257" sldId="259"/>
        </pc:sldMkLst>
        <pc:spChg chg="mod">
          <ac:chgData name="Veronica Monroy" userId="dfc58322cb7be75b" providerId="LiveId" clId="{6AD3CEEB-A1DC-41E1-B933-7583245D5614}" dt="2019-12-19T14:06:36.282" v="82" actId="14100"/>
          <ac:spMkLst>
            <pc:docMk/>
            <pc:sldMk cId="1269750257" sldId="259"/>
            <ac:spMk id="2" creationId="{B634ED7A-D76C-4C11-9808-2705C3A29DB1}"/>
          </ac:spMkLst>
        </pc:spChg>
      </pc:sldChg>
      <pc:sldChg chg="modAnim">
        <pc:chgData name="Veronica Monroy" userId="dfc58322cb7be75b" providerId="LiveId" clId="{6AD3CEEB-A1DC-41E1-B933-7583245D5614}" dt="2019-12-19T14:08:18.868" v="96"/>
        <pc:sldMkLst>
          <pc:docMk/>
          <pc:sldMk cId="1653697889" sldId="260"/>
        </pc:sldMkLst>
      </pc:sldChg>
      <pc:sldChg chg="modAnim">
        <pc:chgData name="Veronica Monroy" userId="dfc58322cb7be75b" providerId="LiveId" clId="{6AD3CEEB-A1DC-41E1-B933-7583245D5614}" dt="2019-12-19T14:08:24.097" v="97"/>
        <pc:sldMkLst>
          <pc:docMk/>
          <pc:sldMk cId="599027458" sldId="261"/>
        </pc:sldMkLst>
      </pc:sldChg>
      <pc:sldChg chg="modAnim">
        <pc:chgData name="Veronica Monroy" userId="dfc58322cb7be75b" providerId="LiveId" clId="{6AD3CEEB-A1DC-41E1-B933-7583245D5614}" dt="2019-12-19T14:06:46.260" v="84"/>
        <pc:sldMkLst>
          <pc:docMk/>
          <pc:sldMk cId="2390195006" sldId="262"/>
        </pc:sldMkLst>
      </pc:sldChg>
      <pc:sldChg chg="modAnim">
        <pc:chgData name="Veronica Monroy" userId="dfc58322cb7be75b" providerId="LiveId" clId="{6AD3CEEB-A1DC-41E1-B933-7583245D5614}" dt="2019-12-19T14:06:57.620" v="86"/>
        <pc:sldMkLst>
          <pc:docMk/>
          <pc:sldMk cId="799587412" sldId="264"/>
        </pc:sldMkLst>
      </pc:sldChg>
      <pc:sldChg chg="modAnim">
        <pc:chgData name="Veronica Monroy" userId="dfc58322cb7be75b" providerId="LiveId" clId="{6AD3CEEB-A1DC-41E1-B933-7583245D5614}" dt="2019-12-19T14:08:34.653" v="99"/>
        <pc:sldMkLst>
          <pc:docMk/>
          <pc:sldMk cId="3201129496" sldId="266"/>
        </pc:sldMkLst>
      </pc:sldChg>
      <pc:sldChg chg="modSp modAnim">
        <pc:chgData name="Veronica Monroy" userId="dfc58322cb7be75b" providerId="LiveId" clId="{6AD3CEEB-A1DC-41E1-B933-7583245D5614}" dt="2019-12-19T14:09:19.638" v="109"/>
        <pc:sldMkLst>
          <pc:docMk/>
          <pc:sldMk cId="3172457073" sldId="267"/>
        </pc:sldMkLst>
        <pc:spChg chg="mod">
          <ac:chgData name="Veronica Monroy" userId="dfc58322cb7be75b" providerId="LiveId" clId="{6AD3CEEB-A1DC-41E1-B933-7583245D5614}" dt="2019-12-19T14:05:46.688" v="72" actId="20577"/>
          <ac:spMkLst>
            <pc:docMk/>
            <pc:sldMk cId="3172457073" sldId="267"/>
            <ac:spMk id="3" creationId="{89C64CCA-5554-4420-BC7B-6E5DCA8D38FF}"/>
          </ac:spMkLst>
        </pc:spChg>
      </pc:sldChg>
      <pc:sldChg chg="modAnim">
        <pc:chgData name="Veronica Monroy" userId="dfc58322cb7be75b" providerId="LiveId" clId="{6AD3CEEB-A1DC-41E1-B933-7583245D5614}" dt="2019-12-19T14:09:28.954" v="111"/>
        <pc:sldMkLst>
          <pc:docMk/>
          <pc:sldMk cId="3011758086" sldId="268"/>
        </pc:sldMkLst>
      </pc:sldChg>
      <pc:sldChg chg="modAnim">
        <pc:chgData name="Veronica Monroy" userId="dfc58322cb7be75b" providerId="LiveId" clId="{6AD3CEEB-A1DC-41E1-B933-7583245D5614}" dt="2019-12-19T14:08:39.819" v="100"/>
        <pc:sldMkLst>
          <pc:docMk/>
          <pc:sldMk cId="3566932120" sldId="269"/>
        </pc:sldMkLst>
      </pc:sldChg>
      <pc:sldChg chg="modAnim">
        <pc:chgData name="Veronica Monroy" userId="dfc58322cb7be75b" providerId="LiveId" clId="{6AD3CEEB-A1DC-41E1-B933-7583245D5614}" dt="2019-12-19T14:08:44.653" v="101"/>
        <pc:sldMkLst>
          <pc:docMk/>
          <pc:sldMk cId="3140381987" sldId="270"/>
        </pc:sldMkLst>
      </pc:sldChg>
      <pc:sldChg chg="modAnim">
        <pc:chgData name="Veronica Monroy" userId="dfc58322cb7be75b" providerId="LiveId" clId="{6AD3CEEB-A1DC-41E1-B933-7583245D5614}" dt="2019-12-19T14:09:15.543" v="108"/>
        <pc:sldMkLst>
          <pc:docMk/>
          <pc:sldMk cId="4043667332" sldId="271"/>
        </pc:sldMkLst>
      </pc:sldChg>
      <pc:sldChg chg="modSp modAnim">
        <pc:chgData name="Veronica Monroy" userId="dfc58322cb7be75b" providerId="LiveId" clId="{6AD3CEEB-A1DC-41E1-B933-7583245D5614}" dt="2019-12-19T14:11:05.040" v="113" actId="20577"/>
        <pc:sldMkLst>
          <pc:docMk/>
          <pc:sldMk cId="3167716370" sldId="272"/>
        </pc:sldMkLst>
        <pc:spChg chg="mod">
          <ac:chgData name="Veronica Monroy" userId="dfc58322cb7be75b" providerId="LiveId" clId="{6AD3CEEB-A1DC-41E1-B933-7583245D5614}" dt="2019-12-19T14:11:05.040" v="113" actId="20577"/>
          <ac:spMkLst>
            <pc:docMk/>
            <pc:sldMk cId="3167716370" sldId="272"/>
            <ac:spMk id="3" creationId="{361AD307-2957-4E76-BBD4-65A5086E4948}"/>
          </ac:spMkLst>
        </pc:spChg>
      </pc:sldChg>
      <pc:sldChg chg="modAnim">
        <pc:chgData name="Veronica Monroy" userId="dfc58322cb7be75b" providerId="LiveId" clId="{6AD3CEEB-A1DC-41E1-B933-7583245D5614}" dt="2019-12-19T14:07:08.588" v="87"/>
        <pc:sldMkLst>
          <pc:docMk/>
          <pc:sldMk cId="1215986774" sldId="273"/>
        </pc:sldMkLst>
      </pc:sldChg>
      <pc:sldChg chg="modAnim">
        <pc:chgData name="Veronica Monroy" userId="dfc58322cb7be75b" providerId="LiveId" clId="{6AD3CEEB-A1DC-41E1-B933-7583245D5614}" dt="2019-12-19T14:06:05.759" v="73"/>
        <pc:sldMkLst>
          <pc:docMk/>
          <pc:sldMk cId="1943437504" sldId="275"/>
        </pc:sldMkLst>
      </pc:sldChg>
      <pc:sldChg chg="modAnim">
        <pc:chgData name="Veronica Monroy" userId="dfc58322cb7be75b" providerId="LiveId" clId="{6AD3CEEB-A1DC-41E1-B933-7583245D5614}" dt="2019-12-19T14:07:31.671" v="91"/>
        <pc:sldMkLst>
          <pc:docMk/>
          <pc:sldMk cId="2851499856" sldId="279"/>
        </pc:sldMkLst>
      </pc:sldChg>
      <pc:sldChg chg="modAnim">
        <pc:chgData name="Veronica Monroy" userId="dfc58322cb7be75b" providerId="LiveId" clId="{6AD3CEEB-A1DC-41E1-B933-7583245D5614}" dt="2019-12-19T14:08:28.726" v="98"/>
        <pc:sldMkLst>
          <pc:docMk/>
          <pc:sldMk cId="2165132750" sldId="281"/>
        </pc:sldMkLst>
      </pc:sldChg>
    </pc:docChg>
  </pc:docChgLst>
  <pc:docChgLst>
    <pc:chgData name="Veronica Monroy" userId="dfc58322cb7be75b" providerId="LiveId" clId="{5A3CC828-E8BC-477B-A8DA-02CBC313CC09}"/>
    <pc:docChg chg="addSld delSld modSld">
      <pc:chgData name="Veronica Monroy" userId="dfc58322cb7be75b" providerId="LiveId" clId="{5A3CC828-E8BC-477B-A8DA-02CBC313CC09}" dt="2019-12-12T16:12:07.269" v="8" actId="20577"/>
      <pc:docMkLst>
        <pc:docMk/>
      </pc:docMkLst>
      <pc:sldChg chg="modSp modAnim">
        <pc:chgData name="Veronica Monroy" userId="dfc58322cb7be75b" providerId="LiveId" clId="{5A3CC828-E8BC-477B-A8DA-02CBC313CC09}" dt="2019-12-12T16:12:07.269" v="8" actId="20577"/>
        <pc:sldMkLst>
          <pc:docMk/>
          <pc:sldMk cId="3172457073" sldId="267"/>
        </pc:sldMkLst>
        <pc:spChg chg="mod">
          <ac:chgData name="Veronica Monroy" userId="dfc58322cb7be75b" providerId="LiveId" clId="{5A3CC828-E8BC-477B-A8DA-02CBC313CC09}" dt="2019-12-12T16:12:07.269" v="8" actId="20577"/>
          <ac:spMkLst>
            <pc:docMk/>
            <pc:sldMk cId="3172457073" sldId="267"/>
            <ac:spMk id="3" creationId="{89C64CCA-5554-4420-BC7B-6E5DCA8D38FF}"/>
          </ac:spMkLst>
        </pc:spChg>
      </pc:sldChg>
      <pc:sldChg chg="add del">
        <pc:chgData name="Veronica Monroy" userId="dfc58322cb7be75b" providerId="LiveId" clId="{5A3CC828-E8BC-477B-A8DA-02CBC313CC09}" dt="2019-12-12T16:11:13.696" v="1" actId="2696"/>
        <pc:sldMkLst>
          <pc:docMk/>
          <pc:sldMk cId="2423835172" sldId="28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213244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762256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261789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AF6BE6-C4B5-4F33-8389-6574A8D900D1}"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40653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AF6BE6-C4B5-4F33-8389-6574A8D900D1}" type="datetimeFigureOut">
              <a:rPr lang="en-GB" smtClean="0"/>
              <a:t>19/12/2019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3953380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AF6BE6-C4B5-4F33-8389-6574A8D900D1}"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1828823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AF6BE6-C4B5-4F33-8389-6574A8D900D1}" type="datetimeFigureOut">
              <a:rPr lang="en-GB" smtClean="0"/>
              <a:t>19/12/2019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192179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AF6BE6-C4B5-4F33-8389-6574A8D900D1}"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7128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AF6BE6-C4B5-4F33-8389-6574A8D900D1}"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4053276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4116302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37736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2920858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1006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4265123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12797585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AF6BE6-C4B5-4F33-8389-6574A8D900D1}"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20F5AE-C774-40B8-B496-FBDD16B0EC0B}" type="slidenum">
              <a:rPr lang="en-GB" smtClean="0"/>
              <a:t>‹#›</a:t>
            </a:fld>
            <a:endParaRPr lang="en-GB"/>
          </a:p>
        </p:txBody>
      </p:sp>
    </p:spTree>
    <p:extLst>
      <p:ext uri="{BB962C8B-B14F-4D97-AF65-F5344CB8AC3E}">
        <p14:creationId xmlns:p14="http://schemas.microsoft.com/office/powerpoint/2010/main" val="1828766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AF6BE6-C4B5-4F33-8389-6574A8D900D1}" type="datetimeFigureOut">
              <a:rPr lang="en-GB" smtClean="0"/>
              <a:t>19/12/2019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B20F5AE-C774-40B8-B496-FBDD16B0EC0B}" type="slidenum">
              <a:rPr lang="en-GB" smtClean="0"/>
              <a:t>‹#›</a:t>
            </a:fld>
            <a:endParaRPr lang="en-GB"/>
          </a:p>
        </p:txBody>
      </p:sp>
    </p:spTree>
    <p:extLst>
      <p:ext uri="{BB962C8B-B14F-4D97-AF65-F5344CB8AC3E}">
        <p14:creationId xmlns:p14="http://schemas.microsoft.com/office/powerpoint/2010/main" val="4073953277"/>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5.tiff"/></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2.xml"/><Relationship Id="rId4" Type="http://schemas.openxmlformats.org/officeDocument/2006/relationships/image" Target="../media/image8.tiff"/></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eputy.com/blog/5-benefits-of-investing-in-restaurant-technology#customer-service" TargetMode="External"/><Relationship Id="rId2" Type="http://schemas.openxmlformats.org/officeDocument/2006/relationships/hyperlink" Target="https://www.deputy.com/blog/5-benefits-of-investing-in-restaurant-technology#ops" TargetMode="External"/><Relationship Id="rId1" Type="http://schemas.openxmlformats.org/officeDocument/2006/relationships/slideLayout" Target="../slideLayouts/slideLayout2.xml"/><Relationship Id="rId6" Type="http://schemas.openxmlformats.org/officeDocument/2006/relationships/hyperlink" Target="https://www.deputy.com/blog/5-benefits-of-investing-in-restaurant-technology#sustainability" TargetMode="External"/><Relationship Id="rId5" Type="http://schemas.openxmlformats.org/officeDocument/2006/relationships/hyperlink" Target="https://www.deputy.com/blog/5-benefits-of-investing-in-restaurant-technology#employee" TargetMode="External"/><Relationship Id="rId4" Type="http://schemas.openxmlformats.org/officeDocument/2006/relationships/hyperlink" Target="https://www.deputy.com/blog/5-benefits-of-investing-in-restaurant-technology#profit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bizfluent.com/write-organizational-background-5883.html" TargetMode="External"/><Relationship Id="rId2" Type="http://schemas.openxmlformats.org/officeDocument/2006/relationships/hyperlink" Target="https://smallbusiness.chron.com/impact-technological-change-business-activity-2191.html#:~:targetText=Increased%20Employee%20Productivity,through%20the%20use%20of%20technology.&amp;targetText=This%20allows%20small%20businesses%20to,major%20impact%20on%20employee%20performance." TargetMode="External"/><Relationship Id="rId1" Type="http://schemas.openxmlformats.org/officeDocument/2006/relationships/slideLayout" Target="../slideLayouts/slideLayout2.xml"/><Relationship Id="rId5" Type="http://schemas.openxmlformats.org/officeDocument/2006/relationships/hyperlink" Target="https://www.zonal.co.uk/" TargetMode="External"/><Relationship Id="rId4" Type="http://schemas.openxmlformats.org/officeDocument/2006/relationships/hyperlink" Target="https://bizfluent.com/write-organizational-background-5883.html%2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trgplc.com/" TargetMode="External"/><Relationship Id="rId2" Type="http://schemas.openxmlformats.org/officeDocument/2006/relationships/hyperlink" Target="https://www.zonal.co.uk/products/epos/handheld-ordering/resources/?subject=epo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2" name="Group 138">
            <a:extLst>
              <a:ext uri="{FF2B5EF4-FFF2-40B4-BE49-F238E27FC236}">
                <a16:creationId xmlns:a16="http://schemas.microsoft.com/office/drawing/2014/main" id="{7664F850-BA8B-47AE-B11A-225CAB8969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0" name="Straight Connector 139">
              <a:extLst>
                <a:ext uri="{FF2B5EF4-FFF2-40B4-BE49-F238E27FC236}">
                  <a16:creationId xmlns:a16="http://schemas.microsoft.com/office/drawing/2014/main" id="{634FC909-7343-4DEC-920F-098F56B47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1" name="Straight Connector 140">
              <a:extLst>
                <a:ext uri="{FF2B5EF4-FFF2-40B4-BE49-F238E27FC236}">
                  <a16:creationId xmlns:a16="http://schemas.microsoft.com/office/drawing/2014/main" id="{24F22DB2-7E27-4CF7-8B17-254ECB9AE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2" name="Rectangle 23">
              <a:extLst>
                <a:ext uri="{FF2B5EF4-FFF2-40B4-BE49-F238E27FC236}">
                  <a16:creationId xmlns:a16="http://schemas.microsoft.com/office/drawing/2014/main" id="{C6E593B3-91A3-4687-8B8D-FE37A3714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5">
              <a:extLst>
                <a:ext uri="{FF2B5EF4-FFF2-40B4-BE49-F238E27FC236}">
                  <a16:creationId xmlns:a16="http://schemas.microsoft.com/office/drawing/2014/main" id="{0C25B431-5C97-4B8D-B0A3-BFB8133C7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Isosceles Triangle 143">
              <a:extLst>
                <a:ext uri="{FF2B5EF4-FFF2-40B4-BE49-F238E27FC236}">
                  <a16:creationId xmlns:a16="http://schemas.microsoft.com/office/drawing/2014/main" id="{CA37B366-497E-4CB8-A678-A770CE2BD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7">
              <a:extLst>
                <a:ext uri="{FF2B5EF4-FFF2-40B4-BE49-F238E27FC236}">
                  <a16:creationId xmlns:a16="http://schemas.microsoft.com/office/drawing/2014/main" id="{CF707EDC-52B2-4D5C-8EC3-71C66EE8B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6" name="Rectangle 28">
              <a:extLst>
                <a:ext uri="{FF2B5EF4-FFF2-40B4-BE49-F238E27FC236}">
                  <a16:creationId xmlns:a16="http://schemas.microsoft.com/office/drawing/2014/main" id="{BF8E2DE7-7466-4EDF-8D69-BCA91A88D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Rectangle 29">
              <a:extLst>
                <a:ext uri="{FF2B5EF4-FFF2-40B4-BE49-F238E27FC236}">
                  <a16:creationId xmlns:a16="http://schemas.microsoft.com/office/drawing/2014/main" id="{229C2E15-76CD-409E-9D6B-10DAD8881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8" name="Isosceles Triangle 147">
              <a:extLst>
                <a:ext uri="{FF2B5EF4-FFF2-40B4-BE49-F238E27FC236}">
                  <a16:creationId xmlns:a16="http://schemas.microsoft.com/office/drawing/2014/main" id="{89A24369-AC96-4A98-AD98-47A7217EC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9" name="Isosceles Triangle 148">
              <a:extLst>
                <a:ext uri="{FF2B5EF4-FFF2-40B4-BE49-F238E27FC236}">
                  <a16:creationId xmlns:a16="http://schemas.microsoft.com/office/drawing/2014/main" id="{7D0DF9A3-4628-42F6-B0A4-44D97617E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033" name="Rectangle 150">
            <a:extLst>
              <a:ext uri="{FF2B5EF4-FFF2-40B4-BE49-F238E27FC236}">
                <a16:creationId xmlns:a16="http://schemas.microsoft.com/office/drawing/2014/main" id="{3950DEE9-4790-4F3D-BB9C-277CE26D1E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3" name="Group 152">
            <a:extLst>
              <a:ext uri="{FF2B5EF4-FFF2-40B4-BE49-F238E27FC236}">
                <a16:creationId xmlns:a16="http://schemas.microsoft.com/office/drawing/2014/main" id="{58B2947D-C69F-4DE5-B778-CA81D2B488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4" name="Straight Connector 153">
              <a:extLst>
                <a:ext uri="{FF2B5EF4-FFF2-40B4-BE49-F238E27FC236}">
                  <a16:creationId xmlns:a16="http://schemas.microsoft.com/office/drawing/2014/main" id="{062E9926-3F70-429C-9B4A-968C30AEC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5" name="Straight Connector 154">
              <a:extLst>
                <a:ext uri="{FF2B5EF4-FFF2-40B4-BE49-F238E27FC236}">
                  <a16:creationId xmlns:a16="http://schemas.microsoft.com/office/drawing/2014/main" id="{CB36A49A-07DD-405C-A974-AFBFB84700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6" name="Rectangle 23">
              <a:extLst>
                <a:ext uri="{FF2B5EF4-FFF2-40B4-BE49-F238E27FC236}">
                  <a16:creationId xmlns:a16="http://schemas.microsoft.com/office/drawing/2014/main" id="{4F0DCBA7-F85F-4941-B2B8-77962EAC4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Rectangle 25">
              <a:extLst>
                <a:ext uri="{FF2B5EF4-FFF2-40B4-BE49-F238E27FC236}">
                  <a16:creationId xmlns:a16="http://schemas.microsoft.com/office/drawing/2014/main" id="{85FA4F41-8776-4057-AAD5-D965AE99E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Isosceles Triangle 157">
              <a:extLst>
                <a:ext uri="{FF2B5EF4-FFF2-40B4-BE49-F238E27FC236}">
                  <a16:creationId xmlns:a16="http://schemas.microsoft.com/office/drawing/2014/main" id="{B88FDBB5-C49A-4F9A-90E5-FEE55A874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9" name="Rectangle 27">
              <a:extLst>
                <a:ext uri="{FF2B5EF4-FFF2-40B4-BE49-F238E27FC236}">
                  <a16:creationId xmlns:a16="http://schemas.microsoft.com/office/drawing/2014/main" id="{611D0489-23DB-49BD-80F9-E97704F64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0" name="Rectangle 28">
              <a:extLst>
                <a:ext uri="{FF2B5EF4-FFF2-40B4-BE49-F238E27FC236}">
                  <a16:creationId xmlns:a16="http://schemas.microsoft.com/office/drawing/2014/main" id="{15C2CFC5-35EA-4855-B56C-83797675D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1" name="Rectangle 29">
              <a:extLst>
                <a:ext uri="{FF2B5EF4-FFF2-40B4-BE49-F238E27FC236}">
                  <a16:creationId xmlns:a16="http://schemas.microsoft.com/office/drawing/2014/main" id="{7727F369-F776-4822-8787-66D11FC5C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2" name="Isosceles Triangle 161">
              <a:extLst>
                <a:ext uri="{FF2B5EF4-FFF2-40B4-BE49-F238E27FC236}">
                  <a16:creationId xmlns:a16="http://schemas.microsoft.com/office/drawing/2014/main" id="{1121880E-0D03-43F9-A7F6-06704D5D8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3" name="Isosceles Triangle 162">
              <a:extLst>
                <a:ext uri="{FF2B5EF4-FFF2-40B4-BE49-F238E27FC236}">
                  <a16:creationId xmlns:a16="http://schemas.microsoft.com/office/drawing/2014/main" id="{E3A6A2F3-7113-45D9-B2C7-F97F855E4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30" name="Picture 6" descr="Image result for trg restaurants">
            <a:extLst>
              <a:ext uri="{FF2B5EF4-FFF2-40B4-BE49-F238E27FC236}">
                <a16:creationId xmlns:a16="http://schemas.microsoft.com/office/drawing/2014/main" id="{20B602EC-81F3-4818-B3AB-E85455FFD7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05176" y="600075"/>
            <a:ext cx="6210350" cy="36808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lated image">
            <a:extLst>
              <a:ext uri="{FF2B5EF4-FFF2-40B4-BE49-F238E27FC236}">
                <a16:creationId xmlns:a16="http://schemas.microsoft.com/office/drawing/2014/main" id="{A61195D5-42C4-4B71-BEDE-6B2A6EE01B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44867" y="3926555"/>
            <a:ext cx="4295125" cy="2813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43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barn(inVertical)">
                                      <p:cBhvr>
                                        <p:cTn id="7" dur="500"/>
                                        <p:tgtEl>
                                          <p:spTgt spid="1030"/>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1028"/>
                                        </p:tgtEl>
                                        <p:attrNameLst>
                                          <p:attrName>style.visibility</p:attrName>
                                        </p:attrNameLst>
                                      </p:cBhvr>
                                      <p:to>
                                        <p:strVal val="visible"/>
                                      </p:to>
                                    </p:set>
                                    <p:animEffect transition="in" filter="barn(inVertical)">
                                      <p:cBhvr>
                                        <p:cTn id="11"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4ED7A-D76C-4C11-9808-2705C3A29DB1}"/>
              </a:ext>
            </a:extLst>
          </p:cNvPr>
          <p:cNvSpPr>
            <a:spLocks noGrp="1"/>
          </p:cNvSpPr>
          <p:nvPr>
            <p:ph type="title"/>
          </p:nvPr>
        </p:nvSpPr>
        <p:spPr>
          <a:xfrm>
            <a:off x="1347443" y="376516"/>
            <a:ext cx="8719921" cy="1658471"/>
          </a:xfrm>
        </p:spPr>
        <p:txBody>
          <a:bodyPr>
            <a:normAutofit fontScale="90000"/>
          </a:bodyPr>
          <a:lstStyle/>
          <a:p>
            <a:pPr algn="ctr"/>
            <a:r>
              <a:rPr lang="en-GB" sz="5400" b="1" dirty="0"/>
              <a:t>TRG </a:t>
            </a:r>
            <a:br>
              <a:rPr lang="en-GB" sz="5400" b="1" dirty="0"/>
            </a:br>
            <a:r>
              <a:rPr lang="en-GB" sz="5400" b="1" dirty="0"/>
              <a:t>The Restaurant Group</a:t>
            </a:r>
          </a:p>
        </p:txBody>
      </p:sp>
      <p:sp>
        <p:nvSpPr>
          <p:cNvPr id="3" name="Content Placeholder 2">
            <a:extLst>
              <a:ext uri="{FF2B5EF4-FFF2-40B4-BE49-F238E27FC236}">
                <a16:creationId xmlns:a16="http://schemas.microsoft.com/office/drawing/2014/main" id="{8B9872FF-F406-4C14-AC26-8FF0A1143CA0}"/>
              </a:ext>
            </a:extLst>
          </p:cNvPr>
          <p:cNvSpPr>
            <a:spLocks noGrp="1"/>
          </p:cNvSpPr>
          <p:nvPr>
            <p:ph idx="1"/>
          </p:nvPr>
        </p:nvSpPr>
        <p:spPr>
          <a:xfrm>
            <a:off x="363569" y="2160589"/>
            <a:ext cx="2702362" cy="3880773"/>
          </a:xfrm>
        </p:spPr>
        <p:txBody>
          <a:bodyPr/>
          <a:lstStyle/>
          <a:p>
            <a:pPr>
              <a:buFont typeface="Wingdings" panose="05000000000000000000" pitchFamily="2" charset="2"/>
              <a:buChar char="Ø"/>
            </a:pPr>
            <a:r>
              <a:rPr lang="en-GB" dirty="0">
                <a:solidFill>
                  <a:schemeClr val="tx1"/>
                </a:solidFill>
              </a:rPr>
              <a:t>Student Name              </a:t>
            </a:r>
          </a:p>
          <a:p>
            <a:pPr>
              <a:buClrTx/>
              <a:buSzPct val="100000"/>
              <a:buFont typeface="+mj-lt"/>
              <a:buAutoNum type="arabicPeriod"/>
            </a:pPr>
            <a:r>
              <a:rPr lang="en-GB" dirty="0">
                <a:solidFill>
                  <a:schemeClr val="tx1"/>
                </a:solidFill>
              </a:rPr>
              <a:t>Bryan </a:t>
            </a:r>
            <a:r>
              <a:rPr lang="en-GB" dirty="0" err="1">
                <a:solidFill>
                  <a:schemeClr val="tx1"/>
                </a:solidFill>
              </a:rPr>
              <a:t>Custodio</a:t>
            </a:r>
            <a:endParaRPr lang="en-GB" dirty="0">
              <a:solidFill>
                <a:schemeClr val="tx1"/>
              </a:solidFill>
            </a:endParaRPr>
          </a:p>
          <a:p>
            <a:pPr>
              <a:buClrTx/>
              <a:buSzPct val="100000"/>
              <a:buFont typeface="+mj-lt"/>
              <a:buAutoNum type="arabicPeriod"/>
            </a:pPr>
            <a:r>
              <a:rPr lang="en-GB" dirty="0">
                <a:solidFill>
                  <a:schemeClr val="tx1"/>
                </a:solidFill>
              </a:rPr>
              <a:t>Veronica Monroy</a:t>
            </a:r>
          </a:p>
          <a:p>
            <a:pPr>
              <a:buClrTx/>
              <a:buSzPct val="100000"/>
              <a:buFont typeface="+mj-lt"/>
              <a:buAutoNum type="arabicPeriod"/>
            </a:pPr>
            <a:r>
              <a:rPr lang="en-GB" dirty="0">
                <a:solidFill>
                  <a:schemeClr val="tx1"/>
                </a:solidFill>
              </a:rPr>
              <a:t>Maria Terrel</a:t>
            </a:r>
          </a:p>
          <a:p>
            <a:pPr>
              <a:buClrTx/>
              <a:buSzPct val="100000"/>
              <a:buFont typeface="+mj-lt"/>
              <a:buAutoNum type="arabicPeriod"/>
            </a:pPr>
            <a:r>
              <a:rPr lang="en-GB" dirty="0">
                <a:solidFill>
                  <a:schemeClr val="tx1"/>
                </a:solidFill>
              </a:rPr>
              <a:t>Javier </a:t>
            </a:r>
            <a:r>
              <a:rPr lang="en-GB" dirty="0" err="1">
                <a:solidFill>
                  <a:schemeClr val="tx1"/>
                </a:solidFill>
              </a:rPr>
              <a:t>Portaro</a:t>
            </a:r>
            <a:endParaRPr lang="en-GB" dirty="0">
              <a:solidFill>
                <a:schemeClr val="tx1"/>
              </a:solidFill>
            </a:endParaRPr>
          </a:p>
          <a:p>
            <a:pPr>
              <a:buClrTx/>
              <a:buSzPct val="100000"/>
              <a:buFont typeface="+mj-lt"/>
              <a:buAutoNum type="arabicPeriod"/>
            </a:pPr>
            <a:r>
              <a:rPr lang="en-GB" dirty="0">
                <a:solidFill>
                  <a:schemeClr val="tx1"/>
                </a:solidFill>
              </a:rPr>
              <a:t>Mohamed </a:t>
            </a:r>
            <a:r>
              <a:rPr lang="en-GB" dirty="0" err="1">
                <a:solidFill>
                  <a:schemeClr val="tx1"/>
                </a:solidFill>
              </a:rPr>
              <a:t>Berrouba</a:t>
            </a:r>
            <a:endParaRPr lang="en-GB" dirty="0">
              <a:solidFill>
                <a:schemeClr val="tx1"/>
              </a:solidFill>
            </a:endParaRPr>
          </a:p>
          <a:p>
            <a:pPr marL="0" indent="0">
              <a:buClrTx/>
              <a:buSzPct val="100000"/>
              <a:buNone/>
            </a:pPr>
            <a:endParaRPr lang="en-GB" dirty="0"/>
          </a:p>
          <a:p>
            <a:pPr>
              <a:buClrTx/>
              <a:buFont typeface="+mj-lt"/>
              <a:buAutoNum type="arabicPeriod"/>
            </a:pPr>
            <a:endParaRPr lang="en-GB" dirty="0"/>
          </a:p>
          <a:p>
            <a:pPr>
              <a:buClrTx/>
              <a:buFont typeface="+mj-lt"/>
              <a:buAutoNum type="arabicPeriod"/>
            </a:pPr>
            <a:endParaRPr lang="en-GB" dirty="0"/>
          </a:p>
          <a:p>
            <a:pPr>
              <a:buClrTx/>
              <a:buFont typeface="+mj-lt"/>
              <a:buAutoNum type="arabicPeriod"/>
            </a:pPr>
            <a:endParaRPr lang="en-GB" dirty="0"/>
          </a:p>
        </p:txBody>
      </p:sp>
      <p:sp>
        <p:nvSpPr>
          <p:cNvPr id="4" name="TextBox 3">
            <a:extLst>
              <a:ext uri="{FF2B5EF4-FFF2-40B4-BE49-F238E27FC236}">
                <a16:creationId xmlns:a16="http://schemas.microsoft.com/office/drawing/2014/main" id="{D67038FC-90AF-47DA-AE30-E4EDDCA01C7A}"/>
              </a:ext>
            </a:extLst>
          </p:cNvPr>
          <p:cNvSpPr txBox="1"/>
          <p:nvPr/>
        </p:nvSpPr>
        <p:spPr>
          <a:xfrm>
            <a:off x="3516663" y="2169649"/>
            <a:ext cx="1788457" cy="2395977"/>
          </a:xfrm>
          <a:prstGeom prst="rect">
            <a:avLst/>
          </a:prstGeom>
          <a:noFill/>
        </p:spPr>
        <p:txBody>
          <a:bodyPr wrap="square" rtlCol="0">
            <a:spAutoFit/>
          </a:bodyPr>
          <a:lstStyle/>
          <a:p>
            <a:pPr marL="285750" indent="-285750">
              <a:buClr>
                <a:schemeClr val="accent1"/>
              </a:buClr>
              <a:buFont typeface="Wingdings" panose="05000000000000000000" pitchFamily="2" charset="2"/>
              <a:buChar char="Ø"/>
            </a:pPr>
            <a:r>
              <a:rPr lang="en-GB" dirty="0"/>
              <a:t>Student ID</a:t>
            </a:r>
          </a:p>
          <a:p>
            <a:pPr marL="342900" indent="-342900">
              <a:lnSpc>
                <a:spcPct val="150000"/>
              </a:lnSpc>
              <a:buFont typeface="+mj-lt"/>
              <a:buAutoNum type="arabicPeriod"/>
            </a:pPr>
            <a:r>
              <a:rPr lang="en-GB" dirty="0"/>
              <a:t>1905705</a:t>
            </a:r>
          </a:p>
          <a:p>
            <a:pPr marL="342900" indent="-342900">
              <a:lnSpc>
                <a:spcPct val="150000"/>
              </a:lnSpc>
              <a:buFont typeface="+mj-lt"/>
              <a:buAutoNum type="arabicPeriod"/>
            </a:pPr>
            <a:r>
              <a:rPr lang="en-GB" dirty="0"/>
              <a:t>1906504</a:t>
            </a:r>
          </a:p>
          <a:p>
            <a:pPr marL="342900" indent="-342900">
              <a:lnSpc>
                <a:spcPct val="150000"/>
              </a:lnSpc>
              <a:buFont typeface="+mj-lt"/>
              <a:buAutoNum type="arabicPeriod"/>
            </a:pPr>
            <a:r>
              <a:rPr lang="en-GB" dirty="0"/>
              <a:t>1908334</a:t>
            </a:r>
          </a:p>
          <a:p>
            <a:pPr marL="342900" indent="-342900">
              <a:lnSpc>
                <a:spcPct val="150000"/>
              </a:lnSpc>
              <a:buFont typeface="+mj-lt"/>
              <a:buAutoNum type="arabicPeriod"/>
            </a:pPr>
            <a:r>
              <a:rPr lang="en-GB" dirty="0"/>
              <a:t>1906228</a:t>
            </a:r>
          </a:p>
          <a:p>
            <a:pPr marL="342900" indent="-342900">
              <a:lnSpc>
                <a:spcPct val="150000"/>
              </a:lnSpc>
              <a:buFont typeface="+mj-lt"/>
              <a:buAutoNum type="arabicPeriod"/>
            </a:pPr>
            <a:r>
              <a:rPr lang="en-GB" dirty="0"/>
              <a:t>1906239</a:t>
            </a:r>
          </a:p>
        </p:txBody>
      </p:sp>
      <p:sp>
        <p:nvSpPr>
          <p:cNvPr id="5" name="TextBox 4">
            <a:extLst>
              <a:ext uri="{FF2B5EF4-FFF2-40B4-BE49-F238E27FC236}">
                <a16:creationId xmlns:a16="http://schemas.microsoft.com/office/drawing/2014/main" id="{B1DA586D-BA57-46D0-A620-D821112341F9}"/>
              </a:ext>
            </a:extLst>
          </p:cNvPr>
          <p:cNvSpPr txBox="1"/>
          <p:nvPr/>
        </p:nvSpPr>
        <p:spPr>
          <a:xfrm>
            <a:off x="5869895" y="2169649"/>
            <a:ext cx="4636179" cy="4801314"/>
          </a:xfrm>
          <a:prstGeom prst="rect">
            <a:avLst/>
          </a:prstGeom>
          <a:noFill/>
        </p:spPr>
        <p:txBody>
          <a:bodyPr wrap="square" rtlCol="0">
            <a:spAutoFit/>
          </a:bodyPr>
          <a:lstStyle/>
          <a:p>
            <a:pPr marL="285750" indent="-285750">
              <a:buClr>
                <a:schemeClr val="accent1"/>
              </a:buClr>
              <a:buFont typeface="Wingdings" panose="05000000000000000000" pitchFamily="2" charset="2"/>
              <a:buChar char="Ø"/>
            </a:pPr>
            <a:r>
              <a:rPr lang="en-GB" dirty="0"/>
              <a:t>Topics</a:t>
            </a:r>
          </a:p>
          <a:p>
            <a:pPr marL="342900" indent="-342900">
              <a:lnSpc>
                <a:spcPct val="150000"/>
              </a:lnSpc>
              <a:buFont typeface="+mj-lt"/>
              <a:buAutoNum type="arabicPeriod"/>
            </a:pPr>
            <a:r>
              <a:rPr lang="en-GB" dirty="0"/>
              <a:t>Introduction and Background of the organisation </a:t>
            </a:r>
            <a:r>
              <a:rPr lang="en-GB" b="1" dirty="0"/>
              <a:t>(Bryan)</a:t>
            </a:r>
          </a:p>
          <a:p>
            <a:pPr marL="342900" indent="-342900">
              <a:lnSpc>
                <a:spcPct val="150000"/>
              </a:lnSpc>
              <a:buFont typeface="+mj-lt"/>
              <a:buAutoNum type="arabicPeriod"/>
            </a:pPr>
            <a:r>
              <a:rPr lang="en-GB" dirty="0"/>
              <a:t>Challenges before introducing Modern Technology </a:t>
            </a:r>
            <a:r>
              <a:rPr lang="en-GB" b="1" dirty="0"/>
              <a:t>(Veronica)</a:t>
            </a:r>
          </a:p>
          <a:p>
            <a:pPr marL="342900" indent="-342900">
              <a:lnSpc>
                <a:spcPct val="150000"/>
              </a:lnSpc>
              <a:buFont typeface="+mj-lt"/>
              <a:buAutoNum type="arabicPeriod"/>
            </a:pPr>
            <a:r>
              <a:rPr lang="en-GB" dirty="0"/>
              <a:t>Insights of Modern Technology </a:t>
            </a:r>
            <a:r>
              <a:rPr lang="en-GB" b="1" dirty="0"/>
              <a:t>(Maria)</a:t>
            </a:r>
          </a:p>
          <a:p>
            <a:pPr marL="342900" indent="-342900">
              <a:lnSpc>
                <a:spcPct val="150000"/>
              </a:lnSpc>
              <a:buFont typeface="+mj-lt"/>
              <a:buAutoNum type="arabicPeriod"/>
            </a:pPr>
            <a:r>
              <a:rPr lang="en-GB" dirty="0"/>
              <a:t>Impacts of Modern Technology </a:t>
            </a:r>
            <a:r>
              <a:rPr lang="en-GB" b="1" dirty="0"/>
              <a:t>(Javier)</a:t>
            </a:r>
          </a:p>
          <a:p>
            <a:pPr marL="342900" indent="-342900">
              <a:lnSpc>
                <a:spcPct val="150000"/>
              </a:lnSpc>
              <a:buFont typeface="+mj-lt"/>
              <a:buAutoNum type="arabicPeriod"/>
            </a:pPr>
            <a:r>
              <a:rPr lang="en-GB" dirty="0"/>
              <a:t>Lessons drawn from the Case Study </a:t>
            </a:r>
            <a:r>
              <a:rPr lang="en-GB" b="1" dirty="0"/>
              <a:t>(Mohamed)</a:t>
            </a:r>
          </a:p>
          <a:p>
            <a:pPr marL="342900" indent="-342900">
              <a:lnSpc>
                <a:spcPct val="150000"/>
              </a:lnSpc>
              <a:buFont typeface="+mj-lt"/>
              <a:buAutoNum type="arabicPeriod"/>
            </a:pPr>
            <a:r>
              <a:rPr lang="en-GB" dirty="0"/>
              <a:t>Conclusion &amp; References</a:t>
            </a:r>
          </a:p>
          <a:p>
            <a:pPr marL="342900" indent="-342900">
              <a:lnSpc>
                <a:spcPct val="150000"/>
              </a:lnSpc>
              <a:buFont typeface="+mj-lt"/>
              <a:buAutoNum type="arabicPeriod"/>
            </a:pPr>
            <a:r>
              <a:rPr lang="en-GB" dirty="0"/>
              <a:t>Questions &amp; Answers</a:t>
            </a:r>
          </a:p>
          <a:p>
            <a:pPr marL="342900" indent="-342900">
              <a:buFont typeface="+mj-lt"/>
              <a:buAutoNum type="arabicPeriod"/>
            </a:pPr>
            <a:endParaRPr lang="en-GB" dirty="0"/>
          </a:p>
        </p:txBody>
      </p:sp>
    </p:spTree>
    <p:extLst>
      <p:ext uri="{BB962C8B-B14F-4D97-AF65-F5344CB8AC3E}">
        <p14:creationId xmlns:p14="http://schemas.microsoft.com/office/powerpoint/2010/main" val="126975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2" presetClass="entr" presetSubtype="4" fill="hold"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0" fill="hold">
                            <p:stCondLst>
                              <p:cond delay="2000"/>
                            </p:stCondLst>
                            <p:childTnLst>
                              <p:par>
                                <p:cTn id="21" presetID="2" presetClass="entr" presetSubtype="4" fill="hold"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5" fill="hold">
                            <p:stCondLst>
                              <p:cond delay="2500"/>
                            </p:stCondLst>
                            <p:childTnLst>
                              <p:par>
                                <p:cTn id="26" presetID="2" presetClass="entr" presetSubtype="4" fill="hold"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additive="base">
                                        <p:cTn id="2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0" fill="hold">
                            <p:stCondLst>
                              <p:cond delay="3000"/>
                            </p:stCondLst>
                            <p:childTnLst>
                              <p:par>
                                <p:cTn id="31" presetID="2" presetClass="entr" presetSubtype="4" fill="hold" nodeType="after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35" fill="hold">
                            <p:stCondLst>
                              <p:cond delay="3500"/>
                            </p:stCondLst>
                            <p:childTnLst>
                              <p:par>
                                <p:cTn id="36" presetID="2" presetClass="entr" presetSubtype="4" fill="hold" nodeType="after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 calcmode="lin" valueType="num">
                                      <p:cBhvr additive="base">
                                        <p:cTn id="3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40" fill="hold">
                            <p:stCondLst>
                              <p:cond delay="4000"/>
                            </p:stCondLst>
                            <p:childTnLst>
                              <p:par>
                                <p:cTn id="41" presetID="2" presetClass="entr" presetSubtype="4" fill="hold" nodeType="after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par>
                          <p:cTn id="45" fill="hold">
                            <p:stCondLst>
                              <p:cond delay="4500"/>
                            </p:stCondLst>
                            <p:childTnLst>
                              <p:par>
                                <p:cTn id="46" presetID="2" presetClass="entr" presetSubtype="4" fill="hold" nodeType="afterEffect">
                                  <p:stCondLst>
                                    <p:cond delay="0"/>
                                  </p:stCondLst>
                                  <p:childTnLst>
                                    <p:set>
                                      <p:cBhvr>
                                        <p:cTn id="47" dur="1" fill="hold">
                                          <p:stCondLst>
                                            <p:cond delay="0"/>
                                          </p:stCondLst>
                                        </p:cTn>
                                        <p:tgtEl>
                                          <p:spTgt spid="4">
                                            <p:txEl>
                                              <p:pRg st="1" end="1"/>
                                            </p:txEl>
                                          </p:spTgt>
                                        </p:tgtEl>
                                        <p:attrNameLst>
                                          <p:attrName>style.visibility</p:attrName>
                                        </p:attrNameLst>
                                      </p:cBhvr>
                                      <p:to>
                                        <p:strVal val="visible"/>
                                      </p:to>
                                    </p:set>
                                    <p:anim calcmode="lin" valueType="num">
                                      <p:cBhvr additive="base">
                                        <p:cTn id="4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par>
                          <p:cTn id="50" fill="hold">
                            <p:stCondLst>
                              <p:cond delay="5000"/>
                            </p:stCondLst>
                            <p:childTnLst>
                              <p:par>
                                <p:cTn id="51" presetID="2" presetClass="entr" presetSubtype="4" fill="hold" nodeType="afterEffect">
                                  <p:stCondLst>
                                    <p:cond delay="0"/>
                                  </p:stCondLst>
                                  <p:childTnLst>
                                    <p:set>
                                      <p:cBhvr>
                                        <p:cTn id="52" dur="1" fill="hold">
                                          <p:stCondLst>
                                            <p:cond delay="0"/>
                                          </p:stCondLst>
                                        </p:cTn>
                                        <p:tgtEl>
                                          <p:spTgt spid="4">
                                            <p:txEl>
                                              <p:pRg st="2" end="2"/>
                                            </p:txEl>
                                          </p:spTgt>
                                        </p:tgtEl>
                                        <p:attrNameLst>
                                          <p:attrName>style.visibility</p:attrName>
                                        </p:attrNameLst>
                                      </p:cBhvr>
                                      <p:to>
                                        <p:strVal val="visible"/>
                                      </p:to>
                                    </p:set>
                                    <p:anim calcmode="lin" valueType="num">
                                      <p:cBhvr additive="base">
                                        <p:cTn id="5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par>
                          <p:cTn id="55" fill="hold">
                            <p:stCondLst>
                              <p:cond delay="5500"/>
                            </p:stCondLst>
                            <p:childTnLst>
                              <p:par>
                                <p:cTn id="56" presetID="2" presetClass="entr" presetSubtype="4" fill="hold" nodeType="afterEffect">
                                  <p:stCondLst>
                                    <p:cond delay="0"/>
                                  </p:stCondLst>
                                  <p:childTnLst>
                                    <p:set>
                                      <p:cBhvr>
                                        <p:cTn id="57" dur="1" fill="hold">
                                          <p:stCondLst>
                                            <p:cond delay="0"/>
                                          </p:stCondLst>
                                        </p:cTn>
                                        <p:tgtEl>
                                          <p:spTgt spid="4">
                                            <p:txEl>
                                              <p:pRg st="3" end="3"/>
                                            </p:txEl>
                                          </p:spTgt>
                                        </p:tgtEl>
                                        <p:attrNameLst>
                                          <p:attrName>style.visibility</p:attrName>
                                        </p:attrNameLst>
                                      </p:cBhvr>
                                      <p:to>
                                        <p:strVal val="visible"/>
                                      </p:to>
                                    </p:set>
                                    <p:anim calcmode="lin" valueType="num">
                                      <p:cBhvr additive="base">
                                        <p:cTn id="5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par>
                          <p:cTn id="60" fill="hold">
                            <p:stCondLst>
                              <p:cond delay="6000"/>
                            </p:stCondLst>
                            <p:childTnLst>
                              <p:par>
                                <p:cTn id="61" presetID="2" presetClass="entr" presetSubtype="4" fill="hold" nodeType="afterEffect">
                                  <p:stCondLst>
                                    <p:cond delay="0"/>
                                  </p:stCondLst>
                                  <p:childTnLst>
                                    <p:set>
                                      <p:cBhvr>
                                        <p:cTn id="62" dur="1" fill="hold">
                                          <p:stCondLst>
                                            <p:cond delay="0"/>
                                          </p:stCondLst>
                                        </p:cTn>
                                        <p:tgtEl>
                                          <p:spTgt spid="4">
                                            <p:txEl>
                                              <p:pRg st="4" end="4"/>
                                            </p:txEl>
                                          </p:spTgt>
                                        </p:tgtEl>
                                        <p:attrNameLst>
                                          <p:attrName>style.visibility</p:attrName>
                                        </p:attrNameLst>
                                      </p:cBhvr>
                                      <p:to>
                                        <p:strVal val="visible"/>
                                      </p:to>
                                    </p:set>
                                    <p:anim calcmode="lin" valueType="num">
                                      <p:cBhvr additive="base">
                                        <p:cTn id="6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par>
                          <p:cTn id="65" fill="hold">
                            <p:stCondLst>
                              <p:cond delay="6500"/>
                            </p:stCondLst>
                            <p:childTnLst>
                              <p:par>
                                <p:cTn id="66" presetID="2" presetClass="entr" presetSubtype="4" fill="hold" nodeType="afterEffect">
                                  <p:stCondLst>
                                    <p:cond delay="0"/>
                                  </p:stCondLst>
                                  <p:childTnLst>
                                    <p:set>
                                      <p:cBhvr>
                                        <p:cTn id="67" dur="1" fill="hold">
                                          <p:stCondLst>
                                            <p:cond delay="0"/>
                                          </p:stCondLst>
                                        </p:cTn>
                                        <p:tgtEl>
                                          <p:spTgt spid="4">
                                            <p:txEl>
                                              <p:pRg st="5" end="5"/>
                                            </p:txEl>
                                          </p:spTgt>
                                        </p:tgtEl>
                                        <p:attrNameLst>
                                          <p:attrName>style.visibility</p:attrName>
                                        </p:attrNameLst>
                                      </p:cBhvr>
                                      <p:to>
                                        <p:strVal val="visible"/>
                                      </p:to>
                                    </p:set>
                                    <p:anim calcmode="lin" valueType="num">
                                      <p:cBhvr additive="base">
                                        <p:cTn id="6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par>
                          <p:cTn id="70" fill="hold">
                            <p:stCondLst>
                              <p:cond delay="7000"/>
                            </p:stCondLst>
                            <p:childTnLst>
                              <p:par>
                                <p:cTn id="71" presetID="2" presetClass="entr" presetSubtype="4" fill="hold" nodeType="afterEffect">
                                  <p:stCondLst>
                                    <p:cond delay="0"/>
                                  </p:stCondLst>
                                  <p:childTnLst>
                                    <p:set>
                                      <p:cBhvr>
                                        <p:cTn id="72" dur="1" fill="hold">
                                          <p:stCondLst>
                                            <p:cond delay="0"/>
                                          </p:stCondLst>
                                        </p:cTn>
                                        <p:tgtEl>
                                          <p:spTgt spid="5">
                                            <p:txEl>
                                              <p:pRg st="0" end="0"/>
                                            </p:txEl>
                                          </p:spTgt>
                                        </p:tgtEl>
                                        <p:attrNameLst>
                                          <p:attrName>style.visibility</p:attrName>
                                        </p:attrNameLst>
                                      </p:cBhvr>
                                      <p:to>
                                        <p:strVal val="visible"/>
                                      </p:to>
                                    </p:set>
                                    <p:anim calcmode="lin" valueType="num">
                                      <p:cBhvr additive="base">
                                        <p:cTn id="7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75" fill="hold">
                            <p:stCondLst>
                              <p:cond delay="7500"/>
                            </p:stCondLst>
                            <p:childTnLst>
                              <p:par>
                                <p:cTn id="76" presetID="2" presetClass="entr" presetSubtype="4" fill="hold" nodeType="afterEffect">
                                  <p:stCondLst>
                                    <p:cond delay="0"/>
                                  </p:stCondLst>
                                  <p:childTnLst>
                                    <p:set>
                                      <p:cBhvr>
                                        <p:cTn id="77" dur="1" fill="hold">
                                          <p:stCondLst>
                                            <p:cond delay="0"/>
                                          </p:stCondLst>
                                        </p:cTn>
                                        <p:tgtEl>
                                          <p:spTgt spid="5">
                                            <p:txEl>
                                              <p:pRg st="1" end="1"/>
                                            </p:txEl>
                                          </p:spTgt>
                                        </p:tgtEl>
                                        <p:attrNameLst>
                                          <p:attrName>style.visibility</p:attrName>
                                        </p:attrNameLst>
                                      </p:cBhvr>
                                      <p:to>
                                        <p:strVal val="visible"/>
                                      </p:to>
                                    </p:set>
                                    <p:anim calcmode="lin" valueType="num">
                                      <p:cBhvr additive="base">
                                        <p:cTn id="78"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par>
                          <p:cTn id="80" fill="hold">
                            <p:stCondLst>
                              <p:cond delay="8000"/>
                            </p:stCondLst>
                            <p:childTnLst>
                              <p:par>
                                <p:cTn id="81" presetID="2" presetClass="entr" presetSubtype="4" fill="hold" nodeType="afterEffect">
                                  <p:stCondLst>
                                    <p:cond delay="0"/>
                                  </p:stCondLst>
                                  <p:childTnLst>
                                    <p:set>
                                      <p:cBhvr>
                                        <p:cTn id="82" dur="1" fill="hold">
                                          <p:stCondLst>
                                            <p:cond delay="0"/>
                                          </p:stCondLst>
                                        </p:cTn>
                                        <p:tgtEl>
                                          <p:spTgt spid="5">
                                            <p:txEl>
                                              <p:pRg st="2" end="2"/>
                                            </p:txEl>
                                          </p:spTgt>
                                        </p:tgtEl>
                                        <p:attrNameLst>
                                          <p:attrName>style.visibility</p:attrName>
                                        </p:attrNameLst>
                                      </p:cBhvr>
                                      <p:to>
                                        <p:strVal val="visible"/>
                                      </p:to>
                                    </p:set>
                                    <p:anim calcmode="lin" valueType="num">
                                      <p:cBhvr additive="base">
                                        <p:cTn id="8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par>
                          <p:cTn id="85" fill="hold">
                            <p:stCondLst>
                              <p:cond delay="8500"/>
                            </p:stCondLst>
                            <p:childTnLst>
                              <p:par>
                                <p:cTn id="86" presetID="2" presetClass="entr" presetSubtype="4" fill="hold" nodeType="afterEffect">
                                  <p:stCondLst>
                                    <p:cond delay="0"/>
                                  </p:stCondLst>
                                  <p:childTnLst>
                                    <p:set>
                                      <p:cBhvr>
                                        <p:cTn id="87" dur="1" fill="hold">
                                          <p:stCondLst>
                                            <p:cond delay="0"/>
                                          </p:stCondLst>
                                        </p:cTn>
                                        <p:tgtEl>
                                          <p:spTgt spid="5">
                                            <p:txEl>
                                              <p:pRg st="3" end="3"/>
                                            </p:txEl>
                                          </p:spTgt>
                                        </p:tgtEl>
                                        <p:attrNameLst>
                                          <p:attrName>style.visibility</p:attrName>
                                        </p:attrNameLst>
                                      </p:cBhvr>
                                      <p:to>
                                        <p:strVal val="visible"/>
                                      </p:to>
                                    </p:set>
                                    <p:anim calcmode="lin" valueType="num">
                                      <p:cBhvr additive="base">
                                        <p:cTn id="88"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9"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par>
                          <p:cTn id="90" fill="hold">
                            <p:stCondLst>
                              <p:cond delay="9000"/>
                            </p:stCondLst>
                            <p:childTnLst>
                              <p:par>
                                <p:cTn id="91" presetID="2" presetClass="entr" presetSubtype="4" fill="hold" nodeType="afterEffect">
                                  <p:stCondLst>
                                    <p:cond delay="0"/>
                                  </p:stCondLst>
                                  <p:childTnLst>
                                    <p:set>
                                      <p:cBhvr>
                                        <p:cTn id="92" dur="1" fill="hold">
                                          <p:stCondLst>
                                            <p:cond delay="0"/>
                                          </p:stCondLst>
                                        </p:cTn>
                                        <p:tgtEl>
                                          <p:spTgt spid="5">
                                            <p:txEl>
                                              <p:pRg st="4" end="4"/>
                                            </p:txEl>
                                          </p:spTgt>
                                        </p:tgtEl>
                                        <p:attrNameLst>
                                          <p:attrName>style.visibility</p:attrName>
                                        </p:attrNameLst>
                                      </p:cBhvr>
                                      <p:to>
                                        <p:strVal val="visible"/>
                                      </p:to>
                                    </p:set>
                                    <p:anim calcmode="lin" valueType="num">
                                      <p:cBhvr additive="base">
                                        <p:cTn id="9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par>
                          <p:cTn id="95" fill="hold">
                            <p:stCondLst>
                              <p:cond delay="9500"/>
                            </p:stCondLst>
                            <p:childTnLst>
                              <p:par>
                                <p:cTn id="96" presetID="2" presetClass="entr" presetSubtype="4" fill="hold" nodeType="afterEffect">
                                  <p:stCondLst>
                                    <p:cond delay="0"/>
                                  </p:stCondLst>
                                  <p:childTnLst>
                                    <p:set>
                                      <p:cBhvr>
                                        <p:cTn id="97" dur="1" fill="hold">
                                          <p:stCondLst>
                                            <p:cond delay="0"/>
                                          </p:stCondLst>
                                        </p:cTn>
                                        <p:tgtEl>
                                          <p:spTgt spid="5">
                                            <p:txEl>
                                              <p:pRg st="5" end="5"/>
                                            </p:txEl>
                                          </p:spTgt>
                                        </p:tgtEl>
                                        <p:attrNameLst>
                                          <p:attrName>style.visibility</p:attrName>
                                        </p:attrNameLst>
                                      </p:cBhvr>
                                      <p:to>
                                        <p:strVal val="visible"/>
                                      </p:to>
                                    </p:set>
                                    <p:anim calcmode="lin" valueType="num">
                                      <p:cBhvr additive="base">
                                        <p:cTn id="98"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99"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par>
                          <p:cTn id="100" fill="hold">
                            <p:stCondLst>
                              <p:cond delay="10000"/>
                            </p:stCondLst>
                            <p:childTnLst>
                              <p:par>
                                <p:cTn id="101" presetID="2" presetClass="entr" presetSubtype="4" fill="hold" nodeType="afterEffect">
                                  <p:stCondLst>
                                    <p:cond delay="0"/>
                                  </p:stCondLst>
                                  <p:childTnLst>
                                    <p:set>
                                      <p:cBhvr>
                                        <p:cTn id="102" dur="1" fill="hold">
                                          <p:stCondLst>
                                            <p:cond delay="0"/>
                                          </p:stCondLst>
                                        </p:cTn>
                                        <p:tgtEl>
                                          <p:spTgt spid="5">
                                            <p:txEl>
                                              <p:pRg st="6" end="6"/>
                                            </p:txEl>
                                          </p:spTgt>
                                        </p:tgtEl>
                                        <p:attrNameLst>
                                          <p:attrName>style.visibility</p:attrName>
                                        </p:attrNameLst>
                                      </p:cBhvr>
                                      <p:to>
                                        <p:strVal val="visible"/>
                                      </p:to>
                                    </p:set>
                                    <p:anim calcmode="lin" valueType="num">
                                      <p:cBhvr additive="base">
                                        <p:cTn id="10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par>
                          <p:cTn id="105" fill="hold">
                            <p:stCondLst>
                              <p:cond delay="10500"/>
                            </p:stCondLst>
                            <p:childTnLst>
                              <p:par>
                                <p:cTn id="106" presetID="2" presetClass="entr" presetSubtype="4" fill="hold" nodeType="afterEffect">
                                  <p:stCondLst>
                                    <p:cond delay="0"/>
                                  </p:stCondLst>
                                  <p:childTnLst>
                                    <p:set>
                                      <p:cBhvr>
                                        <p:cTn id="107" dur="1" fill="hold">
                                          <p:stCondLst>
                                            <p:cond delay="0"/>
                                          </p:stCondLst>
                                        </p:cTn>
                                        <p:tgtEl>
                                          <p:spTgt spid="5">
                                            <p:txEl>
                                              <p:pRg st="7" end="7"/>
                                            </p:txEl>
                                          </p:spTgt>
                                        </p:tgtEl>
                                        <p:attrNameLst>
                                          <p:attrName>style.visibility</p:attrName>
                                        </p:attrNameLst>
                                      </p:cBhvr>
                                      <p:to>
                                        <p:strVal val="visible"/>
                                      </p:to>
                                    </p:set>
                                    <p:anim calcmode="lin" valueType="num">
                                      <p:cBhvr additive="base">
                                        <p:cTn id="108"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109"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0BD7C-6A48-49B1-84B5-870F72A83FAA}"/>
              </a:ext>
            </a:extLst>
          </p:cNvPr>
          <p:cNvSpPr>
            <a:spLocks noGrp="1"/>
          </p:cNvSpPr>
          <p:nvPr>
            <p:ph type="title"/>
          </p:nvPr>
        </p:nvSpPr>
        <p:spPr>
          <a:xfrm>
            <a:off x="677334" y="609600"/>
            <a:ext cx="9299786" cy="1869440"/>
          </a:xfrm>
        </p:spPr>
        <p:txBody>
          <a:bodyPr>
            <a:noAutofit/>
          </a:bodyPr>
          <a:lstStyle/>
          <a:p>
            <a:r>
              <a:rPr lang="en-GB" sz="4800" dirty="0"/>
              <a:t>1) Introduction and Background of the organisation</a:t>
            </a:r>
          </a:p>
        </p:txBody>
      </p:sp>
      <p:sp>
        <p:nvSpPr>
          <p:cNvPr id="6" name="Content Placeholder 5">
            <a:extLst>
              <a:ext uri="{FF2B5EF4-FFF2-40B4-BE49-F238E27FC236}">
                <a16:creationId xmlns:a16="http://schemas.microsoft.com/office/drawing/2014/main" id="{D48A952F-4D97-479A-AFD5-61C55EE46EAA}"/>
              </a:ext>
            </a:extLst>
          </p:cNvPr>
          <p:cNvSpPr>
            <a:spLocks noGrp="1"/>
          </p:cNvSpPr>
          <p:nvPr>
            <p:ph idx="1"/>
          </p:nvPr>
        </p:nvSpPr>
        <p:spPr>
          <a:xfrm>
            <a:off x="677334" y="2570480"/>
            <a:ext cx="9431866" cy="3470882"/>
          </a:xfrm>
        </p:spPr>
        <p:txBody>
          <a:bodyPr/>
          <a:lstStyle/>
          <a:p>
            <a:r>
              <a:rPr lang="en-GB" dirty="0"/>
              <a:t>Introduction </a:t>
            </a:r>
          </a:p>
          <a:p>
            <a:pPr marL="0" indent="0">
              <a:buNone/>
            </a:pPr>
            <a:endParaRPr lang="en-GB" dirty="0"/>
          </a:p>
          <a:p>
            <a:pPr marL="0" lvl="0" indent="0" defTabSz="914400" eaLnBrk="0" fontAlgn="base" hangingPunct="0">
              <a:spcBef>
                <a:spcPct val="0"/>
              </a:spcBef>
              <a:spcAft>
                <a:spcPct val="0"/>
              </a:spcAft>
              <a:buClrTx/>
              <a:buSzTx/>
              <a:buNone/>
            </a:pPr>
            <a:r>
              <a:rPr lang="en-GB"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One of the biggest national hospitality businesses operating in 650 places providing a variety of tastes, food and drinks. </a:t>
            </a:r>
          </a:p>
          <a:p>
            <a:pPr marL="0" lvl="0" indent="0" defTabSz="914400" eaLnBrk="0" fontAlgn="base" hangingPunct="0">
              <a:spcBef>
                <a:spcPct val="0"/>
              </a:spcBef>
              <a:spcAft>
                <a:spcPct val="0"/>
              </a:spcAft>
              <a:buClrTx/>
              <a:buSzTx/>
              <a:buNone/>
            </a:pPr>
            <a:r>
              <a:rPr lang="en-GB"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It is formed by 9 very known restaurants around the country (Garfunkel, Chiquito, TGR concessions, Frankie &amp; Benny’s, Joe’s Kitchen, </a:t>
            </a:r>
            <a:r>
              <a:rPr lang="en-GB"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Brunning</a:t>
            </a:r>
            <a:r>
              <a:rPr lang="en-GB"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&amp; price, Coast to coast, </a:t>
            </a:r>
            <a:r>
              <a:rPr lang="en-GB"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Firejacks</a:t>
            </a:r>
            <a:r>
              <a:rPr lang="en-GB"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and Wagamama) and was awarded many times as well due to the quality of food, drinks, places and services. (TRG, 2019)</a:t>
            </a:r>
            <a:endParaRPr lang="en-GB" altLang="en-US" dirty="0">
              <a:solidFill>
                <a:schemeClr val="tx1"/>
              </a:solidFill>
            </a:endParaRPr>
          </a:p>
          <a:p>
            <a:endParaRPr lang="en-GB" dirty="0"/>
          </a:p>
        </p:txBody>
      </p:sp>
    </p:spTree>
    <p:extLst>
      <p:ext uri="{BB962C8B-B14F-4D97-AF65-F5344CB8AC3E}">
        <p14:creationId xmlns:p14="http://schemas.microsoft.com/office/powerpoint/2010/main" val="2390195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 calcmode="lin" valueType="num">
                                      <p:cBhvr additive="base">
                                        <p:cTn id="24"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 calcmode="lin" valueType="num">
                                      <p:cBhvr additive="base">
                                        <p:cTn id="2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grpId="0" nodeType="after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 calcmode="lin" valueType="num">
                                      <p:cBhvr additive="base">
                                        <p:cTn id="34"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1A491-9D06-447C-BF73-52C01396BCBC}"/>
              </a:ext>
            </a:extLst>
          </p:cNvPr>
          <p:cNvSpPr>
            <a:spLocks noGrp="1"/>
          </p:cNvSpPr>
          <p:nvPr>
            <p:ph type="title"/>
          </p:nvPr>
        </p:nvSpPr>
        <p:spPr>
          <a:xfrm>
            <a:off x="677334" y="609599"/>
            <a:ext cx="9919546" cy="1550989"/>
          </a:xfrm>
        </p:spPr>
        <p:txBody>
          <a:bodyPr>
            <a:noAutofit/>
          </a:bodyPr>
          <a:lstStyle/>
          <a:p>
            <a:r>
              <a:rPr lang="en-GB" sz="4800" dirty="0"/>
              <a:t> </a:t>
            </a:r>
          </a:p>
        </p:txBody>
      </p:sp>
      <p:sp>
        <p:nvSpPr>
          <p:cNvPr id="3" name="Content Placeholder 2">
            <a:extLst>
              <a:ext uri="{FF2B5EF4-FFF2-40B4-BE49-F238E27FC236}">
                <a16:creationId xmlns:a16="http://schemas.microsoft.com/office/drawing/2014/main" id="{CCBB1A38-8057-4D28-92E1-4223291D372E}"/>
              </a:ext>
            </a:extLst>
          </p:cNvPr>
          <p:cNvSpPr>
            <a:spLocks noGrp="1"/>
          </p:cNvSpPr>
          <p:nvPr>
            <p:ph idx="1"/>
          </p:nvPr>
        </p:nvSpPr>
        <p:spPr>
          <a:xfrm>
            <a:off x="551828" y="609599"/>
            <a:ext cx="9299786" cy="5432613"/>
          </a:xfrm>
        </p:spPr>
        <p:txBody>
          <a:bodyPr>
            <a:normAutofit/>
          </a:bodyPr>
          <a:lstStyle/>
          <a:p>
            <a:r>
              <a:rPr lang="en-GB" dirty="0"/>
              <a:t>Background</a:t>
            </a:r>
          </a:p>
          <a:p>
            <a:pPr>
              <a:buFont typeface="Arial" panose="020B0604020202020204" pitchFamily="34" charset="0"/>
              <a:buChar char="•"/>
            </a:pPr>
            <a:endParaRPr lang="en-GB" dirty="0"/>
          </a:p>
          <a:p>
            <a:pPr defTabSz="914400" eaLnBrk="0" fontAlgn="base" hangingPunct="0">
              <a:spcBef>
                <a:spcPct val="0"/>
              </a:spcBef>
              <a:spcAft>
                <a:spcPct val="0"/>
              </a:spcAft>
              <a:buClrTx/>
              <a:buSzTx/>
              <a:buFont typeface="Arial" panose="020B0604020202020204" pitchFamily="34" charset="0"/>
              <a:buChar char="•"/>
            </a:pPr>
            <a:r>
              <a:rPr lang="en-GB"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Started in 1987 by Matthew Brown, a businessman from </a:t>
            </a:r>
            <a:r>
              <a:rPr lang="en-GB"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Chatteris</a:t>
            </a:r>
            <a:r>
              <a:rPr lang="en-GB"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 town in</a:t>
            </a: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 Cambridgeshire, England. The goal of this guy was to buy the Garfunkel restaurant chain and manage it.</a:t>
            </a:r>
          </a:p>
          <a:p>
            <a:pPr defTabSz="914400" eaLnBrk="0" fontAlgn="base" hangingPunct="0">
              <a:spcBef>
                <a:spcPct val="0"/>
              </a:spcBef>
              <a:spcAft>
                <a:spcPct val="0"/>
              </a:spcAft>
              <a:buClrTx/>
              <a:buSzTx/>
              <a:buFont typeface="Arial" panose="020B0604020202020204" pitchFamily="34" charset="0"/>
              <a:buChar char="•"/>
            </a:pPr>
            <a:endParaRPr lang="en-GB" altLang="en-US" dirty="0">
              <a:solidFill>
                <a:schemeClr val="tx1"/>
              </a:solidFill>
            </a:endParaRPr>
          </a:p>
          <a:p>
            <a:pPr defTabSz="914400" eaLnBrk="0" fontAlgn="base" hangingPunct="0">
              <a:spcBef>
                <a:spcPct val="0"/>
              </a:spcBef>
              <a:spcAft>
                <a:spcPct val="0"/>
              </a:spcAft>
              <a:buClrTx/>
              <a:buSzTx/>
              <a:buFont typeface="Arial" panose="020B0604020202020204" pitchFamily="34" charset="0"/>
              <a:buChar char="•"/>
            </a:pP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At the end of the 80’s, Mr Brown bought the Mexican restaurant ‘Chiquito’, former named as Chi </a:t>
            </a:r>
            <a:r>
              <a:rPr lang="en-GB" altLang="en-US" dirty="0" err="1">
                <a:solidFill>
                  <a:srgbClr val="222222"/>
                </a:solidFill>
                <a:latin typeface="Calibri" panose="020F0502020204030204" pitchFamily="34" charset="0"/>
                <a:ea typeface="Calibri" panose="020F0502020204030204" pitchFamily="34" charset="0"/>
                <a:cs typeface="Times New Roman" panose="02020603050405020304" pitchFamily="18" charset="0"/>
              </a:rPr>
              <a:t>Chi</a:t>
            </a: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a:t>
            </a:r>
          </a:p>
          <a:p>
            <a:pPr marL="0" indent="0" defTabSz="914400" eaLnBrk="0" fontAlgn="base" hangingPunct="0">
              <a:spcBef>
                <a:spcPct val="0"/>
              </a:spcBef>
              <a:spcAft>
                <a:spcPct val="0"/>
              </a:spcAft>
              <a:buClrTx/>
              <a:buSzTx/>
              <a:buNone/>
            </a:pP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dirty="0">
              <a:solidFill>
                <a:schemeClr val="tx1"/>
              </a:solidFill>
            </a:endParaRPr>
          </a:p>
          <a:p>
            <a:pPr defTabSz="914400" eaLnBrk="0" fontAlgn="base" hangingPunct="0">
              <a:spcBef>
                <a:spcPct val="0"/>
              </a:spcBef>
              <a:spcAft>
                <a:spcPct val="0"/>
              </a:spcAft>
              <a:buClrTx/>
              <a:buSzTx/>
              <a:buFont typeface="Arial" panose="020B0604020202020204" pitchFamily="34" charset="0"/>
              <a:buChar char="•"/>
            </a:pP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1995 opened its first Frankie and Benny’s </a:t>
            </a:r>
          </a:p>
          <a:p>
            <a:pPr defTabSz="914400" eaLnBrk="0" fontAlgn="base" hangingPunct="0">
              <a:spcBef>
                <a:spcPct val="0"/>
              </a:spcBef>
              <a:spcAft>
                <a:spcPct val="0"/>
              </a:spcAft>
              <a:buClrTx/>
              <a:buSzTx/>
              <a:buFont typeface="Arial" panose="020B0604020202020204" pitchFamily="34" charset="0"/>
              <a:buChar char="•"/>
            </a:pPr>
            <a:endParaRPr lang="en-GB" altLang="en-US" dirty="0">
              <a:solidFill>
                <a:schemeClr val="tx1"/>
              </a:solidFill>
            </a:endParaRPr>
          </a:p>
          <a:p>
            <a:pPr defTabSz="914400" eaLnBrk="0" fontAlgn="base" hangingPunct="0">
              <a:spcBef>
                <a:spcPct val="0"/>
              </a:spcBef>
              <a:spcAft>
                <a:spcPct val="0"/>
              </a:spcAft>
              <a:buClrTx/>
              <a:buSzTx/>
              <a:buFont typeface="Arial" panose="020B0604020202020204" pitchFamily="34" charset="0"/>
              <a:buChar char="•"/>
            </a:pP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2018, it bought Wagamama and completed its portfolio with 9 chain of restaurants, including Coast to Coast, Joe’s kitchen, </a:t>
            </a:r>
            <a:r>
              <a:rPr lang="en-GB" altLang="en-US" dirty="0" err="1">
                <a:solidFill>
                  <a:srgbClr val="222222"/>
                </a:solidFill>
                <a:latin typeface="Calibri" panose="020F0502020204030204" pitchFamily="34" charset="0"/>
                <a:ea typeface="Calibri" panose="020F0502020204030204" pitchFamily="34" charset="0"/>
                <a:cs typeface="Times New Roman" panose="02020603050405020304" pitchFamily="18" charset="0"/>
              </a:rPr>
              <a:t>Brunning</a:t>
            </a: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 &amp; Price, </a:t>
            </a:r>
            <a:r>
              <a:rPr lang="en-GB" altLang="en-US" dirty="0" err="1">
                <a:solidFill>
                  <a:srgbClr val="222222"/>
                </a:solidFill>
                <a:latin typeface="Calibri" panose="020F0502020204030204" pitchFamily="34" charset="0"/>
                <a:ea typeface="Calibri" panose="020F0502020204030204" pitchFamily="34" charset="0"/>
                <a:cs typeface="Times New Roman" panose="02020603050405020304" pitchFamily="18" charset="0"/>
              </a:rPr>
              <a:t>Firejacks</a:t>
            </a:r>
            <a:r>
              <a:rPr lang="en-GB" altLang="en-US" dirty="0">
                <a:solidFill>
                  <a:srgbClr val="222222"/>
                </a:solidFill>
                <a:latin typeface="Calibri" panose="020F0502020204030204" pitchFamily="34" charset="0"/>
                <a:ea typeface="Calibri" panose="020F0502020204030204" pitchFamily="34" charset="0"/>
                <a:cs typeface="Times New Roman" panose="02020603050405020304" pitchFamily="18" charset="0"/>
              </a:rPr>
              <a:t> and TRG concessions. (Marilyn, 2007) </a:t>
            </a:r>
          </a:p>
          <a:p>
            <a:pPr defTabSz="914400" eaLnBrk="0" fontAlgn="base" hangingPunct="0">
              <a:spcBef>
                <a:spcPct val="0"/>
              </a:spcBef>
              <a:spcAft>
                <a:spcPct val="0"/>
              </a:spcAft>
              <a:buClrTx/>
              <a:buSzTx/>
              <a:buFont typeface="Arial" panose="020B0604020202020204" pitchFamily="34" charset="0"/>
              <a:buChar char="•"/>
            </a:pPr>
            <a:endParaRPr lang="en-GB" altLang="en-US" dirty="0">
              <a:solidFill>
                <a:srgbClr val="222222"/>
              </a:solidFill>
              <a:latin typeface="Calibri" panose="020F0502020204030204" pitchFamily="34" charset="0"/>
              <a:cs typeface="Times New Roman" panose="02020603050405020304" pitchFamily="18" charset="0"/>
            </a:endParaRPr>
          </a:p>
          <a:p>
            <a:pPr defTabSz="914400" eaLnBrk="0" fontAlgn="base" hangingPunct="0">
              <a:spcBef>
                <a:spcPct val="0"/>
              </a:spcBef>
              <a:spcAft>
                <a:spcPct val="0"/>
              </a:spcAft>
              <a:buClrTx/>
              <a:buSzTx/>
              <a:buFont typeface="Wingdings" panose="05000000000000000000" pitchFamily="2" charset="2"/>
              <a:buChar char="Ø"/>
            </a:pPr>
            <a:r>
              <a:rPr lang="en-GB" altLang="en-US" dirty="0">
                <a:solidFill>
                  <a:srgbClr val="222222"/>
                </a:solidFill>
                <a:latin typeface="Calibri" panose="020F0502020204030204" pitchFamily="34" charset="0"/>
                <a:cs typeface="Times New Roman" panose="02020603050405020304" pitchFamily="18" charset="0"/>
              </a:rPr>
              <a:t>Aim and Objectives</a:t>
            </a:r>
          </a:p>
          <a:p>
            <a:pPr marL="0" indent="0" defTabSz="914400" eaLnBrk="0" fontAlgn="base" hangingPunct="0">
              <a:spcBef>
                <a:spcPct val="0"/>
              </a:spcBef>
              <a:spcAft>
                <a:spcPct val="0"/>
              </a:spcAft>
              <a:buClrTx/>
              <a:buSzTx/>
              <a:buNone/>
            </a:pPr>
            <a:r>
              <a:rPr lang="en-GB" altLang="en-US" dirty="0">
                <a:solidFill>
                  <a:srgbClr val="222222"/>
                </a:solidFill>
                <a:latin typeface="Calibri" panose="020F0502020204030204" pitchFamily="34" charset="0"/>
                <a:cs typeface="Times New Roman" panose="02020603050405020304" pitchFamily="18" charset="0"/>
              </a:rPr>
              <a:t>      Being more competitive in the industry and being even more special for customers and have                   more loyal customers with the past of the time.  (Wikipedia, 2019)</a:t>
            </a:r>
          </a:p>
          <a:p>
            <a:pPr marL="0" indent="0" defTabSz="914400" eaLnBrk="0" fontAlgn="base" hangingPunct="0">
              <a:spcBef>
                <a:spcPct val="0"/>
              </a:spcBef>
              <a:spcAft>
                <a:spcPct val="0"/>
              </a:spcAft>
              <a:buClrTx/>
              <a:buSzTx/>
              <a:buNone/>
            </a:pPr>
            <a:endParaRPr lang="en-GB" altLang="en-US" dirty="0">
              <a:solidFill>
                <a:srgbClr val="222222"/>
              </a:solidFill>
              <a:latin typeface="Calibri" panose="020F0502020204030204" pitchFamily="34" charset="0"/>
              <a:cs typeface="Times New Roman" panose="02020603050405020304" pitchFamily="18" charset="0"/>
            </a:endParaRPr>
          </a:p>
          <a:p>
            <a:pPr marL="0" indent="0" defTabSz="914400" eaLnBrk="0" fontAlgn="base" hangingPunct="0">
              <a:spcBef>
                <a:spcPct val="0"/>
              </a:spcBef>
              <a:spcAft>
                <a:spcPct val="0"/>
              </a:spcAft>
              <a:buClrTx/>
              <a:buSzTx/>
              <a:buNone/>
            </a:pPr>
            <a:r>
              <a:rPr lang="en-GB" altLang="en-US" dirty="0">
                <a:solidFill>
                  <a:srgbClr val="222222"/>
                </a:solidFill>
                <a:latin typeface="Calibri" panose="020F0502020204030204" pitchFamily="34" charset="0"/>
                <a:cs typeface="Times New Roman" panose="02020603050405020304" pitchFamily="18" charset="0"/>
              </a:rPr>
              <a:t> </a:t>
            </a:r>
            <a:endParaRPr lang="en-GB" altLang="en-US" dirty="0">
              <a:solidFill>
                <a:schemeClr val="tx1"/>
              </a:solidFill>
              <a:latin typeface="Arial" panose="020B0604020202020204"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2901232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 calcmode="lin" valueType="num">
                                      <p:cBhvr additive="base">
                                        <p:cTn id="2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 calcmode="lin" valueType="num">
                                      <p:cBhvr additive="base">
                                        <p:cTn id="3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 calcmode="lin" valueType="num">
                                      <p:cBhvr additive="base">
                                        <p:cTn id="42"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4" fill="hold" grpId="0" nodeType="after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 calcmode="lin" valueType="num">
                                      <p:cBhvr additive="base">
                                        <p:cTn id="4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323E-1833-4431-95ED-9F9C367AF560}"/>
              </a:ext>
            </a:extLst>
          </p:cNvPr>
          <p:cNvSpPr>
            <a:spLocks noGrp="1"/>
          </p:cNvSpPr>
          <p:nvPr>
            <p:ph type="title"/>
          </p:nvPr>
        </p:nvSpPr>
        <p:spPr>
          <a:xfrm>
            <a:off x="677333" y="609599"/>
            <a:ext cx="9497608" cy="1739154"/>
          </a:xfrm>
        </p:spPr>
        <p:txBody>
          <a:bodyPr>
            <a:normAutofit/>
          </a:bodyPr>
          <a:lstStyle/>
          <a:p>
            <a:r>
              <a:rPr lang="en-GB" sz="4800" dirty="0"/>
              <a:t>2) Challenges before introducing Modern Technology</a:t>
            </a:r>
          </a:p>
        </p:txBody>
      </p:sp>
      <p:sp>
        <p:nvSpPr>
          <p:cNvPr id="3" name="Content Placeholder 2">
            <a:extLst>
              <a:ext uri="{FF2B5EF4-FFF2-40B4-BE49-F238E27FC236}">
                <a16:creationId xmlns:a16="http://schemas.microsoft.com/office/drawing/2014/main" id="{361AD307-2957-4E76-BBD4-65A5086E4948}"/>
              </a:ext>
            </a:extLst>
          </p:cNvPr>
          <p:cNvSpPr>
            <a:spLocks noGrp="1"/>
          </p:cNvSpPr>
          <p:nvPr>
            <p:ph idx="1"/>
          </p:nvPr>
        </p:nvSpPr>
        <p:spPr>
          <a:xfrm>
            <a:off x="677334" y="2447366"/>
            <a:ext cx="8596668" cy="3593996"/>
          </a:xfrm>
        </p:spPr>
        <p:txBody>
          <a:bodyPr/>
          <a:lstStyle/>
          <a:p>
            <a:pPr marL="0" indent="0">
              <a:buNone/>
            </a:pPr>
            <a:r>
              <a:rPr lang="en-GB" b="1" dirty="0"/>
              <a:t>How it was before?</a:t>
            </a:r>
            <a:endParaRPr lang="en-GB" dirty="0"/>
          </a:p>
          <a:p>
            <a:pPr marL="0" indent="0">
              <a:buNone/>
            </a:pPr>
            <a:endParaRPr lang="en-GB" dirty="0"/>
          </a:p>
          <a:p>
            <a:pPr marL="0" indent="0">
              <a:buNone/>
            </a:pPr>
            <a:r>
              <a:rPr lang="en-GB" dirty="0">
                <a:solidFill>
                  <a:schemeClr val="tx1"/>
                </a:solidFill>
              </a:rPr>
              <a:t>Before introducing new technology in </a:t>
            </a:r>
            <a:r>
              <a:rPr lang="en-GB">
                <a:solidFill>
                  <a:schemeClr val="tx1"/>
                </a:solidFill>
              </a:rPr>
              <a:t>the organisation</a:t>
            </a:r>
            <a:r>
              <a:rPr lang="en-GB" dirty="0">
                <a:solidFill>
                  <a:schemeClr val="tx1"/>
                </a:solidFill>
              </a:rPr>
              <a:t>, in this case, TRG “The Restaurant Group” it faced challenges such as:</a:t>
            </a:r>
          </a:p>
          <a:p>
            <a:pPr marL="0" indent="0">
              <a:buNone/>
            </a:pPr>
            <a:endParaRPr lang="en-GB" dirty="0">
              <a:solidFill>
                <a:schemeClr val="tx1"/>
              </a:solidFill>
            </a:endParaRPr>
          </a:p>
          <a:p>
            <a:r>
              <a:rPr lang="en-GB" dirty="0">
                <a:solidFill>
                  <a:schemeClr val="tx1"/>
                </a:solidFill>
              </a:rPr>
              <a:t>Less efficiency </a:t>
            </a:r>
          </a:p>
          <a:p>
            <a:r>
              <a:rPr lang="en-GB" dirty="0">
                <a:solidFill>
                  <a:schemeClr val="tx1"/>
                </a:solidFill>
              </a:rPr>
              <a:t>Harder to schedule people</a:t>
            </a:r>
          </a:p>
          <a:p>
            <a:r>
              <a:rPr lang="en-GB" dirty="0">
                <a:solidFill>
                  <a:schemeClr val="tx1"/>
                </a:solidFill>
              </a:rPr>
              <a:t>Inventory</a:t>
            </a:r>
          </a:p>
          <a:p>
            <a:r>
              <a:rPr lang="en-GB" dirty="0">
                <a:solidFill>
                  <a:schemeClr val="tx1"/>
                </a:solidFill>
              </a:rPr>
              <a:t>Slower service</a:t>
            </a:r>
          </a:p>
          <a:p>
            <a:endParaRPr lang="en-GB" dirty="0"/>
          </a:p>
        </p:txBody>
      </p:sp>
    </p:spTree>
    <p:extLst>
      <p:ext uri="{BB962C8B-B14F-4D97-AF65-F5344CB8AC3E}">
        <p14:creationId xmlns:p14="http://schemas.microsoft.com/office/powerpoint/2010/main" val="316771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grpId="0" nodeType="after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 calcmode="lin" valueType="num">
                                      <p:cBhvr additive="base">
                                        <p:cTn id="3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36" fill="hold">
                            <p:stCondLst>
                              <p:cond delay="3500"/>
                            </p:stCondLst>
                            <p:childTnLst>
                              <p:par>
                                <p:cTn id="37" presetID="2" presetClass="entr" presetSubtype="4" fill="hold" grpId="0" nodeType="after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41" fill="hold">
                            <p:stCondLst>
                              <p:cond delay="4000"/>
                            </p:stCondLst>
                            <p:childTnLst>
                              <p:par>
                                <p:cTn id="42" presetID="2" presetClass="entr" presetSubtype="4" fill="hold" grpId="0" nodeType="after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 calcmode="lin" valueType="num">
                                      <p:cBhvr additive="base">
                                        <p:cTn id="4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46" fill="hold">
                            <p:stCondLst>
                              <p:cond delay="4500"/>
                            </p:stCondLst>
                            <p:childTnLst>
                              <p:par>
                                <p:cTn id="47" presetID="2" presetClass="entr" presetSubtype="4" fill="hold" grpId="0"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CFEAA-4F89-4AFF-98C3-152C09709669}"/>
              </a:ext>
            </a:extLst>
          </p:cNvPr>
          <p:cNvSpPr>
            <a:spLocks noGrp="1"/>
          </p:cNvSpPr>
          <p:nvPr>
            <p:ph type="title"/>
          </p:nvPr>
        </p:nvSpPr>
        <p:spPr>
          <a:xfrm>
            <a:off x="677334" y="609599"/>
            <a:ext cx="8923866" cy="1550989"/>
          </a:xfrm>
        </p:spPr>
        <p:txBody>
          <a:bodyPr>
            <a:normAutofit fontScale="90000"/>
          </a:bodyPr>
          <a:lstStyle/>
          <a:p>
            <a:r>
              <a:rPr lang="en-GB" sz="5300" dirty="0"/>
              <a:t>3) Insights of Modern Technology </a:t>
            </a:r>
            <a:br>
              <a:rPr lang="en-GB" dirty="0"/>
            </a:br>
            <a:r>
              <a:rPr lang="en-GB" dirty="0"/>
              <a:t> </a:t>
            </a:r>
          </a:p>
        </p:txBody>
      </p:sp>
      <p:sp>
        <p:nvSpPr>
          <p:cNvPr id="3" name="Content Placeholder 2">
            <a:extLst>
              <a:ext uri="{FF2B5EF4-FFF2-40B4-BE49-F238E27FC236}">
                <a16:creationId xmlns:a16="http://schemas.microsoft.com/office/drawing/2014/main" id="{80936CE4-9780-47BF-8F70-CF23B66044BE}"/>
              </a:ext>
            </a:extLst>
          </p:cNvPr>
          <p:cNvSpPr>
            <a:spLocks noGrp="1"/>
          </p:cNvSpPr>
          <p:nvPr>
            <p:ph idx="1"/>
          </p:nvPr>
        </p:nvSpPr>
        <p:spPr>
          <a:xfrm>
            <a:off x="677334" y="2519177"/>
            <a:ext cx="8596668" cy="3880773"/>
          </a:xfrm>
        </p:spPr>
        <p:txBody>
          <a:bodyPr/>
          <a:lstStyle/>
          <a:p>
            <a:r>
              <a:rPr lang="en-GB" dirty="0"/>
              <a:t>Mostly for big places</a:t>
            </a:r>
          </a:p>
          <a:p>
            <a:r>
              <a:rPr lang="en-GB" dirty="0"/>
              <a:t>Increase </a:t>
            </a:r>
            <a:r>
              <a:rPr lang="en-US" dirty="0"/>
              <a:t>sales comparing before the introduction </a:t>
            </a:r>
          </a:p>
          <a:p>
            <a:r>
              <a:rPr lang="en-US" dirty="0"/>
              <a:t>Easy to manage and understand</a:t>
            </a:r>
          </a:p>
          <a:p>
            <a:r>
              <a:rPr lang="en-US" dirty="0"/>
              <a:t>Help to the environment</a:t>
            </a:r>
          </a:p>
          <a:p>
            <a:r>
              <a:rPr lang="en-US" dirty="0"/>
              <a:t>Less possibility to miss orders </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799587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grpId="0" nodeType="after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additive="base">
                                        <p:cTn id="3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36" fill="hold">
                            <p:stCondLst>
                              <p:cond delay="3500"/>
                            </p:stCondLst>
                            <p:childTnLst>
                              <p:par>
                                <p:cTn id="37" presetID="2" presetClass="entr" presetSubtype="4" fill="hold" grpId="0" nodeType="after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additive="base">
                                        <p:cTn id="3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41" fill="hold">
                            <p:stCondLst>
                              <p:cond delay="4000"/>
                            </p:stCondLst>
                            <p:childTnLst>
                              <p:par>
                                <p:cTn id="42" presetID="2" presetClass="entr" presetSubtype="4" fill="hold" grpId="0" nodeType="after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additive="base">
                                        <p:cTn id="4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DC5BC-7C89-4615-B078-BF32B6641861}"/>
              </a:ext>
            </a:extLst>
          </p:cNvPr>
          <p:cNvSpPr>
            <a:spLocks noGrp="1"/>
          </p:cNvSpPr>
          <p:nvPr>
            <p:ph type="title"/>
          </p:nvPr>
        </p:nvSpPr>
        <p:spPr>
          <a:xfrm>
            <a:off x="676746" y="609600"/>
            <a:ext cx="5552604" cy="1885950"/>
          </a:xfrm>
        </p:spPr>
        <p:txBody>
          <a:bodyPr vert="horz" lIns="91440" tIns="45720" rIns="91440" bIns="45720" rtlCol="0" anchor="ctr">
            <a:normAutofit/>
          </a:bodyPr>
          <a:lstStyle/>
          <a:p>
            <a:pPr>
              <a:lnSpc>
                <a:spcPct val="90000"/>
              </a:lnSpc>
            </a:pPr>
            <a:r>
              <a:rPr lang="en-US" sz="4800" dirty="0"/>
              <a:t>3) Insights of Modern Technology</a:t>
            </a:r>
          </a:p>
        </p:txBody>
      </p:sp>
      <p:sp>
        <p:nvSpPr>
          <p:cNvPr id="6" name="TextBox 5">
            <a:extLst>
              <a:ext uri="{FF2B5EF4-FFF2-40B4-BE49-F238E27FC236}">
                <a16:creationId xmlns:a16="http://schemas.microsoft.com/office/drawing/2014/main" id="{D3F681B9-A5EE-49E8-8608-3341F749CAAA}"/>
              </a:ext>
            </a:extLst>
          </p:cNvPr>
          <p:cNvSpPr txBox="1"/>
          <p:nvPr/>
        </p:nvSpPr>
        <p:spPr>
          <a:xfrm>
            <a:off x="963728" y="2495550"/>
            <a:ext cx="3720916" cy="3560733"/>
          </a:xfrm>
          <a:prstGeom prst="rect">
            <a:avLst/>
          </a:prstGeom>
        </p:spPr>
        <p:txBody>
          <a:bodyPr vert="horz" lIns="91440" tIns="45720" rIns="91440" bIns="45720" rtlCol="0">
            <a:normAutofit/>
          </a:bodyPr>
          <a:lstStyle/>
          <a:p>
            <a:pPr>
              <a:spcBef>
                <a:spcPts val="1000"/>
              </a:spcBef>
              <a:buClr>
                <a:schemeClr val="accent1"/>
              </a:buClr>
              <a:buSzPct val="80000"/>
            </a:pPr>
            <a:endParaRPr lang="en-US" dirty="0">
              <a:solidFill>
                <a:schemeClr val="tx1">
                  <a:lumMod val="75000"/>
                  <a:lumOff val="25000"/>
                </a:schemeClr>
              </a:solidFill>
            </a:endParaRPr>
          </a:p>
        </p:txBody>
      </p:sp>
      <p:pic>
        <p:nvPicPr>
          <p:cNvPr id="5" name="Content Placeholder 3">
            <a:extLst>
              <a:ext uri="{FF2B5EF4-FFF2-40B4-BE49-F238E27FC236}">
                <a16:creationId xmlns:a16="http://schemas.microsoft.com/office/drawing/2014/main" id="{C5DCA3A2-F7A3-4700-BB64-93C8D1CA1095}"/>
              </a:ext>
            </a:extLst>
          </p:cNvPr>
          <p:cNvPicPr>
            <a:picLocks noGrp="1" noChangeAspect="1"/>
          </p:cNvPicPr>
          <p:nvPr>
            <p:ph idx="1"/>
          </p:nvPr>
        </p:nvPicPr>
        <p:blipFill>
          <a:blip r:embed="rId2"/>
          <a:stretch>
            <a:fillRect/>
          </a:stretch>
        </p:blipFill>
        <p:spPr>
          <a:xfrm>
            <a:off x="6516332" y="1679000"/>
            <a:ext cx="2862662" cy="4657726"/>
          </a:xfrm>
          <a:prstGeom prst="rect">
            <a:avLst/>
          </a:prstGeom>
        </p:spPr>
      </p:pic>
    </p:spTree>
    <p:extLst>
      <p:ext uri="{BB962C8B-B14F-4D97-AF65-F5344CB8AC3E}">
        <p14:creationId xmlns:p14="http://schemas.microsoft.com/office/powerpoint/2010/main" val="1215986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nodePh="1">
                                  <p:stCondLst>
                                    <p:cond delay="0"/>
                                  </p:stCondLst>
                                  <p:endCondLst>
                                    <p:cond evt="begin" delay="0">
                                      <p:tn val="9"/>
                                    </p:cond>
                                  </p:end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DA420-EE49-264D-B075-D362BDB4604E}"/>
              </a:ext>
            </a:extLst>
          </p:cNvPr>
          <p:cNvSpPr>
            <a:spLocks noGrp="1"/>
          </p:cNvSpPr>
          <p:nvPr>
            <p:ph type="ctrTitle"/>
          </p:nvPr>
        </p:nvSpPr>
        <p:spPr>
          <a:xfrm>
            <a:off x="1381496" y="267340"/>
            <a:ext cx="10090067" cy="2387600"/>
          </a:xfrm>
        </p:spPr>
        <p:txBody>
          <a:bodyPr/>
          <a:lstStyle/>
          <a:p>
            <a:r>
              <a:rPr lang="en-US" dirty="0"/>
              <a:t> </a:t>
            </a:r>
          </a:p>
        </p:txBody>
      </p:sp>
      <p:sp>
        <p:nvSpPr>
          <p:cNvPr id="3" name="Subtitle 2">
            <a:extLst>
              <a:ext uri="{FF2B5EF4-FFF2-40B4-BE49-F238E27FC236}">
                <a16:creationId xmlns:a16="http://schemas.microsoft.com/office/drawing/2014/main" id="{52146A79-7B2F-824C-B26E-367B14A46E3E}"/>
              </a:ext>
            </a:extLst>
          </p:cNvPr>
          <p:cNvSpPr>
            <a:spLocks noGrp="1"/>
          </p:cNvSpPr>
          <p:nvPr>
            <p:ph type="subTitle" idx="1"/>
          </p:nvPr>
        </p:nvSpPr>
        <p:spPr/>
        <p:txBody>
          <a:bodyPr/>
          <a:lstStyle/>
          <a:p>
            <a:r>
              <a:rPr lang="en-US" dirty="0"/>
              <a:t>                                                                                                                              </a:t>
            </a:r>
          </a:p>
        </p:txBody>
      </p:sp>
      <p:sp>
        <p:nvSpPr>
          <p:cNvPr id="6" name="Rectangle 5">
            <a:extLst>
              <a:ext uri="{FF2B5EF4-FFF2-40B4-BE49-F238E27FC236}">
                <a16:creationId xmlns:a16="http://schemas.microsoft.com/office/drawing/2014/main" id="{0892C231-3065-7C41-AFF0-FD55D53FB003}"/>
              </a:ext>
            </a:extLst>
          </p:cNvPr>
          <p:cNvSpPr/>
          <p:nvPr/>
        </p:nvSpPr>
        <p:spPr>
          <a:xfrm>
            <a:off x="682430" y="5335339"/>
            <a:ext cx="3122971"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glow rad="139700">
                    <a:schemeClr val="accent1">
                      <a:satMod val="175000"/>
                      <a:alpha val="40000"/>
                    </a:schemeClr>
                  </a:glow>
                  <a:outerShdw blurRad="38100" dist="22860" dir="5400000" algn="tl" rotWithShape="0">
                    <a:srgbClr val="000000">
                      <a:alpha val="30000"/>
                    </a:srgbClr>
                  </a:outerShdw>
                </a:effectLst>
              </a:rPr>
              <a:t>I</a:t>
            </a:r>
            <a:r>
              <a:rPr lang="en-GB" sz="5400" b="1" cap="none" spc="0" dirty="0">
                <a:ln w="10160">
                  <a:solidFill>
                    <a:schemeClr val="accent5"/>
                  </a:solidFill>
                  <a:prstDash val="solid"/>
                </a:ln>
                <a:solidFill>
                  <a:srgbClr val="FFFFFF"/>
                </a:solidFill>
                <a:effectLst>
                  <a:glow rad="139700">
                    <a:schemeClr val="accent1">
                      <a:satMod val="175000"/>
                      <a:alpha val="40000"/>
                    </a:schemeClr>
                  </a:glow>
                  <a:outerShdw blurRad="38100" dist="22860" dir="5400000" algn="tl" rotWithShape="0">
                    <a:srgbClr val="000000">
                      <a:alpha val="30000"/>
                    </a:srgbClr>
                  </a:outerShdw>
                </a:effectLst>
              </a:rPr>
              <a:t>DENTIFY</a:t>
            </a:r>
          </a:p>
        </p:txBody>
      </p:sp>
      <p:pic>
        <p:nvPicPr>
          <p:cNvPr id="8" name="Picture 7">
            <a:extLst>
              <a:ext uri="{FF2B5EF4-FFF2-40B4-BE49-F238E27FC236}">
                <a16:creationId xmlns:a16="http://schemas.microsoft.com/office/drawing/2014/main" id="{4FCA5A45-300A-8F40-9ABD-2BB7EE0C951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30000"/>
                    </a14:imgEffect>
                    <a14:imgEffect>
                      <a14:brightnessContrast bright="-17000" contrast="37000"/>
                    </a14:imgEffect>
                  </a14:imgLayer>
                </a14:imgProps>
              </a:ext>
            </a:extLst>
          </a:blip>
          <a:stretch>
            <a:fillRect/>
          </a:stretch>
        </p:blipFill>
        <p:spPr>
          <a:xfrm rot="16200000">
            <a:off x="-463204" y="1382698"/>
            <a:ext cx="4957765" cy="3033242"/>
          </a:xfrm>
          <a:prstGeom prst="rect">
            <a:avLst/>
          </a:prstGeom>
          <a:effectLst>
            <a:softEdge rad="254000"/>
          </a:effectLst>
        </p:spPr>
      </p:pic>
      <p:pic>
        <p:nvPicPr>
          <p:cNvPr id="9" name="Picture 8">
            <a:extLst>
              <a:ext uri="{FF2B5EF4-FFF2-40B4-BE49-F238E27FC236}">
                <a16:creationId xmlns:a16="http://schemas.microsoft.com/office/drawing/2014/main" id="{A319FFBE-054E-2E47-A3EA-3BD8CFA2B049}"/>
              </a:ext>
            </a:extLst>
          </p:cNvPr>
          <p:cNvPicPr>
            <a:picLocks noChangeAspect="1"/>
          </p:cNvPicPr>
          <p:nvPr/>
        </p:nvPicPr>
        <p:blipFill rotWithShape="1">
          <a:blip r:embed="rId4"/>
          <a:srcRect l="7607" t="1377" r="9341"/>
          <a:stretch/>
        </p:blipFill>
        <p:spPr>
          <a:xfrm rot="10920000">
            <a:off x="6545136" y="1312640"/>
            <a:ext cx="2640276" cy="5386804"/>
          </a:xfrm>
          <a:prstGeom prst="rect">
            <a:avLst/>
          </a:prstGeom>
          <a:effectLst>
            <a:softEdge rad="139700"/>
          </a:effectLst>
          <a:scene3d>
            <a:camera prst="orthographicFront">
              <a:rot lat="1200000" lon="0" rev="0"/>
            </a:camera>
            <a:lightRig rig="threePt" dir="t"/>
          </a:scene3d>
        </p:spPr>
      </p:pic>
      <p:sp>
        <p:nvSpPr>
          <p:cNvPr id="10" name="Rectangle 9">
            <a:extLst>
              <a:ext uri="{FF2B5EF4-FFF2-40B4-BE49-F238E27FC236}">
                <a16:creationId xmlns:a16="http://schemas.microsoft.com/office/drawing/2014/main" id="{32CAE758-AAD4-DB49-AE01-0F5F4D45A0A9}"/>
              </a:ext>
            </a:extLst>
          </p:cNvPr>
          <p:cNvSpPr/>
          <p:nvPr/>
        </p:nvSpPr>
        <p:spPr>
          <a:xfrm>
            <a:off x="6227646" y="537810"/>
            <a:ext cx="3275256" cy="923330"/>
          </a:xfrm>
          <a:prstGeom prst="rect">
            <a:avLst/>
          </a:prstGeom>
          <a:noFill/>
        </p:spPr>
        <p:txBody>
          <a:bodyPr wrap="none" lIns="91440" tIns="45720" rIns="91440" bIns="45720">
            <a:spAutoFit/>
          </a:bodyPr>
          <a:lstStyle/>
          <a:p>
            <a:pPr algn="ctr"/>
            <a:r>
              <a:rPr lang="en-GB" sz="5400" b="1" dirty="0">
                <a:ln w="12700">
                  <a:solidFill>
                    <a:schemeClr val="accent5"/>
                  </a:solidFill>
                  <a:prstDash val="solid"/>
                </a:ln>
                <a:pattFill prst="ltDnDiag">
                  <a:fgClr>
                    <a:schemeClr val="accent5">
                      <a:lumMod val="60000"/>
                      <a:lumOff val="40000"/>
                    </a:schemeClr>
                  </a:fgClr>
                  <a:bgClr>
                    <a:schemeClr val="bg1"/>
                  </a:bgClr>
                </a:pattFill>
                <a:effectLst>
                  <a:glow rad="139700">
                    <a:schemeClr val="accent2">
                      <a:satMod val="175000"/>
                      <a:alpha val="40000"/>
                    </a:schemeClr>
                  </a:glow>
                </a:effectLst>
              </a:rPr>
              <a:t>SECTIONS</a:t>
            </a:r>
            <a:endParaRPr lang="en-GB" sz="5400" b="1" cap="none" spc="0" dirty="0">
              <a:ln w="12700">
                <a:solidFill>
                  <a:schemeClr val="accent5"/>
                </a:solidFill>
                <a:prstDash val="solid"/>
              </a:ln>
              <a:pattFill prst="ltDnDiag">
                <a:fgClr>
                  <a:schemeClr val="accent5">
                    <a:lumMod val="60000"/>
                    <a:lumOff val="40000"/>
                  </a:schemeClr>
                </a:fgClr>
                <a:bgClr>
                  <a:schemeClr val="bg1"/>
                </a:bgClr>
              </a:pattFill>
              <a:effectLst>
                <a:glow rad="139700">
                  <a:schemeClr val="accent2">
                    <a:satMod val="175000"/>
                    <a:alpha val="40000"/>
                  </a:schemeClr>
                </a:glow>
              </a:effectLst>
            </a:endParaRPr>
          </a:p>
        </p:txBody>
      </p:sp>
      <p:sp>
        <p:nvSpPr>
          <p:cNvPr id="12" name="TextBox 11">
            <a:extLst>
              <a:ext uri="{FF2B5EF4-FFF2-40B4-BE49-F238E27FC236}">
                <a16:creationId xmlns:a16="http://schemas.microsoft.com/office/drawing/2014/main" id="{457F750A-5124-D64D-B60B-7F02120A26A1}"/>
              </a:ext>
            </a:extLst>
          </p:cNvPr>
          <p:cNvSpPr txBox="1"/>
          <p:nvPr/>
        </p:nvSpPr>
        <p:spPr>
          <a:xfrm>
            <a:off x="3860224" y="2853716"/>
            <a:ext cx="2226261" cy="646331"/>
          </a:xfrm>
          <a:prstGeom prst="rect">
            <a:avLst/>
          </a:prstGeom>
          <a:noFill/>
        </p:spPr>
        <p:txBody>
          <a:bodyPr wrap="square" rtlCol="0">
            <a:spAutoFit/>
          </a:bodyPr>
          <a:lstStyle/>
          <a:p>
            <a:pPr algn="ctr"/>
            <a:r>
              <a:rPr lang="en-US" dirty="0"/>
              <a:t>Difference code for </a:t>
            </a:r>
          </a:p>
          <a:p>
            <a:pPr algn="ctr"/>
            <a:r>
              <a:rPr lang="en-US" dirty="0"/>
              <a:t>Everyone </a:t>
            </a:r>
          </a:p>
        </p:txBody>
      </p:sp>
      <p:sp>
        <p:nvSpPr>
          <p:cNvPr id="13" name="TextBox 12">
            <a:extLst>
              <a:ext uri="{FF2B5EF4-FFF2-40B4-BE49-F238E27FC236}">
                <a16:creationId xmlns:a16="http://schemas.microsoft.com/office/drawing/2014/main" id="{BF033779-B533-ED48-B5B5-274A8B91CC34}"/>
              </a:ext>
            </a:extLst>
          </p:cNvPr>
          <p:cNvSpPr txBox="1"/>
          <p:nvPr/>
        </p:nvSpPr>
        <p:spPr>
          <a:xfrm>
            <a:off x="9444499" y="2868853"/>
            <a:ext cx="2157412" cy="646331"/>
          </a:xfrm>
          <a:prstGeom prst="rect">
            <a:avLst/>
          </a:prstGeom>
          <a:noFill/>
        </p:spPr>
        <p:txBody>
          <a:bodyPr wrap="square" rtlCol="0">
            <a:spAutoFit/>
          </a:bodyPr>
          <a:lstStyle/>
          <a:p>
            <a:pPr algn="ctr"/>
            <a:r>
              <a:rPr lang="en-US" dirty="0" err="1"/>
              <a:t>Organise</a:t>
            </a:r>
            <a:r>
              <a:rPr lang="en-US" dirty="0"/>
              <a:t> for easier navigation </a:t>
            </a:r>
          </a:p>
        </p:txBody>
      </p:sp>
    </p:spTree>
    <p:extLst>
      <p:ext uri="{BB962C8B-B14F-4D97-AF65-F5344CB8AC3E}">
        <p14:creationId xmlns:p14="http://schemas.microsoft.com/office/powerpoint/2010/main" val="346240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0"/>
                                        </p:tgtEl>
                                        <p:attrNameLst>
                                          <p:attrName>style.visibility</p:attrName>
                                        </p:attrNameLst>
                                      </p:cBhvr>
                                      <p:to>
                                        <p:strVal val="visible"/>
                                      </p:to>
                                    </p:set>
                                    <p:anim calcmode="lin" valueType="num">
                                      <p:cBhvr additive="base">
                                        <p:cTn id="22" dur="500" fill="hold"/>
                                        <p:tgtEl>
                                          <p:spTgt spid="10"/>
                                        </p:tgtEl>
                                        <p:attrNameLst>
                                          <p:attrName>ppt_x</p:attrName>
                                        </p:attrNameLst>
                                      </p:cBhvr>
                                      <p:tavLst>
                                        <p:tav tm="0">
                                          <p:val>
                                            <p:strVal val="#ppt_x"/>
                                          </p:val>
                                        </p:tav>
                                        <p:tav tm="100000">
                                          <p:val>
                                            <p:strVal val="#ppt_x"/>
                                          </p:val>
                                        </p:tav>
                                      </p:tavLst>
                                    </p:anim>
                                    <p:anim calcmode="lin" valueType="num">
                                      <p:cBhvr additive="base">
                                        <p:cTn id="23" dur="500" fill="hold"/>
                                        <p:tgtEl>
                                          <p:spTgt spid="10"/>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ppt_x"/>
                                          </p:val>
                                        </p:tav>
                                        <p:tav tm="100000">
                                          <p:val>
                                            <p:strVal val="#ppt_x"/>
                                          </p:val>
                                        </p:tav>
                                      </p:tavLst>
                                    </p:anim>
                                    <p:anim calcmode="lin" valueType="num">
                                      <p:cBhvr additive="base">
                                        <p:cTn id="2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0"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8F8CA-AE46-6541-9FEE-5192DEE39458}"/>
              </a:ext>
            </a:extLst>
          </p:cNvPr>
          <p:cNvSpPr>
            <a:spLocks noGrp="1"/>
          </p:cNvSpPr>
          <p:nvPr>
            <p:ph type="title"/>
          </p:nvPr>
        </p:nvSpPr>
        <p:spPr/>
        <p:txBody>
          <a:bodyPr/>
          <a:lstStyle/>
          <a:p>
            <a:r>
              <a:rPr lang="en-US" dirty="0"/>
              <a:t>  </a:t>
            </a:r>
          </a:p>
        </p:txBody>
      </p:sp>
      <p:pic>
        <p:nvPicPr>
          <p:cNvPr id="4" name="Content Placeholder 3">
            <a:extLst>
              <a:ext uri="{FF2B5EF4-FFF2-40B4-BE49-F238E27FC236}">
                <a16:creationId xmlns:a16="http://schemas.microsoft.com/office/drawing/2014/main" id="{17B6B8AC-5E12-0B40-90CF-E0CF01F9E619}"/>
              </a:ext>
            </a:extLst>
          </p:cNvPr>
          <p:cNvPicPr>
            <a:picLocks noGrp="1" noChangeAspect="1"/>
          </p:cNvPicPr>
          <p:nvPr>
            <p:ph idx="1"/>
          </p:nvPr>
        </p:nvPicPr>
        <p:blipFill rotWithShape="1">
          <a:blip r:embed="rId2"/>
          <a:srcRect l="26028" t="3839" r="6563" b="202"/>
          <a:stretch/>
        </p:blipFill>
        <p:spPr>
          <a:xfrm rot="21341480">
            <a:off x="658475" y="1741110"/>
            <a:ext cx="2656601" cy="4606103"/>
          </a:xfrm>
          <a:prstGeom prst="rect">
            <a:avLst/>
          </a:prstGeom>
          <a:effectLst>
            <a:softEdge rad="190500"/>
          </a:effectLst>
        </p:spPr>
      </p:pic>
      <p:sp>
        <p:nvSpPr>
          <p:cNvPr id="6" name="Rectangle 5">
            <a:extLst>
              <a:ext uri="{FF2B5EF4-FFF2-40B4-BE49-F238E27FC236}">
                <a16:creationId xmlns:a16="http://schemas.microsoft.com/office/drawing/2014/main" id="{6B57265E-8593-3844-953D-E683259E9FF7}"/>
              </a:ext>
            </a:extLst>
          </p:cNvPr>
          <p:cNvSpPr/>
          <p:nvPr/>
        </p:nvSpPr>
        <p:spPr>
          <a:xfrm>
            <a:off x="3733686" y="544810"/>
            <a:ext cx="4724628" cy="923330"/>
          </a:xfrm>
          <a:prstGeom prst="rect">
            <a:avLst/>
          </a:prstGeom>
          <a:noFill/>
        </p:spPr>
        <p:txBody>
          <a:bodyPr wrap="none" lIns="91440" tIns="45720" rIns="91440" bIns="45720">
            <a:spAutoFit/>
          </a:bodyPr>
          <a:lstStyle/>
          <a:p>
            <a:pPr algn="ctr"/>
            <a:r>
              <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glow rad="139700">
                    <a:schemeClr val="accent6">
                      <a:satMod val="175000"/>
                      <a:alpha val="40000"/>
                    </a:schemeClr>
                  </a:glow>
                </a:effectLst>
              </a:rPr>
              <a:t>ALWAYS UPSELL</a:t>
            </a:r>
          </a:p>
        </p:txBody>
      </p:sp>
      <p:pic>
        <p:nvPicPr>
          <p:cNvPr id="7" name="Picture 6">
            <a:extLst>
              <a:ext uri="{FF2B5EF4-FFF2-40B4-BE49-F238E27FC236}">
                <a16:creationId xmlns:a16="http://schemas.microsoft.com/office/drawing/2014/main" id="{57971639-55CD-8849-82EC-0E838430B396}"/>
              </a:ext>
            </a:extLst>
          </p:cNvPr>
          <p:cNvPicPr>
            <a:picLocks noChangeAspect="1"/>
          </p:cNvPicPr>
          <p:nvPr/>
        </p:nvPicPr>
        <p:blipFill rotWithShape="1">
          <a:blip r:embed="rId3"/>
          <a:srcRect l="19044" t="2881" r="19539" b="8032"/>
          <a:stretch/>
        </p:blipFill>
        <p:spPr>
          <a:xfrm>
            <a:off x="4629151" y="1647824"/>
            <a:ext cx="2686050" cy="4689773"/>
          </a:xfrm>
          <a:prstGeom prst="rect">
            <a:avLst/>
          </a:prstGeom>
          <a:effectLst>
            <a:softEdge rad="165100"/>
          </a:effectLst>
        </p:spPr>
      </p:pic>
      <p:pic>
        <p:nvPicPr>
          <p:cNvPr id="8" name="Picture 7">
            <a:extLst>
              <a:ext uri="{FF2B5EF4-FFF2-40B4-BE49-F238E27FC236}">
                <a16:creationId xmlns:a16="http://schemas.microsoft.com/office/drawing/2014/main" id="{A3BE15EB-4A25-ED42-820D-0DA30B713179}"/>
              </a:ext>
            </a:extLst>
          </p:cNvPr>
          <p:cNvPicPr>
            <a:picLocks noChangeAspect="1"/>
          </p:cNvPicPr>
          <p:nvPr/>
        </p:nvPicPr>
        <p:blipFill rotWithShape="1">
          <a:blip r:embed="rId4"/>
          <a:srcRect l="24424" t="1002" r="16381" b="13085"/>
          <a:stretch/>
        </p:blipFill>
        <p:spPr>
          <a:xfrm rot="420000">
            <a:off x="8805105" y="1599781"/>
            <a:ext cx="2570999" cy="4816967"/>
          </a:xfrm>
          <a:prstGeom prst="rect">
            <a:avLst/>
          </a:prstGeom>
          <a:effectLst>
            <a:softEdge rad="139700"/>
          </a:effectLst>
        </p:spPr>
      </p:pic>
    </p:spTree>
    <p:extLst>
      <p:ext uri="{BB962C8B-B14F-4D97-AF65-F5344CB8AC3E}">
        <p14:creationId xmlns:p14="http://schemas.microsoft.com/office/powerpoint/2010/main" val="285149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ppt_x"/>
                                          </p:val>
                                        </p:tav>
                                        <p:tav tm="100000">
                                          <p:val>
                                            <p:strVal val="#ppt_x"/>
                                          </p:val>
                                        </p:tav>
                                      </p:tavLst>
                                    </p:anim>
                                    <p:anim calcmode="lin" valueType="num">
                                      <p:cBhvr additive="base">
                                        <p:cTn id="2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D577-D08A-3647-B674-1E66001148DC}"/>
              </a:ext>
            </a:extLst>
          </p:cNvPr>
          <p:cNvSpPr>
            <a:spLocks noGrp="1"/>
          </p:cNvSpPr>
          <p:nvPr>
            <p:ph type="title"/>
          </p:nvPr>
        </p:nvSpPr>
        <p:spPr/>
        <p:txBody>
          <a:bodyPr/>
          <a:lstStyle/>
          <a:p>
            <a:r>
              <a:rPr lang="en-US" dirty="0"/>
              <a:t> </a:t>
            </a:r>
          </a:p>
        </p:txBody>
      </p:sp>
      <p:pic>
        <p:nvPicPr>
          <p:cNvPr id="4" name="Content Placeholder 3">
            <a:extLst>
              <a:ext uri="{FF2B5EF4-FFF2-40B4-BE49-F238E27FC236}">
                <a16:creationId xmlns:a16="http://schemas.microsoft.com/office/drawing/2014/main" id="{6E0CF73C-BB92-8541-B66A-1A093554DBA9}"/>
              </a:ext>
            </a:extLst>
          </p:cNvPr>
          <p:cNvPicPr>
            <a:picLocks noGrp="1" noChangeAspect="1"/>
          </p:cNvPicPr>
          <p:nvPr>
            <p:ph idx="1"/>
          </p:nvPr>
        </p:nvPicPr>
        <p:blipFill rotWithShape="1">
          <a:blip r:embed="rId2"/>
          <a:srcRect l="9264" t="16819" r="10328"/>
          <a:stretch/>
        </p:blipFill>
        <p:spPr>
          <a:xfrm>
            <a:off x="1195387" y="2189506"/>
            <a:ext cx="3686176" cy="4303369"/>
          </a:xfrm>
          <a:prstGeom prst="rect">
            <a:avLst/>
          </a:prstGeom>
          <a:effectLst>
            <a:softEdge rad="190500"/>
          </a:effectLst>
        </p:spPr>
      </p:pic>
      <p:sp>
        <p:nvSpPr>
          <p:cNvPr id="5" name="Rectangle 4">
            <a:extLst>
              <a:ext uri="{FF2B5EF4-FFF2-40B4-BE49-F238E27FC236}">
                <a16:creationId xmlns:a16="http://schemas.microsoft.com/office/drawing/2014/main" id="{656C79CE-C5AA-B344-99E3-AE5176B01FF3}"/>
              </a:ext>
            </a:extLst>
          </p:cNvPr>
          <p:cNvSpPr/>
          <p:nvPr/>
        </p:nvSpPr>
        <p:spPr>
          <a:xfrm>
            <a:off x="393922" y="566241"/>
            <a:ext cx="4917628" cy="923330"/>
          </a:xfrm>
          <a:prstGeom prst="rect">
            <a:avLst/>
          </a:prstGeom>
          <a:noFill/>
        </p:spPr>
        <p:txBody>
          <a:bodyPr wrap="none" lIns="91440" tIns="45720" rIns="91440" bIns="45720">
            <a:spAutoFit/>
          </a:bodyPr>
          <a:lstStyle/>
          <a:p>
            <a:pPr algn="ctr"/>
            <a:r>
              <a:rPr lang="en-GB" sz="5400" b="1" cap="none" spc="0" dirty="0">
                <a:ln w="12700">
                  <a:solidFill>
                    <a:schemeClr val="accent5"/>
                  </a:solidFill>
                  <a:prstDash val="solid"/>
                </a:ln>
                <a:pattFill prst="ltDnDiag">
                  <a:fgClr>
                    <a:schemeClr val="accent5">
                      <a:lumMod val="60000"/>
                      <a:lumOff val="40000"/>
                    </a:schemeClr>
                  </a:fgClr>
                  <a:bgClr>
                    <a:schemeClr val="bg1"/>
                  </a:bgClr>
                </a:pattFill>
                <a:effectLst>
                  <a:glow rad="139700">
                    <a:schemeClr val="accent6">
                      <a:satMod val="175000"/>
                      <a:alpha val="40000"/>
                    </a:schemeClr>
                  </a:glow>
                </a:effectLst>
              </a:rPr>
              <a:t>SCAN VOUCHER </a:t>
            </a:r>
          </a:p>
        </p:txBody>
      </p:sp>
      <p:sp>
        <p:nvSpPr>
          <p:cNvPr id="6" name="TextBox 5">
            <a:extLst>
              <a:ext uri="{FF2B5EF4-FFF2-40B4-BE49-F238E27FC236}">
                <a16:creationId xmlns:a16="http://schemas.microsoft.com/office/drawing/2014/main" id="{75334743-2EA5-C44C-9A1F-BE9C1593EDDB}"/>
              </a:ext>
            </a:extLst>
          </p:cNvPr>
          <p:cNvSpPr txBox="1"/>
          <p:nvPr/>
        </p:nvSpPr>
        <p:spPr>
          <a:xfrm>
            <a:off x="273842" y="1543175"/>
            <a:ext cx="5157787" cy="646331"/>
          </a:xfrm>
          <a:prstGeom prst="rect">
            <a:avLst/>
          </a:prstGeom>
          <a:noFill/>
        </p:spPr>
        <p:txBody>
          <a:bodyPr wrap="square" rtlCol="0">
            <a:spAutoFit/>
          </a:bodyPr>
          <a:lstStyle/>
          <a:p>
            <a:pPr algn="ctr"/>
            <a:r>
              <a:rPr lang="en-US" dirty="0"/>
              <a:t>QR/codes</a:t>
            </a:r>
          </a:p>
          <a:p>
            <a:pPr algn="ctr"/>
            <a:r>
              <a:rPr lang="en-US" dirty="0"/>
              <a:t>No manager required</a:t>
            </a:r>
          </a:p>
        </p:txBody>
      </p:sp>
      <p:sp>
        <p:nvSpPr>
          <p:cNvPr id="7" name="Rectangle 6">
            <a:extLst>
              <a:ext uri="{FF2B5EF4-FFF2-40B4-BE49-F238E27FC236}">
                <a16:creationId xmlns:a16="http://schemas.microsoft.com/office/drawing/2014/main" id="{FE0BAA14-2849-3844-A8F2-706EA2DFD19C}"/>
              </a:ext>
            </a:extLst>
          </p:cNvPr>
          <p:cNvSpPr/>
          <p:nvPr/>
        </p:nvSpPr>
        <p:spPr>
          <a:xfrm>
            <a:off x="6880452" y="588220"/>
            <a:ext cx="3296608" cy="923330"/>
          </a:xfrm>
          <a:prstGeom prst="rect">
            <a:avLst/>
          </a:prstGeom>
          <a:noFill/>
        </p:spPr>
        <p:txBody>
          <a:bodyPr wrap="none" lIns="91440" tIns="45720" rIns="91440" bIns="45720">
            <a:spAutoFit/>
          </a:bodyPr>
          <a:lstStyle/>
          <a:p>
            <a:pPr algn="ctr"/>
            <a:r>
              <a:rPr lang="en-GB" sz="5400" b="1" cap="none" spc="0" dirty="0">
                <a:ln w="12700">
                  <a:solidFill>
                    <a:schemeClr val="accent5"/>
                  </a:solidFill>
                  <a:prstDash val="solid"/>
                </a:ln>
                <a:pattFill prst="ltDnDiag">
                  <a:fgClr>
                    <a:schemeClr val="accent5">
                      <a:lumMod val="60000"/>
                      <a:lumOff val="40000"/>
                    </a:schemeClr>
                  </a:fgClr>
                  <a:bgClr>
                    <a:schemeClr val="bg1"/>
                  </a:bgClr>
                </a:pattFill>
                <a:effectLst>
                  <a:glow rad="139700">
                    <a:schemeClr val="accent6">
                      <a:satMod val="175000"/>
                      <a:alpha val="40000"/>
                    </a:schemeClr>
                  </a:glow>
                </a:effectLst>
              </a:rPr>
              <a:t>PAYMENTS</a:t>
            </a:r>
          </a:p>
        </p:txBody>
      </p:sp>
      <p:sp>
        <p:nvSpPr>
          <p:cNvPr id="8" name="TextBox 7">
            <a:extLst>
              <a:ext uri="{FF2B5EF4-FFF2-40B4-BE49-F238E27FC236}">
                <a16:creationId xmlns:a16="http://schemas.microsoft.com/office/drawing/2014/main" id="{327A510C-22BE-D34F-94F3-D083E40D4A45}"/>
              </a:ext>
            </a:extLst>
          </p:cNvPr>
          <p:cNvSpPr txBox="1"/>
          <p:nvPr/>
        </p:nvSpPr>
        <p:spPr>
          <a:xfrm>
            <a:off x="6880453" y="2189506"/>
            <a:ext cx="3296607" cy="2862322"/>
          </a:xfrm>
          <a:prstGeom prst="rect">
            <a:avLst/>
          </a:prstGeom>
          <a:noFill/>
        </p:spPr>
        <p:txBody>
          <a:bodyPr wrap="square" rtlCol="0">
            <a:spAutoFit/>
          </a:bodyPr>
          <a:lstStyle/>
          <a:p>
            <a:r>
              <a:rPr lang="en-US" dirty="0"/>
              <a:t>Thanks to the advantage of the iserve which makes the payments much easier as we only need to select the PDQ (card machine) which is been use during the payment  the table is closing straight and we still having the records in the main computer for Managers . </a:t>
            </a:r>
          </a:p>
        </p:txBody>
      </p:sp>
    </p:spTree>
    <p:extLst>
      <p:ext uri="{BB962C8B-B14F-4D97-AF65-F5344CB8AC3E}">
        <p14:creationId xmlns:p14="http://schemas.microsoft.com/office/powerpoint/2010/main" val="101152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500" fill="hold"/>
                                        <p:tgtEl>
                                          <p:spTgt spid="5"/>
                                        </p:tgtEl>
                                        <p:attrNameLst>
                                          <p:attrName>ppt_x</p:attrName>
                                        </p:attrNameLst>
                                      </p:cBhvr>
                                      <p:tavLst>
                                        <p:tav tm="0">
                                          <p:val>
                                            <p:strVal val="#ppt_x"/>
                                          </p:val>
                                        </p:tav>
                                        <p:tav tm="100000">
                                          <p:val>
                                            <p:strVal val="#ppt_x"/>
                                          </p:val>
                                        </p:tav>
                                      </p:tavLst>
                                    </p:anim>
                                    <p:anim calcmode="lin" valueType="num">
                                      <p:cBhvr additive="base">
                                        <p:cTn id="17" dur="500" fill="hold"/>
                                        <p:tgtEl>
                                          <p:spTgt spid="5"/>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C529-719E-4D87-A182-DFD7438E93B7}"/>
              </a:ext>
            </a:extLst>
          </p:cNvPr>
          <p:cNvSpPr>
            <a:spLocks noGrp="1"/>
          </p:cNvSpPr>
          <p:nvPr>
            <p:ph type="title"/>
          </p:nvPr>
        </p:nvSpPr>
        <p:spPr>
          <a:xfrm>
            <a:off x="677333" y="609600"/>
            <a:ext cx="9703795" cy="1320800"/>
          </a:xfrm>
        </p:spPr>
        <p:txBody>
          <a:bodyPr>
            <a:noAutofit/>
          </a:bodyPr>
          <a:lstStyle/>
          <a:p>
            <a:r>
              <a:rPr lang="en-GB" sz="4800" dirty="0"/>
              <a:t>4) Impact of modern technology</a:t>
            </a:r>
          </a:p>
        </p:txBody>
      </p:sp>
      <p:sp>
        <p:nvSpPr>
          <p:cNvPr id="3" name="Content Placeholder 2">
            <a:extLst>
              <a:ext uri="{FF2B5EF4-FFF2-40B4-BE49-F238E27FC236}">
                <a16:creationId xmlns:a16="http://schemas.microsoft.com/office/drawing/2014/main" id="{711B6CC2-736E-436A-A69B-229AB0003158}"/>
              </a:ext>
            </a:extLst>
          </p:cNvPr>
          <p:cNvSpPr>
            <a:spLocks noGrp="1"/>
          </p:cNvSpPr>
          <p:nvPr>
            <p:ph idx="1"/>
          </p:nvPr>
        </p:nvSpPr>
        <p:spPr>
          <a:xfrm>
            <a:off x="677334" y="2160589"/>
            <a:ext cx="9868746" cy="4781231"/>
          </a:xfrm>
        </p:spPr>
        <p:txBody>
          <a:bodyPr>
            <a:normAutofit fontScale="77500" lnSpcReduction="20000"/>
          </a:bodyPr>
          <a:lstStyle/>
          <a:p>
            <a:pPr marL="0" indent="0">
              <a:lnSpc>
                <a:spcPct val="120000"/>
              </a:lnSpc>
              <a:buNone/>
            </a:pPr>
            <a:r>
              <a:rPr lang="en-GB" sz="2900" b="1" u="sng" dirty="0"/>
              <a:t>How it changed</a:t>
            </a:r>
          </a:p>
          <a:p>
            <a:pPr marL="0" indent="0">
              <a:lnSpc>
                <a:spcPct val="120000"/>
              </a:lnSpc>
              <a:buNone/>
            </a:pPr>
            <a:endParaRPr lang="en-GB" sz="2900" b="1" u="sng" dirty="0"/>
          </a:p>
          <a:p>
            <a:pPr>
              <a:lnSpc>
                <a:spcPct val="120000"/>
              </a:lnSpc>
            </a:pPr>
            <a:r>
              <a:rPr lang="en-GB" dirty="0"/>
              <a:t> </a:t>
            </a:r>
            <a:r>
              <a:rPr lang="en-GB" sz="2600" dirty="0" err="1"/>
              <a:t>iServe</a:t>
            </a:r>
            <a:r>
              <a:rPr lang="en-GB" sz="2600" dirty="0"/>
              <a:t> delivers a cost-effective. </a:t>
            </a:r>
          </a:p>
          <a:p>
            <a:pPr lvl="0">
              <a:lnSpc>
                <a:spcPct val="120000"/>
              </a:lnSpc>
            </a:pPr>
            <a:r>
              <a:rPr lang="en-GB" sz="2600" dirty="0"/>
              <a:t>Reliable replacement to the traditional order pad. </a:t>
            </a:r>
          </a:p>
          <a:p>
            <a:pPr lvl="0">
              <a:lnSpc>
                <a:spcPct val="120000"/>
              </a:lnSpc>
            </a:pPr>
            <a:r>
              <a:rPr lang="en-GB" sz="2600" dirty="0"/>
              <a:t>Install </a:t>
            </a:r>
            <a:r>
              <a:rPr lang="en-GB" sz="2600" dirty="0" err="1"/>
              <a:t>iServe</a:t>
            </a:r>
            <a:r>
              <a:rPr lang="en-GB" sz="2600" dirty="0"/>
              <a:t> on any iPod Touch/iPad </a:t>
            </a:r>
            <a:r>
              <a:rPr lang="en-GB" sz="2600" dirty="0" err="1"/>
              <a:t>MiniMore</a:t>
            </a:r>
            <a:r>
              <a:rPr lang="en-GB" sz="2600" dirty="0"/>
              <a:t> is simple, easy to buy and replace.</a:t>
            </a:r>
          </a:p>
          <a:p>
            <a:pPr lvl="0">
              <a:lnSpc>
                <a:spcPct val="120000"/>
              </a:lnSpc>
            </a:pPr>
            <a:r>
              <a:rPr lang="en-GB" sz="2600" dirty="0"/>
              <a:t>Instantly create a handheld </a:t>
            </a:r>
            <a:r>
              <a:rPr lang="en-GB" sz="2600" dirty="0" err="1"/>
              <a:t>EPoS</a:t>
            </a:r>
            <a:r>
              <a:rPr lang="en-GB" sz="2600" dirty="0"/>
              <a:t> terminal. With an intuitive user experience</a:t>
            </a:r>
          </a:p>
          <a:p>
            <a:pPr lvl="0">
              <a:lnSpc>
                <a:spcPct val="120000"/>
              </a:lnSpc>
            </a:pPr>
            <a:r>
              <a:rPr lang="en-GB" sz="2600" dirty="0"/>
              <a:t>Any team members can take orders.</a:t>
            </a:r>
          </a:p>
          <a:p>
            <a:pPr>
              <a:lnSpc>
                <a:spcPct val="120000"/>
              </a:lnSpc>
            </a:pPr>
            <a:r>
              <a:rPr lang="en-GB" sz="2600" dirty="0"/>
              <a:t>Process payments and print receipts from anywhere in your venue, providing a superior service to customers. (Osmond, 2019)</a:t>
            </a:r>
          </a:p>
          <a:p>
            <a:pPr lvl="0"/>
            <a:endParaRPr lang="en-GB" dirty="0"/>
          </a:p>
          <a:p>
            <a:pPr marL="0" lvl="0" indent="0">
              <a:buNone/>
            </a:pPr>
            <a:br>
              <a:rPr lang="en-GB" dirty="0"/>
            </a:br>
            <a:br>
              <a:rPr lang="en-GB" dirty="0"/>
            </a:br>
            <a:endParaRPr lang="en-GB" dirty="0"/>
          </a:p>
          <a:p>
            <a:endParaRPr lang="en-GB" dirty="0"/>
          </a:p>
        </p:txBody>
      </p:sp>
    </p:spTree>
    <p:extLst>
      <p:ext uri="{BB962C8B-B14F-4D97-AF65-F5344CB8AC3E}">
        <p14:creationId xmlns:p14="http://schemas.microsoft.com/office/powerpoint/2010/main" val="165369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grpId="0" nodeType="after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6" fill="hold">
                            <p:stCondLst>
                              <p:cond delay="3500"/>
                            </p:stCondLst>
                            <p:childTnLst>
                              <p:par>
                                <p:cTn id="37" presetID="2" presetClass="entr" presetSubtype="4" fill="hold" grpId="0" nodeType="after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41" fill="hold">
                            <p:stCondLst>
                              <p:cond delay="4000"/>
                            </p:stCondLst>
                            <p:childTnLst>
                              <p:par>
                                <p:cTn id="42" presetID="2" presetClass="entr" presetSubtype="4" fill="hold" grpId="0" nodeType="after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46" fill="hold">
                            <p:stCondLst>
                              <p:cond delay="4500"/>
                            </p:stCondLst>
                            <p:childTnLst>
                              <p:par>
                                <p:cTn id="47" presetID="2" presetClass="entr" presetSubtype="4" fill="hold" grpId="0" nodeType="after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51" fill="hold">
                            <p:stCondLst>
                              <p:cond delay="5000"/>
                            </p:stCondLst>
                            <p:childTnLst>
                              <p:par>
                                <p:cTn id="52" presetID="2" presetClass="entr" presetSubtype="4" fill="hold" grpId="0" nodeType="after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56" fill="hold">
                            <p:stCondLst>
                              <p:cond delay="5500"/>
                            </p:stCondLst>
                            <p:childTnLst>
                              <p:par>
                                <p:cTn id="57" presetID="2" presetClass="entr" presetSubtype="4" fill="hold" grpId="0" nodeType="after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 calcmode="lin" valueType="num">
                                      <p:cBhvr additive="base">
                                        <p:cTn id="5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125-D165-4D39-B824-80991D04358E}"/>
              </a:ext>
            </a:extLst>
          </p:cNvPr>
          <p:cNvSpPr>
            <a:spLocks noGrp="1"/>
          </p:cNvSpPr>
          <p:nvPr>
            <p:ph type="title"/>
          </p:nvPr>
        </p:nvSpPr>
        <p:spPr>
          <a:xfrm>
            <a:off x="677334" y="609599"/>
            <a:ext cx="9431866" cy="1481667"/>
          </a:xfrm>
        </p:spPr>
        <p:txBody>
          <a:bodyPr>
            <a:noAutofit/>
          </a:bodyPr>
          <a:lstStyle/>
          <a:p>
            <a:r>
              <a:rPr lang="en-GB" sz="4800" dirty="0"/>
              <a:t>4) Impact of modern technology</a:t>
            </a:r>
          </a:p>
        </p:txBody>
      </p:sp>
      <p:sp>
        <p:nvSpPr>
          <p:cNvPr id="3" name="Content Placeholder 2">
            <a:extLst>
              <a:ext uri="{FF2B5EF4-FFF2-40B4-BE49-F238E27FC236}">
                <a16:creationId xmlns:a16="http://schemas.microsoft.com/office/drawing/2014/main" id="{0131D37E-DC71-4949-AC63-47B30140180F}"/>
              </a:ext>
            </a:extLst>
          </p:cNvPr>
          <p:cNvSpPr>
            <a:spLocks noGrp="1"/>
          </p:cNvSpPr>
          <p:nvPr>
            <p:ph idx="1"/>
          </p:nvPr>
        </p:nvSpPr>
        <p:spPr>
          <a:xfrm>
            <a:off x="677333" y="2160589"/>
            <a:ext cx="9174879" cy="4527082"/>
          </a:xfrm>
        </p:spPr>
        <p:txBody>
          <a:bodyPr>
            <a:normAutofit fontScale="92500" lnSpcReduction="10000"/>
          </a:bodyPr>
          <a:lstStyle/>
          <a:p>
            <a:pPr marL="0" lvl="0" indent="0">
              <a:buNone/>
            </a:pPr>
            <a:r>
              <a:rPr lang="en-GB" sz="2600" b="1" u="sng" dirty="0">
                <a:hlinkClick r:id="rId2"/>
              </a:rPr>
              <a:t>POSIVITE IMPACTS</a:t>
            </a:r>
          </a:p>
          <a:p>
            <a:pPr lvl="0"/>
            <a:r>
              <a:rPr lang="en-GB" sz="1900" b="1" dirty="0">
                <a:hlinkClick r:id="rId2"/>
              </a:rPr>
              <a:t>More efficient business operations</a:t>
            </a:r>
            <a:br>
              <a:rPr lang="en-GB" sz="1900" dirty="0"/>
            </a:br>
            <a:r>
              <a:rPr lang="en-GB" sz="1900" dirty="0"/>
              <a:t>Manage stock rotation hospitality.</a:t>
            </a:r>
          </a:p>
          <a:p>
            <a:pPr lvl="0"/>
            <a:r>
              <a:rPr lang="en-GB" sz="1900" b="1" dirty="0">
                <a:hlinkClick r:id="rId3"/>
              </a:rPr>
              <a:t>Better customer service</a:t>
            </a:r>
            <a:br>
              <a:rPr lang="en-GB" sz="1900" dirty="0"/>
            </a:br>
            <a:r>
              <a:rPr lang="en-GB" sz="1900" dirty="0"/>
              <a:t>Faster service on the floor, integrate with delivery and collection apps.</a:t>
            </a:r>
          </a:p>
          <a:p>
            <a:pPr lvl="0"/>
            <a:r>
              <a:rPr lang="en-GB" sz="1900" b="1" dirty="0">
                <a:hlinkClick r:id="rId4"/>
              </a:rPr>
              <a:t>Increased profits</a:t>
            </a:r>
            <a:br>
              <a:rPr lang="en-GB" sz="1900" dirty="0"/>
            </a:br>
            <a:r>
              <a:rPr lang="en-GB" sz="1900" dirty="0"/>
              <a:t>Less staff</a:t>
            </a:r>
            <a:br>
              <a:rPr lang="en-GB" sz="1900" dirty="0"/>
            </a:br>
            <a:r>
              <a:rPr lang="en-GB" sz="1900" dirty="0"/>
              <a:t>Less food waste</a:t>
            </a:r>
          </a:p>
          <a:p>
            <a:pPr lvl="0"/>
            <a:r>
              <a:rPr lang="en-GB" sz="1900" b="1" dirty="0">
                <a:hlinkClick r:id="rId5"/>
              </a:rPr>
              <a:t>Higher employee satisfaction</a:t>
            </a:r>
            <a:br>
              <a:rPr lang="en-GB" sz="1900" dirty="0"/>
            </a:br>
            <a:r>
              <a:rPr lang="en-GB" sz="1900" dirty="0"/>
              <a:t>Makes work easier for the employees</a:t>
            </a:r>
          </a:p>
          <a:p>
            <a:pPr lvl="0"/>
            <a:r>
              <a:rPr lang="en-GB" sz="1900" b="1" dirty="0">
                <a:hlinkClick r:id="rId6"/>
              </a:rPr>
              <a:t>More sustainability</a:t>
            </a:r>
            <a:br>
              <a:rPr lang="en-GB" sz="1900" dirty="0"/>
            </a:br>
            <a:r>
              <a:rPr lang="en-GB" sz="1900" dirty="0"/>
              <a:t>Avoid print paper</a:t>
            </a:r>
            <a:br>
              <a:rPr lang="en-GB" sz="1900" dirty="0"/>
            </a:br>
            <a:r>
              <a:rPr lang="en-GB" sz="1900" dirty="0"/>
              <a:t>Use less energy </a:t>
            </a:r>
          </a:p>
          <a:p>
            <a:pPr marL="0" lvl="0" indent="0">
              <a:buNone/>
            </a:pPr>
            <a:r>
              <a:rPr lang="en-GB" sz="1900"/>
              <a:t>     (</a:t>
            </a:r>
            <a:r>
              <a:rPr lang="en-GB" sz="1900" dirty="0"/>
              <a:t>Zonal, 2015)</a:t>
            </a:r>
          </a:p>
          <a:p>
            <a:pPr lvl="0"/>
            <a:endParaRPr lang="en-GB" dirty="0"/>
          </a:p>
        </p:txBody>
      </p:sp>
    </p:spTree>
    <p:extLst>
      <p:ext uri="{BB962C8B-B14F-4D97-AF65-F5344CB8AC3E}">
        <p14:creationId xmlns:p14="http://schemas.microsoft.com/office/powerpoint/2010/main" val="59902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 calcmode="lin" valueType="num">
                                      <p:cBhvr additive="base">
                                        <p:cTn id="3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32" fill="hold">
                            <p:stCondLst>
                              <p:cond delay="500"/>
                            </p:stCondLst>
                            <p:childTnLst>
                              <p:par>
                                <p:cTn id="33" presetID="2" presetClass="entr" presetSubtype="4" fill="hold" grpId="0" nodeType="after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37" fill="hold">
                            <p:stCondLst>
                              <p:cond delay="1000"/>
                            </p:stCondLst>
                            <p:childTnLst>
                              <p:par>
                                <p:cTn id="38" presetID="2" presetClass="entr" presetSubtype="4" fill="hold" grpId="0" nodeType="after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 calcmode="lin" valueType="num">
                                      <p:cBhvr additive="base">
                                        <p:cTn id="4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42" fill="hold">
                            <p:stCondLst>
                              <p:cond delay="1500"/>
                            </p:stCondLst>
                            <p:childTnLst>
                              <p:par>
                                <p:cTn id="43" presetID="2" presetClass="entr" presetSubtype="4" fill="hold" grpId="0" nodeType="after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 calcmode="lin" valueType="num">
                                      <p:cBhvr additive="base">
                                        <p:cTn id="4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47" fill="hold">
                            <p:stCondLst>
                              <p:cond delay="2000"/>
                            </p:stCondLst>
                            <p:childTnLst>
                              <p:par>
                                <p:cTn id="48" presetID="2" presetClass="entr" presetSubtype="4" fill="hold" grpId="0" nodeType="after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 calcmode="lin" valueType="num">
                                      <p:cBhvr additive="base">
                                        <p:cTn id="5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52" fill="hold">
                            <p:stCondLst>
                              <p:cond delay="2500"/>
                            </p:stCondLst>
                            <p:childTnLst>
                              <p:par>
                                <p:cTn id="53" presetID="2" presetClass="entr" presetSubtype="4" fill="hold" grpId="0" nodeType="after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65B7F-2C66-44C2-9956-CBC466BA9B94}"/>
              </a:ext>
            </a:extLst>
          </p:cNvPr>
          <p:cNvSpPr>
            <a:spLocks noGrp="1"/>
          </p:cNvSpPr>
          <p:nvPr>
            <p:ph type="title"/>
          </p:nvPr>
        </p:nvSpPr>
        <p:spPr>
          <a:xfrm>
            <a:off x="677333" y="609599"/>
            <a:ext cx="9721725" cy="1550989"/>
          </a:xfrm>
        </p:spPr>
        <p:txBody>
          <a:bodyPr>
            <a:normAutofit/>
          </a:bodyPr>
          <a:lstStyle/>
          <a:p>
            <a:r>
              <a:rPr lang="en-GB" sz="4800" dirty="0"/>
              <a:t>4) Impact of modern technology</a:t>
            </a:r>
          </a:p>
        </p:txBody>
      </p:sp>
      <p:sp>
        <p:nvSpPr>
          <p:cNvPr id="3" name="Content Placeholder 2">
            <a:extLst>
              <a:ext uri="{FF2B5EF4-FFF2-40B4-BE49-F238E27FC236}">
                <a16:creationId xmlns:a16="http://schemas.microsoft.com/office/drawing/2014/main" id="{55C582A1-03DB-4B61-A0E2-04F493E2AB2D}"/>
              </a:ext>
            </a:extLst>
          </p:cNvPr>
          <p:cNvSpPr>
            <a:spLocks noGrp="1"/>
          </p:cNvSpPr>
          <p:nvPr>
            <p:ph idx="1"/>
          </p:nvPr>
        </p:nvSpPr>
        <p:spPr/>
        <p:txBody>
          <a:bodyPr/>
          <a:lstStyle/>
          <a:p>
            <a:pPr marL="0" indent="0">
              <a:buNone/>
            </a:pPr>
            <a:r>
              <a:rPr lang="en-GB" sz="2400" b="1" u="sng" dirty="0">
                <a:solidFill>
                  <a:schemeClr val="accent1"/>
                </a:solidFill>
              </a:rPr>
              <a:t>NEGATIVE IMPACTS</a:t>
            </a:r>
          </a:p>
          <a:p>
            <a:pPr marL="0" indent="0">
              <a:buNone/>
            </a:pPr>
            <a:endParaRPr lang="en-GB" dirty="0"/>
          </a:p>
          <a:p>
            <a:r>
              <a:rPr lang="en-GB" dirty="0"/>
              <a:t>System might fail.</a:t>
            </a:r>
          </a:p>
          <a:p>
            <a:r>
              <a:rPr lang="en-GB" dirty="0"/>
              <a:t>Needs internet connection.</a:t>
            </a:r>
          </a:p>
          <a:p>
            <a:r>
              <a:rPr lang="en-GB" dirty="0"/>
              <a:t>Device need to be charged.</a:t>
            </a:r>
          </a:p>
          <a:p>
            <a:r>
              <a:rPr lang="en-GB" dirty="0"/>
              <a:t>Replace devices after certain time</a:t>
            </a:r>
          </a:p>
          <a:p>
            <a:pPr marL="0" indent="0">
              <a:buNone/>
            </a:pPr>
            <a:r>
              <a:rPr lang="en-GB" dirty="0"/>
              <a:t>Zonal (2015)</a:t>
            </a:r>
          </a:p>
        </p:txBody>
      </p:sp>
    </p:spTree>
    <p:extLst>
      <p:ext uri="{BB962C8B-B14F-4D97-AF65-F5344CB8AC3E}">
        <p14:creationId xmlns:p14="http://schemas.microsoft.com/office/powerpoint/2010/main" val="216513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grpId="0" nodeType="after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6" fill="hold">
                            <p:stCondLst>
                              <p:cond delay="3500"/>
                            </p:stCondLst>
                            <p:childTnLst>
                              <p:par>
                                <p:cTn id="37" presetID="2" presetClass="entr" presetSubtype="4" fill="hold" grpId="0" nodeType="after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41" fill="hold">
                            <p:stCondLst>
                              <p:cond delay="4000"/>
                            </p:stCondLst>
                            <p:childTnLst>
                              <p:par>
                                <p:cTn id="42" presetID="2" presetClass="entr" presetSubtype="4" fill="hold" grpId="0" nodeType="after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AF60E-F943-42EC-81AA-9A9A9C78B5A3}"/>
              </a:ext>
            </a:extLst>
          </p:cNvPr>
          <p:cNvSpPr>
            <a:spLocks noGrp="1"/>
          </p:cNvSpPr>
          <p:nvPr>
            <p:ph type="title"/>
          </p:nvPr>
        </p:nvSpPr>
        <p:spPr>
          <a:xfrm>
            <a:off x="677334" y="609599"/>
            <a:ext cx="8596668" cy="1460465"/>
          </a:xfrm>
        </p:spPr>
        <p:txBody>
          <a:bodyPr>
            <a:normAutofit fontScale="90000"/>
          </a:bodyPr>
          <a:lstStyle/>
          <a:p>
            <a:r>
              <a:rPr lang="en-GB" sz="5300" dirty="0"/>
              <a:t>5) Lessons drawn from the Case Study</a:t>
            </a:r>
            <a:br>
              <a:rPr lang="en-GB" dirty="0"/>
            </a:br>
            <a:r>
              <a:rPr lang="en-GB" dirty="0"/>
              <a:t> </a:t>
            </a:r>
          </a:p>
        </p:txBody>
      </p:sp>
      <p:sp>
        <p:nvSpPr>
          <p:cNvPr id="4" name="Text Placeholder 3">
            <a:extLst>
              <a:ext uri="{FF2B5EF4-FFF2-40B4-BE49-F238E27FC236}">
                <a16:creationId xmlns:a16="http://schemas.microsoft.com/office/drawing/2014/main" id="{68EEA39E-3814-49CA-8E2F-F37951384018}"/>
              </a:ext>
            </a:extLst>
          </p:cNvPr>
          <p:cNvSpPr>
            <a:spLocks noGrp="1"/>
          </p:cNvSpPr>
          <p:nvPr>
            <p:ph type="body" idx="1"/>
          </p:nvPr>
        </p:nvSpPr>
        <p:spPr>
          <a:xfrm>
            <a:off x="675745" y="2721937"/>
            <a:ext cx="4185623" cy="576262"/>
          </a:xfrm>
        </p:spPr>
        <p:txBody>
          <a:bodyPr/>
          <a:lstStyle/>
          <a:p>
            <a:pPr algn="ctr"/>
            <a:r>
              <a:rPr lang="en-GB" dirty="0">
                <a:solidFill>
                  <a:schemeClr val="tx1"/>
                </a:solidFill>
              </a:rPr>
              <a:t>Traditional</a:t>
            </a:r>
            <a:r>
              <a:rPr lang="en-GB" dirty="0"/>
              <a:t> </a:t>
            </a:r>
            <a:r>
              <a:rPr lang="en-GB" dirty="0">
                <a:solidFill>
                  <a:schemeClr val="tx1"/>
                </a:solidFill>
              </a:rPr>
              <a:t>Technology </a:t>
            </a:r>
          </a:p>
        </p:txBody>
      </p:sp>
      <p:sp>
        <p:nvSpPr>
          <p:cNvPr id="3" name="Content Placeholder 2">
            <a:extLst>
              <a:ext uri="{FF2B5EF4-FFF2-40B4-BE49-F238E27FC236}">
                <a16:creationId xmlns:a16="http://schemas.microsoft.com/office/drawing/2014/main" id="{3DA4D2A5-206D-42A9-9009-DF0080DE85B3}"/>
              </a:ext>
            </a:extLst>
          </p:cNvPr>
          <p:cNvSpPr>
            <a:spLocks noGrp="1"/>
          </p:cNvSpPr>
          <p:nvPr>
            <p:ph sz="half" idx="2"/>
          </p:nvPr>
        </p:nvSpPr>
        <p:spPr>
          <a:xfrm>
            <a:off x="675745" y="3559801"/>
            <a:ext cx="4185623" cy="2903751"/>
          </a:xfrm>
        </p:spPr>
        <p:txBody>
          <a:bodyPr>
            <a:normAutofit lnSpcReduction="10000"/>
          </a:bodyPr>
          <a:lstStyle/>
          <a:p>
            <a:r>
              <a:rPr lang="en-GB" dirty="0">
                <a:solidFill>
                  <a:schemeClr val="tx1"/>
                </a:solidFill>
              </a:rPr>
              <a:t>Traditional knowledge, gender dimensions.</a:t>
            </a:r>
          </a:p>
          <a:p>
            <a:r>
              <a:rPr lang="en-GB" dirty="0">
                <a:solidFill>
                  <a:schemeClr val="tx1"/>
                </a:solidFill>
              </a:rPr>
              <a:t>Dissatisﬁed customers.</a:t>
            </a:r>
          </a:p>
          <a:p>
            <a:r>
              <a:rPr lang="en-GB" dirty="0">
                <a:solidFill>
                  <a:schemeClr val="tx1"/>
                </a:solidFill>
              </a:rPr>
              <a:t>People looking for locations asking others on the street. </a:t>
            </a:r>
          </a:p>
          <a:p>
            <a:r>
              <a:rPr lang="en-GB" dirty="0">
                <a:solidFill>
                  <a:schemeClr val="tx1"/>
                </a:solidFill>
              </a:rPr>
              <a:t>Slower service.</a:t>
            </a:r>
          </a:p>
        </p:txBody>
      </p:sp>
      <p:sp>
        <p:nvSpPr>
          <p:cNvPr id="5" name="Text Placeholder 4">
            <a:extLst>
              <a:ext uri="{FF2B5EF4-FFF2-40B4-BE49-F238E27FC236}">
                <a16:creationId xmlns:a16="http://schemas.microsoft.com/office/drawing/2014/main" id="{F7621008-13D5-467E-B13D-7E8D110929F3}"/>
              </a:ext>
            </a:extLst>
          </p:cNvPr>
          <p:cNvSpPr>
            <a:spLocks noGrp="1"/>
          </p:cNvSpPr>
          <p:nvPr>
            <p:ph type="body" sz="quarter" idx="3"/>
          </p:nvPr>
        </p:nvSpPr>
        <p:spPr>
          <a:xfrm>
            <a:off x="5088383" y="2721937"/>
            <a:ext cx="4185618" cy="576262"/>
          </a:xfrm>
        </p:spPr>
        <p:txBody>
          <a:bodyPr/>
          <a:lstStyle/>
          <a:p>
            <a:pPr algn="ctr"/>
            <a:r>
              <a:rPr lang="en-GB" dirty="0">
                <a:solidFill>
                  <a:schemeClr val="tx1"/>
                </a:solidFill>
              </a:rPr>
              <a:t>Modern Technology</a:t>
            </a:r>
          </a:p>
        </p:txBody>
      </p:sp>
      <p:sp>
        <p:nvSpPr>
          <p:cNvPr id="6" name="Content Placeholder 5">
            <a:extLst>
              <a:ext uri="{FF2B5EF4-FFF2-40B4-BE49-F238E27FC236}">
                <a16:creationId xmlns:a16="http://schemas.microsoft.com/office/drawing/2014/main" id="{A92CB63A-E013-4CAF-8AA4-5EE8F454F1C9}"/>
              </a:ext>
            </a:extLst>
          </p:cNvPr>
          <p:cNvSpPr>
            <a:spLocks noGrp="1"/>
          </p:cNvSpPr>
          <p:nvPr>
            <p:ph sz="quarter" idx="4"/>
          </p:nvPr>
        </p:nvSpPr>
        <p:spPr>
          <a:xfrm>
            <a:off x="5088384" y="3559801"/>
            <a:ext cx="4185617" cy="2903752"/>
          </a:xfrm>
        </p:spPr>
        <p:txBody>
          <a:bodyPr>
            <a:normAutofit lnSpcReduction="10000"/>
          </a:bodyPr>
          <a:lstStyle/>
          <a:p>
            <a:pPr algn="just"/>
            <a:r>
              <a:rPr lang="en-GB" dirty="0">
                <a:solidFill>
                  <a:schemeClr val="tx1"/>
                </a:solidFill>
              </a:rPr>
              <a:t>Scientiﬁc knowledge system.</a:t>
            </a:r>
          </a:p>
          <a:p>
            <a:pPr algn="just"/>
            <a:r>
              <a:rPr lang="en-GB" dirty="0">
                <a:solidFill>
                  <a:schemeClr val="tx1"/>
                </a:solidFill>
              </a:rPr>
              <a:t>Helps customers issues. </a:t>
            </a:r>
          </a:p>
          <a:p>
            <a:pPr algn="just"/>
            <a:r>
              <a:rPr lang="en-GB" dirty="0">
                <a:solidFill>
                  <a:schemeClr val="tx1"/>
                </a:solidFill>
              </a:rPr>
              <a:t>Helps hospitality business keep customers advised of changes and delays to their reservations, oﬀer deals, and advertise by using GPS tracking.</a:t>
            </a:r>
          </a:p>
          <a:p>
            <a:r>
              <a:rPr lang="en-GB" dirty="0">
                <a:solidFill>
                  <a:schemeClr val="tx1"/>
                </a:solidFill>
              </a:rPr>
              <a:t>Faster service (Uber eats, Deliveroo, Just eat) </a:t>
            </a:r>
          </a:p>
          <a:p>
            <a:endParaRPr lang="en-GB" dirty="0"/>
          </a:p>
        </p:txBody>
      </p:sp>
      <p:sp>
        <p:nvSpPr>
          <p:cNvPr id="7" name="TextBox 6">
            <a:extLst>
              <a:ext uri="{FF2B5EF4-FFF2-40B4-BE49-F238E27FC236}">
                <a16:creationId xmlns:a16="http://schemas.microsoft.com/office/drawing/2014/main" id="{44F8FE4B-E27F-4DB8-83EC-8BCE4A812DB3}"/>
              </a:ext>
            </a:extLst>
          </p:cNvPr>
          <p:cNvSpPr txBox="1"/>
          <p:nvPr/>
        </p:nvSpPr>
        <p:spPr>
          <a:xfrm>
            <a:off x="824753" y="2196707"/>
            <a:ext cx="8449248" cy="461665"/>
          </a:xfrm>
          <a:prstGeom prst="rect">
            <a:avLst/>
          </a:prstGeom>
          <a:noFill/>
        </p:spPr>
        <p:txBody>
          <a:bodyPr wrap="square" rtlCol="0">
            <a:spAutoFit/>
          </a:bodyPr>
          <a:lstStyle/>
          <a:p>
            <a:pPr marL="457200" indent="-457200">
              <a:buClr>
                <a:srgbClr val="92D050"/>
              </a:buClr>
              <a:buFont typeface="+mj-lt"/>
              <a:buAutoNum type="arabicPeriod"/>
            </a:pPr>
            <a:r>
              <a:rPr lang="en-GB" sz="2400" dirty="0"/>
              <a:t>Differences between traditional and modern technology</a:t>
            </a:r>
          </a:p>
        </p:txBody>
      </p:sp>
    </p:spTree>
    <p:extLst>
      <p:ext uri="{BB962C8B-B14F-4D97-AF65-F5344CB8AC3E}">
        <p14:creationId xmlns:p14="http://schemas.microsoft.com/office/powerpoint/2010/main" val="320112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2" presetClass="entr" presetSubtype="4" fill="hold" grpId="0" nodeType="after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wipe(down)">
                                      <p:cBhvr>
                                        <p:cTn id="29" dur="500"/>
                                        <p:tgtEl>
                                          <p:spTgt spid="4">
                                            <p:txEl>
                                              <p:pRg st="0" end="0"/>
                                            </p:txEl>
                                          </p:spTgt>
                                        </p:tgtEl>
                                      </p:cBhvr>
                                    </p:animEffect>
                                  </p:childTnLst>
                                </p:cTn>
                              </p:par>
                            </p:childTnLst>
                          </p:cTn>
                        </p:par>
                        <p:par>
                          <p:cTn id="30" fill="hold">
                            <p:stCondLst>
                              <p:cond delay="3000"/>
                            </p:stCondLst>
                            <p:childTnLst>
                              <p:par>
                                <p:cTn id="31" presetID="22" presetClass="entr" presetSubtype="4" fill="hold" grpId="0" nodeType="after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wipe(down)">
                                      <p:cBhvr>
                                        <p:cTn id="33" dur="500"/>
                                        <p:tgtEl>
                                          <p:spTgt spid="3">
                                            <p:txEl>
                                              <p:pRg st="0" end="0"/>
                                            </p:txEl>
                                          </p:spTgt>
                                        </p:tgtEl>
                                      </p:cBhvr>
                                    </p:animEffect>
                                  </p:childTnLst>
                                </p:cTn>
                              </p:par>
                            </p:childTnLst>
                          </p:cTn>
                        </p:par>
                        <p:par>
                          <p:cTn id="34" fill="hold">
                            <p:stCondLst>
                              <p:cond delay="3500"/>
                            </p:stCondLst>
                            <p:childTnLst>
                              <p:par>
                                <p:cTn id="35" presetID="22" presetClass="entr" presetSubtype="4" fill="hold" grpId="0" nodeType="after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Effect transition="in" filter="wipe(down)">
                                      <p:cBhvr>
                                        <p:cTn id="37" dur="500"/>
                                        <p:tgtEl>
                                          <p:spTgt spid="3">
                                            <p:txEl>
                                              <p:pRg st="1" end="1"/>
                                            </p:txEl>
                                          </p:spTgt>
                                        </p:tgtEl>
                                      </p:cBhvr>
                                    </p:animEffect>
                                  </p:childTnLst>
                                </p:cTn>
                              </p:par>
                            </p:childTnLst>
                          </p:cTn>
                        </p:par>
                        <p:par>
                          <p:cTn id="38" fill="hold">
                            <p:stCondLst>
                              <p:cond delay="4000"/>
                            </p:stCondLst>
                            <p:childTnLst>
                              <p:par>
                                <p:cTn id="39" presetID="22" presetClass="entr" presetSubtype="4" fill="hold" grpId="0" nodeType="after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Effect transition="in" filter="wipe(down)">
                                      <p:cBhvr>
                                        <p:cTn id="41" dur="500"/>
                                        <p:tgtEl>
                                          <p:spTgt spid="3">
                                            <p:txEl>
                                              <p:pRg st="2" end="2"/>
                                            </p:txEl>
                                          </p:spTgt>
                                        </p:tgtEl>
                                      </p:cBhvr>
                                    </p:animEffect>
                                  </p:childTnLst>
                                </p:cTn>
                              </p:par>
                            </p:childTnLst>
                          </p:cTn>
                        </p:par>
                        <p:par>
                          <p:cTn id="42" fill="hold">
                            <p:stCondLst>
                              <p:cond delay="4500"/>
                            </p:stCondLst>
                            <p:childTnLst>
                              <p:par>
                                <p:cTn id="43" presetID="22" presetClass="entr" presetSubtype="4" fill="hold" grpId="0" nodeType="afterEffect">
                                  <p:stCondLst>
                                    <p:cond delay="0"/>
                                  </p:stCondLst>
                                  <p:childTnLst>
                                    <p:set>
                                      <p:cBhvr>
                                        <p:cTn id="44" dur="1" fill="hold">
                                          <p:stCondLst>
                                            <p:cond delay="0"/>
                                          </p:stCondLst>
                                        </p:cTn>
                                        <p:tgtEl>
                                          <p:spTgt spid="3">
                                            <p:txEl>
                                              <p:pRg st="3" end="3"/>
                                            </p:txEl>
                                          </p:spTgt>
                                        </p:tgtEl>
                                        <p:attrNameLst>
                                          <p:attrName>style.visibility</p:attrName>
                                        </p:attrNameLst>
                                      </p:cBhvr>
                                      <p:to>
                                        <p:strVal val="visible"/>
                                      </p:to>
                                    </p:set>
                                    <p:animEffect transition="in" filter="wipe(down)">
                                      <p:cBhvr>
                                        <p:cTn id="45" dur="500"/>
                                        <p:tgtEl>
                                          <p:spTgt spid="3">
                                            <p:txEl>
                                              <p:pRg st="3" end="3"/>
                                            </p:txEl>
                                          </p:spTgt>
                                        </p:tgtEl>
                                      </p:cBhvr>
                                    </p:animEffect>
                                  </p:childTnLst>
                                </p:cTn>
                              </p:par>
                            </p:childTnLst>
                          </p:cTn>
                        </p:par>
                        <p:par>
                          <p:cTn id="46" fill="hold">
                            <p:stCondLst>
                              <p:cond delay="5000"/>
                            </p:stCondLst>
                            <p:childTnLst>
                              <p:par>
                                <p:cTn id="47" presetID="22" presetClass="entr" presetSubtype="4" fill="hold" grpId="0" nodeType="after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animEffect transition="in" filter="wipe(down)">
                                      <p:cBhvr>
                                        <p:cTn id="49" dur="500"/>
                                        <p:tgtEl>
                                          <p:spTgt spid="5">
                                            <p:txEl>
                                              <p:pRg st="0" end="0"/>
                                            </p:txEl>
                                          </p:spTgt>
                                        </p:tgtEl>
                                      </p:cBhvr>
                                    </p:animEffect>
                                  </p:childTnLst>
                                </p:cTn>
                              </p:par>
                            </p:childTnLst>
                          </p:cTn>
                        </p:par>
                        <p:par>
                          <p:cTn id="50" fill="hold">
                            <p:stCondLst>
                              <p:cond delay="5500"/>
                            </p:stCondLst>
                            <p:childTnLst>
                              <p:par>
                                <p:cTn id="51" presetID="22" presetClass="entr" presetSubtype="4" fill="hold" grpId="0" nodeType="afterEffect">
                                  <p:stCondLst>
                                    <p:cond delay="0"/>
                                  </p:stCondLst>
                                  <p:childTnLst>
                                    <p:set>
                                      <p:cBhvr>
                                        <p:cTn id="52" dur="1" fill="hold">
                                          <p:stCondLst>
                                            <p:cond delay="0"/>
                                          </p:stCondLst>
                                        </p:cTn>
                                        <p:tgtEl>
                                          <p:spTgt spid="6">
                                            <p:txEl>
                                              <p:pRg st="0" end="0"/>
                                            </p:txEl>
                                          </p:spTgt>
                                        </p:tgtEl>
                                        <p:attrNameLst>
                                          <p:attrName>style.visibility</p:attrName>
                                        </p:attrNameLst>
                                      </p:cBhvr>
                                      <p:to>
                                        <p:strVal val="visible"/>
                                      </p:to>
                                    </p:set>
                                    <p:animEffect transition="in" filter="wipe(down)">
                                      <p:cBhvr>
                                        <p:cTn id="53" dur="500"/>
                                        <p:tgtEl>
                                          <p:spTgt spid="6">
                                            <p:txEl>
                                              <p:pRg st="0" end="0"/>
                                            </p:txEl>
                                          </p:spTgt>
                                        </p:tgtEl>
                                      </p:cBhvr>
                                    </p:animEffect>
                                  </p:childTnLst>
                                </p:cTn>
                              </p:par>
                            </p:childTnLst>
                          </p:cTn>
                        </p:par>
                        <p:par>
                          <p:cTn id="54" fill="hold">
                            <p:stCondLst>
                              <p:cond delay="6000"/>
                            </p:stCondLst>
                            <p:childTnLst>
                              <p:par>
                                <p:cTn id="55" presetID="22" presetClass="entr" presetSubtype="4" fill="hold" grpId="0" nodeType="afterEffect">
                                  <p:stCondLst>
                                    <p:cond delay="0"/>
                                  </p:stCondLst>
                                  <p:childTnLst>
                                    <p:set>
                                      <p:cBhvr>
                                        <p:cTn id="56" dur="1" fill="hold">
                                          <p:stCondLst>
                                            <p:cond delay="0"/>
                                          </p:stCondLst>
                                        </p:cTn>
                                        <p:tgtEl>
                                          <p:spTgt spid="6">
                                            <p:txEl>
                                              <p:pRg st="1" end="1"/>
                                            </p:txEl>
                                          </p:spTgt>
                                        </p:tgtEl>
                                        <p:attrNameLst>
                                          <p:attrName>style.visibility</p:attrName>
                                        </p:attrNameLst>
                                      </p:cBhvr>
                                      <p:to>
                                        <p:strVal val="visible"/>
                                      </p:to>
                                    </p:set>
                                    <p:animEffect transition="in" filter="wipe(down)">
                                      <p:cBhvr>
                                        <p:cTn id="57" dur="500"/>
                                        <p:tgtEl>
                                          <p:spTgt spid="6">
                                            <p:txEl>
                                              <p:pRg st="1" end="1"/>
                                            </p:txEl>
                                          </p:spTgt>
                                        </p:tgtEl>
                                      </p:cBhvr>
                                    </p:animEffect>
                                  </p:childTnLst>
                                </p:cTn>
                              </p:par>
                            </p:childTnLst>
                          </p:cTn>
                        </p:par>
                        <p:par>
                          <p:cTn id="58" fill="hold">
                            <p:stCondLst>
                              <p:cond delay="6500"/>
                            </p:stCondLst>
                            <p:childTnLst>
                              <p:par>
                                <p:cTn id="59" presetID="22" presetClass="entr" presetSubtype="4" fill="hold" grpId="0" nodeType="after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wipe(down)">
                                      <p:cBhvr>
                                        <p:cTn id="61" dur="500"/>
                                        <p:tgtEl>
                                          <p:spTgt spid="6">
                                            <p:txEl>
                                              <p:pRg st="2" end="2"/>
                                            </p:txEl>
                                          </p:spTgt>
                                        </p:tgtEl>
                                      </p:cBhvr>
                                    </p:animEffect>
                                  </p:childTnLst>
                                </p:cTn>
                              </p:par>
                            </p:childTnLst>
                          </p:cTn>
                        </p:par>
                        <p:par>
                          <p:cTn id="62" fill="hold">
                            <p:stCondLst>
                              <p:cond delay="7000"/>
                            </p:stCondLst>
                            <p:childTnLst>
                              <p:par>
                                <p:cTn id="63" presetID="22" presetClass="entr" presetSubtype="4" fill="hold" grpId="0" nodeType="afterEffect">
                                  <p:stCondLst>
                                    <p:cond delay="0"/>
                                  </p:stCondLst>
                                  <p:childTnLst>
                                    <p:set>
                                      <p:cBhvr>
                                        <p:cTn id="64" dur="1" fill="hold">
                                          <p:stCondLst>
                                            <p:cond delay="0"/>
                                          </p:stCondLst>
                                        </p:cTn>
                                        <p:tgtEl>
                                          <p:spTgt spid="6">
                                            <p:txEl>
                                              <p:pRg st="3" end="3"/>
                                            </p:txEl>
                                          </p:spTgt>
                                        </p:tgtEl>
                                        <p:attrNameLst>
                                          <p:attrName>style.visibility</p:attrName>
                                        </p:attrNameLst>
                                      </p:cBhvr>
                                      <p:to>
                                        <p:strVal val="visible"/>
                                      </p:to>
                                    </p:set>
                                    <p:animEffect transition="in" filter="wipe(down)">
                                      <p:cBhvr>
                                        <p:cTn id="65"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3" grpId="0" build="p"/>
      <p:bldP spid="5" grpId="0" build="p"/>
      <p:bldP spid="6" grpId="0" build="p"/>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DE20DBA-DA65-41FA-B862-4A45AF47B8B4}"/>
              </a:ext>
            </a:extLst>
          </p:cNvPr>
          <p:cNvSpPr>
            <a:spLocks noGrp="1"/>
          </p:cNvSpPr>
          <p:nvPr>
            <p:ph type="body" idx="1"/>
          </p:nvPr>
        </p:nvSpPr>
        <p:spPr>
          <a:xfrm>
            <a:off x="675745" y="834567"/>
            <a:ext cx="4185623" cy="845692"/>
          </a:xfrm>
        </p:spPr>
        <p:txBody>
          <a:bodyPr/>
          <a:lstStyle/>
          <a:p>
            <a:pPr algn="ctr"/>
            <a:r>
              <a:rPr lang="en-GB" dirty="0">
                <a:solidFill>
                  <a:schemeClr val="tx1"/>
                </a:solidFill>
              </a:rPr>
              <a:t>Agriculture on the traditional technology</a:t>
            </a:r>
          </a:p>
        </p:txBody>
      </p:sp>
      <p:sp>
        <p:nvSpPr>
          <p:cNvPr id="5" name="Text Placeholder 4">
            <a:extLst>
              <a:ext uri="{FF2B5EF4-FFF2-40B4-BE49-F238E27FC236}">
                <a16:creationId xmlns:a16="http://schemas.microsoft.com/office/drawing/2014/main" id="{76609D5E-C4CC-4C31-BFD3-6770ECABA282}"/>
              </a:ext>
            </a:extLst>
          </p:cNvPr>
          <p:cNvSpPr>
            <a:spLocks noGrp="1"/>
          </p:cNvSpPr>
          <p:nvPr>
            <p:ph type="body" sz="quarter" idx="3"/>
          </p:nvPr>
        </p:nvSpPr>
        <p:spPr>
          <a:xfrm>
            <a:off x="5088384" y="834567"/>
            <a:ext cx="4185618" cy="845692"/>
          </a:xfrm>
        </p:spPr>
        <p:txBody>
          <a:bodyPr/>
          <a:lstStyle/>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r>
              <a:rPr lang="en-GB" dirty="0">
                <a:solidFill>
                  <a:schemeClr val="tx1"/>
                </a:solidFill>
              </a:rPr>
              <a:t>Agriculture on the modern technology</a:t>
            </a:r>
          </a:p>
        </p:txBody>
      </p:sp>
      <p:pic>
        <p:nvPicPr>
          <p:cNvPr id="1026" name="Picture 2" descr="Image result for agriculture on the traditional technology">
            <a:extLst>
              <a:ext uri="{FF2B5EF4-FFF2-40B4-BE49-F238E27FC236}">
                <a16:creationId xmlns:a16="http://schemas.microsoft.com/office/drawing/2014/main" id="{8F5FD02D-D71F-4BBA-B5A8-0C45F57D881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75745" y="2459338"/>
            <a:ext cx="4186238" cy="30808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agriculture on the modern technology">
            <a:extLst>
              <a:ext uri="{FF2B5EF4-FFF2-40B4-BE49-F238E27FC236}">
                <a16:creationId xmlns:a16="http://schemas.microsoft.com/office/drawing/2014/main" id="{A7F71153-5541-4B4B-9261-9A7F7B7C296A}"/>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5087765" y="2459338"/>
            <a:ext cx="4186237" cy="3139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693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entr" presetSubtype="0" fill="hold" nodeType="after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anim calcmode="lin" valueType="num">
                                      <p:cBhvr>
                                        <p:cTn id="13" dur="1000" fill="hold"/>
                                        <p:tgtEl>
                                          <p:spTgt spid="1026"/>
                                        </p:tgtEl>
                                        <p:attrNameLst>
                                          <p:attrName>ppt_x</p:attrName>
                                        </p:attrNameLst>
                                      </p:cBhvr>
                                      <p:tavLst>
                                        <p:tav tm="0">
                                          <p:val>
                                            <p:strVal val="#ppt_x"/>
                                          </p:val>
                                        </p:tav>
                                        <p:tav tm="100000">
                                          <p:val>
                                            <p:strVal val="#ppt_x"/>
                                          </p:val>
                                        </p:tav>
                                      </p:tavLst>
                                    </p:anim>
                                    <p:anim calcmode="lin" valueType="num">
                                      <p:cBhvr>
                                        <p:cTn id="14" dur="1000" fill="hold"/>
                                        <p:tgtEl>
                                          <p:spTgt spid="1026"/>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2" presetClass="entr" presetSubtype="4" fill="hold" grpId="0" nodeType="after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 calcmode="lin" valueType="num">
                                      <p:cBhvr additive="base">
                                        <p:cTn id="18"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par>
                          <p:cTn id="20" fill="hold">
                            <p:stCondLst>
                              <p:cond delay="2000"/>
                            </p:stCondLst>
                            <p:childTnLst>
                              <p:par>
                                <p:cTn id="21" presetID="42" presetClass="entr" presetSubtype="0" fill="hold" nodeType="afterEffect">
                                  <p:stCondLst>
                                    <p:cond delay="0"/>
                                  </p:stCondLst>
                                  <p:childTnLst>
                                    <p:set>
                                      <p:cBhvr>
                                        <p:cTn id="22" dur="1" fill="hold">
                                          <p:stCondLst>
                                            <p:cond delay="0"/>
                                          </p:stCondLst>
                                        </p:cTn>
                                        <p:tgtEl>
                                          <p:spTgt spid="1028"/>
                                        </p:tgtEl>
                                        <p:attrNameLst>
                                          <p:attrName>style.visibility</p:attrName>
                                        </p:attrNameLst>
                                      </p:cBhvr>
                                      <p:to>
                                        <p:strVal val="visible"/>
                                      </p:to>
                                    </p:set>
                                    <p:animEffect transition="in" filter="fade">
                                      <p:cBhvr>
                                        <p:cTn id="23" dur="1000"/>
                                        <p:tgtEl>
                                          <p:spTgt spid="1028"/>
                                        </p:tgtEl>
                                      </p:cBhvr>
                                    </p:animEffect>
                                    <p:anim calcmode="lin" valueType="num">
                                      <p:cBhvr>
                                        <p:cTn id="24" dur="1000" fill="hold"/>
                                        <p:tgtEl>
                                          <p:spTgt spid="1028"/>
                                        </p:tgtEl>
                                        <p:attrNameLst>
                                          <p:attrName>ppt_x</p:attrName>
                                        </p:attrNameLst>
                                      </p:cBhvr>
                                      <p:tavLst>
                                        <p:tav tm="0">
                                          <p:val>
                                            <p:strVal val="#ppt_x"/>
                                          </p:val>
                                        </p:tav>
                                        <p:tav tm="100000">
                                          <p:val>
                                            <p:strVal val="#ppt_x"/>
                                          </p:val>
                                        </p:tav>
                                      </p:tavLst>
                                    </p:anim>
                                    <p:anim calcmode="lin" valueType="num">
                                      <p:cBhvr>
                                        <p:cTn id="25"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D643-62A3-4CBC-B8B0-88BF02DDF5FD}"/>
              </a:ext>
            </a:extLst>
          </p:cNvPr>
          <p:cNvSpPr>
            <a:spLocks noGrp="1"/>
          </p:cNvSpPr>
          <p:nvPr>
            <p:ph type="title"/>
          </p:nvPr>
        </p:nvSpPr>
        <p:spPr>
          <a:xfrm>
            <a:off x="677334" y="609600"/>
            <a:ext cx="8596668" cy="1658471"/>
          </a:xfrm>
        </p:spPr>
        <p:txBody>
          <a:bodyPr>
            <a:noAutofit/>
          </a:bodyPr>
          <a:lstStyle/>
          <a:p>
            <a:r>
              <a:rPr lang="en-GB" sz="4800" dirty="0"/>
              <a:t>5) Lessons drawn from the Case Study</a:t>
            </a:r>
          </a:p>
        </p:txBody>
      </p:sp>
      <p:sp>
        <p:nvSpPr>
          <p:cNvPr id="3" name="Content Placeholder 2">
            <a:extLst>
              <a:ext uri="{FF2B5EF4-FFF2-40B4-BE49-F238E27FC236}">
                <a16:creationId xmlns:a16="http://schemas.microsoft.com/office/drawing/2014/main" id="{EBE31EC2-7AAA-4951-9E20-14C92A10B3A8}"/>
              </a:ext>
            </a:extLst>
          </p:cNvPr>
          <p:cNvSpPr>
            <a:spLocks noGrp="1"/>
          </p:cNvSpPr>
          <p:nvPr>
            <p:ph idx="1"/>
          </p:nvPr>
        </p:nvSpPr>
        <p:spPr>
          <a:xfrm>
            <a:off x="677334" y="2357718"/>
            <a:ext cx="8596668" cy="3683644"/>
          </a:xfrm>
        </p:spPr>
        <p:txBody>
          <a:bodyPr/>
          <a:lstStyle/>
          <a:p>
            <a:pPr>
              <a:buSzPct val="100000"/>
              <a:buFont typeface="+mj-lt"/>
              <a:buAutoNum type="arabicPeriod" startAt="2"/>
            </a:pPr>
            <a:r>
              <a:rPr lang="en-GB" sz="2400" dirty="0"/>
              <a:t>Why modern technology is important for the organization?</a:t>
            </a:r>
          </a:p>
          <a:p>
            <a:pPr>
              <a:buSzPct val="100000"/>
              <a:buFont typeface="+mj-lt"/>
              <a:buAutoNum type="arabicPeriod" startAt="2"/>
            </a:pPr>
            <a:endParaRPr lang="en-GB" dirty="0"/>
          </a:p>
          <a:p>
            <a:r>
              <a:rPr lang="en-GB" dirty="0"/>
              <a:t>It allows employees to telecommute to work.  </a:t>
            </a:r>
          </a:p>
          <a:p>
            <a:r>
              <a:rPr lang="en-GB" dirty="0"/>
              <a:t>It improves communication.  </a:t>
            </a:r>
          </a:p>
          <a:p>
            <a:r>
              <a:rPr lang="en-GB" dirty="0"/>
              <a:t>It reduces stress. </a:t>
            </a:r>
          </a:p>
          <a:p>
            <a:r>
              <a:rPr lang="en-GB" dirty="0"/>
              <a:t>It keeps you updated on your business.  </a:t>
            </a:r>
          </a:p>
          <a:p>
            <a:r>
              <a:rPr lang="en-GB" dirty="0"/>
              <a:t>Protect your financial date information.</a:t>
            </a:r>
          </a:p>
        </p:txBody>
      </p:sp>
    </p:spTree>
    <p:extLst>
      <p:ext uri="{BB962C8B-B14F-4D97-AF65-F5344CB8AC3E}">
        <p14:creationId xmlns:p14="http://schemas.microsoft.com/office/powerpoint/2010/main" val="314038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grpId="0" nodeType="after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6" fill="hold">
                            <p:stCondLst>
                              <p:cond delay="3500"/>
                            </p:stCondLst>
                            <p:childTnLst>
                              <p:par>
                                <p:cTn id="37" presetID="2" presetClass="entr" presetSubtype="4" fill="hold" grpId="0" nodeType="after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41" fill="hold">
                            <p:stCondLst>
                              <p:cond delay="4000"/>
                            </p:stCondLst>
                            <p:childTnLst>
                              <p:par>
                                <p:cTn id="42" presetID="2" presetClass="entr" presetSubtype="4" fill="hold" grpId="0" nodeType="after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46" fill="hold">
                            <p:stCondLst>
                              <p:cond delay="4500"/>
                            </p:stCondLst>
                            <p:childTnLst>
                              <p:par>
                                <p:cTn id="47" presetID="2" presetClass="entr" presetSubtype="4" fill="hold" grpId="0" nodeType="after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ABB16-1861-4779-802A-3D3ADD2BD5C2}"/>
              </a:ext>
            </a:extLst>
          </p:cNvPr>
          <p:cNvSpPr>
            <a:spLocks noGrp="1"/>
          </p:cNvSpPr>
          <p:nvPr>
            <p:ph type="title"/>
          </p:nvPr>
        </p:nvSpPr>
        <p:spPr>
          <a:xfrm>
            <a:off x="677334" y="609600"/>
            <a:ext cx="8529419" cy="2034988"/>
          </a:xfrm>
        </p:spPr>
        <p:txBody>
          <a:bodyPr>
            <a:normAutofit/>
          </a:bodyPr>
          <a:lstStyle/>
          <a:p>
            <a:r>
              <a:rPr lang="en-GB" sz="4800" dirty="0"/>
              <a:t>5) Lessons drawn from the Case Study</a:t>
            </a:r>
          </a:p>
        </p:txBody>
      </p:sp>
      <p:sp>
        <p:nvSpPr>
          <p:cNvPr id="3" name="Content Placeholder 2">
            <a:extLst>
              <a:ext uri="{FF2B5EF4-FFF2-40B4-BE49-F238E27FC236}">
                <a16:creationId xmlns:a16="http://schemas.microsoft.com/office/drawing/2014/main" id="{D7A1313F-F84F-475D-9228-A12B5C51746A}"/>
              </a:ext>
            </a:extLst>
          </p:cNvPr>
          <p:cNvSpPr>
            <a:spLocks noGrp="1"/>
          </p:cNvSpPr>
          <p:nvPr>
            <p:ph idx="1"/>
          </p:nvPr>
        </p:nvSpPr>
        <p:spPr>
          <a:xfrm>
            <a:off x="677334" y="2501153"/>
            <a:ext cx="8596668" cy="3540209"/>
          </a:xfrm>
        </p:spPr>
        <p:txBody>
          <a:bodyPr>
            <a:normAutofit fontScale="85000" lnSpcReduction="10000"/>
          </a:bodyPr>
          <a:lstStyle/>
          <a:p>
            <a:pPr>
              <a:buSzPct val="100000"/>
              <a:buFont typeface="+mj-lt"/>
              <a:buAutoNum type="arabicPeriod" startAt="3"/>
            </a:pPr>
            <a:r>
              <a:rPr lang="en-GB" sz="2400" dirty="0"/>
              <a:t> Consequences of not using modern technology in the organization. </a:t>
            </a:r>
          </a:p>
          <a:p>
            <a:pPr>
              <a:buSzPct val="100000"/>
              <a:buFont typeface="+mj-lt"/>
              <a:buAutoNum type="arabicPeriod" startAt="3"/>
            </a:pPr>
            <a:endParaRPr lang="en-GB" dirty="0">
              <a:solidFill>
                <a:schemeClr val="tx1"/>
              </a:solidFill>
            </a:endParaRPr>
          </a:p>
          <a:p>
            <a:pPr marL="0" indent="0">
              <a:buSzPct val="100000"/>
              <a:buNone/>
            </a:pPr>
            <a:r>
              <a:rPr lang="en-GB" dirty="0">
                <a:solidFill>
                  <a:schemeClr val="tx1"/>
                </a:solidFill>
              </a:rPr>
              <a:t>All companies that do not use the new technology cannot innovate their projects and maintain high sales like other companies.</a:t>
            </a:r>
          </a:p>
          <a:p>
            <a:pPr marL="0" indent="0">
              <a:buSzPct val="100000"/>
              <a:buNone/>
            </a:pPr>
            <a:r>
              <a:rPr lang="en-GB" dirty="0">
                <a:solidFill>
                  <a:schemeClr val="tx1"/>
                </a:solidFill>
              </a:rPr>
              <a:t>Missing the work facilities in which they would help you to have a quick and efficient work improvement.</a:t>
            </a:r>
          </a:p>
          <a:p>
            <a:pPr marL="0" indent="0">
              <a:buSzPct val="100000"/>
              <a:buNone/>
            </a:pPr>
            <a:endParaRPr lang="en-GB" dirty="0">
              <a:solidFill>
                <a:schemeClr val="tx1"/>
              </a:solidFill>
            </a:endParaRPr>
          </a:p>
          <a:p>
            <a:pPr marL="0" indent="0">
              <a:buSzPct val="100000"/>
              <a:buNone/>
            </a:pPr>
            <a:r>
              <a:rPr lang="en-GB" dirty="0">
                <a:solidFill>
                  <a:schemeClr val="tx1"/>
                </a:solidFill>
              </a:rPr>
              <a:t>Keeping your business organized. </a:t>
            </a:r>
          </a:p>
          <a:p>
            <a:pPr marL="0" indent="0">
              <a:buSzPct val="100000"/>
              <a:buNone/>
            </a:pPr>
            <a:r>
              <a:rPr lang="en-GB" dirty="0">
                <a:solidFill>
                  <a:schemeClr val="tx1"/>
                </a:solidFill>
              </a:rPr>
              <a:t>Making business operations more productive.</a:t>
            </a:r>
          </a:p>
          <a:p>
            <a:pPr marL="0" indent="0">
              <a:buSzPct val="100000"/>
              <a:buNone/>
            </a:pPr>
            <a:r>
              <a:rPr lang="en-GB" dirty="0">
                <a:solidFill>
                  <a:schemeClr val="tx1"/>
                </a:solidFill>
              </a:rPr>
              <a:t>Helping in cost management. </a:t>
            </a:r>
          </a:p>
          <a:p>
            <a:pPr marL="0" indent="0">
              <a:buSzPct val="100000"/>
              <a:buNone/>
            </a:pPr>
            <a:r>
              <a:rPr lang="en-GB" dirty="0">
                <a:solidFill>
                  <a:schemeClr val="tx1"/>
                </a:solidFill>
              </a:rPr>
              <a:t>Keeping the business secure.</a:t>
            </a:r>
          </a:p>
        </p:txBody>
      </p:sp>
    </p:spTree>
    <p:extLst>
      <p:ext uri="{BB962C8B-B14F-4D97-AF65-F5344CB8AC3E}">
        <p14:creationId xmlns:p14="http://schemas.microsoft.com/office/powerpoint/2010/main" val="4043667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4"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3" fill="hold">
                            <p:stCondLst>
                              <p:cond delay="1500"/>
                            </p:stCondLst>
                            <p:childTnLst>
                              <p:par>
                                <p:cTn id="24" presetID="2" presetClass="entr" presetSubtype="4" fill="hold" grpId="0"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 calcmode="lin" valueType="num">
                                      <p:cBhvr additive="base">
                                        <p:cTn id="2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000"/>
                            </p:stCondLst>
                            <p:childTnLst>
                              <p:par>
                                <p:cTn id="29" presetID="2" presetClass="entr" presetSubtype="4"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3" fill="hold">
                            <p:stCondLst>
                              <p:cond delay="2500"/>
                            </p:stCondLst>
                            <p:childTnLst>
                              <p:par>
                                <p:cTn id="34" presetID="2" presetClass="entr" presetSubtype="4" fill="hold" grpId="0"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 calcmode="lin" valueType="num">
                                      <p:cBhvr additive="base">
                                        <p:cTn id="3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38" fill="hold">
                            <p:stCondLst>
                              <p:cond delay="3000"/>
                            </p:stCondLst>
                            <p:childTnLst>
                              <p:par>
                                <p:cTn id="39" presetID="2" presetClass="entr" presetSubtype="4" fill="hold" grpId="0" nodeType="after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BB5D6-308B-4CDC-B821-5528AE190141}"/>
              </a:ext>
            </a:extLst>
          </p:cNvPr>
          <p:cNvSpPr>
            <a:spLocks noGrp="1"/>
          </p:cNvSpPr>
          <p:nvPr>
            <p:ph type="title"/>
          </p:nvPr>
        </p:nvSpPr>
        <p:spPr/>
        <p:txBody>
          <a:bodyPr>
            <a:normAutofit/>
          </a:bodyPr>
          <a:lstStyle/>
          <a:p>
            <a:r>
              <a:rPr lang="en-GB" sz="4800" dirty="0"/>
              <a:t>6) Conclusion</a:t>
            </a:r>
          </a:p>
        </p:txBody>
      </p:sp>
      <p:sp>
        <p:nvSpPr>
          <p:cNvPr id="3" name="Content Placeholder 2">
            <a:extLst>
              <a:ext uri="{FF2B5EF4-FFF2-40B4-BE49-F238E27FC236}">
                <a16:creationId xmlns:a16="http://schemas.microsoft.com/office/drawing/2014/main" id="{89C64CCA-5554-4420-BC7B-6E5DCA8D38FF}"/>
              </a:ext>
            </a:extLst>
          </p:cNvPr>
          <p:cNvSpPr>
            <a:spLocks noGrp="1"/>
          </p:cNvSpPr>
          <p:nvPr>
            <p:ph idx="1"/>
          </p:nvPr>
        </p:nvSpPr>
        <p:spPr/>
        <p:txBody>
          <a:bodyPr/>
          <a:lstStyle/>
          <a:p>
            <a:pPr algn="just"/>
            <a:r>
              <a:rPr lang="en-GB" dirty="0"/>
              <a:t>To conclude, Modern Technology has had a huge impact on the way this business operates, making it easier to manage and also, help to push the upselling and increase the sales. Soon, the company will continue adding new technological changes in order to improve the service provided.</a:t>
            </a:r>
          </a:p>
        </p:txBody>
      </p:sp>
    </p:spTree>
    <p:extLst>
      <p:ext uri="{BB962C8B-B14F-4D97-AF65-F5344CB8AC3E}">
        <p14:creationId xmlns:p14="http://schemas.microsoft.com/office/powerpoint/2010/main" val="317245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31927-EC0E-4CF8-9538-0B5C83B22ABB}"/>
              </a:ext>
            </a:extLst>
          </p:cNvPr>
          <p:cNvSpPr>
            <a:spLocks noGrp="1"/>
          </p:cNvSpPr>
          <p:nvPr>
            <p:ph type="title"/>
          </p:nvPr>
        </p:nvSpPr>
        <p:spPr/>
        <p:txBody>
          <a:bodyPr>
            <a:normAutofit/>
          </a:bodyPr>
          <a:lstStyle/>
          <a:p>
            <a:r>
              <a:rPr lang="en-GB" sz="4800" dirty="0"/>
              <a:t>References </a:t>
            </a:r>
          </a:p>
        </p:txBody>
      </p:sp>
      <p:sp>
        <p:nvSpPr>
          <p:cNvPr id="3" name="Content Placeholder 2">
            <a:extLst>
              <a:ext uri="{FF2B5EF4-FFF2-40B4-BE49-F238E27FC236}">
                <a16:creationId xmlns:a16="http://schemas.microsoft.com/office/drawing/2014/main" id="{24DAA3C5-475F-4FC7-903E-C9A1B89B527A}"/>
              </a:ext>
            </a:extLst>
          </p:cNvPr>
          <p:cNvSpPr>
            <a:spLocks noGrp="1"/>
          </p:cNvSpPr>
          <p:nvPr>
            <p:ph idx="1"/>
          </p:nvPr>
        </p:nvSpPr>
        <p:spPr>
          <a:xfrm>
            <a:off x="677334" y="2160589"/>
            <a:ext cx="9273490" cy="4536046"/>
          </a:xfrm>
        </p:spPr>
        <p:txBody>
          <a:bodyPr>
            <a:normAutofit/>
          </a:bodyPr>
          <a:lstStyle/>
          <a:p>
            <a:r>
              <a:rPr lang="en-GB" dirty="0">
                <a:solidFill>
                  <a:schemeClr val="tx1"/>
                </a:solidFill>
                <a:hlinkClick r:id="rId2">
                  <a:extLst>
                    <a:ext uri="{A12FA001-AC4F-418D-AE19-62706E023703}">
                      <ahyp:hlinkClr xmlns:ahyp="http://schemas.microsoft.com/office/drawing/2018/hyperlinkcolor" val="tx"/>
                    </a:ext>
                  </a:extLst>
                </a:hlinkClick>
              </a:rPr>
              <a:t>Osmond </a:t>
            </a:r>
            <a:r>
              <a:rPr lang="en-GB" dirty="0" err="1">
                <a:solidFill>
                  <a:schemeClr val="tx1"/>
                </a:solidFill>
                <a:hlinkClick r:id="rId2">
                  <a:extLst>
                    <a:ext uri="{A12FA001-AC4F-418D-AE19-62706E023703}">
                      <ahyp:hlinkClr xmlns:ahyp="http://schemas.microsoft.com/office/drawing/2018/hyperlinkcolor" val="tx"/>
                    </a:ext>
                  </a:extLst>
                </a:hlinkClick>
              </a:rPr>
              <a:t>Vitez</a:t>
            </a:r>
            <a:r>
              <a:rPr lang="en-GB" dirty="0">
                <a:solidFill>
                  <a:schemeClr val="tx1"/>
                </a:solidFill>
                <a:hlinkClick r:id="rId2">
                  <a:extLst>
                    <a:ext uri="{A12FA001-AC4F-418D-AE19-62706E023703}">
                      <ahyp:hlinkClr xmlns:ahyp="http://schemas.microsoft.com/office/drawing/2018/hyperlinkcolor" val="tx"/>
                    </a:ext>
                  </a:extLst>
                </a:hlinkClick>
              </a:rPr>
              <a:t> (2019) [Online] Available at: </a:t>
            </a:r>
            <a:r>
              <a:rPr lang="en-GB" dirty="0">
                <a:solidFill>
                  <a:schemeClr val="accent1"/>
                </a:solidFill>
                <a:hlinkClick r:id="rId2">
                  <a:extLst>
                    <a:ext uri="{A12FA001-AC4F-418D-AE19-62706E023703}">
                      <ahyp:hlinkClr xmlns:ahyp="http://schemas.microsoft.com/office/drawing/2018/hyperlinkcolor" val="tx"/>
                    </a:ext>
                  </a:extLst>
                </a:hlinkClick>
              </a:rPr>
              <a:t>https://smallbusiness.chron.com/impact-technological-change-business-activity-2191.html#:~:targetText=Increased%20Employee%20Productivity,through%20the%20use%20of%20technology.&amp;targetText=This%20allows%20small%20businesses%20to,major%20impact%20on%20employee%20performance.</a:t>
            </a:r>
            <a:r>
              <a:rPr lang="en-GB" dirty="0"/>
              <a:t> Accessed 3</a:t>
            </a:r>
            <a:r>
              <a:rPr lang="en-GB" baseline="30000" dirty="0"/>
              <a:t>rd</a:t>
            </a:r>
            <a:r>
              <a:rPr lang="en-GB" dirty="0"/>
              <a:t> </a:t>
            </a:r>
            <a:r>
              <a:rPr lang="en-GB" dirty="0">
                <a:solidFill>
                  <a:schemeClr val="tx1"/>
                </a:solidFill>
              </a:rPr>
              <a:t>December</a:t>
            </a:r>
            <a:r>
              <a:rPr lang="en-GB" dirty="0"/>
              <a:t> 2019)</a:t>
            </a:r>
          </a:p>
          <a:p>
            <a:r>
              <a:rPr lang="en-GB" dirty="0">
                <a:solidFill>
                  <a:schemeClr val="tx1"/>
                </a:solidFill>
                <a:hlinkClick r:id="rId3">
                  <a:extLst>
                    <a:ext uri="{A12FA001-AC4F-418D-AE19-62706E023703}">
                      <ahyp:hlinkClr xmlns:ahyp="http://schemas.microsoft.com/office/drawing/2018/hyperlinkcolor" val="tx"/>
                    </a:ext>
                  </a:extLst>
                </a:hlinkClick>
              </a:rPr>
              <a:t>Marilyn Lindblad (2007) [Online] Available at:</a:t>
            </a:r>
            <a:r>
              <a:rPr lang="en-GB" u="sng" dirty="0">
                <a:solidFill>
                  <a:schemeClr val="tx1"/>
                </a:solidFill>
                <a:hlinkClick r:id="rId3">
                  <a:extLst>
                    <a:ext uri="{A12FA001-AC4F-418D-AE19-62706E023703}">
                      <ahyp:hlinkClr xmlns:ahyp="http://schemas.microsoft.com/office/drawing/2018/hyperlinkcolor" val="tx"/>
                    </a:ext>
                  </a:extLst>
                </a:hlinkClick>
              </a:rPr>
              <a:t> </a:t>
            </a:r>
            <a:r>
              <a:rPr lang="en-GB" u="sng" dirty="0">
                <a:solidFill>
                  <a:schemeClr val="accent2"/>
                </a:solidFill>
                <a:hlinkClick r:id="rId4"/>
              </a:rPr>
              <a:t>https://bizfluent.com/write-organizational-background-5883.html</a:t>
            </a:r>
            <a:r>
              <a:rPr lang="en-GB" u="sng" dirty="0">
                <a:solidFill>
                  <a:schemeClr val="tx1"/>
                </a:solidFill>
                <a:hlinkClick r:id="rId4"/>
              </a:rPr>
              <a:t> /</a:t>
            </a:r>
            <a:r>
              <a:rPr lang="en-GB" u="sng" dirty="0">
                <a:solidFill>
                  <a:schemeClr val="tx1"/>
                </a:solidFill>
              </a:rPr>
              <a:t> Accessed 3</a:t>
            </a:r>
            <a:r>
              <a:rPr lang="en-GB" u="sng" baseline="30000" dirty="0">
                <a:solidFill>
                  <a:schemeClr val="tx1"/>
                </a:solidFill>
              </a:rPr>
              <a:t>rd</a:t>
            </a:r>
            <a:r>
              <a:rPr lang="en-GB" u="sng" dirty="0">
                <a:solidFill>
                  <a:schemeClr val="tx1"/>
                </a:solidFill>
              </a:rPr>
              <a:t> December 2019</a:t>
            </a:r>
          </a:p>
          <a:p>
            <a:r>
              <a:rPr lang="en-GB" dirty="0">
                <a:solidFill>
                  <a:schemeClr val="tx1"/>
                </a:solidFill>
              </a:rPr>
              <a:t>Zonal(2015) </a:t>
            </a:r>
            <a:r>
              <a:rPr lang="en-GB" dirty="0">
                <a:solidFill>
                  <a:schemeClr val="accent2"/>
                </a:solidFill>
              </a:rPr>
              <a:t> </a:t>
            </a:r>
            <a:r>
              <a:rPr lang="en-GB" dirty="0">
                <a:solidFill>
                  <a:schemeClr val="tx1"/>
                </a:solidFill>
              </a:rPr>
              <a:t>Available at: </a:t>
            </a:r>
            <a:r>
              <a:rPr lang="en-GB" dirty="0">
                <a:solidFill>
                  <a:schemeClr val="accent2"/>
                </a:solidFill>
                <a:hlinkClick r:id="rId5"/>
              </a:rPr>
              <a:t>https://www.zonal.co.uk</a:t>
            </a:r>
            <a:r>
              <a:rPr lang="en-GB" dirty="0">
                <a:solidFill>
                  <a:schemeClr val="accent2"/>
                </a:solidFill>
              </a:rPr>
              <a:t> </a:t>
            </a:r>
            <a:r>
              <a:rPr lang="en-GB" dirty="0">
                <a:solidFill>
                  <a:schemeClr val="tx1"/>
                </a:solidFill>
              </a:rPr>
              <a:t>Accessed 30</a:t>
            </a:r>
            <a:r>
              <a:rPr lang="en-GB" baseline="30000" dirty="0">
                <a:solidFill>
                  <a:schemeClr val="tx1"/>
                </a:solidFill>
              </a:rPr>
              <a:t>th</a:t>
            </a:r>
            <a:r>
              <a:rPr lang="en-GB" dirty="0">
                <a:solidFill>
                  <a:schemeClr val="tx1"/>
                </a:solidFill>
              </a:rPr>
              <a:t> November  2019)</a:t>
            </a:r>
            <a:endParaRPr lang="en-GB" dirty="0">
              <a:solidFill>
                <a:schemeClr val="accent2"/>
              </a:solidFill>
            </a:endParaRPr>
          </a:p>
          <a:p>
            <a:endParaRPr lang="en-GB" dirty="0"/>
          </a:p>
        </p:txBody>
      </p:sp>
    </p:spTree>
    <p:extLst>
      <p:ext uri="{BB962C8B-B14F-4D97-AF65-F5344CB8AC3E}">
        <p14:creationId xmlns:p14="http://schemas.microsoft.com/office/powerpoint/2010/main" val="290568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par>
                          <p:cTn id="21" fill="hold">
                            <p:stCondLst>
                              <p:cond delay="2000"/>
                            </p:stCondLst>
                            <p:childTnLst>
                              <p:par>
                                <p:cTn id="22" presetID="2" presetClass="entr" presetSubtype="4" fill="hold"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2" presetClass="entr" presetSubtype="4" fill="hold" nodeType="after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31" fill="hold">
                            <p:stCondLst>
                              <p:cond delay="3000"/>
                            </p:stCondLst>
                            <p:childTnLst>
                              <p:par>
                                <p:cTn id="32" presetID="2" presetClass="entr" presetSubtype="4" fill="hold" nodeType="after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additive="base">
                                        <p:cTn id="3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B0795-5973-4D68-8ED2-756D39A425B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A099D8-76D5-420A-A5F8-4F69A1A674E9}"/>
              </a:ext>
            </a:extLst>
          </p:cNvPr>
          <p:cNvSpPr>
            <a:spLocks noGrp="1"/>
          </p:cNvSpPr>
          <p:nvPr>
            <p:ph idx="1"/>
          </p:nvPr>
        </p:nvSpPr>
        <p:spPr>
          <a:xfrm>
            <a:off x="293205" y="1817689"/>
            <a:ext cx="9596230" cy="3880773"/>
          </a:xfrm>
        </p:spPr>
        <p:txBody>
          <a:bodyPr/>
          <a:lstStyle/>
          <a:p>
            <a:r>
              <a:rPr lang="en-GB" dirty="0"/>
              <a:t>Zonal (2019) Home page [Online] Available at:</a:t>
            </a:r>
            <a:br>
              <a:rPr lang="en-GB" dirty="0"/>
            </a:br>
            <a:r>
              <a:rPr lang="en-GB" dirty="0">
                <a:hlinkClick r:id="rId2"/>
              </a:rPr>
              <a:t>https://www.zonal.co.uk/products/epos/handheld-ordering/resources/?subject=epos</a:t>
            </a:r>
            <a:br>
              <a:rPr lang="en-GB" dirty="0"/>
            </a:br>
            <a:r>
              <a:rPr lang="en-GB" dirty="0"/>
              <a:t>(Accessed: 10th December 2019)</a:t>
            </a:r>
          </a:p>
          <a:p>
            <a:r>
              <a:rPr lang="en-GB" dirty="0">
                <a:solidFill>
                  <a:schemeClr val="tx1"/>
                </a:solidFill>
                <a:hlinkClick r:id="rId3">
                  <a:extLst>
                    <a:ext uri="{A12FA001-AC4F-418D-AE19-62706E023703}">
                      <ahyp:hlinkClr xmlns:ahyp="http://schemas.microsoft.com/office/drawing/2018/hyperlinkcolor" val="tx"/>
                    </a:ext>
                  </a:extLst>
                </a:hlinkClick>
              </a:rPr>
              <a:t>TRG (2019) Home Page [Online] </a:t>
            </a:r>
            <a:r>
              <a:rPr lang="en-GB" dirty="0">
                <a:solidFill>
                  <a:schemeClr val="accent1"/>
                </a:solidFill>
                <a:hlinkClick r:id="rId3">
                  <a:extLst>
                    <a:ext uri="{A12FA001-AC4F-418D-AE19-62706E023703}">
                      <ahyp:hlinkClr xmlns:ahyp="http://schemas.microsoft.com/office/drawing/2018/hyperlinkcolor" val="tx"/>
                    </a:ext>
                  </a:extLst>
                </a:hlinkClick>
              </a:rPr>
              <a:t>https://www.trgplc.com/</a:t>
            </a:r>
            <a:r>
              <a:rPr lang="en-GB" dirty="0">
                <a:solidFill>
                  <a:schemeClr val="accent1"/>
                </a:solidFill>
              </a:rPr>
              <a:t> </a:t>
            </a:r>
            <a:r>
              <a:rPr lang="en-GB" dirty="0"/>
              <a:t>(Accessed: 8</a:t>
            </a:r>
            <a:r>
              <a:rPr lang="en-GB" baseline="30000" dirty="0"/>
              <a:t>th</a:t>
            </a:r>
            <a:r>
              <a:rPr lang="en-GB" dirty="0"/>
              <a:t> December 2019)</a:t>
            </a:r>
          </a:p>
          <a:p>
            <a:endParaRPr lang="en-GB" dirty="0"/>
          </a:p>
          <a:p>
            <a:endParaRPr lang="en-GB" dirty="0"/>
          </a:p>
        </p:txBody>
      </p:sp>
    </p:spTree>
    <p:extLst>
      <p:ext uri="{BB962C8B-B14F-4D97-AF65-F5344CB8AC3E}">
        <p14:creationId xmlns:p14="http://schemas.microsoft.com/office/powerpoint/2010/main" val="836222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4D85-A832-47E3-8706-3719751BEAFF}"/>
              </a:ext>
            </a:extLst>
          </p:cNvPr>
          <p:cNvSpPr>
            <a:spLocks noGrp="1"/>
          </p:cNvSpPr>
          <p:nvPr>
            <p:ph type="title"/>
          </p:nvPr>
        </p:nvSpPr>
        <p:spPr>
          <a:xfrm>
            <a:off x="1797666" y="2768600"/>
            <a:ext cx="8596668" cy="1320800"/>
          </a:xfrm>
        </p:spPr>
        <p:txBody>
          <a:bodyPr>
            <a:normAutofit/>
          </a:bodyPr>
          <a:lstStyle/>
          <a:p>
            <a:pPr algn="ctr"/>
            <a:r>
              <a:rPr lang="en-GB" sz="4800" dirty="0"/>
              <a:t>7) Questions &amp; Answers</a:t>
            </a:r>
          </a:p>
        </p:txBody>
      </p:sp>
    </p:spTree>
    <p:extLst>
      <p:ext uri="{BB962C8B-B14F-4D97-AF65-F5344CB8AC3E}">
        <p14:creationId xmlns:p14="http://schemas.microsoft.com/office/powerpoint/2010/main" val="301175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2"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3"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067FE-2D14-4F66-8D51-BF3B8E00F458}"/>
              </a:ext>
            </a:extLst>
          </p:cNvPr>
          <p:cNvSpPr>
            <a:spLocks noGrp="1"/>
          </p:cNvSpPr>
          <p:nvPr>
            <p:ph type="title"/>
          </p:nvPr>
        </p:nvSpPr>
        <p:spPr>
          <a:xfrm>
            <a:off x="1554120" y="1020871"/>
            <a:ext cx="6960759" cy="2849671"/>
          </a:xfrm>
        </p:spPr>
        <p:txBody>
          <a:bodyPr vert="horz" lIns="91440" tIns="45720" rIns="91440" bIns="45720" rtlCol="0" anchor="b">
            <a:normAutofit/>
          </a:bodyPr>
          <a:lstStyle/>
          <a:p>
            <a:r>
              <a:rPr lang="en-US" sz="6600" dirty="0">
                <a:solidFill>
                  <a:srgbClr val="FFFFFF"/>
                </a:solidFill>
              </a:rPr>
              <a:t>Thank you</a:t>
            </a:r>
          </a:p>
        </p:txBody>
      </p:sp>
      <p:sp>
        <p:nvSpPr>
          <p:cNvPr id="61"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81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4" presetClass="emph" presetSubtype="0" fill="hold" nodeType="after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230</TotalTime>
  <Words>1114</Words>
  <Application>Microsoft Office PowerPoint</Application>
  <PresentationFormat>Widescreen</PresentationFormat>
  <Paragraphs>149</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Trebuchet MS</vt:lpstr>
      <vt:lpstr>Wingdings</vt:lpstr>
      <vt:lpstr>Wingdings 3</vt:lpstr>
      <vt:lpstr>Facet</vt:lpstr>
      <vt:lpstr>PowerPoint Presentation</vt:lpstr>
      <vt:lpstr>TRG  The Restaurant Group</vt:lpstr>
      <vt:lpstr>1) Introduction and Background of the organisation</vt:lpstr>
      <vt:lpstr> </vt:lpstr>
      <vt:lpstr>2) Challenges before introducing Modern Technology</vt:lpstr>
      <vt:lpstr>3) Insights of Modern Technology   </vt:lpstr>
      <vt:lpstr>3) Insights of Modern Technology</vt:lpstr>
      <vt:lpstr> </vt:lpstr>
      <vt:lpstr>  </vt:lpstr>
      <vt:lpstr> </vt:lpstr>
      <vt:lpstr>4) Impact of modern technology</vt:lpstr>
      <vt:lpstr>4) Impact of modern technology</vt:lpstr>
      <vt:lpstr>4) Impact of modern technology</vt:lpstr>
      <vt:lpstr>5) Lessons drawn from the Case Study  </vt:lpstr>
      <vt:lpstr>PowerPoint Presentation</vt:lpstr>
      <vt:lpstr>5) Lessons drawn from the Case Study</vt:lpstr>
      <vt:lpstr>5) Lessons drawn from the Case Study</vt:lpstr>
      <vt:lpstr>6) Conclusion</vt:lpstr>
      <vt:lpstr>References </vt:lpstr>
      <vt:lpstr>References</vt:lpstr>
      <vt:lpstr>7) Questions &amp; Answers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Veronica Monroy</dc:creator>
  <cp:lastModifiedBy>Javier Portaro</cp:lastModifiedBy>
  <cp:revision>16</cp:revision>
  <dcterms:created xsi:type="dcterms:W3CDTF">2019-12-05T16:05:51Z</dcterms:created>
  <dcterms:modified xsi:type="dcterms:W3CDTF">2019-12-19T18:07:01Z</dcterms:modified>
</cp:coreProperties>
</file>