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7562850" cy="10688638"/>
  <p:notesSz cx="10688638" cy="75628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676A3C-1B31-4FA0-9A3E-A3DBDA65DB94}" v="4" dt="2026-07-23T15:50:43.3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80" d="100"/>
          <a:sy n="80" d="100"/>
        </p:scale>
        <p:origin x="1208" y="-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dia Pereira" userId="f3bb0e7f672c27b3" providerId="LiveId" clId="{4EFD6D92-0DDE-4C5F-BEA8-DAED5D086DBD}"/>
    <pc:docChg chg="modSld">
      <pc:chgData name="Lidia Pereira" userId="f3bb0e7f672c27b3" providerId="LiveId" clId="{4EFD6D92-0DDE-4C5F-BEA8-DAED5D086DBD}" dt="2026-07-27T10:51:16.592" v="1" actId="1076"/>
      <pc:docMkLst>
        <pc:docMk/>
      </pc:docMkLst>
      <pc:sldChg chg="addSp modSp mod">
        <pc:chgData name="Lidia Pereira" userId="f3bb0e7f672c27b3" providerId="LiveId" clId="{4EFD6D92-0DDE-4C5F-BEA8-DAED5D086DBD}" dt="2026-07-27T10:51:16.592" v="1" actId="1076"/>
        <pc:sldMkLst>
          <pc:docMk/>
          <pc:sldMk cId="0" sldId="256"/>
        </pc:sldMkLst>
        <pc:picChg chg="add mod">
          <ac:chgData name="Lidia Pereira" userId="f3bb0e7f672c27b3" providerId="LiveId" clId="{4EFD6D92-0DDE-4C5F-BEA8-DAED5D086DBD}" dt="2026-07-27T10:51:16.592" v="1" actId="1076"/>
          <ac:picMkLst>
            <pc:docMk/>
            <pc:sldMk cId="0" sldId="256"/>
            <ac:picMk id="57" creationId="{4731192D-7D93-6642-7E4C-4D5EAF6D0912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750" b="0" i="0" u="none" strike="noStrike">
                <a:solidFill>
                  <a:srgbClr val="1B2B34"/>
                </a:solidFill>
                <a:latin typeface="Arial"/>
              </a:defRPr>
            </a:pPr>
            <a:r>
              <a:rPr lang="en-GB" sz="750" b="0" i="0" u="none" strike="noStrike">
                <a:solidFill>
                  <a:srgbClr val="1B2B34"/>
                </a:solidFill>
                <a:latin typeface="Arial"/>
              </a:rPr>
              <a:t>Mean Construct Scores (midpoint = 3.0)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Mean (1-5)</c:v>
                </c:pt>
              </c:strCache>
            </c:strRef>
          </c:tx>
          <c:spPr>
            <a:solidFill>
              <a:srgbClr val="00A896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650" b="0" i="0" u="none" strike="noStrike">
                    <a:solidFill>
                      <a:srgbClr val="1B2B34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Engmt.</c:v>
                </c:pt>
                <c:pt idx="1">
                  <c:v>JobSat.</c:v>
                </c:pt>
                <c:pt idx="2">
                  <c:v>Leader.</c:v>
                </c:pt>
                <c:pt idx="3">
                  <c:v>Workld.</c:v>
                </c:pt>
                <c:pt idx="4">
                  <c:v>Turnov.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2.71</c:v>
                </c:pt>
                <c:pt idx="1">
                  <c:v>2.89</c:v>
                </c:pt>
                <c:pt idx="2">
                  <c:v>2.63</c:v>
                </c:pt>
                <c:pt idx="3">
                  <c:v>4.12</c:v>
                </c:pt>
                <c:pt idx="4">
                  <c:v>3.74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22D-436E-AD71-F52F58FFD0C7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650" b="0" i="0" u="none" strike="noStrike">
                <a:solidFill>
                  <a:srgbClr val="44545C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"/>
          <c:min val="0"/>
        </c:scaling>
        <c:delete val="0"/>
        <c:axPos val="l"/>
        <c:majorGridlines>
          <c:spPr>
            <a:ln w="6350" cap="flat">
              <a:solidFill>
                <a:srgbClr val="DDDDD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650" b="0" i="0" u="none" strike="noStrike">
                <a:solidFill>
                  <a:srgbClr val="44545C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6792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7562088" cy="1417320"/>
          </a:xfrm>
          <a:prstGeom prst="rect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146304"/>
            <a:ext cx="6922008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500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Employee Engagement &amp; Workforce Retention in UK Grocery Retail</a:t>
            </a:r>
            <a:endParaRPr lang="en-US" sz="1650" dirty="0"/>
          </a:p>
        </p:txBody>
      </p:sp>
      <p:sp>
        <p:nvSpPr>
          <p:cNvPr id="4" name="Text 2"/>
          <p:cNvSpPr/>
          <p:nvPr/>
        </p:nvSpPr>
        <p:spPr>
          <a:xfrm>
            <a:off x="320040" y="786384"/>
            <a:ext cx="69220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50" i="1" dirty="0">
                <a:solidFill>
                  <a:srgbClr val="EEF5F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Empirical Study of Operational Challenges in ASDA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320040" y="1078992"/>
            <a:ext cx="69220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dirty="0">
                <a:solidFill>
                  <a:srgbClr val="EEF5F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Georgia Smikle  |  LCLM6005 Independent Project  |  BA (Hons) Leadership &amp; Management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320040" y="1627632"/>
            <a:ext cx="201168" cy="201168"/>
          </a:xfrm>
          <a:prstGeom prst="ellipse">
            <a:avLst/>
          </a:prstGeom>
          <a:solidFill>
            <a:srgbClr val="02C39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94360" y="1572768"/>
            <a:ext cx="30861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 &amp; Research Questions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320040" y="1956816"/>
            <a:ext cx="33604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5000"/>
              </a:lnSpc>
              <a:buNone/>
            </a:pPr>
            <a:r>
              <a:rPr lang="en-US" sz="80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examine how employee engagement, retention, and operational performance interact at ASDA, and produce evidence-based recommendations.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320040" y="2578608"/>
            <a:ext cx="33604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RQ1: What drives engagement at ASDA?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RQ2: How does engagement affect retention?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RQ3: Does workforce stability affect performance?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RQ4: Which interventions reduce turnover?</a:t>
            </a:r>
            <a:endParaRPr lang="en-US" sz="750" dirty="0"/>
          </a:p>
        </p:txBody>
      </p:sp>
      <p:sp>
        <p:nvSpPr>
          <p:cNvPr id="10" name="Shape 8"/>
          <p:cNvSpPr/>
          <p:nvPr/>
        </p:nvSpPr>
        <p:spPr>
          <a:xfrm>
            <a:off x="320040" y="3630168"/>
            <a:ext cx="201168" cy="201168"/>
          </a:xfrm>
          <a:prstGeom prst="ellipse">
            <a:avLst/>
          </a:prstGeom>
          <a:solidFill>
            <a:srgbClr val="02C39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94360" y="3575304"/>
            <a:ext cx="30861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Methodology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320040" y="3959352"/>
            <a:ext cx="336042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Pragmatist; sequential explanatory mixed methods design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Survey: 10 stores, N = 247, 32 items, 5 constructs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interviews: 10 frontline staff, 4 managers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SPSS correlation; thematic analysis (Braun and Clarke, 2006)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Ethics approved; anonymised, GDPR-compliant</a:t>
            </a:r>
            <a:endParaRPr lang="en-US" sz="750" dirty="0"/>
          </a:p>
        </p:txBody>
      </p:sp>
      <p:sp>
        <p:nvSpPr>
          <p:cNvPr id="13" name="Shape 11"/>
          <p:cNvSpPr/>
          <p:nvPr/>
        </p:nvSpPr>
        <p:spPr>
          <a:xfrm>
            <a:off x="3881628" y="1627632"/>
            <a:ext cx="201168" cy="201168"/>
          </a:xfrm>
          <a:prstGeom prst="ellipse">
            <a:avLst/>
          </a:prstGeom>
          <a:solidFill>
            <a:srgbClr val="02C39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155948" y="1572768"/>
            <a:ext cx="30861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Findings (N = 247)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3881628" y="1956816"/>
            <a:ext cx="1625346" cy="566928"/>
          </a:xfrm>
          <a:prstGeom prst="roundRect">
            <a:avLst>
              <a:gd name="adj" fmla="val 8065"/>
            </a:avLst>
          </a:prstGeom>
          <a:solidFill>
            <a:srgbClr val="EEF5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881628" y="1984248"/>
            <a:ext cx="162534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2809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2.71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3881628" y="2286000"/>
            <a:ext cx="162534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Engagement /5</a:t>
            </a:r>
            <a:endParaRPr lang="en-US" sz="650" dirty="0"/>
          </a:p>
        </p:txBody>
      </p:sp>
      <p:sp>
        <p:nvSpPr>
          <p:cNvPr id="18" name="Shape 16"/>
          <p:cNvSpPr/>
          <p:nvPr/>
        </p:nvSpPr>
        <p:spPr>
          <a:xfrm>
            <a:off x="5616702" y="1956816"/>
            <a:ext cx="1625346" cy="566928"/>
          </a:xfrm>
          <a:prstGeom prst="roundRect">
            <a:avLst>
              <a:gd name="adj" fmla="val 8065"/>
            </a:avLst>
          </a:prstGeom>
          <a:solidFill>
            <a:srgbClr val="EEF5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616702" y="1984248"/>
            <a:ext cx="162534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2809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2.63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5616702" y="2286000"/>
            <a:ext cx="162534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/5</a:t>
            </a:r>
            <a:endParaRPr lang="en-US" sz="650" dirty="0"/>
          </a:p>
        </p:txBody>
      </p:sp>
      <p:sp>
        <p:nvSpPr>
          <p:cNvPr id="21" name="Shape 19"/>
          <p:cNvSpPr/>
          <p:nvPr/>
        </p:nvSpPr>
        <p:spPr>
          <a:xfrm>
            <a:off x="3881628" y="2615184"/>
            <a:ext cx="1625346" cy="566928"/>
          </a:xfrm>
          <a:prstGeom prst="roundRect">
            <a:avLst>
              <a:gd name="adj" fmla="val 8065"/>
            </a:avLst>
          </a:prstGeom>
          <a:solidFill>
            <a:srgbClr val="EEF5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881628" y="2642616"/>
            <a:ext cx="162534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2809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4.12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3881628" y="2944368"/>
            <a:ext cx="162534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Workload /5</a:t>
            </a:r>
            <a:endParaRPr lang="en-US" sz="650" dirty="0"/>
          </a:p>
        </p:txBody>
      </p:sp>
      <p:sp>
        <p:nvSpPr>
          <p:cNvPr id="24" name="Shape 22"/>
          <p:cNvSpPr/>
          <p:nvPr/>
        </p:nvSpPr>
        <p:spPr>
          <a:xfrm>
            <a:off x="5616702" y="2615184"/>
            <a:ext cx="1625346" cy="566928"/>
          </a:xfrm>
          <a:prstGeom prst="roundRect">
            <a:avLst>
              <a:gd name="adj" fmla="val 8065"/>
            </a:avLst>
          </a:prstGeom>
          <a:solidFill>
            <a:srgbClr val="EEF5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616702" y="2642616"/>
            <a:ext cx="162534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2809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3.74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5616702" y="2944368"/>
            <a:ext cx="162534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50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Turnover Int. /5</a:t>
            </a:r>
            <a:endParaRPr lang="en-US" sz="650" dirty="0"/>
          </a:p>
        </p:txBody>
      </p:sp>
      <p:graphicFrame>
        <p:nvGraphicFramePr>
          <p:cNvPr id="27" name="Chart 0"/>
          <p:cNvGraphicFramePr/>
          <p:nvPr/>
        </p:nvGraphicFramePr>
        <p:xfrm>
          <a:off x="3881628" y="3346704"/>
          <a:ext cx="3360420" cy="1417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8" name="Text 25"/>
          <p:cNvSpPr/>
          <p:nvPr/>
        </p:nvSpPr>
        <p:spPr>
          <a:xfrm>
            <a:off x="3881628" y="4882896"/>
            <a:ext cx="33604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Strongest link: engagement ↔ turnover (r = -.72)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↔ turnover (r = -.68) exceeds workload (r = .55)</a:t>
            </a:r>
            <a:endParaRPr lang="en-US" sz="75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5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constructs exceed alpha 0.70 (Field, 2018)</a:t>
            </a:r>
            <a:endParaRPr lang="en-US" sz="750" dirty="0"/>
          </a:p>
        </p:txBody>
      </p:sp>
      <p:sp>
        <p:nvSpPr>
          <p:cNvPr id="29" name="Shape 26"/>
          <p:cNvSpPr/>
          <p:nvPr/>
        </p:nvSpPr>
        <p:spPr>
          <a:xfrm>
            <a:off x="320040" y="6080760"/>
            <a:ext cx="201168" cy="201168"/>
          </a:xfrm>
          <a:prstGeom prst="ellipse">
            <a:avLst/>
          </a:prstGeom>
          <a:solidFill>
            <a:srgbClr val="02C39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594360" y="6025896"/>
            <a:ext cx="66476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Qualitative Themes (14 Interviews)</a:t>
            </a:r>
            <a:endParaRPr lang="en-US" sz="1150" dirty="0"/>
          </a:p>
        </p:txBody>
      </p:sp>
      <p:sp>
        <p:nvSpPr>
          <p:cNvPr id="31" name="Shape 28"/>
          <p:cNvSpPr/>
          <p:nvPr/>
        </p:nvSpPr>
        <p:spPr>
          <a:xfrm>
            <a:off x="320040" y="6446520"/>
            <a:ext cx="3369564" cy="841248"/>
          </a:xfrm>
          <a:prstGeom prst="roundRect">
            <a:avLst>
              <a:gd name="adj" fmla="val 5435"/>
            </a:avLst>
          </a:prstGeom>
          <a:solidFill>
            <a:srgbClr val="EEF5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Shape 29"/>
          <p:cNvSpPr/>
          <p:nvPr/>
        </p:nvSpPr>
        <p:spPr>
          <a:xfrm>
            <a:off x="429768" y="6556248"/>
            <a:ext cx="292608" cy="292608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0"/>
          <p:cNvSpPr/>
          <p:nvPr/>
        </p:nvSpPr>
        <p:spPr>
          <a:xfrm>
            <a:off x="429768" y="653796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100" dirty="0"/>
          </a:p>
        </p:txBody>
      </p:sp>
      <p:sp>
        <p:nvSpPr>
          <p:cNvPr id="34" name="Text 31"/>
          <p:cNvSpPr/>
          <p:nvPr/>
        </p:nvSpPr>
        <p:spPr>
          <a:xfrm>
            <a:off x="822960" y="6519672"/>
            <a:ext cx="277520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Workload as a structural problem</a:t>
            </a:r>
            <a:endParaRPr lang="en-US" sz="850" dirty="0"/>
          </a:p>
        </p:txBody>
      </p:sp>
      <p:sp>
        <p:nvSpPr>
          <p:cNvPr id="35" name="Text 32"/>
          <p:cNvSpPr/>
          <p:nvPr/>
        </p:nvSpPr>
        <p:spPr>
          <a:xfrm>
            <a:off x="429768" y="6903720"/>
            <a:ext cx="315010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5000"/>
              </a:lnSpc>
              <a:buNone/>
            </a:pPr>
            <a:r>
              <a:rPr lang="en-US" sz="6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Understaffing, not individual capability, drives perceived demand.</a:t>
            </a:r>
            <a:endParaRPr lang="en-US" sz="680" dirty="0"/>
          </a:p>
        </p:txBody>
      </p:sp>
      <p:sp>
        <p:nvSpPr>
          <p:cNvPr id="36" name="Shape 33"/>
          <p:cNvSpPr/>
          <p:nvPr/>
        </p:nvSpPr>
        <p:spPr>
          <a:xfrm>
            <a:off x="3872484" y="6446520"/>
            <a:ext cx="3369564" cy="841248"/>
          </a:xfrm>
          <a:prstGeom prst="roundRect">
            <a:avLst>
              <a:gd name="adj" fmla="val 5435"/>
            </a:avLst>
          </a:prstGeom>
          <a:solidFill>
            <a:srgbClr val="EEF5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4"/>
          <p:cNvSpPr/>
          <p:nvPr/>
        </p:nvSpPr>
        <p:spPr>
          <a:xfrm>
            <a:off x="3982212" y="6556248"/>
            <a:ext cx="292608" cy="292608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/>
          <p:nvPr/>
        </p:nvSpPr>
        <p:spPr>
          <a:xfrm>
            <a:off x="3982212" y="653796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39" name="Text 36"/>
          <p:cNvSpPr/>
          <p:nvPr/>
        </p:nvSpPr>
        <p:spPr>
          <a:xfrm>
            <a:off x="4375404" y="6519672"/>
            <a:ext cx="277520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Management quality is decisive</a:t>
            </a:r>
            <a:endParaRPr lang="en-US" sz="850" dirty="0"/>
          </a:p>
        </p:txBody>
      </p:sp>
      <p:sp>
        <p:nvSpPr>
          <p:cNvPr id="40" name="Text 37"/>
          <p:cNvSpPr/>
          <p:nvPr/>
        </p:nvSpPr>
        <p:spPr>
          <a:xfrm>
            <a:off x="3982212" y="6903720"/>
            <a:ext cx="315010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5000"/>
              </a:lnSpc>
              <a:buNone/>
            </a:pPr>
            <a:r>
              <a:rPr lang="en-US" sz="6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Manager behaviour outweighs corporate policy in shaping engagement.</a:t>
            </a:r>
            <a:endParaRPr lang="en-US" sz="680" dirty="0"/>
          </a:p>
        </p:txBody>
      </p:sp>
      <p:sp>
        <p:nvSpPr>
          <p:cNvPr id="41" name="Shape 38"/>
          <p:cNvSpPr/>
          <p:nvPr/>
        </p:nvSpPr>
        <p:spPr>
          <a:xfrm>
            <a:off x="320040" y="7406640"/>
            <a:ext cx="3369564" cy="841248"/>
          </a:xfrm>
          <a:prstGeom prst="roundRect">
            <a:avLst>
              <a:gd name="adj" fmla="val 5435"/>
            </a:avLst>
          </a:prstGeom>
          <a:solidFill>
            <a:srgbClr val="EEF5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2" name="Shape 39"/>
          <p:cNvSpPr/>
          <p:nvPr/>
        </p:nvSpPr>
        <p:spPr>
          <a:xfrm>
            <a:off x="429768" y="7516368"/>
            <a:ext cx="292608" cy="292608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0"/>
          <p:cNvSpPr/>
          <p:nvPr/>
        </p:nvSpPr>
        <p:spPr>
          <a:xfrm>
            <a:off x="429768" y="749808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44" name="Text 41"/>
          <p:cNvSpPr/>
          <p:nvPr/>
        </p:nvSpPr>
        <p:spPr>
          <a:xfrm>
            <a:off x="822960" y="7479792"/>
            <a:ext cx="277520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Employment exchange breakdown</a:t>
            </a:r>
            <a:endParaRPr lang="en-US" sz="850" dirty="0"/>
          </a:p>
        </p:txBody>
      </p:sp>
      <p:sp>
        <p:nvSpPr>
          <p:cNvPr id="45" name="Text 42"/>
          <p:cNvSpPr/>
          <p:nvPr/>
        </p:nvSpPr>
        <p:spPr>
          <a:xfrm>
            <a:off x="429768" y="7863840"/>
            <a:ext cx="315010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5000"/>
              </a:lnSpc>
              <a:buNone/>
            </a:pPr>
            <a:r>
              <a:rPr lang="en-US" sz="6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Employees perceive declining reciprocity and recognition over time.</a:t>
            </a:r>
            <a:endParaRPr lang="en-US" sz="680" dirty="0"/>
          </a:p>
        </p:txBody>
      </p:sp>
      <p:sp>
        <p:nvSpPr>
          <p:cNvPr id="46" name="Shape 43"/>
          <p:cNvSpPr/>
          <p:nvPr/>
        </p:nvSpPr>
        <p:spPr>
          <a:xfrm>
            <a:off x="3872484" y="7406640"/>
            <a:ext cx="3369564" cy="841248"/>
          </a:xfrm>
          <a:prstGeom prst="roundRect">
            <a:avLst>
              <a:gd name="adj" fmla="val 5435"/>
            </a:avLst>
          </a:prstGeom>
          <a:solidFill>
            <a:srgbClr val="EEF5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7" name="Shape 44"/>
          <p:cNvSpPr/>
          <p:nvPr/>
        </p:nvSpPr>
        <p:spPr>
          <a:xfrm>
            <a:off x="3982212" y="7516368"/>
            <a:ext cx="292608" cy="292608"/>
          </a:xfrm>
          <a:prstGeom prst="ellipse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5"/>
          <p:cNvSpPr/>
          <p:nvPr/>
        </p:nvSpPr>
        <p:spPr>
          <a:xfrm>
            <a:off x="3982212" y="749808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49" name="Text 46"/>
          <p:cNvSpPr/>
          <p:nvPr/>
        </p:nvSpPr>
        <p:spPr>
          <a:xfrm>
            <a:off x="4375404" y="7479792"/>
            <a:ext cx="277520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adds demand, not relief</a:t>
            </a:r>
            <a:endParaRPr lang="en-US" sz="850" dirty="0"/>
          </a:p>
        </p:txBody>
      </p:sp>
      <p:sp>
        <p:nvSpPr>
          <p:cNvPr id="50" name="Text 47"/>
          <p:cNvSpPr/>
          <p:nvPr/>
        </p:nvSpPr>
        <p:spPr>
          <a:xfrm>
            <a:off x="3982212" y="7863840"/>
            <a:ext cx="3150108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05000"/>
              </a:lnSpc>
              <a:buNone/>
            </a:pPr>
            <a:r>
              <a:rPr lang="en-US" sz="6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Self-checkout expansion increased workload without adequate reskilling.</a:t>
            </a:r>
            <a:endParaRPr lang="en-US" sz="680" dirty="0"/>
          </a:p>
        </p:txBody>
      </p:sp>
      <p:sp>
        <p:nvSpPr>
          <p:cNvPr id="51" name="Shape 48"/>
          <p:cNvSpPr/>
          <p:nvPr/>
        </p:nvSpPr>
        <p:spPr>
          <a:xfrm>
            <a:off x="320040" y="8458200"/>
            <a:ext cx="201168" cy="201168"/>
          </a:xfrm>
          <a:prstGeom prst="ellipse">
            <a:avLst/>
          </a:prstGeom>
          <a:solidFill>
            <a:srgbClr val="02C39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49"/>
          <p:cNvSpPr/>
          <p:nvPr/>
        </p:nvSpPr>
        <p:spPr>
          <a:xfrm>
            <a:off x="594360" y="8403336"/>
            <a:ext cx="66476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50" b="1" dirty="0">
                <a:solidFill>
                  <a:srgbClr val="1B2B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Conclusions &amp; Recommendations</a:t>
            </a:r>
            <a:endParaRPr lang="en-US" sz="1150" dirty="0"/>
          </a:p>
        </p:txBody>
      </p:sp>
      <p:sp>
        <p:nvSpPr>
          <p:cNvPr id="53" name="Text 50"/>
          <p:cNvSpPr/>
          <p:nvPr/>
        </p:nvSpPr>
        <p:spPr>
          <a:xfrm>
            <a:off x="320040" y="8805672"/>
            <a:ext cx="6922008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quality is the strongest single lever on retention — stronger than workload alone</a:t>
            </a:r>
            <a:endParaRPr lang="en-US" sz="78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 in structured store-level management development, linked to engagement metrics</a:t>
            </a:r>
            <a:endParaRPr lang="en-US" sz="78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minimum staffing models against real task-completion data</a:t>
            </a:r>
            <a:endParaRPr lang="en-US" sz="78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Rebuild perceived organisational support through briefings, recognition, and visible listening</a:t>
            </a:r>
            <a:endParaRPr lang="en-US" sz="780" dirty="0"/>
          </a:p>
          <a:p>
            <a:pPr marL="127000" indent="-127000" algn="l">
              <a:lnSpc>
                <a:spcPct val="105000"/>
              </a:lnSpc>
              <a:spcAft>
                <a:spcPts val="400"/>
              </a:spcAft>
              <a:buSzPct val="100000"/>
              <a:buChar char="▪"/>
            </a:pPr>
            <a:r>
              <a:rPr lang="en-US" sz="78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Pair future technology rollouts with structured reskilling and communication</a:t>
            </a:r>
            <a:endParaRPr lang="en-US" sz="780" dirty="0"/>
          </a:p>
        </p:txBody>
      </p:sp>
      <p:sp>
        <p:nvSpPr>
          <p:cNvPr id="54" name="Shape 51"/>
          <p:cNvSpPr/>
          <p:nvPr/>
        </p:nvSpPr>
        <p:spPr>
          <a:xfrm>
            <a:off x="0" y="10195560"/>
            <a:ext cx="7562088" cy="18288"/>
          </a:xfrm>
          <a:prstGeom prst="rect">
            <a:avLst/>
          </a:prstGeom>
          <a:solidFill>
            <a:srgbClr val="02809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5" name="Text 52"/>
          <p:cNvSpPr/>
          <p:nvPr/>
        </p:nvSpPr>
        <p:spPr>
          <a:xfrm>
            <a:off x="320040" y="10259568"/>
            <a:ext cx="692200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5000"/>
              </a:lnSpc>
              <a:buNone/>
            </a:pPr>
            <a:r>
              <a:rPr lang="en-US" sz="600" dirty="0">
                <a:solidFill>
                  <a:srgbClr val="4454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References: Bakker &amp; Demerouti (2007) J. Managerial Psychology; Blau (1964) Exchange and Power in Social Life; Braun &amp; Clarke (2006) Qualitative Research in Psychology; CIPD (2023) Cost of Employee Turnover; Field (2018) Discovering Statistics Using IBM SPSS; Tett &amp; Meyer (1993) Personnel Psychology.</a:t>
            </a:r>
            <a:endParaRPr lang="en-US" sz="600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4731192D-7D93-6642-7E4C-4D5EAF6D09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98" y="412705"/>
            <a:ext cx="1771650" cy="9906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392</Words>
  <Application>Microsoft Office PowerPoint</Application>
  <PresentationFormat>Custom</PresentationFormat>
  <Paragraphs>49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Georgia Smikle</dc:creator>
  <cp:revision>1</cp:revision>
  <dcterms:created xsi:type="dcterms:W3CDTF">2026-07-23T15:44:30Z</dcterms:created>
  <dcterms:modified xsi:type="dcterms:W3CDTF">2026-07-27T10:51:20Z</dcterms:modified>
</cp:coreProperties>
</file>