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fonts/font3.fntdata" ContentType="application/x-fontdata"/>
  <Override PartName="/ppt/fonts/font4.fntdata" ContentType="application/x-fontdata"/>
  <Override PartName="/ppt/fonts/font5.fntdata" ContentType="application/x-fontdata"/>
  <Override PartName="/ppt/fonts/font6.fntdata" ContentType="application/x-fontdata"/>
  <Override PartName="/ppt/fonts/font7.fntdata" ContentType="application/x-fontdata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3"/>
  </p:sldIdLst>
  <p:sldSz cx="47244000" cy="33413700"/>
  <p:notesSz cx="6858000" cy="9144000"/>
  <p:embeddedFontLst>
    <p:embeddedFont>
      <p:font typeface="Cormorant Garamond Bold Italics" panose="00000800000000000000"/>
      <p:boldItalic r:id="rId7"/>
    </p:embeddedFont>
    <p:embeddedFont>
      <p:font typeface="Canva Sans Bold Italics" panose="020B0803030501040103"/>
      <p:boldItalic r:id="rId8"/>
    </p:embeddedFont>
    <p:embeddedFont>
      <p:font typeface="Cormorant Garamond Bold" panose="00000800000000000000"/>
      <p:bold r:id="rId9"/>
    </p:embeddedFont>
    <p:embeddedFont>
      <p:font typeface="Calibri" panose="020F0502020204030204" charset="0"/>
      <p:regular r:id="rId10"/>
      <p:bold r:id="rId11"/>
      <p:italic r:id="rId12"/>
      <p:boldItalic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font" Target="fonts/font3.fntdata"/><Relationship Id="rId8" Type="http://schemas.openxmlformats.org/officeDocument/2006/relationships/font" Target="fonts/font2.fntdata"/><Relationship Id="rId7" Type="http://schemas.openxmlformats.org/officeDocument/2006/relationships/font" Target="fonts/font1.fntdata"/><Relationship Id="rId6" Type="http://schemas.openxmlformats.org/officeDocument/2006/relationships/tableStyles" Target="tableStyles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3" Type="http://schemas.openxmlformats.org/officeDocument/2006/relationships/font" Target="fonts/font7.fntdata"/><Relationship Id="rId12" Type="http://schemas.openxmlformats.org/officeDocument/2006/relationships/font" Target="fonts/font6.fntdata"/><Relationship Id="rId11" Type="http://schemas.openxmlformats.org/officeDocument/2006/relationships/font" Target="fonts/font5.fntdata"/><Relationship Id="rId10" Type="http://schemas.openxmlformats.org/officeDocument/2006/relationships/font" Target="fonts/font4.fntdata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0">
            <a:off x="0" y="14752525"/>
            <a:ext cx="13085005" cy="5557520"/>
            <a:chOff x="0" y="0"/>
            <a:chExt cx="1614073" cy="68553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614073" cy="685536"/>
            </a:xfrm>
            <a:custGeom>
              <a:avLst/>
              <a:gdLst/>
              <a:ahLst/>
              <a:cxnLst/>
              <a:rect l="l" t="t" r="r" b="b"/>
              <a:pathLst>
                <a:path w="1614073" h="685536">
                  <a:moveTo>
                    <a:pt x="0" y="0"/>
                  </a:moveTo>
                  <a:lnTo>
                    <a:pt x="1614073" y="0"/>
                  </a:lnTo>
                  <a:lnTo>
                    <a:pt x="1614073" y="685536"/>
                  </a:lnTo>
                  <a:lnTo>
                    <a:pt x="0" y="685536"/>
                  </a:lnTo>
                  <a:close/>
                </a:path>
              </a:pathLst>
            </a:custGeom>
            <a:solidFill>
              <a:srgbClr val="1751AB">
                <a:alpha val="20784"/>
              </a:srgbClr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85725"/>
              <a:ext cx="1614073" cy="771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6160"/>
                </a:lnSpc>
              </a:pPr>
            </a:p>
          </p:txBody>
        </p:sp>
      </p:grpSp>
      <p:sp>
        <p:nvSpPr>
          <p:cNvPr id="5" name="Freeform 5"/>
          <p:cNvSpPr/>
          <p:nvPr/>
        </p:nvSpPr>
        <p:spPr>
          <a:xfrm>
            <a:off x="0" y="9274830"/>
            <a:ext cx="11004639" cy="4853676"/>
          </a:xfrm>
          <a:custGeom>
            <a:avLst/>
            <a:gdLst/>
            <a:ahLst/>
            <a:cxnLst/>
            <a:rect l="l" t="t" r="r" b="b"/>
            <a:pathLst>
              <a:path w="11004639" h="4853676">
                <a:moveTo>
                  <a:pt x="0" y="0"/>
                </a:moveTo>
                <a:lnTo>
                  <a:pt x="11004639" y="0"/>
                </a:lnTo>
                <a:lnTo>
                  <a:pt x="11004639" y="4853676"/>
                </a:lnTo>
                <a:lnTo>
                  <a:pt x="0" y="4853676"/>
                </a:lnTo>
                <a:lnTo>
                  <a:pt x="0" y="0"/>
                </a:lnTo>
                <a:close/>
              </a:path>
            </a:pathLst>
          </a:custGeom>
          <a:blipFill>
            <a:blip r:embed="rId1"/>
            <a:stretch>
              <a:fillRect l="-2651" r="-2096" b="-86839"/>
            </a:stretch>
          </a:blipFill>
        </p:spPr>
      </p:sp>
      <p:grpSp>
        <p:nvGrpSpPr>
          <p:cNvPr id="6" name="Group 6"/>
          <p:cNvGrpSpPr/>
          <p:nvPr/>
        </p:nvGrpSpPr>
        <p:grpSpPr>
          <a:xfrm rot="0">
            <a:off x="0" y="20651675"/>
            <a:ext cx="13085005" cy="12762025"/>
            <a:chOff x="0" y="0"/>
            <a:chExt cx="1060991" cy="103480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60991" cy="1034802"/>
            </a:xfrm>
            <a:custGeom>
              <a:avLst/>
              <a:gdLst/>
              <a:ahLst/>
              <a:cxnLst/>
              <a:rect l="l" t="t" r="r" b="b"/>
              <a:pathLst>
                <a:path w="1060991" h="1034802">
                  <a:moveTo>
                    <a:pt x="0" y="0"/>
                  </a:moveTo>
                  <a:lnTo>
                    <a:pt x="1060991" y="0"/>
                  </a:lnTo>
                  <a:lnTo>
                    <a:pt x="1060991" y="1034802"/>
                  </a:lnTo>
                  <a:lnTo>
                    <a:pt x="0" y="1034802"/>
                  </a:lnTo>
                  <a:close/>
                </a:path>
              </a:pathLst>
            </a:custGeom>
            <a:solidFill>
              <a:srgbClr val="000000">
                <a:alpha val="19608"/>
              </a:srgbClr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152400"/>
              <a:ext cx="1060991" cy="118720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l">
                <a:lnSpc>
                  <a:spcPts val="11900"/>
                </a:lnSpc>
              </a:pPr>
            </a:p>
          </p:txBody>
        </p:sp>
      </p:grpSp>
      <p:grpSp>
        <p:nvGrpSpPr>
          <p:cNvPr id="9" name="Group 9"/>
          <p:cNvGrpSpPr/>
          <p:nvPr/>
        </p:nvGrpSpPr>
        <p:grpSpPr>
          <a:xfrm rot="0">
            <a:off x="32934840" y="3803867"/>
            <a:ext cx="13544893" cy="10324639"/>
            <a:chOff x="0" y="0"/>
            <a:chExt cx="1098281" cy="83716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098281" cy="837168"/>
            </a:xfrm>
            <a:custGeom>
              <a:avLst/>
              <a:gdLst/>
              <a:ahLst/>
              <a:cxnLst/>
              <a:rect l="l" t="t" r="r" b="b"/>
              <a:pathLst>
                <a:path w="1098281" h="837168">
                  <a:moveTo>
                    <a:pt x="0" y="0"/>
                  </a:moveTo>
                  <a:lnTo>
                    <a:pt x="1098281" y="0"/>
                  </a:lnTo>
                  <a:lnTo>
                    <a:pt x="1098281" y="837168"/>
                  </a:lnTo>
                  <a:lnTo>
                    <a:pt x="0" y="837168"/>
                  </a:lnTo>
                  <a:close/>
                </a:path>
              </a:pathLst>
            </a:custGeom>
            <a:solidFill>
              <a:srgbClr val="40485E">
                <a:alpha val="21961"/>
              </a:srgbClr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123825"/>
              <a:ext cx="1098281" cy="9609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8820"/>
                </a:lnSpc>
              </a:pPr>
            </a:p>
          </p:txBody>
        </p:sp>
      </p:grpSp>
      <p:sp>
        <p:nvSpPr>
          <p:cNvPr id="13" name="Freeform 13"/>
          <p:cNvSpPr/>
          <p:nvPr/>
        </p:nvSpPr>
        <p:spPr>
          <a:xfrm>
            <a:off x="13084810" y="3803650"/>
            <a:ext cx="18591530" cy="10324465"/>
          </a:xfrm>
          <a:custGeom>
            <a:avLst/>
            <a:gdLst/>
            <a:ahLst/>
            <a:cxnLst/>
            <a:rect l="l" t="t" r="r" b="b"/>
            <a:pathLst>
              <a:path w="1507496" h="837168">
                <a:moveTo>
                  <a:pt x="0" y="0"/>
                </a:moveTo>
                <a:lnTo>
                  <a:pt x="1507496" y="0"/>
                </a:lnTo>
                <a:lnTo>
                  <a:pt x="1507496" y="837168"/>
                </a:lnTo>
                <a:lnTo>
                  <a:pt x="0" y="837168"/>
                </a:lnTo>
                <a:close/>
              </a:path>
            </a:pathLst>
          </a:custGeom>
          <a:solidFill>
            <a:srgbClr val="40485E">
              <a:alpha val="21961"/>
            </a:srgbClr>
          </a:solidFill>
        </p:spPr>
      </p:sp>
      <p:sp>
        <p:nvSpPr>
          <p:cNvPr id="14" name="TextBox 14"/>
          <p:cNvSpPr txBox="1"/>
          <p:nvPr/>
        </p:nvSpPr>
        <p:spPr>
          <a:xfrm>
            <a:off x="13084810" y="2276475"/>
            <a:ext cx="18591530" cy="11851640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8820"/>
              </a:lnSpc>
            </a:pPr>
          </a:p>
        </p:txBody>
      </p:sp>
      <p:sp>
        <p:nvSpPr>
          <p:cNvPr id="15" name="TextBox 15"/>
          <p:cNvSpPr txBox="1"/>
          <p:nvPr/>
        </p:nvSpPr>
        <p:spPr>
          <a:xfrm>
            <a:off x="0" y="584319"/>
            <a:ext cx="47253525" cy="3230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12430"/>
              </a:lnSpc>
              <a:spcBef>
                <a:spcPct val="0"/>
              </a:spcBef>
            </a:pPr>
            <a:r>
              <a:rPr lang="en-US" sz="12430" b="1" i="1" u="sng">
                <a:solidFill>
                  <a:srgbClr val="1751AB"/>
                </a:solidFill>
                <a:latin typeface="Cormorant Garamond Bold Italics" panose="00000800000000000000"/>
                <a:ea typeface="Cormorant Garamond Bold Italics" panose="00000800000000000000"/>
                <a:cs typeface="Cormorant Garamond Bold Italics" panose="00000800000000000000"/>
                <a:sym typeface="Cormorant Garamond Bold Italics" panose="00000800000000000000"/>
              </a:rPr>
              <a:t>“</a:t>
            </a:r>
            <a:r>
              <a:rPr lang="en-US" sz="12430" b="1" i="1" u="sng">
                <a:solidFill>
                  <a:srgbClr val="1751AB"/>
                </a:solidFill>
                <a:latin typeface="Cormorant Garamond Bold Italics" panose="00000800000000000000"/>
                <a:ea typeface="Cormorant Garamond Bold Italics" panose="00000800000000000000"/>
                <a:cs typeface="Cormorant Garamond Bold Italics" panose="00000800000000000000"/>
                <a:sym typeface="Cormorant Garamond Bold Italics" panose="00000800000000000000"/>
              </a:rPr>
              <a:t>A Systematic Review on the Impact of Nurses’ Hand Hygiene Compliance on Healthcare-Associated Infections in UK Hospitals: A Public Health Perspective.”</a:t>
            </a:r>
            <a:endParaRPr lang="en-US" sz="12430" b="1" i="1" u="sng">
              <a:solidFill>
                <a:srgbClr val="1751AB"/>
              </a:solidFill>
              <a:latin typeface="Cormorant Garamond Bold Italics" panose="00000800000000000000"/>
              <a:ea typeface="Cormorant Garamond Bold Italics" panose="00000800000000000000"/>
              <a:cs typeface="Cormorant Garamond Bold Italics" panose="00000800000000000000"/>
              <a:sym typeface="Cormorant Garamond Bold Italics" panose="00000800000000000000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0" y="3708617"/>
            <a:ext cx="11856678" cy="50041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35"/>
              </a:lnSpc>
              <a:spcBef>
                <a:spcPct val="0"/>
              </a:spcBef>
            </a:pPr>
            <a:r>
              <a:rPr lang="en-US" sz="4735" b="1" i="1">
                <a:solidFill>
                  <a:srgbClr val="737373"/>
                </a:solidFill>
                <a:latin typeface="Canva Sans Bold Italics" panose="020B0803030501040103"/>
                <a:ea typeface="Canva Sans Bold Italics" panose="020B0803030501040103"/>
                <a:cs typeface="Canva Sans Bold Italics" panose="020B0803030501040103"/>
                <a:sym typeface="Canva Sans Bold Italics" panose="020B0803030501040103"/>
              </a:rPr>
              <a:t>Student name - Shruti Patel</a:t>
            </a:r>
            <a:endParaRPr lang="en-US" sz="4735" b="1" i="1">
              <a:solidFill>
                <a:srgbClr val="737373"/>
              </a:solidFill>
              <a:latin typeface="Canva Sans Bold Italics" panose="020B0803030501040103"/>
              <a:ea typeface="Canva Sans Bold Italics" panose="020B0803030501040103"/>
              <a:cs typeface="Canva Sans Bold Italics" panose="020B0803030501040103"/>
              <a:sym typeface="Canva Sans Bold Italics" panose="020B0803030501040103"/>
            </a:endParaRPr>
          </a:p>
          <a:p>
            <a:pPr algn="l">
              <a:lnSpc>
                <a:spcPts val="6635"/>
              </a:lnSpc>
              <a:spcBef>
                <a:spcPct val="0"/>
              </a:spcBef>
            </a:pPr>
            <a:r>
              <a:rPr lang="en-US" sz="4735" b="1" i="1">
                <a:solidFill>
                  <a:srgbClr val="737373"/>
                </a:solidFill>
                <a:latin typeface="Canva Sans Bold Italics" panose="020B0803030501040103"/>
                <a:ea typeface="Canva Sans Bold Italics" panose="020B0803030501040103"/>
                <a:cs typeface="Canva Sans Bold Italics" panose="020B0803030501040103"/>
                <a:sym typeface="Canva Sans Bold Italics" panose="020B0803030501040103"/>
              </a:rPr>
              <a:t>Student ID - 2436893</a:t>
            </a:r>
            <a:endParaRPr lang="en-US" sz="4735" b="1" i="1">
              <a:solidFill>
                <a:srgbClr val="737373"/>
              </a:solidFill>
              <a:latin typeface="Canva Sans Bold Italics" panose="020B0803030501040103"/>
              <a:ea typeface="Canva Sans Bold Italics" panose="020B0803030501040103"/>
              <a:cs typeface="Canva Sans Bold Italics" panose="020B0803030501040103"/>
              <a:sym typeface="Canva Sans Bold Italics" panose="020B0803030501040103"/>
            </a:endParaRPr>
          </a:p>
          <a:p>
            <a:pPr algn="l">
              <a:lnSpc>
                <a:spcPts val="6635"/>
              </a:lnSpc>
              <a:spcBef>
                <a:spcPct val="0"/>
              </a:spcBef>
            </a:pPr>
            <a:r>
              <a:rPr lang="en-US" sz="4735" b="1" i="1">
                <a:solidFill>
                  <a:srgbClr val="737373"/>
                </a:solidFill>
                <a:latin typeface="Canva Sans Bold Italics" panose="020B0803030501040103"/>
                <a:ea typeface="Canva Sans Bold Italics" panose="020B0803030501040103"/>
                <a:cs typeface="Canva Sans Bold Italics" panose="020B0803030501040103"/>
                <a:sym typeface="Canva Sans Bold Italics" panose="020B0803030501040103"/>
              </a:rPr>
              <a:t>Email ID - 2436893@student.uwtsd.ac.uk</a:t>
            </a:r>
            <a:endParaRPr lang="en-US" sz="4735" b="1" i="1">
              <a:solidFill>
                <a:srgbClr val="737373"/>
              </a:solidFill>
              <a:latin typeface="Canva Sans Bold Italics" panose="020B0803030501040103"/>
              <a:ea typeface="Canva Sans Bold Italics" panose="020B0803030501040103"/>
              <a:cs typeface="Canva Sans Bold Italics" panose="020B0803030501040103"/>
              <a:sym typeface="Canva Sans Bold Italics" panose="020B0803030501040103"/>
            </a:endParaRPr>
          </a:p>
          <a:p>
            <a:pPr algn="l">
              <a:lnSpc>
                <a:spcPts val="6635"/>
              </a:lnSpc>
              <a:spcBef>
                <a:spcPct val="0"/>
              </a:spcBef>
            </a:pPr>
            <a:r>
              <a:rPr lang="en-US" sz="4735" b="1" i="1">
                <a:solidFill>
                  <a:srgbClr val="737373"/>
                </a:solidFill>
                <a:latin typeface="Canva Sans Bold Italics" panose="020B0803030501040103"/>
                <a:ea typeface="Canva Sans Bold Italics" panose="020B0803030501040103"/>
                <a:cs typeface="Canva Sans Bold Italics" panose="020B0803030501040103"/>
                <a:sym typeface="Canva Sans Bold Italics" panose="020B0803030501040103"/>
              </a:rPr>
              <a:t>Course name - Practice based research.</a:t>
            </a:r>
            <a:endParaRPr lang="en-US" sz="4735" b="1" i="1">
              <a:solidFill>
                <a:srgbClr val="737373"/>
              </a:solidFill>
              <a:latin typeface="Canva Sans Bold Italics" panose="020B0803030501040103"/>
              <a:ea typeface="Canva Sans Bold Italics" panose="020B0803030501040103"/>
              <a:cs typeface="Canva Sans Bold Italics" panose="020B0803030501040103"/>
              <a:sym typeface="Canva Sans Bold Italics" panose="020B0803030501040103"/>
            </a:endParaRPr>
          </a:p>
          <a:p>
            <a:pPr algn="l">
              <a:lnSpc>
                <a:spcPts val="6635"/>
              </a:lnSpc>
              <a:spcBef>
                <a:spcPct val="0"/>
              </a:spcBef>
            </a:pPr>
            <a:r>
              <a:rPr lang="en-US" sz="4735" b="1" i="1">
                <a:solidFill>
                  <a:srgbClr val="737373"/>
                </a:solidFill>
                <a:latin typeface="Canva Sans Bold Italics" panose="020B0803030501040103"/>
                <a:ea typeface="Canva Sans Bold Italics" panose="020B0803030501040103"/>
                <a:cs typeface="Canva Sans Bold Italics" panose="020B0803030501040103"/>
                <a:sym typeface="Canva Sans Bold Italics" panose="020B0803030501040103"/>
              </a:rPr>
              <a:t>Supervisor name - Christopher Mafuva</a:t>
            </a:r>
            <a:endParaRPr lang="en-US" sz="4735" b="1" i="1">
              <a:solidFill>
                <a:srgbClr val="737373"/>
              </a:solidFill>
              <a:latin typeface="Canva Sans Bold Italics" panose="020B0803030501040103"/>
              <a:ea typeface="Canva Sans Bold Italics" panose="020B0803030501040103"/>
              <a:cs typeface="Canva Sans Bold Italics" panose="020B0803030501040103"/>
              <a:sym typeface="Canva Sans Bold Italics" panose="020B0803030501040103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33101410" y="5142469"/>
            <a:ext cx="13211752" cy="88260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83310" lvl="1" indent="-541655" algn="just">
              <a:lnSpc>
                <a:spcPts val="7025"/>
              </a:lnSpc>
              <a:buFont typeface="Arial" panose="020B0604020202020204"/>
              <a:buChar char="•"/>
            </a:pPr>
            <a:r>
              <a:rPr lang="en-US" sz="50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Reduced healthcare-associated infection incidence improves patient safety and quality of care in hospitals (Loveday et al., 2019; Zingg et al., 2021; Stone et al., 2021).</a:t>
            </a:r>
            <a:endParaRPr lang="en-US" sz="50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1083310" lvl="1" indent="-541655" algn="just">
              <a:lnSpc>
                <a:spcPts val="7025"/>
              </a:lnSpc>
              <a:buFont typeface="Arial" panose="020B0604020202020204"/>
              <a:buChar char="•"/>
            </a:pPr>
            <a:r>
              <a:rPr lang="en-US" sz="50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Lower healthcare costs due to fewer HAI-related treatments (OECD, 2022; Cassini et al., 2019; NHS England, 2023).</a:t>
            </a:r>
            <a:endParaRPr lang="en-US" sz="50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1083310" lvl="1" indent="-541655" algn="just">
              <a:lnSpc>
                <a:spcPts val="7025"/>
              </a:lnSpc>
              <a:buFont typeface="Arial" panose="020B0604020202020204"/>
              <a:buChar char="•"/>
            </a:pPr>
            <a:r>
              <a:rPr lang="en-US" sz="50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Enhanced public health outcomes and reduced transmission within hospitals (WHO, 2022; Tartari et al., 2020; NIC, 2022). </a:t>
            </a:r>
            <a:endParaRPr lang="en-US" sz="50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33025715" y="3670300"/>
            <a:ext cx="6036310" cy="13823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780"/>
              </a:lnSpc>
              <a:spcBef>
                <a:spcPct val="0"/>
              </a:spcBef>
            </a:pPr>
            <a:r>
              <a:rPr lang="en-US" sz="7700" b="1" u="sng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Impact:</a:t>
            </a:r>
            <a:endParaRPr lang="en-US" sz="7700" b="1" u="sng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3499465" y="3794125"/>
            <a:ext cx="10483215" cy="13462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500"/>
              </a:lnSpc>
              <a:spcBef>
                <a:spcPct val="0"/>
              </a:spcBef>
            </a:pPr>
            <a:r>
              <a:rPr lang="en-US" sz="7500" b="1" u="sng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Rationale for the Research:</a:t>
            </a:r>
            <a:endParaRPr lang="en-US" sz="7500" b="1" u="sng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13085005" y="5352654"/>
            <a:ext cx="18164066" cy="87181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91260" lvl="1" indent="-595630" algn="just">
              <a:lnSpc>
                <a:spcPts val="7725"/>
              </a:lnSpc>
              <a:buFont typeface="Arial" panose="020B0604020202020204"/>
              <a:buChar char="•"/>
            </a:pP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HAIs result in approximately 5,500 deaths and prolonged hospital stays in the UK annually </a:t>
            </a: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(Public Health England, 2021; Cassini et al., 2019).</a:t>
            </a:r>
            <a:endParaRPr lang="en-US" sz="55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1191260" lvl="1" indent="-595630" algn="just">
              <a:lnSpc>
                <a:spcPts val="7725"/>
              </a:lnSpc>
              <a:buFont typeface="Arial" panose="020B0604020202020204"/>
              <a:buChar char="•"/>
            </a:pP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Low hand-hygiene compliance highlights the need for evidence-based interventions (WHO, 2022; Erasmus et al., 2020).</a:t>
            </a:r>
            <a:endParaRPr lang="en-US" sz="55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1191260" lvl="1" indent="-595630" algn="just">
              <a:lnSpc>
                <a:spcPts val="7725"/>
              </a:lnSpc>
              <a:buFont typeface="Arial" panose="020B0604020202020204"/>
              <a:buChar char="•"/>
            </a:pP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Proper hand hygiene significantly reduces healthcare-associated infection transmission (Allegranzi et al., 2020; Zingg et al., 2021)</a:t>
            </a:r>
            <a:endParaRPr lang="en-US" sz="55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</p:txBody>
      </p:sp>
      <p:grpSp>
        <p:nvGrpSpPr>
          <p:cNvPr id="21" name="Group 21"/>
          <p:cNvGrpSpPr/>
          <p:nvPr/>
        </p:nvGrpSpPr>
        <p:grpSpPr>
          <a:xfrm rot="0">
            <a:off x="13499194" y="14903888"/>
            <a:ext cx="32813968" cy="4798454"/>
            <a:chOff x="0" y="0"/>
            <a:chExt cx="2660704" cy="38908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2660704" cy="389080"/>
            </a:xfrm>
            <a:custGeom>
              <a:avLst/>
              <a:gdLst/>
              <a:ahLst/>
              <a:cxnLst/>
              <a:rect l="l" t="t" r="r" b="b"/>
              <a:pathLst>
                <a:path w="2660704" h="389080">
                  <a:moveTo>
                    <a:pt x="0" y="0"/>
                  </a:moveTo>
                  <a:lnTo>
                    <a:pt x="2660704" y="0"/>
                  </a:lnTo>
                  <a:lnTo>
                    <a:pt x="2660704" y="389080"/>
                  </a:lnTo>
                  <a:lnTo>
                    <a:pt x="0" y="389080"/>
                  </a:lnTo>
                  <a:close/>
                </a:path>
              </a:pathLst>
            </a:custGeom>
            <a:solidFill>
              <a:srgbClr val="1751AB">
                <a:alpha val="22745"/>
              </a:srgbClr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133350"/>
              <a:ext cx="2660704" cy="52243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0780"/>
                </a:lnSpc>
              </a:p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13499194" y="19559468"/>
            <a:ext cx="4400996" cy="1252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220"/>
              </a:lnSpc>
              <a:spcBef>
                <a:spcPct val="0"/>
              </a:spcBef>
            </a:pPr>
            <a:r>
              <a:rPr lang="en-US" sz="7300" b="1" u="sng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References: </a:t>
            </a:r>
            <a:endParaRPr lang="en-US" sz="7300" b="1" u="sng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3085005" y="20993298"/>
            <a:ext cx="15962325" cy="124599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798830" lvl="1" indent="-399415" algn="l">
              <a:lnSpc>
                <a:spcPts val="5180"/>
              </a:lnSpc>
              <a:buFont typeface="Arial" panose="020B0604020202020204"/>
              <a:buChar char="•"/>
            </a:pPr>
            <a:r>
              <a:rPr lang="en-US" sz="37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Allegranzi, B., et al. (2020) ‘Global infection prevention and control priorities’, The Lancet Infectious Diseases, 20(9), pp. e251–e257.</a:t>
            </a:r>
            <a:endParaRPr lang="en-US" sz="37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798830" lvl="1" indent="-399415" algn="l">
              <a:lnSpc>
                <a:spcPts val="5180"/>
              </a:lnSpc>
              <a:buFont typeface="Arial" panose="020B0604020202020204"/>
              <a:buChar char="•"/>
            </a:pPr>
            <a:r>
              <a:rPr lang="en-US" sz="37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Cassini, A., et al. (2019) ‘Attributable deaths and disability-adjusted life-years caused by infections with antibiotic-resistant bacteria in Europe’, PLOS Medicine, 16(3), e1002814.</a:t>
            </a:r>
            <a:endParaRPr lang="en-US" sz="37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798830" lvl="1" indent="-399415" algn="l">
              <a:lnSpc>
                <a:spcPts val="5180"/>
              </a:lnSpc>
              <a:buFont typeface="Arial" panose="020B0604020202020204"/>
              <a:buChar char="•"/>
            </a:pPr>
            <a:r>
              <a:rPr lang="en-US" sz="37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Erasmus, V., et al. (2020) ‘Systematic review of studies on compliance with hand hygiene guidelines in hospital care’, Infection Control &amp; Hospital Epidemiology, 41(3), pp. 261–268.</a:t>
            </a:r>
            <a:endParaRPr lang="en-US" sz="37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798830" lvl="1" indent="-399415" algn="l">
              <a:lnSpc>
                <a:spcPts val="5180"/>
              </a:lnSpc>
              <a:buFont typeface="Arial" panose="020B0604020202020204"/>
              <a:buChar char="•"/>
            </a:pPr>
            <a:r>
              <a:rPr lang="en-US" sz="37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Johnson, P.D., et al. (2022) ‘Effectiveness of hand hygiene interventions in healthcare settings’, The Lancet Infectious Diseases, 22(3), pp. 345–356.</a:t>
            </a:r>
            <a:endParaRPr lang="en-US" sz="37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798830" lvl="1" indent="-399415" algn="l">
              <a:lnSpc>
                <a:spcPts val="5180"/>
              </a:lnSpc>
              <a:buFont typeface="Arial" panose="020B0604020202020204"/>
              <a:buChar char="•"/>
            </a:pPr>
            <a:r>
              <a:rPr lang="en-US" sz="37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Loveday, H.P., et al. (2019) ‘Epic3: National evidence-based guidelines for preventing healthcare-associated infections in NHS hospitals in England’, Journal of Hospital Infection, 102(1), pp. 1–64.</a:t>
            </a:r>
            <a:endParaRPr lang="en-US" sz="37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798830" lvl="1" indent="-399415" algn="l">
              <a:lnSpc>
                <a:spcPts val="5180"/>
              </a:lnSpc>
              <a:buFont typeface="Arial" panose="020B0604020202020204"/>
              <a:buChar char="•"/>
            </a:pPr>
            <a:r>
              <a:rPr lang="en-US" sz="37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National Institute for Health and Care Excellence (NICE) (2022) Healthcare-associated infections: prevention and control in primary and community care. London: NICE.</a:t>
            </a:r>
            <a:endParaRPr lang="en-US" sz="37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798830" lvl="1" indent="-399415" algn="l">
              <a:lnSpc>
                <a:spcPts val="5180"/>
              </a:lnSpc>
              <a:buFont typeface="Arial" panose="020B0604020202020204"/>
              <a:buChar char="•"/>
            </a:pPr>
            <a:r>
              <a:rPr lang="en-US" sz="37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NHS England (2023) National infection prevention and control strategy. London: NHS England.</a:t>
            </a:r>
            <a:endParaRPr lang="en-US" sz="37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l">
              <a:lnSpc>
                <a:spcPts val="5180"/>
              </a:lnSpc>
            </a:pPr>
          </a:p>
        </p:txBody>
      </p:sp>
      <p:sp>
        <p:nvSpPr>
          <p:cNvPr id="26" name="TextBox 26"/>
          <p:cNvSpPr txBox="1"/>
          <p:nvPr/>
        </p:nvSpPr>
        <p:spPr>
          <a:xfrm>
            <a:off x="29456905" y="20575475"/>
            <a:ext cx="17513635" cy="12647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20"/>
              </a:lnSpc>
            </a:p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Organisation for Economic Co-operation and Development (OECD) (2022) Healthcare-associated infections: a global burden. Paris: OECD Publishing.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Otter, J.A., et al. (2021) ‘Transmission of healthcare-associated pathogens and infection prevention strategies’, Clinical Microbiology and Infection, 27(1), pp. 1–7.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Public Health England (2021) Healthcare-associated infections surveillance report. London: Public Health England.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Stone, S.P., et al. (2021) ‘Effect of national hand hygiene campaigns on infection rates’, BMJ Quality &amp; Safety, 30(6), pp. 456–464.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Tartari, E., et al. (2020) ‘Implementation of the WHO hand hygiene strategy: a global perspective’, Antimicrobial Resistance &amp; Infection Control, 9(1), pp. 1–8.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World Health Organization (WHO) (2022) Global report on infection prevention and control. Geneva: WHO.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World Health Organization (WHO) (2023) WHO guidelines on hand hygiene in health care. Geneva: WHO.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820420" lvl="1" indent="-410210" algn="l">
              <a:lnSpc>
                <a:spcPts val="5320"/>
              </a:lnSpc>
              <a:buFont typeface="Arial" panose="020B0604020202020204"/>
              <a:buChar char="•"/>
            </a:pPr>
            <a:r>
              <a:rPr lang="en-US" sz="3800" b="1">
                <a:solidFill>
                  <a:srgbClr val="000000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Zingg, W., et al. (2021) ‘Hospital organisation, management, and structure for prevention of healthcare-associated infection’, The Lancet Infectious Diseases, 21(5), pp. e115–e125.</a:t>
            </a:r>
            <a:endParaRPr lang="en-US" sz="3800" b="1">
              <a:solidFill>
                <a:srgbClr val="000000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l">
              <a:lnSpc>
                <a:spcPts val="5320"/>
              </a:lnSpc>
            </a:pPr>
          </a:p>
        </p:txBody>
      </p:sp>
      <p:sp>
        <p:nvSpPr>
          <p:cNvPr id="27" name="TextBox 27"/>
          <p:cNvSpPr txBox="1"/>
          <p:nvPr/>
        </p:nvSpPr>
        <p:spPr>
          <a:xfrm>
            <a:off x="13499194" y="17074516"/>
            <a:ext cx="32481393" cy="2218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985"/>
              </a:lnSpc>
            </a:pPr>
            <a:r>
              <a:rPr lang="en-US" sz="6415" b="1" u="sng">
                <a:solidFill>
                  <a:srgbClr val="1751AB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Aim:</a:t>
            </a:r>
            <a:r>
              <a:rPr lang="en-US" sz="6415" b="1">
                <a:solidFill>
                  <a:srgbClr val="1751AB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 To examine the role of hand hygiene compliance in reducing healthcare- associated infections in UK Hospital settings. </a:t>
            </a:r>
            <a:endParaRPr lang="en-US" sz="6415" b="1">
              <a:solidFill>
                <a:srgbClr val="1751AB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</p:txBody>
      </p:sp>
      <p:sp>
        <p:nvSpPr>
          <p:cNvPr id="28" name="TextBox 28"/>
          <p:cNvSpPr txBox="1"/>
          <p:nvPr/>
        </p:nvSpPr>
        <p:spPr>
          <a:xfrm>
            <a:off x="13499194" y="14789588"/>
            <a:ext cx="32481393" cy="22182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985"/>
              </a:lnSpc>
            </a:pPr>
            <a:r>
              <a:rPr lang="en-US" sz="6415" b="1" u="sng">
                <a:solidFill>
                  <a:srgbClr val="1751AB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Research Question:</a:t>
            </a:r>
            <a:r>
              <a:rPr lang="en-US" sz="6415" b="1">
                <a:solidFill>
                  <a:srgbClr val="1751AB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 How does hand hygiene compliance among healthcare workers influence the incidence of healthcare- associated infections in UK Hospitals?</a:t>
            </a:r>
            <a:endParaRPr lang="en-US" sz="6415" b="1">
              <a:solidFill>
                <a:srgbClr val="1751AB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39833" y="14827688"/>
            <a:ext cx="12726154" cy="59876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20750" lvl="1" indent="-460375" algn="just">
              <a:lnSpc>
                <a:spcPts val="5970"/>
              </a:lnSpc>
              <a:buFont typeface="Arial" panose="020B0604020202020204"/>
              <a:buChar char="•"/>
            </a:pPr>
            <a:r>
              <a:rPr lang="en-US" sz="4265" b="1">
                <a:solidFill>
                  <a:srgbClr val="1751AB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HAIs affect ~6.4% of patients in UK hospitals each year (Public Health England, 2021).</a:t>
            </a:r>
            <a:endParaRPr lang="en-US" sz="4265" b="1">
              <a:solidFill>
                <a:srgbClr val="1751AB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920750" lvl="1" indent="-460375" algn="just">
              <a:lnSpc>
                <a:spcPts val="5970"/>
              </a:lnSpc>
              <a:buFont typeface="Arial" panose="020B0604020202020204"/>
              <a:buChar char="•"/>
            </a:pPr>
            <a:r>
              <a:rPr lang="en-US" sz="4265" b="1">
                <a:solidFill>
                  <a:srgbClr val="1751AB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MRSA, Clostridium difficile, UTIs and SSIs cause over 3,500 deaths annually (Cassini et al., 2019; Public Health England, 2021; Otter et al., 2021).</a:t>
            </a:r>
            <a:endParaRPr lang="en-US" sz="4265" b="1">
              <a:solidFill>
                <a:srgbClr val="1751AB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marL="920750" lvl="1" indent="-460375" algn="just">
              <a:lnSpc>
                <a:spcPts val="5970"/>
              </a:lnSpc>
              <a:buFont typeface="Arial" panose="020B0604020202020204"/>
              <a:buChar char="•"/>
            </a:pPr>
            <a:r>
              <a:rPr lang="en-US" sz="4265" b="1">
                <a:solidFill>
                  <a:srgbClr val="1751AB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Hand hygiene compliance among healthcare workers is ~40% (WHO, 2023; Allegranzi et al., 2020).</a:t>
            </a:r>
            <a:endParaRPr lang="en-US" sz="4265" b="1">
              <a:solidFill>
                <a:srgbClr val="1751AB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just">
              <a:lnSpc>
                <a:spcPts val="5970"/>
              </a:lnSpc>
            </a:pPr>
          </a:p>
        </p:txBody>
      </p:sp>
      <p:sp>
        <p:nvSpPr>
          <p:cNvPr id="30" name="TextBox 30"/>
          <p:cNvSpPr txBox="1"/>
          <p:nvPr/>
        </p:nvSpPr>
        <p:spPr>
          <a:xfrm>
            <a:off x="319018" y="20698023"/>
            <a:ext cx="12446969" cy="13629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8145"/>
              </a:lnSpc>
            </a:pPr>
            <a:r>
              <a:rPr lang="en-US" sz="5815" b="1" u="sng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Objective:</a:t>
            </a:r>
            <a:endParaRPr lang="en-US" sz="5815" b="1" u="sng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just">
              <a:lnSpc>
                <a:spcPts val="7725"/>
              </a:lnSpc>
            </a:pP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1.To identify the most common healthcare-associated infections in UK hospitals.</a:t>
            </a:r>
            <a:endParaRPr lang="en-US" sz="55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just">
              <a:lnSpc>
                <a:spcPts val="7725"/>
              </a:lnSpc>
            </a:pP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2.To examine factors influencing hand hygiene compliance among healthcare workers.</a:t>
            </a:r>
            <a:endParaRPr lang="en-US" sz="55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just">
              <a:lnSpc>
                <a:spcPts val="7725"/>
              </a:lnSpc>
            </a:pP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3.To evaluate the effectiveness of hand hygiene interventions in reducing infection rates.</a:t>
            </a:r>
            <a:endParaRPr lang="en-US" sz="55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just">
              <a:lnSpc>
                <a:spcPts val="7725"/>
              </a:lnSpc>
            </a:pPr>
            <a:r>
              <a:rPr lang="en-US" sz="5515" b="1">
                <a:solidFill>
                  <a:srgbClr val="40485E"/>
                </a:solidFill>
                <a:latin typeface="Cormorant Garamond Bold" panose="00000800000000000000"/>
                <a:ea typeface="Cormorant Garamond Bold" panose="00000800000000000000"/>
                <a:cs typeface="Cormorant Garamond Bold" panose="00000800000000000000"/>
                <a:sym typeface="Cormorant Garamond Bold" panose="00000800000000000000"/>
              </a:rPr>
              <a:t>4.To develop recommendations to improve hand hygiene compliance and reduce healthcare-associated infections in UK hospital settings</a:t>
            </a:r>
            <a:endParaRPr lang="en-US" sz="5515" b="1">
              <a:solidFill>
                <a:srgbClr val="40485E"/>
              </a:solidFill>
              <a:latin typeface="Cormorant Garamond Bold" panose="00000800000000000000"/>
              <a:ea typeface="Cormorant Garamond Bold" panose="00000800000000000000"/>
              <a:cs typeface="Cormorant Garamond Bold" panose="00000800000000000000"/>
              <a:sym typeface="Cormorant Garamond Bold" panose="00000800000000000000"/>
            </a:endParaRPr>
          </a:p>
          <a:p>
            <a:pPr algn="just">
              <a:lnSpc>
                <a:spcPts val="7725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4345</Words>
  <Application>WPS Presentation</Application>
  <PresentationFormat>On-screen Show (4:3)</PresentationFormat>
  <Paragraphs>57</Paragraphs>
  <Slides>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</vt:i4>
      </vt:variant>
    </vt:vector>
  </HeadingPairs>
  <TitlesOfParts>
    <vt:vector size="12" baseType="lpstr">
      <vt:lpstr>Arial</vt:lpstr>
      <vt:lpstr>SimSun</vt:lpstr>
      <vt:lpstr>Wingdings</vt:lpstr>
      <vt:lpstr>Cormorant Garamond Bold Italics</vt:lpstr>
      <vt:lpstr>Canva Sans Bold Italics</vt:lpstr>
      <vt:lpstr>Arial</vt:lpstr>
      <vt:lpstr>Cormorant Garamond Bold</vt:lpstr>
      <vt:lpstr>Calibri</vt:lpstr>
      <vt:lpstr>Microsoft YaHei</vt:lpstr>
      <vt:lpstr>Arial Unicode MS</vt:lpstr>
      <vt:lpstr>Office Theme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Systematic Review on the Impact of Nurses’ Hand Hygiene Compliance on Healthcare-Associated Infections in UK Hospitals: A Public Health Perspective.”</dc:title>
  <dc:creator/>
  <cp:lastModifiedBy>Np17</cp:lastModifiedBy>
  <cp:revision>2</cp:revision>
  <dcterms:created xsi:type="dcterms:W3CDTF">2006-08-16T00:00:00Z</dcterms:created>
  <dcterms:modified xsi:type="dcterms:W3CDTF">2026-03-08T11:06:09Z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8DD6BE1D95D3445E93D8159A807F747E_12</vt:lpwstr>
  </property>
  <property fmtid="{D5CDD505-2E9C-101B-9397-08002B2CF9AE}" pid="3" name="KSOProductBuildVer">
    <vt:lpwstr>1033-12.2.0.23196</vt:lpwstr>
  </property>
</Properties>
</file>