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5"/>
  </p:notesMasterIdLst>
  <p:handoutMasterIdLst>
    <p:handoutMasterId r:id="rId26"/>
  </p:handoutMasterIdLst>
  <p:sldIdLst>
    <p:sldId id="363" r:id="rId2"/>
    <p:sldId id="331" r:id="rId3"/>
    <p:sldId id="396" r:id="rId4"/>
    <p:sldId id="411" r:id="rId5"/>
    <p:sldId id="412" r:id="rId6"/>
    <p:sldId id="413" r:id="rId7"/>
    <p:sldId id="414" r:id="rId8"/>
    <p:sldId id="417" r:id="rId9"/>
    <p:sldId id="415" r:id="rId10"/>
    <p:sldId id="416" r:id="rId11"/>
    <p:sldId id="398" r:id="rId12"/>
    <p:sldId id="418" r:id="rId13"/>
    <p:sldId id="419" r:id="rId14"/>
    <p:sldId id="420" r:id="rId15"/>
    <p:sldId id="421" r:id="rId16"/>
    <p:sldId id="426" r:id="rId17"/>
    <p:sldId id="422" r:id="rId18"/>
    <p:sldId id="423" r:id="rId19"/>
    <p:sldId id="424" r:id="rId20"/>
    <p:sldId id="425" r:id="rId21"/>
    <p:sldId id="427" r:id="rId22"/>
    <p:sldId id="369" r:id="rId23"/>
    <p:sldId id="370" r:id="rId24"/>
  </p:sldIdLst>
  <p:sldSz cx="12192000" cy="6858000"/>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1A24"/>
    <a:srgbClr val="CC0000"/>
    <a:srgbClr val="FF0066"/>
    <a:srgbClr val="0000FF"/>
    <a:srgbClr val="FFFF00"/>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130" autoAdjust="0"/>
    <p:restoredTop sz="95461" autoAdjust="0"/>
  </p:normalViewPr>
  <p:slideViewPr>
    <p:cSldViewPr>
      <p:cViewPr varScale="1">
        <p:scale>
          <a:sx n="85" d="100"/>
          <a:sy n="85" d="100"/>
        </p:scale>
        <p:origin x="42" y="369"/>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2550" y="730250"/>
            <a:ext cx="65039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a:t>
            </a:fld>
            <a:endParaRPr kumimoji="0"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3</a:t>
            </a:fld>
            <a:endParaRPr kumimoji="0" lang="en-GB" altLang="en-US"/>
          </a:p>
        </p:txBody>
      </p:sp>
    </p:spTree>
    <p:extLst>
      <p:ext uri="{BB962C8B-B14F-4D97-AF65-F5344CB8AC3E}">
        <p14:creationId xmlns:p14="http://schemas.microsoft.com/office/powerpoint/2010/main" val="29203299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4</a:t>
            </a:fld>
            <a:endParaRPr kumimoji="0" lang="en-GB" altLang="en-US"/>
          </a:p>
        </p:txBody>
      </p:sp>
    </p:spTree>
    <p:extLst>
      <p:ext uri="{BB962C8B-B14F-4D97-AF65-F5344CB8AC3E}">
        <p14:creationId xmlns:p14="http://schemas.microsoft.com/office/powerpoint/2010/main" val="38580949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a:buFont typeface="+mj-lt"/>
              <a:buAutoNum type="arabicPeriod"/>
            </a:pPr>
            <a:r>
              <a:rPr lang="en-GB" b="1" i="0" dirty="0">
                <a:effectLst/>
                <a:latin typeface="Söhne"/>
              </a:rPr>
              <a:t>Product and Service Attributes:</a:t>
            </a:r>
            <a:endParaRPr lang="en-GB" b="0" i="0" dirty="0">
              <a:effectLst/>
              <a:latin typeface="Söhne"/>
            </a:endParaRPr>
          </a:p>
          <a:p>
            <a:pPr algn="l">
              <a:buFont typeface="+mj-lt"/>
              <a:buAutoNum type="arabicPeriod"/>
            </a:pPr>
            <a:r>
              <a:rPr lang="en-GB" b="1" i="0" dirty="0">
                <a:effectLst/>
                <a:latin typeface="Söhne"/>
              </a:rPr>
              <a:t>Example: Apple Inc.</a:t>
            </a:r>
            <a:r>
              <a:rPr lang="en-GB" b="0" i="0" dirty="0">
                <a:effectLst/>
                <a:latin typeface="Söhne"/>
              </a:rPr>
              <a:t> Apple is known for its focus on innovation and unique product attributes. Their product differentiation includes sleek design, user-friendly interfaces, and a seamless integration of hardware and software, setting their devices apart from competitors. For instance, the iPhone's distinctive features, such as Face ID, ecosystem connectivity, and proprietary software like iOS, contribute significantly to their differentiation strategy.</a:t>
            </a:r>
          </a:p>
          <a:p>
            <a:pPr algn="l">
              <a:buFont typeface="+mj-lt"/>
              <a:buAutoNum type="arabicPeriod"/>
            </a:pPr>
            <a:r>
              <a:rPr lang="en-GB" b="1" i="0" dirty="0">
                <a:effectLst/>
                <a:latin typeface="Söhne"/>
              </a:rPr>
              <a:t>Customer Relationships:</a:t>
            </a:r>
            <a:endParaRPr lang="en-GB" b="0" i="0" dirty="0">
              <a:effectLst/>
              <a:latin typeface="Söhne"/>
            </a:endParaRPr>
          </a:p>
          <a:p>
            <a:pPr algn="l">
              <a:buFont typeface="+mj-lt"/>
              <a:buAutoNum type="arabicPeriod"/>
            </a:pPr>
            <a:r>
              <a:rPr lang="en-GB" b="1" i="0" dirty="0">
                <a:effectLst/>
                <a:latin typeface="Söhne"/>
              </a:rPr>
              <a:t>Example: Zappos</a:t>
            </a:r>
            <a:r>
              <a:rPr lang="en-GB" b="0" i="0" dirty="0">
                <a:effectLst/>
                <a:latin typeface="Söhne"/>
              </a:rPr>
              <a:t> </a:t>
            </a:r>
            <a:r>
              <a:rPr lang="en-GB" b="0" i="0" dirty="0" err="1">
                <a:effectLst/>
                <a:latin typeface="Söhne"/>
              </a:rPr>
              <a:t>Zappos</a:t>
            </a:r>
            <a:r>
              <a:rPr lang="en-GB" b="0" i="0" dirty="0">
                <a:effectLst/>
                <a:latin typeface="Söhne"/>
              </a:rPr>
              <a:t>, an online shoe and clothing retailer, is renowned for its exceptional customer service and strong customer relationships. They differentiate themselves by providing outstanding customer experiences, offering free shipping both ways, a generous return policy, and a 24/7 customer support team known for going above and beyond to satisfy customers. This commitment to exceptional service fosters strong customer loyalty and sets them apart in the retail industry.</a:t>
            </a:r>
          </a:p>
          <a:p>
            <a:pPr algn="l">
              <a:buFont typeface="+mj-lt"/>
              <a:buAutoNum type="arabicPeriod"/>
            </a:pPr>
            <a:r>
              <a:rPr lang="en-GB" b="1" i="0" dirty="0">
                <a:effectLst/>
                <a:latin typeface="Söhne"/>
              </a:rPr>
              <a:t>Complements (Linkages to Other Products or Services):</a:t>
            </a:r>
            <a:endParaRPr lang="en-GB" b="0" i="0" dirty="0">
              <a:effectLst/>
              <a:latin typeface="Söhne"/>
            </a:endParaRPr>
          </a:p>
          <a:p>
            <a:pPr algn="l">
              <a:buFont typeface="+mj-lt"/>
              <a:buAutoNum type="arabicPeriod"/>
            </a:pPr>
            <a:r>
              <a:rPr lang="en-GB" b="1" i="0" dirty="0">
                <a:effectLst/>
                <a:latin typeface="Söhne"/>
              </a:rPr>
              <a:t>Example: Amazon</a:t>
            </a:r>
            <a:r>
              <a:rPr lang="en-GB" b="0" i="0" dirty="0">
                <a:effectLst/>
                <a:latin typeface="Söhne"/>
              </a:rPr>
              <a:t> Amazon's differentiation strategy revolves around its vast ecosystem of products and services. They excel not only in their core e-commerce platform but also in complementary services like Amazon Web Services (AWS), Prime membership benefits (such as streaming services and expedited shipping), Kindle devices, and their own line of consumer electronics like Echo devices. By creating linkages between these various offerings, Amazon builds a comprehensive and interconnected ecosystem that reinforces customer loyalty and engagement.</a:t>
            </a:r>
          </a:p>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5</a:t>
            </a:fld>
            <a:endParaRPr kumimoji="0" lang="en-GB" altLang="en-US"/>
          </a:p>
        </p:txBody>
      </p:sp>
    </p:spTree>
    <p:extLst>
      <p:ext uri="{BB962C8B-B14F-4D97-AF65-F5344CB8AC3E}">
        <p14:creationId xmlns:p14="http://schemas.microsoft.com/office/powerpoint/2010/main" val="18782583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a:buFont typeface="+mj-lt"/>
              <a:buAutoNum type="arabicPeriod"/>
            </a:pPr>
            <a:r>
              <a:rPr lang="en-GB" b="1" i="0" dirty="0">
                <a:effectLst/>
                <a:latin typeface="Söhne"/>
              </a:rPr>
              <a:t>Gaming-Centric Focus:</a:t>
            </a:r>
            <a:r>
              <a:rPr lang="en-GB" b="0" i="0" dirty="0">
                <a:effectLst/>
                <a:latin typeface="Söhne"/>
              </a:rPr>
              <a:t> Razer specializes in gaming hardware and peripherals, including gaming mice, keyboards, headsets, and laptops. Their primary target audience is gamers, and their products are specifically designed to meet the demands of this niche market.</a:t>
            </a:r>
          </a:p>
          <a:p>
            <a:pPr algn="l">
              <a:buFont typeface="+mj-lt"/>
              <a:buAutoNum type="arabicPeriod"/>
            </a:pPr>
            <a:r>
              <a:rPr lang="en-GB" b="1" i="0" dirty="0">
                <a:effectLst/>
                <a:latin typeface="Söhne"/>
              </a:rPr>
              <a:t>Specialized Product Line:</a:t>
            </a:r>
            <a:r>
              <a:rPr lang="en-GB" b="0" i="0" dirty="0">
                <a:effectLst/>
                <a:latin typeface="Söhne"/>
              </a:rPr>
              <a:t> Razer's products are tailored for gamers seeking high-performance and customizable gaming equipment. Rather than catering to a broad consumer base, Razer concentrates on creating cutting-edge, specialized technology for gamers.</a:t>
            </a:r>
          </a:p>
          <a:p>
            <a:pPr algn="l">
              <a:buFont typeface="+mj-lt"/>
              <a:buAutoNum type="arabicPeriod"/>
            </a:pPr>
            <a:r>
              <a:rPr lang="en-GB" b="1" i="0" dirty="0">
                <a:effectLst/>
                <a:latin typeface="Söhne"/>
              </a:rPr>
              <a:t>Brand Identity and Community Engagement:</a:t>
            </a:r>
            <a:r>
              <a:rPr lang="en-GB" b="0" i="0" dirty="0">
                <a:effectLst/>
                <a:latin typeface="Söhne"/>
              </a:rPr>
              <a:t> Razer has cultivated a strong brand identity within the gaming community. They actively engage with gamers through sponsorships, partnerships, and community events, fostering a sense of belonging among their target audience.</a:t>
            </a:r>
          </a:p>
          <a:p>
            <a:pPr algn="l">
              <a:buFont typeface="+mj-lt"/>
              <a:buAutoNum type="arabicPeriod"/>
            </a:pPr>
            <a:r>
              <a:rPr lang="en-GB" b="1" i="0" dirty="0">
                <a:effectLst/>
                <a:latin typeface="Söhne"/>
              </a:rPr>
              <a:t>Innovation and Technology:</a:t>
            </a:r>
            <a:r>
              <a:rPr lang="en-GB" b="0" i="0" dirty="0">
                <a:effectLst/>
                <a:latin typeface="Söhne"/>
              </a:rPr>
              <a:t> Razer emphasizes innovation in its products, introducing cutting-edge technologies specifically for gaming purposes. Features like customizable RGB lighting, high-precision sensors, and ergonomic designs are geared toward gamers seeking an immersive gaming experience.</a:t>
            </a:r>
          </a:p>
          <a:p>
            <a:pPr algn="l">
              <a:buFont typeface="+mj-lt"/>
              <a:buAutoNum type="arabicPeriod"/>
            </a:pPr>
            <a:r>
              <a:rPr lang="en-GB" b="1" i="0" dirty="0">
                <a:effectLst/>
                <a:latin typeface="Söhne"/>
              </a:rPr>
              <a:t>Limited Market Share within the Gaming Industry:</a:t>
            </a:r>
            <a:r>
              <a:rPr lang="en-GB" b="0" i="0" dirty="0">
                <a:effectLst/>
                <a:latin typeface="Söhne"/>
              </a:rPr>
              <a:t> While Razer is a prominent player in gaming peripherals, it holds a relatively smaller market share compared to more diversified tech giants. Its focus on a specific segment of the gaming industry contributes to its characterization as a niche player.</a:t>
            </a:r>
          </a:p>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6</a:t>
            </a:fld>
            <a:endParaRPr kumimoji="0" lang="en-GB" altLang="en-US"/>
          </a:p>
        </p:txBody>
      </p:sp>
    </p:spTree>
    <p:extLst>
      <p:ext uri="{BB962C8B-B14F-4D97-AF65-F5344CB8AC3E}">
        <p14:creationId xmlns:p14="http://schemas.microsoft.com/office/powerpoint/2010/main" val="40148363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7</a:t>
            </a:fld>
            <a:endParaRPr kumimoji="0" lang="en-GB" altLang="en-US"/>
          </a:p>
        </p:txBody>
      </p:sp>
    </p:spTree>
    <p:extLst>
      <p:ext uri="{BB962C8B-B14F-4D97-AF65-F5344CB8AC3E}">
        <p14:creationId xmlns:p14="http://schemas.microsoft.com/office/powerpoint/2010/main" val="23919807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a:r>
              <a:rPr lang="en-GB" b="1" i="0" dirty="0">
                <a:solidFill>
                  <a:srgbClr val="000000"/>
                </a:solidFill>
                <a:effectLst/>
                <a:latin typeface="Söhne"/>
              </a:rPr>
              <a:t>Porter’s Generic Strategies in the Global Pharmaceutical Industry:</a:t>
            </a:r>
          </a:p>
          <a:p>
            <a:pPr algn="l"/>
            <a:r>
              <a:rPr lang="en-GB" b="1" i="0" dirty="0">
                <a:solidFill>
                  <a:srgbClr val="000000"/>
                </a:solidFill>
                <a:effectLst/>
                <a:latin typeface="Söhne"/>
              </a:rPr>
              <a:t>1. Porter’s Generic Strategies:</a:t>
            </a:r>
            <a:endParaRPr lang="en-GB" b="0" i="0" dirty="0">
              <a:solidFill>
                <a:srgbClr val="000000"/>
              </a:solidFill>
              <a:effectLst/>
              <a:latin typeface="Söhne"/>
            </a:endParaRPr>
          </a:p>
          <a:p>
            <a:pPr algn="l"/>
            <a:r>
              <a:rPr lang="en-GB" b="0" i="0" dirty="0">
                <a:solidFill>
                  <a:srgbClr val="000000"/>
                </a:solidFill>
                <a:effectLst/>
                <a:latin typeface="Söhne"/>
              </a:rPr>
              <a:t>Porter's generic strategies—cost leadership, differentiation, and focus—can be applied in the global pharmaceutical industry, offering insights into structuring strategic opportunities:</a:t>
            </a:r>
          </a:p>
          <a:p>
            <a:pPr algn="l">
              <a:buFont typeface="Arial" panose="020B0604020202020204" pitchFamily="34" charset="0"/>
              <a:buChar char="•"/>
            </a:pPr>
            <a:r>
              <a:rPr lang="en-GB" b="1" i="0" dirty="0">
                <a:solidFill>
                  <a:srgbClr val="000000"/>
                </a:solidFill>
                <a:effectLst/>
                <a:latin typeface="Söhne"/>
              </a:rPr>
              <a:t>Cost Leadership:</a:t>
            </a:r>
            <a:r>
              <a:rPr lang="en-GB" b="0" i="0" dirty="0">
                <a:solidFill>
                  <a:srgbClr val="000000"/>
                </a:solidFill>
                <a:effectLst/>
                <a:latin typeface="Söhne"/>
              </a:rPr>
              <a:t> Some pharmaceutical companies aim to become cost leaders by efficiently producing generic drugs or reducing manufacturing expenses. For instance, Teva Pharmaceutical Industries focuses on producing generic medications at lower costs, aiming to capture market share by offering more affordable alternatives to branded drugs.</a:t>
            </a:r>
          </a:p>
          <a:p>
            <a:pPr algn="l">
              <a:buFont typeface="Arial" panose="020B0604020202020204" pitchFamily="34" charset="0"/>
              <a:buChar char="•"/>
            </a:pPr>
            <a:r>
              <a:rPr lang="en-GB" b="1" i="0" dirty="0">
                <a:solidFill>
                  <a:srgbClr val="000000"/>
                </a:solidFill>
                <a:effectLst/>
                <a:latin typeface="Söhne"/>
              </a:rPr>
              <a:t>Differentiation:</a:t>
            </a:r>
            <a:r>
              <a:rPr lang="en-GB" b="0" i="0" dirty="0">
                <a:solidFill>
                  <a:srgbClr val="000000"/>
                </a:solidFill>
                <a:effectLst/>
                <a:latin typeface="Söhne"/>
              </a:rPr>
              <a:t> Certain pharmaceutical firms differentiate their products through innovation, branding, or unique formulations. Companies like Novartis or Pfizer invest heavily in R&amp;D to create new, patented drugs that address unmet medical needs or offer superior therapeutic outcomes, setting them apart from competitors.</a:t>
            </a:r>
          </a:p>
          <a:p>
            <a:pPr algn="l">
              <a:buFont typeface="Arial" panose="020B0604020202020204" pitchFamily="34" charset="0"/>
              <a:buChar char="•"/>
            </a:pPr>
            <a:r>
              <a:rPr lang="en-GB" b="1" i="0" dirty="0">
                <a:solidFill>
                  <a:srgbClr val="000000"/>
                </a:solidFill>
                <a:effectLst/>
                <a:latin typeface="Söhne"/>
              </a:rPr>
              <a:t>Focus Strategy:</a:t>
            </a:r>
            <a:r>
              <a:rPr lang="en-GB" b="0" i="0" dirty="0">
                <a:solidFill>
                  <a:srgbClr val="000000"/>
                </a:solidFill>
                <a:effectLst/>
                <a:latin typeface="Söhne"/>
              </a:rPr>
              <a:t> In a vast industry like pharmaceuticals, a focus strategy could involve targeting specific therapeutic areas or niche markets. Biogen, for instance, concentrates on neurology and immunology, developing drugs for conditions like multiple sclerosis and Alzheimer's disease.</a:t>
            </a:r>
          </a:p>
          <a:p>
            <a:pPr algn="l"/>
            <a:r>
              <a:rPr lang="en-GB" b="1" i="0" dirty="0">
                <a:solidFill>
                  <a:srgbClr val="000000"/>
                </a:solidFill>
                <a:effectLst/>
                <a:latin typeface="Söhne"/>
              </a:rPr>
              <a:t>2. Strategy Options for a Small Company and Potential Challenges:</a:t>
            </a:r>
            <a:endParaRPr lang="en-GB" b="0" i="0" dirty="0">
              <a:solidFill>
                <a:srgbClr val="000000"/>
              </a:solidFill>
              <a:effectLst/>
              <a:latin typeface="Söhne"/>
            </a:endParaRPr>
          </a:p>
          <a:p>
            <a:pPr algn="l"/>
            <a:r>
              <a:rPr lang="en-GB" b="0" i="0" dirty="0">
                <a:solidFill>
                  <a:srgbClr val="000000"/>
                </a:solidFill>
                <a:effectLst/>
                <a:latin typeface="Söhne"/>
              </a:rPr>
              <a:t>When developing strategy options for a small company, several approaches could be considered:</a:t>
            </a:r>
          </a:p>
          <a:p>
            <a:pPr algn="l">
              <a:buFont typeface="Arial" panose="020B0604020202020204" pitchFamily="34" charset="0"/>
              <a:buChar char="•"/>
            </a:pPr>
            <a:r>
              <a:rPr lang="en-GB" b="1" i="0" dirty="0">
                <a:solidFill>
                  <a:srgbClr val="000000"/>
                </a:solidFill>
                <a:effectLst/>
                <a:latin typeface="Söhne"/>
              </a:rPr>
              <a:t>Niche Market Focus:</a:t>
            </a:r>
            <a:r>
              <a:rPr lang="en-GB" b="0" i="0" dirty="0">
                <a:solidFill>
                  <a:srgbClr val="000000"/>
                </a:solidFill>
                <a:effectLst/>
                <a:latin typeface="Söhne"/>
              </a:rPr>
              <a:t> Concentrating on a specialized niche within the pharmaceutical industry, such as rare diseases or specific drug formulations, can be a viable strategy for a small company.</a:t>
            </a:r>
          </a:p>
          <a:p>
            <a:pPr algn="l">
              <a:buFont typeface="Arial" panose="020B0604020202020204" pitchFamily="34" charset="0"/>
              <a:buChar char="•"/>
            </a:pPr>
            <a:r>
              <a:rPr lang="en-GB" b="1" i="0" dirty="0">
                <a:solidFill>
                  <a:srgbClr val="000000"/>
                </a:solidFill>
                <a:effectLst/>
                <a:latin typeface="Söhne"/>
              </a:rPr>
              <a:t>Partnerships or Alliances:</a:t>
            </a:r>
            <a:r>
              <a:rPr lang="en-GB" b="0" i="0" dirty="0">
                <a:solidFill>
                  <a:srgbClr val="000000"/>
                </a:solidFill>
                <a:effectLst/>
                <a:latin typeface="Söhne"/>
              </a:rPr>
              <a:t> Collaborating with larger pharmaceutical firms, academic institutions, or research organizations can provide access to resources, expertise, and markets that a small company might lack.</a:t>
            </a:r>
          </a:p>
          <a:p>
            <a:pPr algn="l">
              <a:buFont typeface="Arial" panose="020B0604020202020204" pitchFamily="34" charset="0"/>
              <a:buChar char="•"/>
            </a:pPr>
            <a:r>
              <a:rPr lang="en-GB" b="1" i="0" dirty="0">
                <a:solidFill>
                  <a:srgbClr val="000000"/>
                </a:solidFill>
                <a:effectLst/>
                <a:latin typeface="Söhne"/>
              </a:rPr>
              <a:t>Innovation and Differentiation:</a:t>
            </a:r>
            <a:r>
              <a:rPr lang="en-GB" b="0" i="0" dirty="0">
                <a:solidFill>
                  <a:srgbClr val="000000"/>
                </a:solidFill>
                <a:effectLst/>
                <a:latin typeface="Söhne"/>
              </a:rPr>
              <a:t> Emphasizing innovation to develop unique drugs or novel delivery systems can help differentiate the small company's offerings in the market.</a:t>
            </a:r>
          </a:p>
          <a:p>
            <a:pPr algn="l"/>
            <a:r>
              <a:rPr lang="en-GB" b="0" i="0" dirty="0">
                <a:solidFill>
                  <a:srgbClr val="000000"/>
                </a:solidFill>
                <a:effectLst/>
                <a:latin typeface="Söhne"/>
              </a:rPr>
              <a:t>However, small companies in the pharmaceutical industry might encounter various challenges:</a:t>
            </a:r>
          </a:p>
          <a:p>
            <a:pPr algn="l">
              <a:buFont typeface="Arial" panose="020B0604020202020204" pitchFamily="34" charset="0"/>
              <a:buChar char="•"/>
            </a:pPr>
            <a:r>
              <a:rPr lang="en-GB" b="1" i="0" dirty="0">
                <a:solidFill>
                  <a:srgbClr val="000000"/>
                </a:solidFill>
                <a:effectLst/>
                <a:latin typeface="Söhne"/>
              </a:rPr>
              <a:t>Regulatory Hurdles:</a:t>
            </a:r>
            <a:r>
              <a:rPr lang="en-GB" b="0" i="0" dirty="0">
                <a:solidFill>
                  <a:srgbClr val="000000"/>
                </a:solidFill>
                <a:effectLst/>
                <a:latin typeface="Söhne"/>
              </a:rPr>
              <a:t> Complying with stringent regulations and obtaining approvals from regulatory bodies can be time-consuming and costly for smaller companies with limited resources.</a:t>
            </a:r>
          </a:p>
          <a:p>
            <a:pPr algn="l">
              <a:buFont typeface="Arial" panose="020B0604020202020204" pitchFamily="34" charset="0"/>
              <a:buChar char="•"/>
            </a:pPr>
            <a:r>
              <a:rPr lang="en-GB" b="1" i="0" dirty="0">
                <a:solidFill>
                  <a:srgbClr val="000000"/>
                </a:solidFill>
                <a:effectLst/>
                <a:latin typeface="Söhne"/>
              </a:rPr>
              <a:t>Capital Constraints:</a:t>
            </a:r>
            <a:r>
              <a:rPr lang="en-GB" b="0" i="0" dirty="0">
                <a:solidFill>
                  <a:srgbClr val="000000"/>
                </a:solidFill>
                <a:effectLst/>
                <a:latin typeface="Söhne"/>
              </a:rPr>
              <a:t> R&amp;D, clinical trials, and marketing in the pharmaceutical industry require significant investment. Small companies may face challenges in securing sufficient funding for these activities.</a:t>
            </a:r>
          </a:p>
          <a:p>
            <a:pPr algn="l">
              <a:buFont typeface="Arial" panose="020B0604020202020204" pitchFamily="34" charset="0"/>
              <a:buChar char="•"/>
            </a:pPr>
            <a:r>
              <a:rPr lang="en-GB" b="1" i="0" dirty="0">
                <a:solidFill>
                  <a:srgbClr val="000000"/>
                </a:solidFill>
                <a:effectLst/>
                <a:latin typeface="Söhne"/>
              </a:rPr>
              <a:t>Competition and Market Access:</a:t>
            </a:r>
            <a:r>
              <a:rPr lang="en-GB" b="0" i="0" dirty="0">
                <a:solidFill>
                  <a:srgbClr val="000000"/>
                </a:solidFill>
                <a:effectLst/>
                <a:latin typeface="Söhne"/>
              </a:rPr>
              <a:t> Competing with larger, established pharmaceutical companies with extensive market reach and resources can be daunting for smaller firms.</a:t>
            </a:r>
          </a:p>
          <a:p>
            <a:pPr algn="l">
              <a:buFont typeface="Arial" panose="020B0604020202020204" pitchFamily="34" charset="0"/>
              <a:buChar char="•"/>
            </a:pPr>
            <a:r>
              <a:rPr lang="en-GB" b="1" i="0" dirty="0">
                <a:solidFill>
                  <a:srgbClr val="000000"/>
                </a:solidFill>
                <a:effectLst/>
                <a:latin typeface="Söhne"/>
              </a:rPr>
              <a:t>Intellectual Property Protection:</a:t>
            </a:r>
            <a:r>
              <a:rPr lang="en-GB" b="0" i="0" dirty="0">
                <a:solidFill>
                  <a:srgbClr val="000000"/>
                </a:solidFill>
                <a:effectLst/>
                <a:latin typeface="Söhne"/>
              </a:rPr>
              <a:t> Protecting intellectual property rights is crucial in the pharmaceutical sector. Small companies might face difficulties in safeguarding their innovations from infringement or unauthorized use.</a:t>
            </a:r>
          </a:p>
          <a:p>
            <a:pPr algn="l"/>
            <a:r>
              <a:rPr lang="en-GB" b="0" i="0" dirty="0">
                <a:solidFill>
                  <a:srgbClr val="000000"/>
                </a:solidFill>
                <a:effectLst/>
                <a:latin typeface="Söhne"/>
              </a:rPr>
              <a:t>In summary, while there are strategic options available for small companies in the pharmaceutical industry, challenges such as regulatory hurdles, limited resources, and competition from larger firms need to be carefully addressed and navigated to succeed in this complex and highly regulated sector.</a:t>
            </a:r>
          </a:p>
          <a:p>
            <a:br>
              <a:rPr lang="en-GB" b="0" i="0" dirty="0">
                <a:solidFill>
                  <a:srgbClr val="000000"/>
                </a:solidFill>
                <a:effectLst/>
                <a:latin typeface="Inter"/>
              </a:rPr>
            </a:br>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8</a:t>
            </a:fld>
            <a:endParaRPr kumimoji="0" lang="en-GB" altLang="en-US" dirty="0"/>
          </a:p>
        </p:txBody>
      </p:sp>
    </p:spTree>
    <p:extLst>
      <p:ext uri="{BB962C8B-B14F-4D97-AF65-F5344CB8AC3E}">
        <p14:creationId xmlns:p14="http://schemas.microsoft.com/office/powerpoint/2010/main" val="30027545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en-US" dirty="0"/>
              <a:t>https://www.youtube.com/watch?v=HMRJ8bFt5AU</a:t>
            </a:r>
          </a:p>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9</a:t>
            </a:fld>
            <a:endParaRPr kumimoji="0" lang="en-GB" altLang="en-US"/>
          </a:p>
        </p:txBody>
      </p:sp>
    </p:spTree>
    <p:extLst>
      <p:ext uri="{BB962C8B-B14F-4D97-AF65-F5344CB8AC3E}">
        <p14:creationId xmlns:p14="http://schemas.microsoft.com/office/powerpoint/2010/main" val="17074134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10</a:t>
            </a:fld>
            <a:endParaRPr kumimoji="0" lang="en-GB" altLang="en-US"/>
          </a:p>
        </p:txBody>
      </p:sp>
    </p:spTree>
    <p:extLst>
      <p:ext uri="{BB962C8B-B14F-4D97-AF65-F5344CB8AC3E}">
        <p14:creationId xmlns:p14="http://schemas.microsoft.com/office/powerpoint/2010/main" val="23700547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11</a:t>
            </a:fld>
            <a:endParaRPr kumimoji="0" lang="en-GB" altLang="en-US"/>
          </a:p>
        </p:txBody>
      </p:sp>
    </p:spTree>
    <p:extLst>
      <p:ext uri="{BB962C8B-B14F-4D97-AF65-F5344CB8AC3E}">
        <p14:creationId xmlns:p14="http://schemas.microsoft.com/office/powerpoint/2010/main" val="13533366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12</a:t>
            </a:fld>
            <a:endParaRPr kumimoji="0" lang="en-GB" altLang="en-US"/>
          </a:p>
        </p:txBody>
      </p:sp>
    </p:spTree>
    <p:extLst>
      <p:ext uri="{BB962C8B-B14F-4D97-AF65-F5344CB8AC3E}">
        <p14:creationId xmlns:p14="http://schemas.microsoft.com/office/powerpoint/2010/main" val="4001458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13</a:t>
            </a:fld>
            <a:endParaRPr kumimoji="0" lang="en-GB" altLang="en-US"/>
          </a:p>
        </p:txBody>
      </p:sp>
    </p:spTree>
    <p:extLst>
      <p:ext uri="{BB962C8B-B14F-4D97-AF65-F5344CB8AC3E}">
        <p14:creationId xmlns:p14="http://schemas.microsoft.com/office/powerpoint/2010/main" val="11936386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a:r>
              <a:rPr lang="en-GB" b="0" i="0" dirty="0">
                <a:effectLst/>
                <a:latin typeface="Söhne"/>
              </a:rPr>
              <a:t>TomTom, a company known for its navigation and mapping products, underwent strategic shifts post-2008, utilizing relatedness in various ways to shape its strategy:</a:t>
            </a:r>
          </a:p>
          <a:p>
            <a:pPr algn="l">
              <a:buFont typeface="+mj-lt"/>
              <a:buAutoNum type="arabicPeriod"/>
            </a:pPr>
            <a:r>
              <a:rPr lang="en-GB" b="1" i="0" dirty="0">
                <a:effectLst/>
                <a:latin typeface="Söhne"/>
              </a:rPr>
              <a:t>Diversification through Related Products and Services:</a:t>
            </a:r>
            <a:endParaRPr lang="en-GB" b="0" i="0" dirty="0">
              <a:effectLst/>
              <a:latin typeface="Söhne"/>
            </a:endParaRPr>
          </a:p>
          <a:p>
            <a:pPr marL="742950" lvl="1" indent="-285750" algn="l">
              <a:buFont typeface="+mj-lt"/>
              <a:buAutoNum type="arabicPeriod"/>
            </a:pPr>
            <a:r>
              <a:rPr lang="en-GB" b="0" i="0" dirty="0">
                <a:effectLst/>
                <a:latin typeface="Söhne"/>
              </a:rPr>
              <a:t>TomTom expanded its product offerings beyond standalone GPS devices. It ventured into related areas such as in-dash navigation systems for automobiles, fitness wearables (e.g., sports watches), and location-based services. This diversification leveraged its expertise in GPS technology and mapping data, extending its reach into adjacent markets.</a:t>
            </a:r>
          </a:p>
          <a:p>
            <a:pPr algn="l">
              <a:buFont typeface="+mj-lt"/>
              <a:buAutoNum type="arabicPeriod"/>
            </a:pPr>
            <a:r>
              <a:rPr lang="en-GB" b="1" i="0" dirty="0">
                <a:effectLst/>
                <a:latin typeface="Söhne"/>
              </a:rPr>
              <a:t>Acquisitions and Partnerships:</a:t>
            </a:r>
            <a:endParaRPr lang="en-GB" b="0" i="0" dirty="0">
              <a:effectLst/>
              <a:latin typeface="Söhne"/>
            </a:endParaRPr>
          </a:p>
          <a:p>
            <a:pPr marL="742950" lvl="1" indent="-285750" algn="l">
              <a:buFont typeface="+mj-lt"/>
              <a:buAutoNum type="arabicPeriod"/>
            </a:pPr>
            <a:r>
              <a:rPr lang="en-GB" b="0" i="0" dirty="0">
                <a:effectLst/>
                <a:latin typeface="Söhne"/>
              </a:rPr>
              <a:t>To enhance its relatedness and capabilities, TomTom made strategic acquisitions. For instance, in 2011, it acquired Tele Atlas, a digital mapping company, to strengthen its mapping database, ensuring accuracy and comprehensive coverage for its navigation solutions.</a:t>
            </a:r>
          </a:p>
          <a:p>
            <a:pPr marL="742950" lvl="1" indent="-285750" algn="l">
              <a:buFont typeface="+mj-lt"/>
              <a:buAutoNum type="arabicPeriod"/>
            </a:pPr>
            <a:r>
              <a:rPr lang="en-GB" b="0" i="0" dirty="0">
                <a:effectLst/>
                <a:latin typeface="Söhne"/>
              </a:rPr>
              <a:t>TomTom also formed partnerships with automobile manufacturers like Fiat Chrysler Automobiles (FCA) and others to integrate its navigation technology directly into vehicles, tapping into the automotive market.</a:t>
            </a:r>
          </a:p>
          <a:p>
            <a:pPr algn="l">
              <a:buFont typeface="+mj-lt"/>
              <a:buAutoNum type="arabicPeriod"/>
            </a:pPr>
            <a:r>
              <a:rPr lang="en-GB" b="1" i="0" dirty="0">
                <a:effectLst/>
                <a:latin typeface="Söhne"/>
              </a:rPr>
              <a:t>Focus on Software and Services:</a:t>
            </a:r>
            <a:endParaRPr lang="en-GB" b="0" i="0" dirty="0">
              <a:effectLst/>
              <a:latin typeface="Söhne"/>
            </a:endParaRPr>
          </a:p>
          <a:p>
            <a:pPr marL="742950" lvl="1" indent="-285750" algn="l">
              <a:buFont typeface="+mj-lt"/>
              <a:buAutoNum type="arabicPeriod"/>
            </a:pPr>
            <a:r>
              <a:rPr lang="en-GB" b="0" i="0" dirty="0">
                <a:effectLst/>
                <a:latin typeface="Söhne"/>
              </a:rPr>
              <a:t>Recognizing the shift in consumer preferences towards smartphone-based navigation, TomTom transitioned from predominantly hardware-based products to software and services. It developed navigation apps for mobile devices, providing navigation solutions compatible with smartphones, thereby capitalizing on the changing market trends.</a:t>
            </a:r>
          </a:p>
          <a:p>
            <a:pPr algn="l">
              <a:buFont typeface="+mj-lt"/>
              <a:buAutoNum type="arabicPeriod"/>
            </a:pPr>
            <a:r>
              <a:rPr lang="en-GB" b="1" i="0" dirty="0">
                <a:effectLst/>
                <a:latin typeface="Söhne"/>
              </a:rPr>
              <a:t>Enterprise Solutions:</a:t>
            </a:r>
            <a:endParaRPr lang="en-GB" b="0" i="0" dirty="0">
              <a:effectLst/>
              <a:latin typeface="Söhne"/>
            </a:endParaRPr>
          </a:p>
          <a:p>
            <a:pPr marL="742950" lvl="1" indent="-285750" algn="l">
              <a:buFont typeface="+mj-lt"/>
              <a:buAutoNum type="arabicPeriod"/>
            </a:pPr>
            <a:r>
              <a:rPr lang="en-GB" b="0" i="0" dirty="0">
                <a:effectLst/>
                <a:latin typeface="Söhne"/>
              </a:rPr>
              <a:t>TomTom expanded into providing location-based services for businesses and enterprises. It offered fleet management solutions, traffic data services, and geospatial analytics, leveraging its mapping and navigation expertise to cater to commercial and governmental entities.</a:t>
            </a:r>
          </a:p>
          <a:p>
            <a:pPr algn="l"/>
            <a:r>
              <a:rPr lang="en-GB" b="1" i="0" dirty="0">
                <a:effectLst/>
                <a:latin typeface="Söhne"/>
              </a:rPr>
              <a:t>Alternative Strategies Post-2008 for TomTom:</a:t>
            </a:r>
            <a:endParaRPr lang="en-GB" b="0" i="0" dirty="0">
              <a:effectLst/>
              <a:latin typeface="Söhne"/>
            </a:endParaRPr>
          </a:p>
          <a:p>
            <a:pPr algn="l"/>
            <a:r>
              <a:rPr lang="en-GB" b="0" i="0" dirty="0">
                <a:effectLst/>
                <a:latin typeface="Söhne"/>
              </a:rPr>
              <a:t>Several alternative strategies could have been considered by TomTom:</a:t>
            </a:r>
          </a:p>
          <a:p>
            <a:pPr algn="l">
              <a:buFont typeface="+mj-lt"/>
              <a:buAutoNum type="arabicPeriod"/>
            </a:pPr>
            <a:r>
              <a:rPr lang="en-GB" b="1" i="0" dirty="0">
                <a:effectLst/>
                <a:latin typeface="Söhne"/>
              </a:rPr>
              <a:t>Focus on Core Business:</a:t>
            </a:r>
            <a:endParaRPr lang="en-GB" b="0" i="0" dirty="0">
              <a:effectLst/>
              <a:latin typeface="Söhne"/>
            </a:endParaRPr>
          </a:p>
          <a:p>
            <a:pPr marL="742950" lvl="1" indent="-285750" algn="l">
              <a:buFont typeface="+mj-lt"/>
              <a:buAutoNum type="arabicPeriod"/>
            </a:pPr>
            <a:r>
              <a:rPr lang="en-GB" b="0" i="0" dirty="0">
                <a:effectLst/>
                <a:latin typeface="Söhne"/>
              </a:rPr>
              <a:t>Rather than diversifying, TomTom could have concentrated solely on refining and innovating its GPS devices and navigation solutions. This strategy would involve maximizing market share in its core market segment and potentially gaining a competitive edge through technological advancements.</a:t>
            </a:r>
          </a:p>
          <a:p>
            <a:pPr algn="l">
              <a:buFont typeface="+mj-lt"/>
              <a:buAutoNum type="arabicPeriod"/>
            </a:pPr>
            <a:r>
              <a:rPr lang="en-GB" b="1" i="0" dirty="0">
                <a:effectLst/>
                <a:latin typeface="Söhne"/>
              </a:rPr>
              <a:t>Partnership with Tech Companies:</a:t>
            </a:r>
            <a:endParaRPr lang="en-GB" b="0" i="0" dirty="0">
              <a:effectLst/>
              <a:latin typeface="Söhne"/>
            </a:endParaRPr>
          </a:p>
          <a:p>
            <a:pPr marL="742950" lvl="1" indent="-285750" algn="l">
              <a:buFont typeface="+mj-lt"/>
              <a:buAutoNum type="arabicPeriod"/>
            </a:pPr>
            <a:r>
              <a:rPr lang="en-GB" b="0" i="0" dirty="0">
                <a:effectLst/>
                <a:latin typeface="Söhne"/>
              </a:rPr>
              <a:t>Instead of shifting to software-based solutions, TomTom could have established stronger partnerships or collaborations with smartphone manufacturers or tech companies to integrate its navigation technology directly into mobile devices.</a:t>
            </a:r>
          </a:p>
          <a:p>
            <a:pPr algn="l">
              <a:buFont typeface="+mj-lt"/>
              <a:buAutoNum type="arabicPeriod"/>
            </a:pPr>
            <a:r>
              <a:rPr lang="en-GB" b="1" i="0" dirty="0">
                <a:effectLst/>
                <a:latin typeface="Söhne"/>
              </a:rPr>
              <a:t>Global Expansion Strategy:</a:t>
            </a:r>
            <a:endParaRPr lang="en-GB" b="0" i="0" dirty="0">
              <a:effectLst/>
              <a:latin typeface="Söhne"/>
            </a:endParaRPr>
          </a:p>
          <a:p>
            <a:pPr marL="742950" lvl="1" indent="-285750" algn="l">
              <a:buFont typeface="+mj-lt"/>
              <a:buAutoNum type="arabicPeriod"/>
            </a:pPr>
            <a:r>
              <a:rPr lang="en-GB" b="0" i="0" dirty="0">
                <a:effectLst/>
                <a:latin typeface="Söhne"/>
              </a:rPr>
              <a:t>TomTom could have pursued an aggressive international expansion strategy, focusing on penetrating emerging markets where navigation technology adoption was growing rapidly, aiming to become a dominant player in those regions.</a:t>
            </a:r>
          </a:p>
          <a:p>
            <a:pPr algn="l">
              <a:buFont typeface="+mj-lt"/>
              <a:buAutoNum type="arabicPeriod"/>
            </a:pPr>
            <a:r>
              <a:rPr lang="en-GB" b="1" i="0" dirty="0">
                <a:effectLst/>
                <a:latin typeface="Söhne"/>
              </a:rPr>
              <a:t>Specialization in B2B Services:</a:t>
            </a:r>
            <a:endParaRPr lang="en-GB" b="0" i="0" dirty="0">
              <a:effectLst/>
              <a:latin typeface="Söhne"/>
            </a:endParaRPr>
          </a:p>
          <a:p>
            <a:pPr marL="742950" lvl="1" indent="-285750" algn="l">
              <a:buFont typeface="+mj-lt"/>
              <a:buAutoNum type="arabicPeriod"/>
            </a:pPr>
            <a:r>
              <a:rPr lang="en-GB" b="0" i="0" dirty="0">
                <a:effectLst/>
                <a:latin typeface="Söhne"/>
              </a:rPr>
              <a:t>Alternatively, TomTom might have chosen to focus solely on enterprise solutions, emphasizing its B2B offerings and becoming a leader in providing location-based services for businesses and governments globally.</a:t>
            </a:r>
          </a:p>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14</a:t>
            </a:fld>
            <a:endParaRPr kumimoji="0" lang="en-GB" altLang="en-US"/>
          </a:p>
        </p:txBody>
      </p:sp>
    </p:spTree>
    <p:extLst>
      <p:ext uri="{BB962C8B-B14F-4D97-AF65-F5344CB8AC3E}">
        <p14:creationId xmlns:p14="http://schemas.microsoft.com/office/powerpoint/2010/main" val="23859105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t>Value-creating drivers for diversification are as follows:</a:t>
            </a:r>
          </a:p>
          <a:p>
            <a:endParaRPr lang="en-GB" altLang="en-US" dirty="0"/>
          </a:p>
          <a:p>
            <a:pPr marL="171450" indent="-171450">
              <a:buFont typeface="Arial" panose="020B0604020202020204" pitchFamily="34" charset="0"/>
              <a:buChar char="•"/>
            </a:pPr>
            <a:r>
              <a:rPr lang="en-GB" altLang="en-US" dirty="0"/>
              <a:t>Exploiting economies of scope. economies of scope refer to efficiency gains made through applying the organisation’s existing resources or competences to new markets or services.</a:t>
            </a:r>
          </a:p>
          <a:p>
            <a:pPr marL="171450" indent="-171450">
              <a:buFont typeface="Arial" panose="020B0604020202020204" pitchFamily="34" charset="0"/>
              <a:buChar char="•"/>
            </a:pPr>
            <a:endParaRPr lang="en-GB" altLang="en-US" dirty="0"/>
          </a:p>
          <a:p>
            <a:pPr marL="171450" indent="-171450">
              <a:buFont typeface="Arial" panose="020B0604020202020204" pitchFamily="34" charset="0"/>
              <a:buChar char="•"/>
            </a:pPr>
            <a:r>
              <a:rPr lang="en-GB" altLang="en-US" dirty="0"/>
              <a:t>Stretching corporate management competences (‘dominant logics’). This is a special case of economies of scope and refers to the potential for applying the skills of talented corporate-level managers to new businesses. </a:t>
            </a:r>
          </a:p>
          <a:p>
            <a:pPr marL="171450" indent="-171450">
              <a:buFont typeface="Arial" panose="020B0604020202020204" pitchFamily="34" charset="0"/>
              <a:buChar char="•"/>
            </a:pPr>
            <a:endParaRPr lang="en-GB" altLang="en-US" dirty="0"/>
          </a:p>
          <a:p>
            <a:pPr marL="171450" indent="-171450">
              <a:buFont typeface="Arial" panose="020B0604020202020204" pitchFamily="34" charset="0"/>
              <a:buChar char="•"/>
            </a:pPr>
            <a:r>
              <a:rPr lang="en-GB" altLang="en-US" dirty="0"/>
              <a:t>Spreading risk across a range of markets is another common justification for diversification.</a:t>
            </a:r>
          </a:p>
          <a:p>
            <a:pPr marL="171450" indent="-171450">
              <a:buFont typeface="Arial" panose="020B0604020202020204" pitchFamily="34" charset="0"/>
              <a:buChar char="•"/>
            </a:pPr>
            <a:endParaRPr lang="en-GB" altLang="en-US" dirty="0"/>
          </a:p>
          <a:p>
            <a:pPr marL="171450" indent="-171450">
              <a:buFont typeface="Arial" panose="020B0604020202020204" pitchFamily="34" charset="0"/>
              <a:buChar char="•"/>
            </a:pPr>
            <a:r>
              <a:rPr lang="en-GB" altLang="en-US" dirty="0"/>
              <a:t>Exploiting superior internal processes. Internal processes within a diversified corporation can often be more efficient than external processes in the open market. This is especially the case where external capital and labour markets do not yet work well, as in many developing economies. </a:t>
            </a:r>
          </a:p>
          <a:p>
            <a:pPr marL="171450" indent="-171450">
              <a:buFont typeface="Arial" panose="020B0604020202020204" pitchFamily="34" charset="0"/>
              <a:buChar char="•"/>
            </a:pPr>
            <a:endParaRPr lang="en-GB" altLang="en-US" dirty="0"/>
          </a:p>
          <a:p>
            <a:pPr marL="171450" indent="-171450">
              <a:buFont typeface="Arial" panose="020B0604020202020204" pitchFamily="34" charset="0"/>
              <a:buChar char="•"/>
            </a:pPr>
            <a:r>
              <a:rPr lang="en-GB" altLang="en-US" dirty="0"/>
              <a:t>Increasing market power.9 Being diversified in many businesses can increase power vis-à-vis competitors in at least two ways. First, having the same wide portfolio of products as a competitor increases the potential for mutual forbearance.</a:t>
            </a:r>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15</a:t>
            </a:fld>
            <a:endParaRPr kumimoji="0" lang="en-GB" altLang="en-US"/>
          </a:p>
        </p:txBody>
      </p:sp>
    </p:spTree>
    <p:extLst>
      <p:ext uri="{BB962C8B-B14F-4D97-AF65-F5344CB8AC3E}">
        <p14:creationId xmlns:p14="http://schemas.microsoft.com/office/powerpoint/2010/main" val="41700194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t>Value-creating drivers for diversification are as follows:</a:t>
            </a:r>
          </a:p>
          <a:p>
            <a:endParaRPr lang="en-GB" altLang="en-US" dirty="0"/>
          </a:p>
          <a:p>
            <a:pPr marL="171450" indent="-171450">
              <a:buFont typeface="Arial" panose="020B0604020202020204" pitchFamily="34" charset="0"/>
              <a:buChar char="•"/>
            </a:pPr>
            <a:r>
              <a:rPr lang="en-GB" altLang="en-US" dirty="0"/>
              <a:t>Exploiting economies of scope. economies of scope refer to efficiency gains made through applying the organisation’s existing resources or competences to new markets or services.</a:t>
            </a:r>
          </a:p>
          <a:p>
            <a:pPr marL="171450" indent="-171450">
              <a:buFont typeface="Arial" panose="020B0604020202020204" pitchFamily="34" charset="0"/>
              <a:buChar char="•"/>
            </a:pPr>
            <a:endParaRPr lang="en-GB" altLang="en-US" dirty="0"/>
          </a:p>
          <a:p>
            <a:pPr marL="171450" indent="-171450">
              <a:buFont typeface="Arial" panose="020B0604020202020204" pitchFamily="34" charset="0"/>
              <a:buChar char="•"/>
            </a:pPr>
            <a:r>
              <a:rPr lang="en-GB" altLang="en-US" dirty="0"/>
              <a:t>Stretching corporate management competences (‘dominant logics’). This is a special case of economies of scope and refers to the potential for applying the skills of talented corporate-level managers to new businesses. </a:t>
            </a:r>
          </a:p>
          <a:p>
            <a:pPr marL="171450" indent="-171450">
              <a:buFont typeface="Arial" panose="020B0604020202020204" pitchFamily="34" charset="0"/>
              <a:buChar char="•"/>
            </a:pPr>
            <a:endParaRPr lang="en-GB" altLang="en-US" dirty="0"/>
          </a:p>
          <a:p>
            <a:pPr marL="171450" indent="-171450">
              <a:buFont typeface="Arial" panose="020B0604020202020204" pitchFamily="34" charset="0"/>
              <a:buChar char="•"/>
            </a:pPr>
            <a:r>
              <a:rPr lang="en-GB" altLang="en-US" dirty="0"/>
              <a:t>Spreading risk across a range of markets is another common justification for diversification.</a:t>
            </a:r>
          </a:p>
          <a:p>
            <a:pPr marL="171450" indent="-171450">
              <a:buFont typeface="Arial" panose="020B0604020202020204" pitchFamily="34" charset="0"/>
              <a:buChar char="•"/>
            </a:pPr>
            <a:endParaRPr lang="en-GB" altLang="en-US" dirty="0"/>
          </a:p>
          <a:p>
            <a:pPr marL="171450" indent="-171450">
              <a:buFont typeface="Arial" panose="020B0604020202020204" pitchFamily="34" charset="0"/>
              <a:buChar char="•"/>
            </a:pPr>
            <a:r>
              <a:rPr lang="en-GB" altLang="en-US" dirty="0"/>
              <a:t>Exploiting superior internal processes. Internal processes within a diversified corporation can often be more efficient than external processes in the open market. This is especially the case where external capital and labour markets do not yet work well, as in many developing economies. </a:t>
            </a:r>
          </a:p>
          <a:p>
            <a:pPr marL="171450" indent="-171450">
              <a:buFont typeface="Arial" panose="020B0604020202020204" pitchFamily="34" charset="0"/>
              <a:buChar char="•"/>
            </a:pPr>
            <a:endParaRPr lang="en-GB" altLang="en-US" dirty="0"/>
          </a:p>
          <a:p>
            <a:pPr marL="171450" indent="-171450">
              <a:buFont typeface="Arial" panose="020B0604020202020204" pitchFamily="34" charset="0"/>
              <a:buChar char="•"/>
            </a:pPr>
            <a:r>
              <a:rPr lang="en-GB" altLang="en-US" dirty="0"/>
              <a:t>Increasing market power.9 Being diversified in many businesses can increase power vis-à-vis competitors in at least two ways. First, having the same wide portfolio of products as a competitor increases the potential for mutual forbearance.</a:t>
            </a:r>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16</a:t>
            </a:fld>
            <a:endParaRPr kumimoji="0" lang="en-GB" altLang="en-US"/>
          </a:p>
        </p:txBody>
      </p:sp>
    </p:spTree>
    <p:extLst>
      <p:ext uri="{BB962C8B-B14F-4D97-AF65-F5344CB8AC3E}">
        <p14:creationId xmlns:p14="http://schemas.microsoft.com/office/powerpoint/2010/main" val="17059385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17</a:t>
            </a:fld>
            <a:endParaRPr kumimoji="0" lang="en-GB" altLang="en-US"/>
          </a:p>
        </p:txBody>
      </p:sp>
    </p:spTree>
    <p:extLst>
      <p:ext uri="{BB962C8B-B14F-4D97-AF65-F5344CB8AC3E}">
        <p14:creationId xmlns:p14="http://schemas.microsoft.com/office/powerpoint/2010/main" val="39948026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18</a:t>
            </a:fld>
            <a:endParaRPr kumimoji="0" lang="en-GB" altLang="en-US"/>
          </a:p>
        </p:txBody>
      </p:sp>
    </p:spTree>
    <p:extLst>
      <p:ext uri="{BB962C8B-B14F-4D97-AF65-F5344CB8AC3E}">
        <p14:creationId xmlns:p14="http://schemas.microsoft.com/office/powerpoint/2010/main" val="17132882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t>In 2005, eBay Inc. (NASDAQ: EBAY) purchased Skype for $2.6 billion.﻿ The purchase price was extremely high considering that Skype had only $7 million in revenues. Meg Whitman, eBay's CEO, justified the acquisition by arguing that Skype would improve the auction site by giving its users a better platform for communicating. Ultimately eBay's users rejected Skype's technology considering it unnecessary for conducting auctions, and the rationale for the purchase dissipated. Two years after the acquisition, eBay informed its shareholders that it would write down the value of Skype by $900 million.﻿ In 2011, eBay was fortunate to find a higher bidder for Skype. It sold Skype to Microsoft and realized a $1.4 billion profit.﻿ While the eBay and Skype merger failed because eBay miscalculated its customers' demand for Skype's product, other M&amp;A deals have failed for completely different reasons.</a:t>
            </a:r>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19</a:t>
            </a:fld>
            <a:endParaRPr kumimoji="0" lang="en-GB" altLang="en-US"/>
          </a:p>
        </p:txBody>
      </p:sp>
    </p:spTree>
    <p:extLst>
      <p:ext uri="{BB962C8B-B14F-4D97-AF65-F5344CB8AC3E}">
        <p14:creationId xmlns:p14="http://schemas.microsoft.com/office/powerpoint/2010/main" val="3398394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t>The growth/share axes of the BCG matrix define four sorts of business:</a:t>
            </a:r>
          </a:p>
          <a:p>
            <a:endParaRPr lang="en-GB" altLang="en-US" dirty="0"/>
          </a:p>
          <a:p>
            <a:pPr marL="171450" indent="-171450">
              <a:buFont typeface="Arial" panose="020B0604020202020204" pitchFamily="34" charset="0"/>
              <a:buChar char="•"/>
            </a:pPr>
            <a:r>
              <a:rPr lang="en-GB" altLang="en-US" dirty="0"/>
              <a:t>A star is a business unit within a portfolio that has a high market share in a growing market. The business unit may be spending heavily to keep up with growth, but high market share should yield sufficient profits to make it more or less self-sufficient in terms of investment needs.</a:t>
            </a:r>
          </a:p>
          <a:p>
            <a:pPr marL="171450" indent="-171450">
              <a:buFont typeface="Arial" panose="020B0604020202020204" pitchFamily="34" charset="0"/>
              <a:buChar char="•"/>
            </a:pPr>
            <a:endParaRPr lang="en-GB" altLang="en-US" dirty="0"/>
          </a:p>
          <a:p>
            <a:pPr marL="171450" indent="-171450">
              <a:buFont typeface="Arial" panose="020B0604020202020204" pitchFamily="34" charset="0"/>
              <a:buChar char="•"/>
            </a:pPr>
            <a:r>
              <a:rPr lang="en-GB" altLang="en-US" dirty="0"/>
              <a:t>A question mark (or problem child) is a business unit within a portfolio that is in a growing market, but does not yet have high market share. Developing question marks into stars, with high market share, takes heavy investment. Many question marks fail to develop, so the BCG advises corporate parents to nurture several at a time. It is important to make sure that some question marks develop into stars, as existing stars eventually become cash cows and cash cows may decline into dogs. </a:t>
            </a:r>
          </a:p>
          <a:p>
            <a:pPr marL="171450" indent="-171450">
              <a:buFont typeface="Arial" panose="020B0604020202020204" pitchFamily="34" charset="0"/>
              <a:buChar char="•"/>
            </a:pPr>
            <a:endParaRPr lang="en-GB" altLang="en-US" dirty="0"/>
          </a:p>
          <a:p>
            <a:pPr marL="171450" indent="-171450">
              <a:buFont typeface="Arial" panose="020B0604020202020204" pitchFamily="34" charset="0"/>
              <a:buChar char="•"/>
            </a:pPr>
            <a:r>
              <a:rPr lang="en-GB" altLang="en-US" dirty="0"/>
              <a:t>A cash cow is a business unit within a portfolio that has a high market share in a mature market. However, because growth is low, investment needs are less, while high market share means that the business unit should be profitable. The cash cow should then be a cash provider, helping to fund investments in question marks.</a:t>
            </a:r>
          </a:p>
          <a:p>
            <a:pPr marL="171450" indent="-171450">
              <a:buFont typeface="Arial" panose="020B0604020202020204" pitchFamily="34" charset="0"/>
              <a:buChar char="•"/>
            </a:pPr>
            <a:endParaRPr lang="en-GB" altLang="en-US" dirty="0"/>
          </a:p>
          <a:p>
            <a:pPr marL="171450" indent="-171450">
              <a:buFont typeface="Arial" panose="020B0604020202020204" pitchFamily="34" charset="0"/>
              <a:buChar char="•"/>
            </a:pPr>
            <a:r>
              <a:rPr lang="en-GB" altLang="en-US" dirty="0"/>
              <a:t>Dogs are business units within a portfolio that have low share in static or declining markets and are thus the worst of all combinations. They may be a cash drain and use up a disproportionate amount of managerial time and company resources. The BCG usually recommends divestment or closure.</a:t>
            </a:r>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20</a:t>
            </a:fld>
            <a:endParaRPr kumimoji="0" lang="en-GB" altLang="en-US"/>
          </a:p>
        </p:txBody>
      </p:sp>
    </p:spTree>
    <p:extLst>
      <p:ext uri="{BB962C8B-B14F-4D97-AF65-F5344CB8AC3E}">
        <p14:creationId xmlns:p14="http://schemas.microsoft.com/office/powerpoint/2010/main" val="19058264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t>The growth/share axes of the BCG matrix define four sorts of business:</a:t>
            </a:r>
          </a:p>
          <a:p>
            <a:endParaRPr lang="en-GB" altLang="en-US" dirty="0"/>
          </a:p>
          <a:p>
            <a:pPr marL="171450" indent="-171450">
              <a:buFont typeface="Arial" panose="020B0604020202020204" pitchFamily="34" charset="0"/>
              <a:buChar char="•"/>
            </a:pPr>
            <a:r>
              <a:rPr lang="en-GB" altLang="en-US" dirty="0"/>
              <a:t>A star is a business unit within a portfolio that has a high market share in a growing market. The business unit may be spending heavily to keep up with growth, but high market share should yield sufficient profits to make it more or less self-sufficient in terms of investment needs.</a:t>
            </a:r>
          </a:p>
          <a:p>
            <a:pPr marL="171450" indent="-171450">
              <a:buFont typeface="Arial" panose="020B0604020202020204" pitchFamily="34" charset="0"/>
              <a:buChar char="•"/>
            </a:pPr>
            <a:endParaRPr lang="en-GB" altLang="en-US" dirty="0"/>
          </a:p>
          <a:p>
            <a:pPr marL="171450" indent="-171450">
              <a:buFont typeface="Arial" panose="020B0604020202020204" pitchFamily="34" charset="0"/>
              <a:buChar char="•"/>
            </a:pPr>
            <a:r>
              <a:rPr lang="en-GB" altLang="en-US" dirty="0"/>
              <a:t>A question mark (or problem child) is a business unit within a portfolio that is in a growing market, but does not yet have high market share. Developing question marks into stars, with high market share, takes heavy investment. Many question marks fail to develop, so the BCG advises corporate parents to nurture several at a time. It is important to make sure that some question marks develop into stars, as existing stars eventually become cash cows and cash cows may decline into dogs. </a:t>
            </a:r>
          </a:p>
          <a:p>
            <a:pPr marL="171450" indent="-171450">
              <a:buFont typeface="Arial" panose="020B0604020202020204" pitchFamily="34" charset="0"/>
              <a:buChar char="•"/>
            </a:pPr>
            <a:endParaRPr lang="en-GB" altLang="en-US" dirty="0"/>
          </a:p>
          <a:p>
            <a:pPr marL="171450" indent="-171450">
              <a:buFont typeface="Arial" panose="020B0604020202020204" pitchFamily="34" charset="0"/>
              <a:buChar char="•"/>
            </a:pPr>
            <a:r>
              <a:rPr lang="en-GB" altLang="en-US" dirty="0"/>
              <a:t>A cash cow is a business unit within a portfolio that has a high market share in a mature market. However, because growth is low, investment needs are less, while high market share means that the business unit should be profitable. The cash cow should then be a cash provider, helping to fund investments in question marks.</a:t>
            </a:r>
          </a:p>
          <a:p>
            <a:pPr marL="171450" indent="-171450">
              <a:buFont typeface="Arial" panose="020B0604020202020204" pitchFamily="34" charset="0"/>
              <a:buChar char="•"/>
            </a:pPr>
            <a:endParaRPr lang="en-GB" altLang="en-US" dirty="0"/>
          </a:p>
          <a:p>
            <a:pPr marL="171450" indent="-171450">
              <a:buFont typeface="Arial" panose="020B0604020202020204" pitchFamily="34" charset="0"/>
              <a:buChar char="•"/>
            </a:pPr>
            <a:r>
              <a:rPr lang="en-GB" altLang="en-US" dirty="0"/>
              <a:t>Dogs are business units within a portfolio that have low share in static or declining markets and are thus the worst of all combinations. They may be a cash drain and use up a disproportionate amount of managerial time and company resources. The BCG usually recommends divestment or closure.</a:t>
            </a:r>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21</a:t>
            </a:fld>
            <a:endParaRPr kumimoji="0" lang="en-GB" altLang="en-US"/>
          </a:p>
        </p:txBody>
      </p:sp>
    </p:spTree>
    <p:extLst>
      <p:ext uri="{BB962C8B-B14F-4D97-AF65-F5344CB8AC3E}">
        <p14:creationId xmlns:p14="http://schemas.microsoft.com/office/powerpoint/2010/main" val="9946596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22</a:t>
            </a:fld>
            <a:endParaRPr kumimoji="0" lang="en-GB" altLang="en-US"/>
          </a:p>
        </p:txBody>
      </p:sp>
    </p:spTree>
    <p:extLst>
      <p:ext uri="{BB962C8B-B14F-4D97-AF65-F5344CB8AC3E}">
        <p14:creationId xmlns:p14="http://schemas.microsoft.com/office/powerpoint/2010/main" val="24655357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23</a:t>
            </a:fld>
            <a:endParaRPr kumimoji="0" lang="en-GB" altLang="en-US"/>
          </a:p>
        </p:txBody>
      </p:sp>
    </p:spTree>
    <p:extLst>
      <p:ext uri="{BB962C8B-B14F-4D97-AF65-F5344CB8AC3E}">
        <p14:creationId xmlns:p14="http://schemas.microsoft.com/office/powerpoint/2010/main" val="70063489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527051" y="6524626"/>
            <a:ext cx="1295400" cy="219075"/>
          </a:xfrm>
        </p:spPr>
        <p:txBody>
          <a:bodyPr/>
          <a:lstStyle>
            <a:lvl1pPr>
              <a:defRPr/>
            </a:lvl1pPr>
          </a:lstStyle>
          <a:p>
            <a:pPr>
              <a:defRPr/>
            </a:pPr>
            <a:fld id="{953126BE-2B11-4C15-9167-0AEA0ED2A25D}" type="datetime1">
              <a:rPr lang="en-GB" altLang="en-US" smtClean="0"/>
              <a:t>02/02/2026</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4B939ABA-8476-47D9-80A0-5033786BCB72}" type="datetime1">
              <a:rPr lang="en-GB" altLang="en-US" smtClean="0"/>
              <a:t>02/02/2026</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A80D81D-633B-4627-A562-25F3E6B64B11}" type="datetime1">
              <a:rPr lang="en-GB" altLang="en-US" smtClean="0"/>
              <a:t>02/02/2026</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C8156C84-0050-45C6-A153-D430B4C0D6FF}" type="datetime1">
              <a:rPr lang="en-GB" altLang="en-US" smtClean="0"/>
              <a:t>02/02/2026</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52E9540D-0AA9-4962-9475-E8ADC6DD4930}" type="datetime1">
              <a:rPr lang="en-GB" altLang="en-US" smtClean="0"/>
              <a:t>02/02/2026</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418B36E-4321-400C-8E7A-4FCB9118D968}" type="datetime1">
              <a:rPr lang="en-GB" altLang="en-US" smtClean="0"/>
              <a:t>02/02/2026</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EBCCEA-FF61-4260-ACFE-7F7C23F62991}" type="datetime1">
              <a:rPr lang="en-GB" altLang="en-US" smtClean="0"/>
              <a:t>02/02/2026</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D0D050C-C869-4CC5-9D78-7F483CBE7183}" type="datetime1">
              <a:rPr lang="en-GB" altLang="en-US" smtClean="0"/>
              <a:t>02/02/2026</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C634482C-3897-478C-BB79-23A31000D5CF}" type="datetime1">
              <a:rPr lang="en-GB" altLang="en-US" smtClean="0"/>
              <a:t>02/02/2026</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81E1161B-8EB7-4236-A7DB-8E6C420692B9}" type="datetime1">
              <a:rPr lang="en-GB" altLang="en-US" smtClean="0"/>
              <a:t>02/02/2026</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4D4FE7E7-A98C-4CEB-A79A-5015CF368AA9}" type="datetime1">
              <a:rPr lang="en-GB" altLang="en-US" smtClean="0"/>
              <a:t>02/02/2026</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633D1104-0316-455E-BAFF-BC38C56D81EE}" type="datetime1">
              <a:rPr lang="en-GB" altLang="en-US" smtClean="0"/>
              <a:t>02/02/2026</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jp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1.jpg"/><Relationship Id="rId5" Type="http://schemas.openxmlformats.org/officeDocument/2006/relationships/image" Target="../media/image10.jpe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7" Type="http://schemas.openxmlformats.org/officeDocument/2006/relationships/image" Target="../media/image27.jp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26.jpeg"/><Relationship Id="rId5" Type="http://schemas.openxmlformats.org/officeDocument/2006/relationships/image" Target="../media/image25.png"/><Relationship Id="rId4" Type="http://schemas.openxmlformats.org/officeDocument/2006/relationships/image" Target="../media/image24.png"/></Relationships>
</file>

<file path=ppt/slides/_rels/slide1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2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2214885" y="476672"/>
            <a:ext cx="7772400" cy="1512888"/>
          </a:xfrm>
        </p:spPr>
        <p:txBody>
          <a:bodyPr/>
          <a:lstStyle/>
          <a:p>
            <a:pPr eaLnBrk="1" hangingPunct="1"/>
            <a:r>
              <a:rPr lang="en-GB" b="1"/>
              <a:t>LCBB6015 </a:t>
            </a:r>
            <a:endParaRPr lang="en-GB" altLang="en-US" dirty="0"/>
          </a:p>
        </p:txBody>
      </p:sp>
      <p:sp>
        <p:nvSpPr>
          <p:cNvPr id="5" name="Subtitle 4">
            <a:extLst>
              <a:ext uri="{FF2B5EF4-FFF2-40B4-BE49-F238E27FC236}">
                <a16:creationId xmlns:a16="http://schemas.microsoft.com/office/drawing/2014/main" id="{E8FBFAA6-7D53-4F46-B4FA-B6E25AA48337}"/>
              </a:ext>
            </a:extLst>
          </p:cNvPr>
          <p:cNvSpPr txBox="1">
            <a:spLocks/>
          </p:cNvSpPr>
          <p:nvPr/>
        </p:nvSpPr>
        <p:spPr bwMode="auto">
          <a:xfrm>
            <a:off x="947428" y="3717032"/>
            <a:ext cx="10297144" cy="2232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panose="020B0604020202020204" pitchFamily="34"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panose="020B0604020202020204" pitchFamily="34"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panose="020B0604020202020204" pitchFamily="34"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r>
              <a:rPr lang="en-GB" altLang="en-US" b="1">
                <a:solidFill>
                  <a:srgbClr val="FFFF00"/>
                </a:solidFill>
              </a:rPr>
              <a:t>Week 5</a:t>
            </a:r>
            <a:endParaRPr lang="en-GB" altLang="en-US" b="1" dirty="0">
              <a:solidFill>
                <a:srgbClr val="FFFF00"/>
              </a:solidFill>
            </a:endParaRPr>
          </a:p>
          <a:p>
            <a:pPr eaLnBrk="1" hangingPunct="1"/>
            <a:r>
              <a:rPr lang="en-GB" altLang="en-US" sz="4000" dirty="0">
                <a:solidFill>
                  <a:srgbClr val="FFFF00"/>
                </a:solidFill>
              </a:rPr>
              <a:t>Business Strategy and Corporate Strategy</a:t>
            </a:r>
            <a:endParaRPr lang="en-GB" altLang="en-US" dirty="0">
              <a:solidFill>
                <a:schemeClr val="tx1"/>
              </a:solidFill>
            </a:endParaRPr>
          </a:p>
        </p:txBody>
      </p:sp>
      <p:sp>
        <p:nvSpPr>
          <p:cNvPr id="7" name="Subtitle 4">
            <a:extLst>
              <a:ext uri="{FF2B5EF4-FFF2-40B4-BE49-F238E27FC236}">
                <a16:creationId xmlns:a16="http://schemas.microsoft.com/office/drawing/2014/main" id="{673C1525-F3A6-4A8D-B8F9-227D18C2359A}"/>
              </a:ext>
            </a:extLst>
          </p:cNvPr>
          <p:cNvSpPr txBox="1">
            <a:spLocks/>
          </p:cNvSpPr>
          <p:nvPr/>
        </p:nvSpPr>
        <p:spPr bwMode="auto">
          <a:xfrm>
            <a:off x="479376" y="2276872"/>
            <a:ext cx="10945216" cy="648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panose="020B0604020202020204" pitchFamily="34"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panose="020B0604020202020204" pitchFamily="34"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panose="020B0604020202020204" pitchFamily="34"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r>
              <a:rPr lang="en-GB" sz="4000" b="1" dirty="0">
                <a:ln w="13462">
                  <a:solidFill>
                    <a:schemeClr val="bg1"/>
                  </a:solidFill>
                  <a:prstDash val="solid"/>
                </a:ln>
                <a:solidFill>
                  <a:srgbClr val="0000FF"/>
                </a:solidFill>
                <a:effectLst>
                  <a:outerShdw dist="38100" dir="2700000" algn="bl" rotWithShape="0">
                    <a:schemeClr val="accent5"/>
                  </a:outerShdw>
                </a:effectLst>
                <a:latin typeface="Aharoni" panose="02010803020104030203" pitchFamily="2" charset="-79"/>
                <a:cs typeface="Aharoni" panose="02010803020104030203" pitchFamily="2" charset="-79"/>
              </a:rPr>
              <a:t> Strategic Management and Sustainability</a:t>
            </a:r>
            <a:endParaRPr lang="en-GB" altLang="en-US" sz="3600" b="1" dirty="0">
              <a:ln w="13462">
                <a:solidFill>
                  <a:schemeClr val="bg1"/>
                </a:solidFill>
                <a:prstDash val="solid"/>
              </a:ln>
              <a:solidFill>
                <a:srgbClr val="0000FF"/>
              </a:solidFill>
              <a:effectLst>
                <a:outerShdw dist="38100" dir="2700000" algn="bl" rotWithShape="0">
                  <a:schemeClr val="accent5"/>
                </a:outerShdw>
              </a:effectLst>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3701004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Learning Objectives</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31404" y="1484784"/>
            <a:ext cx="10729191" cy="4248472"/>
          </a:xfrm>
        </p:spPr>
        <p:txBody>
          <a:bodyPr/>
          <a:lstStyle/>
          <a:p>
            <a:pPr algn="just"/>
            <a:r>
              <a:rPr lang="en-GB" sz="2500" dirty="0"/>
              <a:t>Assess business strategy in terms of the generic strategies of cost leadership, differentiation, focus and hybrid strategy.</a:t>
            </a:r>
          </a:p>
          <a:p>
            <a:pPr algn="just"/>
            <a:r>
              <a:rPr lang="en-GB" sz="2500" dirty="0"/>
              <a:t>Assess the benefits of cooperation in business strategy.</a:t>
            </a:r>
          </a:p>
          <a:p>
            <a:pPr algn="just"/>
            <a:r>
              <a:rPr lang="en-GB" sz="2500" dirty="0"/>
              <a:t>Identify alternative strategy options, including market penetration, product development, market development and diversification.</a:t>
            </a:r>
          </a:p>
          <a:p>
            <a:pPr algn="just"/>
            <a:r>
              <a:rPr lang="en-GB" sz="2500" dirty="0"/>
              <a:t>Distinguish between different diversification strategies (related and conglomerate diversification) and evaluate diversification drivers.</a:t>
            </a:r>
          </a:p>
          <a:p>
            <a:pPr algn="just"/>
            <a:r>
              <a:rPr lang="en-GB" sz="2500" dirty="0"/>
              <a:t>Analyse the ways in which a corporate parent can add or destroy value for its portfolio of business units.</a:t>
            </a:r>
          </a:p>
          <a:p>
            <a:endParaRPr lang="en-US" sz="2800" dirty="0"/>
          </a:p>
          <a:p>
            <a:pPr marL="0" indent="0" eaLnBrk="1" hangingPunct="1">
              <a:buNone/>
              <a:defRPr/>
            </a:pPr>
            <a:endParaRPr lang="en-GB" altLang="en-US" sz="24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Business-Level Strategy</a:t>
            </a:r>
          </a:p>
        </p:txBody>
      </p:sp>
      <p:sp>
        <p:nvSpPr>
          <p:cNvPr id="5" name="Content Placeholder 2">
            <a:extLst>
              <a:ext uri="{FF2B5EF4-FFF2-40B4-BE49-F238E27FC236}">
                <a16:creationId xmlns:a16="http://schemas.microsoft.com/office/drawing/2014/main" id="{2C8FA492-45D3-451B-AF33-F4560BE3A080}"/>
              </a:ext>
            </a:extLst>
          </p:cNvPr>
          <p:cNvSpPr txBox="1">
            <a:spLocks/>
          </p:cNvSpPr>
          <p:nvPr/>
        </p:nvSpPr>
        <p:spPr bwMode="auto">
          <a:xfrm>
            <a:off x="479376" y="1268760"/>
            <a:ext cx="11152796" cy="2520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2300" b="1" dirty="0">
                <a:solidFill>
                  <a:srgbClr val="FF0000"/>
                </a:solidFill>
              </a:rPr>
              <a:t>Business-level Strategy </a:t>
            </a:r>
            <a:r>
              <a:rPr lang="en-GB" sz="2300" dirty="0"/>
              <a:t>- A business’s overall competitive theme; the way it positions itself in the marketplace to gain a competitive advantage, and the different positioning strategies that it can use in different industry settings.</a:t>
            </a:r>
          </a:p>
          <a:p>
            <a:pPr algn="just">
              <a:buClr>
                <a:schemeClr val="tx1"/>
              </a:buClr>
            </a:pPr>
            <a:r>
              <a:rPr lang="en-GB" sz="2300" dirty="0"/>
              <a:t>Business-level strategy is about whom a company decides to serve (which customer segments), what customer needs and desires the company is trying to satisfy, and how the company decides to satisfy those needs and desires.</a:t>
            </a:r>
            <a:endParaRPr lang="en-GB" sz="2700" dirty="0"/>
          </a:p>
        </p:txBody>
      </p:sp>
      <p:pic>
        <p:nvPicPr>
          <p:cNvPr id="3" name="Picture 2" descr="A close up of a piece of paper&#10;&#10;Description automatically generated">
            <a:extLst>
              <a:ext uri="{FF2B5EF4-FFF2-40B4-BE49-F238E27FC236}">
                <a16:creationId xmlns:a16="http://schemas.microsoft.com/office/drawing/2014/main" id="{61740B84-D7E5-4FE2-98BE-8ABCB7711E7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23792" y="3533376"/>
            <a:ext cx="7381403" cy="2160240"/>
          </a:xfrm>
          <a:prstGeom prst="rect">
            <a:avLst/>
          </a:prstGeom>
        </p:spPr>
      </p:pic>
      <p:sp>
        <p:nvSpPr>
          <p:cNvPr id="6" name="Content Placeholder 2">
            <a:extLst>
              <a:ext uri="{FF2B5EF4-FFF2-40B4-BE49-F238E27FC236}">
                <a16:creationId xmlns:a16="http://schemas.microsoft.com/office/drawing/2014/main" id="{5A553B68-F86F-45E1-BB3D-7C630A547932}"/>
              </a:ext>
            </a:extLst>
          </p:cNvPr>
          <p:cNvSpPr txBox="1">
            <a:spLocks/>
          </p:cNvSpPr>
          <p:nvPr/>
        </p:nvSpPr>
        <p:spPr bwMode="auto">
          <a:xfrm>
            <a:off x="487440" y="3541468"/>
            <a:ext cx="3736352" cy="2160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2300" dirty="0"/>
              <a:t>Business-level strategy refers to the overarching competitive theme of a company in a given market.</a:t>
            </a:r>
            <a:endParaRPr lang="en-GB" sz="2700" dirty="0"/>
          </a:p>
        </p:txBody>
      </p:sp>
    </p:spTree>
    <p:extLst>
      <p:ext uri="{BB962C8B-B14F-4D97-AF65-F5344CB8AC3E}">
        <p14:creationId xmlns:p14="http://schemas.microsoft.com/office/powerpoint/2010/main" val="2947701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par>
                                <p:cTn id="10" presetID="31"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1000" fill="hold"/>
                                        <p:tgtEl>
                                          <p:spTgt spid="3"/>
                                        </p:tgtEl>
                                        <p:attrNameLst>
                                          <p:attrName>ppt_w</p:attrName>
                                        </p:attrNameLst>
                                      </p:cBhvr>
                                      <p:tavLst>
                                        <p:tav tm="0">
                                          <p:val>
                                            <p:fltVal val="0"/>
                                          </p:val>
                                        </p:tav>
                                        <p:tav tm="100000">
                                          <p:val>
                                            <p:strVal val="#ppt_w"/>
                                          </p:val>
                                        </p:tav>
                                      </p:tavLst>
                                    </p:anim>
                                    <p:anim calcmode="lin" valueType="num">
                                      <p:cBhvr>
                                        <p:cTn id="13" dur="1000" fill="hold"/>
                                        <p:tgtEl>
                                          <p:spTgt spid="3"/>
                                        </p:tgtEl>
                                        <p:attrNameLst>
                                          <p:attrName>ppt_h</p:attrName>
                                        </p:attrNameLst>
                                      </p:cBhvr>
                                      <p:tavLst>
                                        <p:tav tm="0">
                                          <p:val>
                                            <p:fltVal val="0"/>
                                          </p:val>
                                        </p:tav>
                                        <p:tav tm="100000">
                                          <p:val>
                                            <p:strVal val="#ppt_h"/>
                                          </p:val>
                                        </p:tav>
                                      </p:tavLst>
                                    </p:anim>
                                    <p:anim calcmode="lin" valueType="num">
                                      <p:cBhvr>
                                        <p:cTn id="14" dur="1000" fill="hold"/>
                                        <p:tgtEl>
                                          <p:spTgt spid="3"/>
                                        </p:tgtEl>
                                        <p:attrNameLst>
                                          <p:attrName>style.rotation</p:attrName>
                                        </p:attrNameLst>
                                      </p:cBhvr>
                                      <p:tavLst>
                                        <p:tav tm="0">
                                          <p:val>
                                            <p:fltVal val="90"/>
                                          </p:val>
                                        </p:tav>
                                        <p:tav tm="100000">
                                          <p:val>
                                            <p:fltVal val="0"/>
                                          </p:val>
                                        </p:tav>
                                      </p:tavLst>
                                    </p:anim>
                                    <p:animEffect transition="in" filter="fade">
                                      <p:cBhvr>
                                        <p:cTn id="15" dur="10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5">
                                            <p:txEl>
                                              <p:pRg st="1" end="1"/>
                                            </p:txEl>
                                          </p:spTgt>
                                        </p:tgtEl>
                                        <p:attrNameLst>
                                          <p:attrName>style.visibility</p:attrName>
                                        </p:attrNameLst>
                                      </p:cBhvr>
                                      <p:to>
                                        <p:strVal val="visible"/>
                                      </p:to>
                                    </p:set>
                                    <p:animEffect transition="in" filter="fade">
                                      <p:cBhvr>
                                        <p:cTn id="20" dur="1000"/>
                                        <p:tgtEl>
                                          <p:spTgt spid="5">
                                            <p:txEl>
                                              <p:pRg st="1" end="1"/>
                                            </p:txEl>
                                          </p:spTgt>
                                        </p:tgtEl>
                                      </p:cBhvr>
                                    </p:animEffect>
                                    <p:anim calcmode="lin" valueType="num">
                                      <p:cBhvr>
                                        <p:cTn id="21"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6">
                                            <p:txEl>
                                              <p:pRg st="0" end="0"/>
                                            </p:txEl>
                                          </p:spTgt>
                                        </p:tgtEl>
                                        <p:attrNameLst>
                                          <p:attrName>style.visibility</p:attrName>
                                        </p:attrNameLst>
                                      </p:cBhvr>
                                      <p:to>
                                        <p:strVal val="visible"/>
                                      </p:to>
                                    </p:set>
                                    <p:animEffect transition="in" filter="fade">
                                      <p:cBhvr>
                                        <p:cTn id="27" dur="1000"/>
                                        <p:tgtEl>
                                          <p:spTgt spid="6">
                                            <p:txEl>
                                              <p:pRg st="0" end="0"/>
                                            </p:txEl>
                                          </p:spTgt>
                                        </p:tgtEl>
                                      </p:cBhvr>
                                    </p:animEffect>
                                    <p:anim calcmode="lin" valueType="num">
                                      <p:cBhvr>
                                        <p:cTn id="2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2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Cost-leadership Strategy</a:t>
            </a:r>
          </a:p>
        </p:txBody>
      </p:sp>
      <p:sp>
        <p:nvSpPr>
          <p:cNvPr id="5" name="Content Placeholder 2">
            <a:extLst>
              <a:ext uri="{FF2B5EF4-FFF2-40B4-BE49-F238E27FC236}">
                <a16:creationId xmlns:a16="http://schemas.microsoft.com/office/drawing/2014/main" id="{2C8FA492-45D3-451B-AF33-F4560BE3A080}"/>
              </a:ext>
            </a:extLst>
          </p:cNvPr>
          <p:cNvSpPr txBox="1">
            <a:spLocks/>
          </p:cNvSpPr>
          <p:nvPr/>
        </p:nvSpPr>
        <p:spPr bwMode="auto">
          <a:xfrm>
            <a:off x="803412" y="1143000"/>
            <a:ext cx="10585176" cy="845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2200" b="1" dirty="0">
                <a:solidFill>
                  <a:srgbClr val="FF0000"/>
                </a:solidFill>
              </a:rPr>
              <a:t>Cost-leadership Strategy </a:t>
            </a:r>
            <a:r>
              <a:rPr lang="en-GB" sz="2200" dirty="0"/>
              <a:t>involves becoming the lowest-cost organisation in a domain of activity.</a:t>
            </a:r>
          </a:p>
        </p:txBody>
      </p:sp>
      <p:sp>
        <p:nvSpPr>
          <p:cNvPr id="6" name="Content Placeholder 2">
            <a:extLst>
              <a:ext uri="{FF2B5EF4-FFF2-40B4-BE49-F238E27FC236}">
                <a16:creationId xmlns:a16="http://schemas.microsoft.com/office/drawing/2014/main" id="{83EB21BD-1326-434A-A213-AC27905A18C5}"/>
              </a:ext>
            </a:extLst>
          </p:cNvPr>
          <p:cNvSpPr txBox="1">
            <a:spLocks/>
          </p:cNvSpPr>
          <p:nvPr/>
        </p:nvSpPr>
        <p:spPr bwMode="auto">
          <a:xfrm>
            <a:off x="803412" y="3429000"/>
            <a:ext cx="10585176" cy="2285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2200" b="1" dirty="0"/>
              <a:t>There are four key cost drivers that can help deliver cost leadership:</a:t>
            </a:r>
          </a:p>
          <a:p>
            <a:pPr marL="1257300" lvl="2" indent="-457200" algn="just">
              <a:buClr>
                <a:schemeClr val="tx1"/>
              </a:buClr>
              <a:buFont typeface="+mj-lt"/>
              <a:buAutoNum type="arabicPeriod"/>
            </a:pPr>
            <a:r>
              <a:rPr lang="en-GB" sz="2000" b="1" dirty="0">
                <a:solidFill>
                  <a:srgbClr val="0070C0"/>
                </a:solidFill>
              </a:rPr>
              <a:t>Input costs</a:t>
            </a:r>
            <a:r>
              <a:rPr lang="en-GB" sz="2000" b="1" dirty="0"/>
              <a:t> </a:t>
            </a:r>
            <a:r>
              <a:rPr lang="en-GB" sz="2000" dirty="0"/>
              <a:t>are often very important, for example labour or raw materials.</a:t>
            </a:r>
          </a:p>
          <a:p>
            <a:pPr marL="1257300" lvl="2" indent="-457200" algn="just">
              <a:buClr>
                <a:schemeClr val="tx1"/>
              </a:buClr>
              <a:buFont typeface="+mj-lt"/>
              <a:buAutoNum type="arabicPeriod"/>
            </a:pPr>
            <a:r>
              <a:rPr lang="en-GB" sz="2000" b="1" dirty="0">
                <a:solidFill>
                  <a:schemeClr val="accent4">
                    <a:lumMod val="75000"/>
                  </a:schemeClr>
                </a:solidFill>
              </a:rPr>
              <a:t>Economies of scale</a:t>
            </a:r>
            <a:r>
              <a:rPr lang="en-GB" sz="2000" dirty="0"/>
              <a:t> refer to how increasing scale usually reduces the average costs of operation over a particular time period, perhaps a month or a year.</a:t>
            </a:r>
          </a:p>
          <a:p>
            <a:pPr marL="1257300" lvl="2" indent="-457200" algn="just">
              <a:buClr>
                <a:schemeClr val="tx1"/>
              </a:buClr>
              <a:buFont typeface="+mj-lt"/>
              <a:buAutoNum type="arabicPeriod"/>
            </a:pPr>
            <a:r>
              <a:rPr lang="en-GB" sz="2000" b="1" dirty="0">
                <a:solidFill>
                  <a:srgbClr val="00B050"/>
                </a:solidFill>
              </a:rPr>
              <a:t>Experience</a:t>
            </a:r>
            <a:r>
              <a:rPr lang="en-GB" sz="2000" dirty="0"/>
              <a:t> can be a key source of cost efficiency. </a:t>
            </a:r>
          </a:p>
          <a:p>
            <a:pPr marL="1257300" lvl="2" indent="-457200" algn="just">
              <a:buClr>
                <a:schemeClr val="tx1"/>
              </a:buClr>
              <a:buFont typeface="+mj-lt"/>
              <a:buAutoNum type="arabicPeriod"/>
            </a:pPr>
            <a:r>
              <a:rPr lang="en-GB" sz="2000" b="1" dirty="0">
                <a:solidFill>
                  <a:schemeClr val="accent6">
                    <a:lumMod val="50000"/>
                  </a:schemeClr>
                </a:solidFill>
              </a:rPr>
              <a:t>Product/process design</a:t>
            </a:r>
            <a:r>
              <a:rPr lang="en-GB" sz="2000" b="1" dirty="0"/>
              <a:t> </a:t>
            </a:r>
            <a:r>
              <a:rPr lang="en-GB" sz="2000" dirty="0"/>
              <a:t>also influences cost.</a:t>
            </a:r>
          </a:p>
        </p:txBody>
      </p:sp>
      <p:pic>
        <p:nvPicPr>
          <p:cNvPr id="8" name="Picture 7" descr="A picture containing drawing&#10;&#10;Description automatically generated">
            <a:extLst>
              <a:ext uri="{FF2B5EF4-FFF2-40B4-BE49-F238E27FC236}">
                <a16:creationId xmlns:a16="http://schemas.microsoft.com/office/drawing/2014/main" id="{C1F47923-1D2D-407D-88E7-4C12FFF1780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16391" y="2005092"/>
            <a:ext cx="2133154" cy="1279892"/>
          </a:xfrm>
          <a:prstGeom prst="rect">
            <a:avLst/>
          </a:prstGeom>
        </p:spPr>
      </p:pic>
      <p:pic>
        <p:nvPicPr>
          <p:cNvPr id="10" name="Picture 9" descr="A picture containing drawing&#10;&#10;Description automatically generated">
            <a:extLst>
              <a:ext uri="{FF2B5EF4-FFF2-40B4-BE49-F238E27FC236}">
                <a16:creationId xmlns:a16="http://schemas.microsoft.com/office/drawing/2014/main" id="{2F23A192-9E09-49AB-B88E-09F0E75C4F5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1385" y="2230532"/>
            <a:ext cx="3096344" cy="760325"/>
          </a:xfrm>
          <a:prstGeom prst="rect">
            <a:avLst/>
          </a:prstGeom>
        </p:spPr>
      </p:pic>
      <p:pic>
        <p:nvPicPr>
          <p:cNvPr id="12" name="Picture 11" descr="A picture containing drawing&#10;&#10;Description automatically generated">
            <a:extLst>
              <a:ext uri="{FF2B5EF4-FFF2-40B4-BE49-F238E27FC236}">
                <a16:creationId xmlns:a16="http://schemas.microsoft.com/office/drawing/2014/main" id="{632A8071-06E3-4075-A542-819144C910B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32687" y="2200494"/>
            <a:ext cx="2420856" cy="820401"/>
          </a:xfrm>
          <a:prstGeom prst="rect">
            <a:avLst/>
          </a:prstGeom>
        </p:spPr>
      </p:pic>
      <p:pic>
        <p:nvPicPr>
          <p:cNvPr id="14" name="Picture 13" descr="A close up of a logo&#10;&#10;Description automatically generated">
            <a:extLst>
              <a:ext uri="{FF2B5EF4-FFF2-40B4-BE49-F238E27FC236}">
                <a16:creationId xmlns:a16="http://schemas.microsoft.com/office/drawing/2014/main" id="{15BF9378-DC8B-4B8F-916E-6EF1EEC9FB7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636684" y="2160060"/>
            <a:ext cx="2944991" cy="901268"/>
          </a:xfrm>
          <a:prstGeom prst="rect">
            <a:avLst/>
          </a:prstGeom>
        </p:spPr>
      </p:pic>
    </p:spTree>
    <p:extLst>
      <p:ext uri="{BB962C8B-B14F-4D97-AF65-F5344CB8AC3E}">
        <p14:creationId xmlns:p14="http://schemas.microsoft.com/office/powerpoint/2010/main" val="2522985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p:cTn id="14" dur="500" fill="hold"/>
                                        <p:tgtEl>
                                          <p:spTgt spid="14"/>
                                        </p:tgtEl>
                                        <p:attrNameLst>
                                          <p:attrName>ppt_w</p:attrName>
                                        </p:attrNameLst>
                                      </p:cBhvr>
                                      <p:tavLst>
                                        <p:tav tm="0">
                                          <p:val>
                                            <p:fltVal val="0"/>
                                          </p:val>
                                        </p:tav>
                                        <p:tav tm="100000">
                                          <p:val>
                                            <p:strVal val="#ppt_w"/>
                                          </p:val>
                                        </p:tav>
                                      </p:tavLst>
                                    </p:anim>
                                    <p:anim calcmode="lin" valueType="num">
                                      <p:cBhvr>
                                        <p:cTn id="15" dur="500" fill="hold"/>
                                        <p:tgtEl>
                                          <p:spTgt spid="14"/>
                                        </p:tgtEl>
                                        <p:attrNameLst>
                                          <p:attrName>ppt_h</p:attrName>
                                        </p:attrNameLst>
                                      </p:cBhvr>
                                      <p:tavLst>
                                        <p:tav tm="0">
                                          <p:val>
                                            <p:fltVal val="0"/>
                                          </p:val>
                                        </p:tav>
                                        <p:tav tm="100000">
                                          <p:val>
                                            <p:strVal val="#ppt_h"/>
                                          </p:val>
                                        </p:tav>
                                      </p:tavLst>
                                    </p:anim>
                                    <p:animEffect transition="in" filter="fade">
                                      <p:cBhvr>
                                        <p:cTn id="16" dur="500"/>
                                        <p:tgtEl>
                                          <p:spTgt spid="14"/>
                                        </p:tgtEl>
                                      </p:cBhvr>
                                    </p:animEffect>
                                  </p:childTnLst>
                                </p:cTn>
                              </p:par>
                              <p:par>
                                <p:cTn id="17" presetID="53" presetClass="entr" presetSubtype="16"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Effect transition="in" filter="fade">
                                      <p:cBhvr>
                                        <p:cTn id="21" dur="500"/>
                                        <p:tgtEl>
                                          <p:spTgt spid="12"/>
                                        </p:tgtEl>
                                      </p:cBhvr>
                                    </p:animEffect>
                                  </p:childTnLst>
                                </p:cTn>
                              </p:par>
                              <p:par>
                                <p:cTn id="22" presetID="53" presetClass="entr" presetSubtype="16" fill="hold" nodeType="with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ppt_w</p:attrName>
                                        </p:attrNameLst>
                                      </p:cBhvr>
                                      <p:tavLst>
                                        <p:tav tm="0">
                                          <p:val>
                                            <p:fltVal val="0"/>
                                          </p:val>
                                        </p:tav>
                                        <p:tav tm="100000">
                                          <p:val>
                                            <p:strVal val="#ppt_w"/>
                                          </p:val>
                                        </p:tav>
                                      </p:tavLst>
                                    </p:anim>
                                    <p:anim calcmode="lin" valueType="num">
                                      <p:cBhvr>
                                        <p:cTn id="25" dur="500" fill="hold"/>
                                        <p:tgtEl>
                                          <p:spTgt spid="8"/>
                                        </p:tgtEl>
                                        <p:attrNameLst>
                                          <p:attrName>ppt_h</p:attrName>
                                        </p:attrNameLst>
                                      </p:cBhvr>
                                      <p:tavLst>
                                        <p:tav tm="0">
                                          <p:val>
                                            <p:fltVal val="0"/>
                                          </p:val>
                                        </p:tav>
                                        <p:tav tm="100000">
                                          <p:val>
                                            <p:strVal val="#ppt_h"/>
                                          </p:val>
                                        </p:tav>
                                      </p:tavLst>
                                    </p:anim>
                                    <p:animEffect transition="in" filter="fade">
                                      <p:cBhvr>
                                        <p:cTn id="26" dur="500"/>
                                        <p:tgtEl>
                                          <p:spTgt spid="8"/>
                                        </p:tgtEl>
                                      </p:cBhvr>
                                    </p:animEffect>
                                  </p:childTnLst>
                                </p:cTn>
                              </p:par>
                              <p:par>
                                <p:cTn id="27" presetID="53" presetClass="entr" presetSubtype="16"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p:cTn id="29" dur="500" fill="hold"/>
                                        <p:tgtEl>
                                          <p:spTgt spid="10"/>
                                        </p:tgtEl>
                                        <p:attrNameLst>
                                          <p:attrName>ppt_w</p:attrName>
                                        </p:attrNameLst>
                                      </p:cBhvr>
                                      <p:tavLst>
                                        <p:tav tm="0">
                                          <p:val>
                                            <p:fltVal val="0"/>
                                          </p:val>
                                        </p:tav>
                                        <p:tav tm="100000">
                                          <p:val>
                                            <p:strVal val="#ppt_w"/>
                                          </p:val>
                                        </p:tav>
                                      </p:tavLst>
                                    </p:anim>
                                    <p:anim calcmode="lin" valueType="num">
                                      <p:cBhvr>
                                        <p:cTn id="30" dur="500" fill="hold"/>
                                        <p:tgtEl>
                                          <p:spTgt spid="10"/>
                                        </p:tgtEl>
                                        <p:attrNameLst>
                                          <p:attrName>ppt_h</p:attrName>
                                        </p:attrNameLst>
                                      </p:cBhvr>
                                      <p:tavLst>
                                        <p:tav tm="0">
                                          <p:val>
                                            <p:fltVal val="0"/>
                                          </p:val>
                                        </p:tav>
                                        <p:tav tm="100000">
                                          <p:val>
                                            <p:strVal val="#ppt_h"/>
                                          </p:val>
                                        </p:tav>
                                      </p:tavLst>
                                    </p:anim>
                                    <p:animEffect transition="in" filter="fade">
                                      <p:cBhvr>
                                        <p:cTn id="31" dur="50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
                                          </p:val>
                                        </p:tav>
                                        <p:tav tm="100000">
                                          <p:val>
                                            <p:strVal val="#ppt_x"/>
                                          </p:val>
                                        </p:tav>
                                      </p:tavLst>
                                    </p:anim>
                                    <p:anim calcmode="lin" valueType="num">
                                      <p:cBhvr>
                                        <p:cTn id="3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Differentiation Strategy</a:t>
            </a:r>
          </a:p>
        </p:txBody>
      </p:sp>
      <p:sp>
        <p:nvSpPr>
          <p:cNvPr id="5" name="Content Placeholder 2">
            <a:extLst>
              <a:ext uri="{FF2B5EF4-FFF2-40B4-BE49-F238E27FC236}">
                <a16:creationId xmlns:a16="http://schemas.microsoft.com/office/drawing/2014/main" id="{2C8FA492-45D3-451B-AF33-F4560BE3A080}"/>
              </a:ext>
            </a:extLst>
          </p:cNvPr>
          <p:cNvSpPr txBox="1">
            <a:spLocks/>
          </p:cNvSpPr>
          <p:nvPr/>
        </p:nvSpPr>
        <p:spPr bwMode="auto">
          <a:xfrm>
            <a:off x="803412" y="1143000"/>
            <a:ext cx="10585176" cy="845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2200" b="1" dirty="0">
                <a:solidFill>
                  <a:srgbClr val="FF0000"/>
                </a:solidFill>
              </a:rPr>
              <a:t>Differentiation Strategy </a:t>
            </a:r>
            <a:r>
              <a:rPr lang="en-GB" sz="2200" dirty="0"/>
              <a:t>involves uniqueness along some dimension that is sufficiently valued by customers to allow a price premium.</a:t>
            </a:r>
          </a:p>
        </p:txBody>
      </p:sp>
      <p:sp>
        <p:nvSpPr>
          <p:cNvPr id="6" name="Content Placeholder 2">
            <a:extLst>
              <a:ext uri="{FF2B5EF4-FFF2-40B4-BE49-F238E27FC236}">
                <a16:creationId xmlns:a16="http://schemas.microsoft.com/office/drawing/2014/main" id="{83EB21BD-1326-434A-A213-AC27905A18C5}"/>
              </a:ext>
            </a:extLst>
          </p:cNvPr>
          <p:cNvSpPr txBox="1">
            <a:spLocks/>
          </p:cNvSpPr>
          <p:nvPr/>
        </p:nvSpPr>
        <p:spPr bwMode="auto">
          <a:xfrm>
            <a:off x="803412" y="3861854"/>
            <a:ext cx="10585176" cy="1853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2200" b="1" dirty="0"/>
              <a:t>Three primary differentiation drivers:</a:t>
            </a:r>
          </a:p>
          <a:p>
            <a:pPr marL="1257300" lvl="2" indent="-457200" algn="just">
              <a:buClr>
                <a:schemeClr val="tx1"/>
              </a:buClr>
              <a:buFont typeface="+mj-lt"/>
              <a:buAutoNum type="arabicPeriod"/>
            </a:pPr>
            <a:r>
              <a:rPr lang="en-GB" sz="2000" b="1" dirty="0">
                <a:solidFill>
                  <a:srgbClr val="0070C0"/>
                </a:solidFill>
              </a:rPr>
              <a:t>Product and service attributes</a:t>
            </a:r>
          </a:p>
          <a:p>
            <a:pPr marL="1257300" lvl="2" indent="-457200" algn="just">
              <a:buClr>
                <a:schemeClr val="tx1"/>
              </a:buClr>
              <a:buFont typeface="+mj-lt"/>
              <a:buAutoNum type="arabicPeriod"/>
            </a:pPr>
            <a:r>
              <a:rPr lang="en-GB" sz="2000" b="1" dirty="0">
                <a:solidFill>
                  <a:schemeClr val="accent4">
                    <a:lumMod val="75000"/>
                  </a:schemeClr>
                </a:solidFill>
              </a:rPr>
              <a:t>Customer relationships</a:t>
            </a:r>
          </a:p>
          <a:p>
            <a:pPr marL="1257300" lvl="2" indent="-457200" algn="just">
              <a:buClr>
                <a:schemeClr val="tx1"/>
              </a:buClr>
              <a:buFont typeface="+mj-lt"/>
              <a:buAutoNum type="arabicPeriod"/>
            </a:pPr>
            <a:r>
              <a:rPr lang="en-GB" sz="2000" b="1" dirty="0">
                <a:solidFill>
                  <a:srgbClr val="00B050"/>
                </a:solidFill>
              </a:rPr>
              <a:t>Complements </a:t>
            </a:r>
            <a:r>
              <a:rPr lang="en-GB" sz="2000" dirty="0"/>
              <a:t>(linkages to other products or services)</a:t>
            </a:r>
          </a:p>
        </p:txBody>
      </p:sp>
      <p:pic>
        <p:nvPicPr>
          <p:cNvPr id="3" name="Picture 2" descr="A picture containing drawing&#10;&#10;Description automatically generated">
            <a:extLst>
              <a:ext uri="{FF2B5EF4-FFF2-40B4-BE49-F238E27FC236}">
                <a16:creationId xmlns:a16="http://schemas.microsoft.com/office/drawing/2014/main" id="{71380A1A-6201-45CB-8AA3-B59E6667995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3412" y="2394387"/>
            <a:ext cx="2412268" cy="945394"/>
          </a:xfrm>
          <a:prstGeom prst="rect">
            <a:avLst/>
          </a:prstGeom>
        </p:spPr>
      </p:pic>
      <p:pic>
        <p:nvPicPr>
          <p:cNvPr id="7" name="Picture 6" descr="A picture containing drawing&#10;&#10;Description automatically generated">
            <a:extLst>
              <a:ext uri="{FF2B5EF4-FFF2-40B4-BE49-F238E27FC236}">
                <a16:creationId xmlns:a16="http://schemas.microsoft.com/office/drawing/2014/main" id="{2472C91A-1BCE-4D12-96FA-8CBA07C18A9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611134" y="2403138"/>
            <a:ext cx="2780314" cy="927892"/>
          </a:xfrm>
          <a:prstGeom prst="rect">
            <a:avLst/>
          </a:prstGeom>
        </p:spPr>
      </p:pic>
      <p:pic>
        <p:nvPicPr>
          <p:cNvPr id="11" name="Picture 10" descr="A picture containing drawing&#10;&#10;Description automatically generated">
            <a:extLst>
              <a:ext uri="{FF2B5EF4-FFF2-40B4-BE49-F238E27FC236}">
                <a16:creationId xmlns:a16="http://schemas.microsoft.com/office/drawing/2014/main" id="{CDCAF50D-4CC4-403B-BDC8-D3AC0FFB937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86902" y="2418653"/>
            <a:ext cx="2730069" cy="896862"/>
          </a:xfrm>
          <a:prstGeom prst="rect">
            <a:avLst/>
          </a:prstGeom>
        </p:spPr>
      </p:pic>
      <p:pic>
        <p:nvPicPr>
          <p:cNvPr id="19" name="Picture 18" descr="A picture containing drawing&#10;&#10;Description automatically generated">
            <a:extLst>
              <a:ext uri="{FF2B5EF4-FFF2-40B4-BE49-F238E27FC236}">
                <a16:creationId xmlns:a16="http://schemas.microsoft.com/office/drawing/2014/main" id="{BD28E2B0-CC04-4898-A26D-A2C2A29017C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912424" y="2079612"/>
            <a:ext cx="1574944" cy="1574944"/>
          </a:xfrm>
          <a:prstGeom prst="rect">
            <a:avLst/>
          </a:prstGeom>
        </p:spPr>
      </p:pic>
    </p:spTree>
    <p:extLst>
      <p:ext uri="{BB962C8B-B14F-4D97-AF65-F5344CB8AC3E}">
        <p14:creationId xmlns:p14="http://schemas.microsoft.com/office/powerpoint/2010/main" val="2280023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6"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725">
                                          <p:stCondLst>
                                            <p:cond delay="0"/>
                                          </p:stCondLst>
                                        </p:cTn>
                                        <p:tgtEl>
                                          <p:spTgt spid="3"/>
                                        </p:tgtEl>
                                      </p:cBhvr>
                                    </p:animEffect>
                                    <p:anim calcmode="lin" valueType="num">
                                      <p:cBhvr>
                                        <p:cTn id="14" dur="2278"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15" dur="830"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6" dur="830" tmFilter="0, 0; 0.125,0.2665; 0.25,0.4; 0.375,0.465; 0.5,0.5;  0.625,0.535; 0.75,0.6; 0.875,0.7335; 1,1">
                                          <p:stCondLst>
                                            <p:cond delay="830"/>
                                          </p:stCondLst>
                                        </p:cTn>
                                        <p:tgtEl>
                                          <p:spTgt spid="3"/>
                                        </p:tgtEl>
                                        <p:attrNameLst>
                                          <p:attrName>ppt_y</p:attrName>
                                        </p:attrNameLst>
                                      </p:cBhvr>
                                      <p:tavLst>
                                        <p:tav tm="0" fmla="#ppt_y-sin(pi*$)/9">
                                          <p:val>
                                            <p:fltVal val="0"/>
                                          </p:val>
                                        </p:tav>
                                        <p:tav tm="100000">
                                          <p:val>
                                            <p:fltVal val="1"/>
                                          </p:val>
                                        </p:tav>
                                      </p:tavLst>
                                    </p:anim>
                                    <p:anim calcmode="lin" valueType="num">
                                      <p:cBhvr>
                                        <p:cTn id="17" dur="415" tmFilter="0, 0; 0.125,0.2665; 0.25,0.4; 0.375,0.465; 0.5,0.5;  0.625,0.535; 0.75,0.6; 0.875,0.7335; 1,1">
                                          <p:stCondLst>
                                            <p:cond delay="1655"/>
                                          </p:stCondLst>
                                        </p:cTn>
                                        <p:tgtEl>
                                          <p:spTgt spid="3"/>
                                        </p:tgtEl>
                                        <p:attrNameLst>
                                          <p:attrName>ppt_y</p:attrName>
                                        </p:attrNameLst>
                                      </p:cBhvr>
                                      <p:tavLst>
                                        <p:tav tm="0" fmla="#ppt_y-sin(pi*$)/27">
                                          <p:val>
                                            <p:fltVal val="0"/>
                                          </p:val>
                                        </p:tav>
                                        <p:tav tm="100000">
                                          <p:val>
                                            <p:fltVal val="1"/>
                                          </p:val>
                                        </p:tav>
                                      </p:tavLst>
                                    </p:anim>
                                    <p:anim calcmode="lin" valueType="num">
                                      <p:cBhvr>
                                        <p:cTn id="18" dur="205" tmFilter="0, 0; 0.125,0.2665; 0.25,0.4; 0.375,0.465; 0.5,0.5;  0.625,0.535; 0.75,0.6; 0.875,0.7335; 1,1">
                                          <p:stCondLst>
                                            <p:cond delay="2070"/>
                                          </p:stCondLst>
                                        </p:cTn>
                                        <p:tgtEl>
                                          <p:spTgt spid="3"/>
                                        </p:tgtEl>
                                        <p:attrNameLst>
                                          <p:attrName>ppt_y</p:attrName>
                                        </p:attrNameLst>
                                      </p:cBhvr>
                                      <p:tavLst>
                                        <p:tav tm="0" fmla="#ppt_y-sin(pi*$)/81">
                                          <p:val>
                                            <p:fltVal val="0"/>
                                          </p:val>
                                        </p:tav>
                                        <p:tav tm="100000">
                                          <p:val>
                                            <p:fltVal val="1"/>
                                          </p:val>
                                        </p:tav>
                                      </p:tavLst>
                                    </p:anim>
                                    <p:animScale>
                                      <p:cBhvr>
                                        <p:cTn id="19" dur="33">
                                          <p:stCondLst>
                                            <p:cond delay="813"/>
                                          </p:stCondLst>
                                        </p:cTn>
                                        <p:tgtEl>
                                          <p:spTgt spid="3"/>
                                        </p:tgtEl>
                                      </p:cBhvr>
                                      <p:to x="100000" y="60000"/>
                                    </p:animScale>
                                    <p:animScale>
                                      <p:cBhvr>
                                        <p:cTn id="20" dur="208" decel="50000">
                                          <p:stCondLst>
                                            <p:cond delay="845"/>
                                          </p:stCondLst>
                                        </p:cTn>
                                        <p:tgtEl>
                                          <p:spTgt spid="3"/>
                                        </p:tgtEl>
                                      </p:cBhvr>
                                      <p:to x="100000" y="100000"/>
                                    </p:animScale>
                                    <p:animScale>
                                      <p:cBhvr>
                                        <p:cTn id="21" dur="33">
                                          <p:stCondLst>
                                            <p:cond delay="1640"/>
                                          </p:stCondLst>
                                        </p:cTn>
                                        <p:tgtEl>
                                          <p:spTgt spid="3"/>
                                        </p:tgtEl>
                                      </p:cBhvr>
                                      <p:to x="100000" y="80000"/>
                                    </p:animScale>
                                    <p:animScale>
                                      <p:cBhvr>
                                        <p:cTn id="22" dur="208" decel="50000">
                                          <p:stCondLst>
                                            <p:cond delay="1673"/>
                                          </p:stCondLst>
                                        </p:cTn>
                                        <p:tgtEl>
                                          <p:spTgt spid="3"/>
                                        </p:tgtEl>
                                      </p:cBhvr>
                                      <p:to x="100000" y="100000"/>
                                    </p:animScale>
                                    <p:animScale>
                                      <p:cBhvr>
                                        <p:cTn id="23" dur="33">
                                          <p:stCondLst>
                                            <p:cond delay="2052"/>
                                          </p:stCondLst>
                                        </p:cTn>
                                        <p:tgtEl>
                                          <p:spTgt spid="3"/>
                                        </p:tgtEl>
                                      </p:cBhvr>
                                      <p:to x="100000" y="90000"/>
                                    </p:animScale>
                                    <p:animScale>
                                      <p:cBhvr>
                                        <p:cTn id="24" dur="208" decel="50000">
                                          <p:stCondLst>
                                            <p:cond delay="2085"/>
                                          </p:stCondLst>
                                        </p:cTn>
                                        <p:tgtEl>
                                          <p:spTgt spid="3"/>
                                        </p:tgtEl>
                                      </p:cBhvr>
                                      <p:to x="100000" y="100000"/>
                                    </p:animScale>
                                    <p:animScale>
                                      <p:cBhvr>
                                        <p:cTn id="25" dur="33">
                                          <p:stCondLst>
                                            <p:cond delay="2260"/>
                                          </p:stCondLst>
                                        </p:cTn>
                                        <p:tgtEl>
                                          <p:spTgt spid="3"/>
                                        </p:tgtEl>
                                      </p:cBhvr>
                                      <p:to x="100000" y="95000"/>
                                    </p:animScale>
                                    <p:animScale>
                                      <p:cBhvr>
                                        <p:cTn id="26" dur="208" decel="50000">
                                          <p:stCondLst>
                                            <p:cond delay="2293"/>
                                          </p:stCondLst>
                                        </p:cTn>
                                        <p:tgtEl>
                                          <p:spTgt spid="3"/>
                                        </p:tgtEl>
                                      </p:cBhvr>
                                      <p:to x="100000" y="100000"/>
                                    </p:animScale>
                                  </p:childTnLst>
                                </p:cTn>
                              </p:par>
                              <p:par>
                                <p:cTn id="27" presetID="26" presetClass="entr" presetSubtype="0"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wipe(down)">
                                      <p:cBhvr>
                                        <p:cTn id="29" dur="725">
                                          <p:stCondLst>
                                            <p:cond delay="0"/>
                                          </p:stCondLst>
                                        </p:cTn>
                                        <p:tgtEl>
                                          <p:spTgt spid="7"/>
                                        </p:tgtEl>
                                      </p:cBhvr>
                                    </p:animEffect>
                                    <p:anim calcmode="lin" valueType="num">
                                      <p:cBhvr>
                                        <p:cTn id="30" dur="2278"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31" dur="830"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32" dur="830" tmFilter="0, 0; 0.125,0.2665; 0.25,0.4; 0.375,0.465; 0.5,0.5;  0.625,0.535; 0.75,0.6; 0.875,0.7335; 1,1">
                                          <p:stCondLst>
                                            <p:cond delay="830"/>
                                          </p:stCondLst>
                                        </p:cTn>
                                        <p:tgtEl>
                                          <p:spTgt spid="7"/>
                                        </p:tgtEl>
                                        <p:attrNameLst>
                                          <p:attrName>ppt_y</p:attrName>
                                        </p:attrNameLst>
                                      </p:cBhvr>
                                      <p:tavLst>
                                        <p:tav tm="0" fmla="#ppt_y-sin(pi*$)/9">
                                          <p:val>
                                            <p:fltVal val="0"/>
                                          </p:val>
                                        </p:tav>
                                        <p:tav tm="100000">
                                          <p:val>
                                            <p:fltVal val="1"/>
                                          </p:val>
                                        </p:tav>
                                      </p:tavLst>
                                    </p:anim>
                                    <p:anim calcmode="lin" valueType="num">
                                      <p:cBhvr>
                                        <p:cTn id="33" dur="415" tmFilter="0, 0; 0.125,0.2665; 0.25,0.4; 0.375,0.465; 0.5,0.5;  0.625,0.535; 0.75,0.6; 0.875,0.7335; 1,1">
                                          <p:stCondLst>
                                            <p:cond delay="1655"/>
                                          </p:stCondLst>
                                        </p:cTn>
                                        <p:tgtEl>
                                          <p:spTgt spid="7"/>
                                        </p:tgtEl>
                                        <p:attrNameLst>
                                          <p:attrName>ppt_y</p:attrName>
                                        </p:attrNameLst>
                                      </p:cBhvr>
                                      <p:tavLst>
                                        <p:tav tm="0" fmla="#ppt_y-sin(pi*$)/27">
                                          <p:val>
                                            <p:fltVal val="0"/>
                                          </p:val>
                                        </p:tav>
                                        <p:tav tm="100000">
                                          <p:val>
                                            <p:fltVal val="1"/>
                                          </p:val>
                                        </p:tav>
                                      </p:tavLst>
                                    </p:anim>
                                    <p:anim calcmode="lin" valueType="num">
                                      <p:cBhvr>
                                        <p:cTn id="34" dur="205" tmFilter="0, 0; 0.125,0.2665; 0.25,0.4; 0.375,0.465; 0.5,0.5;  0.625,0.535; 0.75,0.6; 0.875,0.7335; 1,1">
                                          <p:stCondLst>
                                            <p:cond delay="2070"/>
                                          </p:stCondLst>
                                        </p:cTn>
                                        <p:tgtEl>
                                          <p:spTgt spid="7"/>
                                        </p:tgtEl>
                                        <p:attrNameLst>
                                          <p:attrName>ppt_y</p:attrName>
                                        </p:attrNameLst>
                                      </p:cBhvr>
                                      <p:tavLst>
                                        <p:tav tm="0" fmla="#ppt_y-sin(pi*$)/81">
                                          <p:val>
                                            <p:fltVal val="0"/>
                                          </p:val>
                                        </p:tav>
                                        <p:tav tm="100000">
                                          <p:val>
                                            <p:fltVal val="1"/>
                                          </p:val>
                                        </p:tav>
                                      </p:tavLst>
                                    </p:anim>
                                    <p:animScale>
                                      <p:cBhvr>
                                        <p:cTn id="35" dur="33">
                                          <p:stCondLst>
                                            <p:cond delay="813"/>
                                          </p:stCondLst>
                                        </p:cTn>
                                        <p:tgtEl>
                                          <p:spTgt spid="7"/>
                                        </p:tgtEl>
                                      </p:cBhvr>
                                      <p:to x="100000" y="60000"/>
                                    </p:animScale>
                                    <p:animScale>
                                      <p:cBhvr>
                                        <p:cTn id="36" dur="208" decel="50000">
                                          <p:stCondLst>
                                            <p:cond delay="845"/>
                                          </p:stCondLst>
                                        </p:cTn>
                                        <p:tgtEl>
                                          <p:spTgt spid="7"/>
                                        </p:tgtEl>
                                      </p:cBhvr>
                                      <p:to x="100000" y="100000"/>
                                    </p:animScale>
                                    <p:animScale>
                                      <p:cBhvr>
                                        <p:cTn id="37" dur="33">
                                          <p:stCondLst>
                                            <p:cond delay="1640"/>
                                          </p:stCondLst>
                                        </p:cTn>
                                        <p:tgtEl>
                                          <p:spTgt spid="7"/>
                                        </p:tgtEl>
                                      </p:cBhvr>
                                      <p:to x="100000" y="80000"/>
                                    </p:animScale>
                                    <p:animScale>
                                      <p:cBhvr>
                                        <p:cTn id="38" dur="208" decel="50000">
                                          <p:stCondLst>
                                            <p:cond delay="1673"/>
                                          </p:stCondLst>
                                        </p:cTn>
                                        <p:tgtEl>
                                          <p:spTgt spid="7"/>
                                        </p:tgtEl>
                                      </p:cBhvr>
                                      <p:to x="100000" y="100000"/>
                                    </p:animScale>
                                    <p:animScale>
                                      <p:cBhvr>
                                        <p:cTn id="39" dur="33">
                                          <p:stCondLst>
                                            <p:cond delay="2052"/>
                                          </p:stCondLst>
                                        </p:cTn>
                                        <p:tgtEl>
                                          <p:spTgt spid="7"/>
                                        </p:tgtEl>
                                      </p:cBhvr>
                                      <p:to x="100000" y="90000"/>
                                    </p:animScale>
                                    <p:animScale>
                                      <p:cBhvr>
                                        <p:cTn id="40" dur="208" decel="50000">
                                          <p:stCondLst>
                                            <p:cond delay="2085"/>
                                          </p:stCondLst>
                                        </p:cTn>
                                        <p:tgtEl>
                                          <p:spTgt spid="7"/>
                                        </p:tgtEl>
                                      </p:cBhvr>
                                      <p:to x="100000" y="100000"/>
                                    </p:animScale>
                                    <p:animScale>
                                      <p:cBhvr>
                                        <p:cTn id="41" dur="33">
                                          <p:stCondLst>
                                            <p:cond delay="2260"/>
                                          </p:stCondLst>
                                        </p:cTn>
                                        <p:tgtEl>
                                          <p:spTgt spid="7"/>
                                        </p:tgtEl>
                                      </p:cBhvr>
                                      <p:to x="100000" y="95000"/>
                                    </p:animScale>
                                    <p:animScale>
                                      <p:cBhvr>
                                        <p:cTn id="42" dur="208" decel="50000">
                                          <p:stCondLst>
                                            <p:cond delay="2293"/>
                                          </p:stCondLst>
                                        </p:cTn>
                                        <p:tgtEl>
                                          <p:spTgt spid="7"/>
                                        </p:tgtEl>
                                      </p:cBhvr>
                                      <p:to x="100000" y="100000"/>
                                    </p:animScale>
                                  </p:childTnLst>
                                </p:cTn>
                              </p:par>
                              <p:par>
                                <p:cTn id="43" presetID="26" presetClass="entr" presetSubtype="0"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wipe(down)">
                                      <p:cBhvr>
                                        <p:cTn id="45" dur="725">
                                          <p:stCondLst>
                                            <p:cond delay="0"/>
                                          </p:stCondLst>
                                        </p:cTn>
                                        <p:tgtEl>
                                          <p:spTgt spid="11"/>
                                        </p:tgtEl>
                                      </p:cBhvr>
                                    </p:animEffect>
                                    <p:anim calcmode="lin" valueType="num">
                                      <p:cBhvr>
                                        <p:cTn id="46" dur="2278"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47" dur="830"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48" dur="830" tmFilter="0, 0; 0.125,0.2665; 0.25,0.4; 0.375,0.465; 0.5,0.5;  0.625,0.535; 0.75,0.6; 0.875,0.7335; 1,1">
                                          <p:stCondLst>
                                            <p:cond delay="830"/>
                                          </p:stCondLst>
                                        </p:cTn>
                                        <p:tgtEl>
                                          <p:spTgt spid="11"/>
                                        </p:tgtEl>
                                        <p:attrNameLst>
                                          <p:attrName>ppt_y</p:attrName>
                                        </p:attrNameLst>
                                      </p:cBhvr>
                                      <p:tavLst>
                                        <p:tav tm="0" fmla="#ppt_y-sin(pi*$)/9">
                                          <p:val>
                                            <p:fltVal val="0"/>
                                          </p:val>
                                        </p:tav>
                                        <p:tav tm="100000">
                                          <p:val>
                                            <p:fltVal val="1"/>
                                          </p:val>
                                        </p:tav>
                                      </p:tavLst>
                                    </p:anim>
                                    <p:anim calcmode="lin" valueType="num">
                                      <p:cBhvr>
                                        <p:cTn id="49" dur="415" tmFilter="0, 0; 0.125,0.2665; 0.25,0.4; 0.375,0.465; 0.5,0.5;  0.625,0.535; 0.75,0.6; 0.875,0.7335; 1,1">
                                          <p:stCondLst>
                                            <p:cond delay="1655"/>
                                          </p:stCondLst>
                                        </p:cTn>
                                        <p:tgtEl>
                                          <p:spTgt spid="11"/>
                                        </p:tgtEl>
                                        <p:attrNameLst>
                                          <p:attrName>ppt_y</p:attrName>
                                        </p:attrNameLst>
                                      </p:cBhvr>
                                      <p:tavLst>
                                        <p:tav tm="0" fmla="#ppt_y-sin(pi*$)/27">
                                          <p:val>
                                            <p:fltVal val="0"/>
                                          </p:val>
                                        </p:tav>
                                        <p:tav tm="100000">
                                          <p:val>
                                            <p:fltVal val="1"/>
                                          </p:val>
                                        </p:tav>
                                      </p:tavLst>
                                    </p:anim>
                                    <p:anim calcmode="lin" valueType="num">
                                      <p:cBhvr>
                                        <p:cTn id="50" dur="205" tmFilter="0, 0; 0.125,0.2665; 0.25,0.4; 0.375,0.465; 0.5,0.5;  0.625,0.535; 0.75,0.6; 0.875,0.7335; 1,1">
                                          <p:stCondLst>
                                            <p:cond delay="2070"/>
                                          </p:stCondLst>
                                        </p:cTn>
                                        <p:tgtEl>
                                          <p:spTgt spid="11"/>
                                        </p:tgtEl>
                                        <p:attrNameLst>
                                          <p:attrName>ppt_y</p:attrName>
                                        </p:attrNameLst>
                                      </p:cBhvr>
                                      <p:tavLst>
                                        <p:tav tm="0" fmla="#ppt_y-sin(pi*$)/81">
                                          <p:val>
                                            <p:fltVal val="0"/>
                                          </p:val>
                                        </p:tav>
                                        <p:tav tm="100000">
                                          <p:val>
                                            <p:fltVal val="1"/>
                                          </p:val>
                                        </p:tav>
                                      </p:tavLst>
                                    </p:anim>
                                    <p:animScale>
                                      <p:cBhvr>
                                        <p:cTn id="51" dur="33">
                                          <p:stCondLst>
                                            <p:cond delay="813"/>
                                          </p:stCondLst>
                                        </p:cTn>
                                        <p:tgtEl>
                                          <p:spTgt spid="11"/>
                                        </p:tgtEl>
                                      </p:cBhvr>
                                      <p:to x="100000" y="60000"/>
                                    </p:animScale>
                                    <p:animScale>
                                      <p:cBhvr>
                                        <p:cTn id="52" dur="208" decel="50000">
                                          <p:stCondLst>
                                            <p:cond delay="845"/>
                                          </p:stCondLst>
                                        </p:cTn>
                                        <p:tgtEl>
                                          <p:spTgt spid="11"/>
                                        </p:tgtEl>
                                      </p:cBhvr>
                                      <p:to x="100000" y="100000"/>
                                    </p:animScale>
                                    <p:animScale>
                                      <p:cBhvr>
                                        <p:cTn id="53" dur="33">
                                          <p:stCondLst>
                                            <p:cond delay="1640"/>
                                          </p:stCondLst>
                                        </p:cTn>
                                        <p:tgtEl>
                                          <p:spTgt spid="11"/>
                                        </p:tgtEl>
                                      </p:cBhvr>
                                      <p:to x="100000" y="80000"/>
                                    </p:animScale>
                                    <p:animScale>
                                      <p:cBhvr>
                                        <p:cTn id="54" dur="208" decel="50000">
                                          <p:stCondLst>
                                            <p:cond delay="1673"/>
                                          </p:stCondLst>
                                        </p:cTn>
                                        <p:tgtEl>
                                          <p:spTgt spid="11"/>
                                        </p:tgtEl>
                                      </p:cBhvr>
                                      <p:to x="100000" y="100000"/>
                                    </p:animScale>
                                    <p:animScale>
                                      <p:cBhvr>
                                        <p:cTn id="55" dur="33">
                                          <p:stCondLst>
                                            <p:cond delay="2052"/>
                                          </p:stCondLst>
                                        </p:cTn>
                                        <p:tgtEl>
                                          <p:spTgt spid="11"/>
                                        </p:tgtEl>
                                      </p:cBhvr>
                                      <p:to x="100000" y="90000"/>
                                    </p:animScale>
                                    <p:animScale>
                                      <p:cBhvr>
                                        <p:cTn id="56" dur="208" decel="50000">
                                          <p:stCondLst>
                                            <p:cond delay="2085"/>
                                          </p:stCondLst>
                                        </p:cTn>
                                        <p:tgtEl>
                                          <p:spTgt spid="11"/>
                                        </p:tgtEl>
                                      </p:cBhvr>
                                      <p:to x="100000" y="100000"/>
                                    </p:animScale>
                                    <p:animScale>
                                      <p:cBhvr>
                                        <p:cTn id="57" dur="33">
                                          <p:stCondLst>
                                            <p:cond delay="2260"/>
                                          </p:stCondLst>
                                        </p:cTn>
                                        <p:tgtEl>
                                          <p:spTgt spid="11"/>
                                        </p:tgtEl>
                                      </p:cBhvr>
                                      <p:to x="100000" y="95000"/>
                                    </p:animScale>
                                    <p:animScale>
                                      <p:cBhvr>
                                        <p:cTn id="58" dur="208" decel="50000">
                                          <p:stCondLst>
                                            <p:cond delay="2293"/>
                                          </p:stCondLst>
                                        </p:cTn>
                                        <p:tgtEl>
                                          <p:spTgt spid="11"/>
                                        </p:tgtEl>
                                      </p:cBhvr>
                                      <p:to x="100000" y="100000"/>
                                    </p:animScale>
                                  </p:childTnLst>
                                </p:cTn>
                              </p:par>
                              <p:par>
                                <p:cTn id="59" presetID="26" presetClass="entr" presetSubtype="0" fill="hold" nodeType="withEffect">
                                  <p:stCondLst>
                                    <p:cond delay="0"/>
                                  </p:stCondLst>
                                  <p:childTnLst>
                                    <p:set>
                                      <p:cBhvr>
                                        <p:cTn id="60" dur="1" fill="hold">
                                          <p:stCondLst>
                                            <p:cond delay="0"/>
                                          </p:stCondLst>
                                        </p:cTn>
                                        <p:tgtEl>
                                          <p:spTgt spid="19"/>
                                        </p:tgtEl>
                                        <p:attrNameLst>
                                          <p:attrName>style.visibility</p:attrName>
                                        </p:attrNameLst>
                                      </p:cBhvr>
                                      <p:to>
                                        <p:strVal val="visible"/>
                                      </p:to>
                                    </p:set>
                                    <p:animEffect transition="in" filter="wipe(down)">
                                      <p:cBhvr>
                                        <p:cTn id="61" dur="725">
                                          <p:stCondLst>
                                            <p:cond delay="0"/>
                                          </p:stCondLst>
                                        </p:cTn>
                                        <p:tgtEl>
                                          <p:spTgt spid="19"/>
                                        </p:tgtEl>
                                      </p:cBhvr>
                                    </p:animEffect>
                                    <p:anim calcmode="lin" valueType="num">
                                      <p:cBhvr>
                                        <p:cTn id="62" dur="2278" tmFilter="0,0; 0.14,0.36; 0.43,0.73; 0.71,0.91; 1.0,1.0">
                                          <p:stCondLst>
                                            <p:cond delay="0"/>
                                          </p:stCondLst>
                                        </p:cTn>
                                        <p:tgtEl>
                                          <p:spTgt spid="19"/>
                                        </p:tgtEl>
                                        <p:attrNameLst>
                                          <p:attrName>ppt_x</p:attrName>
                                        </p:attrNameLst>
                                      </p:cBhvr>
                                      <p:tavLst>
                                        <p:tav tm="0">
                                          <p:val>
                                            <p:strVal val="#ppt_x-0.25"/>
                                          </p:val>
                                        </p:tav>
                                        <p:tav tm="100000">
                                          <p:val>
                                            <p:strVal val="#ppt_x"/>
                                          </p:val>
                                        </p:tav>
                                      </p:tavLst>
                                    </p:anim>
                                    <p:anim calcmode="lin" valueType="num">
                                      <p:cBhvr>
                                        <p:cTn id="63" dur="830" tmFilter="0.0,0.0; 0.25,0.07; 0.50,0.2; 0.75,0.467; 1.0,1.0">
                                          <p:stCondLst>
                                            <p:cond delay="0"/>
                                          </p:stCondLst>
                                        </p:cTn>
                                        <p:tgtEl>
                                          <p:spTgt spid="19"/>
                                        </p:tgtEl>
                                        <p:attrNameLst>
                                          <p:attrName>ppt_y</p:attrName>
                                        </p:attrNameLst>
                                      </p:cBhvr>
                                      <p:tavLst>
                                        <p:tav tm="0" fmla="#ppt_y-sin(pi*$)/3">
                                          <p:val>
                                            <p:fltVal val="0.5"/>
                                          </p:val>
                                        </p:tav>
                                        <p:tav tm="100000">
                                          <p:val>
                                            <p:fltVal val="1"/>
                                          </p:val>
                                        </p:tav>
                                      </p:tavLst>
                                    </p:anim>
                                    <p:anim calcmode="lin" valueType="num">
                                      <p:cBhvr>
                                        <p:cTn id="64" dur="830" tmFilter="0, 0; 0.125,0.2665; 0.25,0.4; 0.375,0.465; 0.5,0.5;  0.625,0.535; 0.75,0.6; 0.875,0.7335; 1,1">
                                          <p:stCondLst>
                                            <p:cond delay="830"/>
                                          </p:stCondLst>
                                        </p:cTn>
                                        <p:tgtEl>
                                          <p:spTgt spid="19"/>
                                        </p:tgtEl>
                                        <p:attrNameLst>
                                          <p:attrName>ppt_y</p:attrName>
                                        </p:attrNameLst>
                                      </p:cBhvr>
                                      <p:tavLst>
                                        <p:tav tm="0" fmla="#ppt_y-sin(pi*$)/9">
                                          <p:val>
                                            <p:fltVal val="0"/>
                                          </p:val>
                                        </p:tav>
                                        <p:tav tm="100000">
                                          <p:val>
                                            <p:fltVal val="1"/>
                                          </p:val>
                                        </p:tav>
                                      </p:tavLst>
                                    </p:anim>
                                    <p:anim calcmode="lin" valueType="num">
                                      <p:cBhvr>
                                        <p:cTn id="65" dur="415" tmFilter="0, 0; 0.125,0.2665; 0.25,0.4; 0.375,0.465; 0.5,0.5;  0.625,0.535; 0.75,0.6; 0.875,0.7335; 1,1">
                                          <p:stCondLst>
                                            <p:cond delay="1655"/>
                                          </p:stCondLst>
                                        </p:cTn>
                                        <p:tgtEl>
                                          <p:spTgt spid="19"/>
                                        </p:tgtEl>
                                        <p:attrNameLst>
                                          <p:attrName>ppt_y</p:attrName>
                                        </p:attrNameLst>
                                      </p:cBhvr>
                                      <p:tavLst>
                                        <p:tav tm="0" fmla="#ppt_y-sin(pi*$)/27">
                                          <p:val>
                                            <p:fltVal val="0"/>
                                          </p:val>
                                        </p:tav>
                                        <p:tav tm="100000">
                                          <p:val>
                                            <p:fltVal val="1"/>
                                          </p:val>
                                        </p:tav>
                                      </p:tavLst>
                                    </p:anim>
                                    <p:anim calcmode="lin" valueType="num">
                                      <p:cBhvr>
                                        <p:cTn id="66" dur="205" tmFilter="0, 0; 0.125,0.2665; 0.25,0.4; 0.375,0.465; 0.5,0.5;  0.625,0.535; 0.75,0.6; 0.875,0.7335; 1,1">
                                          <p:stCondLst>
                                            <p:cond delay="2070"/>
                                          </p:stCondLst>
                                        </p:cTn>
                                        <p:tgtEl>
                                          <p:spTgt spid="19"/>
                                        </p:tgtEl>
                                        <p:attrNameLst>
                                          <p:attrName>ppt_y</p:attrName>
                                        </p:attrNameLst>
                                      </p:cBhvr>
                                      <p:tavLst>
                                        <p:tav tm="0" fmla="#ppt_y-sin(pi*$)/81">
                                          <p:val>
                                            <p:fltVal val="0"/>
                                          </p:val>
                                        </p:tav>
                                        <p:tav tm="100000">
                                          <p:val>
                                            <p:fltVal val="1"/>
                                          </p:val>
                                        </p:tav>
                                      </p:tavLst>
                                    </p:anim>
                                    <p:animScale>
                                      <p:cBhvr>
                                        <p:cTn id="67" dur="33">
                                          <p:stCondLst>
                                            <p:cond delay="812"/>
                                          </p:stCondLst>
                                        </p:cTn>
                                        <p:tgtEl>
                                          <p:spTgt spid="19"/>
                                        </p:tgtEl>
                                      </p:cBhvr>
                                      <p:to x="100000" y="60000"/>
                                    </p:animScale>
                                    <p:animScale>
                                      <p:cBhvr>
                                        <p:cTn id="68" dur="207" decel="50000">
                                          <p:stCondLst>
                                            <p:cond delay="845"/>
                                          </p:stCondLst>
                                        </p:cTn>
                                        <p:tgtEl>
                                          <p:spTgt spid="19"/>
                                        </p:tgtEl>
                                      </p:cBhvr>
                                      <p:to x="100000" y="100000"/>
                                    </p:animScale>
                                    <p:animScale>
                                      <p:cBhvr>
                                        <p:cTn id="69" dur="33">
                                          <p:stCondLst>
                                            <p:cond delay="1640"/>
                                          </p:stCondLst>
                                        </p:cTn>
                                        <p:tgtEl>
                                          <p:spTgt spid="19"/>
                                        </p:tgtEl>
                                      </p:cBhvr>
                                      <p:to x="100000" y="80000"/>
                                    </p:animScale>
                                    <p:animScale>
                                      <p:cBhvr>
                                        <p:cTn id="70" dur="207" decel="50000">
                                          <p:stCondLst>
                                            <p:cond delay="1673"/>
                                          </p:stCondLst>
                                        </p:cTn>
                                        <p:tgtEl>
                                          <p:spTgt spid="19"/>
                                        </p:tgtEl>
                                      </p:cBhvr>
                                      <p:to x="100000" y="100000"/>
                                    </p:animScale>
                                    <p:animScale>
                                      <p:cBhvr>
                                        <p:cTn id="71" dur="33">
                                          <p:stCondLst>
                                            <p:cond delay="2052"/>
                                          </p:stCondLst>
                                        </p:cTn>
                                        <p:tgtEl>
                                          <p:spTgt spid="19"/>
                                        </p:tgtEl>
                                      </p:cBhvr>
                                      <p:to x="100000" y="90000"/>
                                    </p:animScale>
                                    <p:animScale>
                                      <p:cBhvr>
                                        <p:cTn id="72" dur="207" decel="50000">
                                          <p:stCondLst>
                                            <p:cond delay="2085"/>
                                          </p:stCondLst>
                                        </p:cTn>
                                        <p:tgtEl>
                                          <p:spTgt spid="19"/>
                                        </p:tgtEl>
                                      </p:cBhvr>
                                      <p:to x="100000" y="100000"/>
                                    </p:animScale>
                                    <p:animScale>
                                      <p:cBhvr>
                                        <p:cTn id="73" dur="33">
                                          <p:stCondLst>
                                            <p:cond delay="2260"/>
                                          </p:stCondLst>
                                        </p:cTn>
                                        <p:tgtEl>
                                          <p:spTgt spid="19"/>
                                        </p:tgtEl>
                                      </p:cBhvr>
                                      <p:to x="100000" y="95000"/>
                                    </p:animScale>
                                    <p:animScale>
                                      <p:cBhvr>
                                        <p:cTn id="74" dur="207" decel="50000">
                                          <p:stCondLst>
                                            <p:cond delay="2293"/>
                                          </p:stCondLst>
                                        </p:cTn>
                                        <p:tgtEl>
                                          <p:spTgt spid="19"/>
                                        </p:tgtEl>
                                      </p:cBhvr>
                                      <p:to x="100000" y="100000"/>
                                    </p:animScale>
                                  </p:childTnLst>
                                </p:cTn>
                              </p:par>
                            </p:childTnLst>
                          </p:cTn>
                        </p:par>
                        <p:par>
                          <p:cTn id="75" fill="hold">
                            <p:stCondLst>
                              <p:cond delay="3500"/>
                            </p:stCondLst>
                            <p:childTnLst>
                              <p:par>
                                <p:cTn id="76" presetID="42" presetClass="entr" presetSubtype="0" fill="hold" grpId="0" nodeType="afterEffect">
                                  <p:stCondLst>
                                    <p:cond delay="0"/>
                                  </p:stCondLst>
                                  <p:childTnLst>
                                    <p:set>
                                      <p:cBhvr>
                                        <p:cTn id="77" dur="1" fill="hold">
                                          <p:stCondLst>
                                            <p:cond delay="0"/>
                                          </p:stCondLst>
                                        </p:cTn>
                                        <p:tgtEl>
                                          <p:spTgt spid="6"/>
                                        </p:tgtEl>
                                        <p:attrNameLst>
                                          <p:attrName>style.visibility</p:attrName>
                                        </p:attrNameLst>
                                      </p:cBhvr>
                                      <p:to>
                                        <p:strVal val="visible"/>
                                      </p:to>
                                    </p:set>
                                    <p:animEffect transition="in" filter="fade">
                                      <p:cBhvr>
                                        <p:cTn id="78" dur="1000"/>
                                        <p:tgtEl>
                                          <p:spTgt spid="6"/>
                                        </p:tgtEl>
                                      </p:cBhvr>
                                    </p:animEffect>
                                    <p:anim calcmode="lin" valueType="num">
                                      <p:cBhvr>
                                        <p:cTn id="79" dur="1000" fill="hold"/>
                                        <p:tgtEl>
                                          <p:spTgt spid="6"/>
                                        </p:tgtEl>
                                        <p:attrNameLst>
                                          <p:attrName>ppt_x</p:attrName>
                                        </p:attrNameLst>
                                      </p:cBhvr>
                                      <p:tavLst>
                                        <p:tav tm="0">
                                          <p:val>
                                            <p:strVal val="#ppt_x"/>
                                          </p:val>
                                        </p:tav>
                                        <p:tav tm="100000">
                                          <p:val>
                                            <p:strVal val="#ppt_x"/>
                                          </p:val>
                                        </p:tav>
                                      </p:tavLst>
                                    </p:anim>
                                    <p:anim calcmode="lin" valueType="num">
                                      <p:cBhvr>
                                        <p:cTn id="8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Focus Strategy</a:t>
            </a:r>
          </a:p>
        </p:txBody>
      </p:sp>
      <p:sp>
        <p:nvSpPr>
          <p:cNvPr id="5" name="Content Placeholder 2">
            <a:extLst>
              <a:ext uri="{FF2B5EF4-FFF2-40B4-BE49-F238E27FC236}">
                <a16:creationId xmlns:a16="http://schemas.microsoft.com/office/drawing/2014/main" id="{2C8FA492-45D3-451B-AF33-F4560BE3A080}"/>
              </a:ext>
            </a:extLst>
          </p:cNvPr>
          <p:cNvSpPr txBox="1">
            <a:spLocks/>
          </p:cNvSpPr>
          <p:nvPr/>
        </p:nvSpPr>
        <p:spPr bwMode="auto">
          <a:xfrm>
            <a:off x="803412" y="1143000"/>
            <a:ext cx="10585176" cy="3078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2200" b="1" dirty="0">
                <a:solidFill>
                  <a:srgbClr val="FF0000"/>
                </a:solidFill>
              </a:rPr>
              <a:t>Focus Strategy </a:t>
            </a:r>
            <a:r>
              <a:rPr lang="en-GB" sz="2200" dirty="0"/>
              <a:t>(sometimes called </a:t>
            </a:r>
            <a:r>
              <a:rPr lang="en-GB" sz="2200" b="1" i="1" dirty="0"/>
              <a:t>niche strategy</a:t>
            </a:r>
            <a:r>
              <a:rPr lang="en-GB" sz="2200" dirty="0"/>
              <a:t>) targets a narrow segment or domain of activity and tailors its products or services to the needs of that specific segment to the exclusion of others.</a:t>
            </a:r>
          </a:p>
          <a:p>
            <a:pPr algn="just">
              <a:buClr>
                <a:schemeClr val="tx1"/>
              </a:buClr>
            </a:pPr>
            <a:r>
              <a:rPr lang="en-GB" sz="2200" dirty="0"/>
              <a:t>Focus strategies come in two variants, according to the underlying sources of competitive advantage, cost or differentiation.</a:t>
            </a:r>
          </a:p>
          <a:p>
            <a:pPr algn="just">
              <a:buClr>
                <a:schemeClr val="tx1"/>
              </a:buClr>
            </a:pPr>
            <a:r>
              <a:rPr lang="en-GB" sz="2200" dirty="0"/>
              <a:t>The focuser achieves competitive advantage by dedicating itself to serving its target segments better than others that are trying to cover a wider range of segments.</a:t>
            </a:r>
          </a:p>
          <a:p>
            <a:pPr algn="just">
              <a:buClr>
                <a:schemeClr val="tx1"/>
              </a:buClr>
            </a:pPr>
            <a:endParaRPr lang="en-GB" sz="2200" dirty="0"/>
          </a:p>
        </p:txBody>
      </p:sp>
      <p:pic>
        <p:nvPicPr>
          <p:cNvPr id="3" name="Picture 2" descr="A close up of a sign&#10;&#10;Description automatically generated">
            <a:extLst>
              <a:ext uri="{FF2B5EF4-FFF2-40B4-BE49-F238E27FC236}">
                <a16:creationId xmlns:a16="http://schemas.microsoft.com/office/drawing/2014/main" id="{F319DF50-6AC7-4C0E-B5D5-478635DE423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83761" y="4109698"/>
            <a:ext cx="936104" cy="1566454"/>
          </a:xfrm>
          <a:prstGeom prst="rect">
            <a:avLst/>
          </a:prstGeom>
        </p:spPr>
      </p:pic>
      <p:pic>
        <p:nvPicPr>
          <p:cNvPr id="11" name="Picture 10" descr="A close up of a logo&#10;&#10;Description automatically generated">
            <a:extLst>
              <a:ext uri="{FF2B5EF4-FFF2-40B4-BE49-F238E27FC236}">
                <a16:creationId xmlns:a16="http://schemas.microsoft.com/office/drawing/2014/main" id="{37706EF9-13A9-4CB1-A9EA-3BC670C2E34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59818" y="4207856"/>
            <a:ext cx="2435801" cy="1370138"/>
          </a:xfrm>
          <a:prstGeom prst="rect">
            <a:avLst/>
          </a:prstGeom>
        </p:spPr>
      </p:pic>
      <p:pic>
        <p:nvPicPr>
          <p:cNvPr id="15" name="Picture 14" descr="A close up of a logo&#10;&#10;Description automatically generated">
            <a:extLst>
              <a:ext uri="{FF2B5EF4-FFF2-40B4-BE49-F238E27FC236}">
                <a16:creationId xmlns:a16="http://schemas.microsoft.com/office/drawing/2014/main" id="{A643FCAE-ED6B-41DB-96CA-30D72CB288E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135571" y="4280104"/>
            <a:ext cx="2253017" cy="1225642"/>
          </a:xfrm>
          <a:prstGeom prst="rect">
            <a:avLst/>
          </a:prstGeom>
        </p:spPr>
      </p:pic>
      <p:pic>
        <p:nvPicPr>
          <p:cNvPr id="17" name="Picture 16" descr="A picture containing object, clock&#10;&#10;Description automatically generated">
            <a:extLst>
              <a:ext uri="{FF2B5EF4-FFF2-40B4-BE49-F238E27FC236}">
                <a16:creationId xmlns:a16="http://schemas.microsoft.com/office/drawing/2014/main" id="{C735B3EB-4420-4C6C-89CF-88C3A468465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03412" y="4260143"/>
            <a:ext cx="3040396" cy="1265565"/>
          </a:xfrm>
          <a:prstGeom prst="rect">
            <a:avLst/>
          </a:prstGeom>
        </p:spPr>
      </p:pic>
    </p:spTree>
    <p:extLst>
      <p:ext uri="{BB962C8B-B14F-4D97-AF65-F5344CB8AC3E}">
        <p14:creationId xmlns:p14="http://schemas.microsoft.com/office/powerpoint/2010/main" val="2261631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nodeType="click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wipe(down)">
                                      <p:cBhvr>
                                        <p:cTn id="14" dur="580">
                                          <p:stCondLst>
                                            <p:cond delay="0"/>
                                          </p:stCondLst>
                                        </p:cTn>
                                        <p:tgtEl>
                                          <p:spTgt spid="17"/>
                                        </p:tgtEl>
                                      </p:cBhvr>
                                    </p:animEffect>
                                    <p:anim calcmode="lin" valueType="num">
                                      <p:cBhvr>
                                        <p:cTn id="15"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20" dur="26">
                                          <p:stCondLst>
                                            <p:cond delay="650"/>
                                          </p:stCondLst>
                                        </p:cTn>
                                        <p:tgtEl>
                                          <p:spTgt spid="17"/>
                                        </p:tgtEl>
                                      </p:cBhvr>
                                      <p:to x="100000" y="60000"/>
                                    </p:animScale>
                                    <p:animScale>
                                      <p:cBhvr>
                                        <p:cTn id="21" dur="166" decel="50000">
                                          <p:stCondLst>
                                            <p:cond delay="676"/>
                                          </p:stCondLst>
                                        </p:cTn>
                                        <p:tgtEl>
                                          <p:spTgt spid="17"/>
                                        </p:tgtEl>
                                      </p:cBhvr>
                                      <p:to x="100000" y="100000"/>
                                    </p:animScale>
                                    <p:animScale>
                                      <p:cBhvr>
                                        <p:cTn id="22" dur="26">
                                          <p:stCondLst>
                                            <p:cond delay="1312"/>
                                          </p:stCondLst>
                                        </p:cTn>
                                        <p:tgtEl>
                                          <p:spTgt spid="17"/>
                                        </p:tgtEl>
                                      </p:cBhvr>
                                      <p:to x="100000" y="80000"/>
                                    </p:animScale>
                                    <p:animScale>
                                      <p:cBhvr>
                                        <p:cTn id="23" dur="166" decel="50000">
                                          <p:stCondLst>
                                            <p:cond delay="1338"/>
                                          </p:stCondLst>
                                        </p:cTn>
                                        <p:tgtEl>
                                          <p:spTgt spid="17"/>
                                        </p:tgtEl>
                                      </p:cBhvr>
                                      <p:to x="100000" y="100000"/>
                                    </p:animScale>
                                    <p:animScale>
                                      <p:cBhvr>
                                        <p:cTn id="24" dur="26">
                                          <p:stCondLst>
                                            <p:cond delay="1642"/>
                                          </p:stCondLst>
                                        </p:cTn>
                                        <p:tgtEl>
                                          <p:spTgt spid="17"/>
                                        </p:tgtEl>
                                      </p:cBhvr>
                                      <p:to x="100000" y="90000"/>
                                    </p:animScale>
                                    <p:animScale>
                                      <p:cBhvr>
                                        <p:cTn id="25" dur="166" decel="50000">
                                          <p:stCondLst>
                                            <p:cond delay="1668"/>
                                          </p:stCondLst>
                                        </p:cTn>
                                        <p:tgtEl>
                                          <p:spTgt spid="17"/>
                                        </p:tgtEl>
                                      </p:cBhvr>
                                      <p:to x="100000" y="100000"/>
                                    </p:animScale>
                                    <p:animScale>
                                      <p:cBhvr>
                                        <p:cTn id="26" dur="26">
                                          <p:stCondLst>
                                            <p:cond delay="1808"/>
                                          </p:stCondLst>
                                        </p:cTn>
                                        <p:tgtEl>
                                          <p:spTgt spid="17"/>
                                        </p:tgtEl>
                                      </p:cBhvr>
                                      <p:to x="100000" y="95000"/>
                                    </p:animScale>
                                    <p:animScale>
                                      <p:cBhvr>
                                        <p:cTn id="27" dur="166" decel="50000">
                                          <p:stCondLst>
                                            <p:cond delay="1834"/>
                                          </p:stCondLst>
                                        </p:cTn>
                                        <p:tgtEl>
                                          <p:spTgt spid="17"/>
                                        </p:tgtEl>
                                      </p:cBhvr>
                                      <p:to x="100000" y="100000"/>
                                    </p:animScale>
                                  </p:childTnLst>
                                </p:cTn>
                              </p:par>
                              <p:par>
                                <p:cTn id="28" presetID="26" presetClass="entr" presetSubtype="0"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wipe(down)">
                                      <p:cBhvr>
                                        <p:cTn id="30" dur="580">
                                          <p:stCondLst>
                                            <p:cond delay="0"/>
                                          </p:stCondLst>
                                        </p:cTn>
                                        <p:tgtEl>
                                          <p:spTgt spid="3"/>
                                        </p:tgtEl>
                                      </p:cBhvr>
                                    </p:animEffect>
                                    <p:anim calcmode="lin" valueType="num">
                                      <p:cBhvr>
                                        <p:cTn id="31"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36" dur="26">
                                          <p:stCondLst>
                                            <p:cond delay="650"/>
                                          </p:stCondLst>
                                        </p:cTn>
                                        <p:tgtEl>
                                          <p:spTgt spid="3"/>
                                        </p:tgtEl>
                                      </p:cBhvr>
                                      <p:to x="100000" y="60000"/>
                                    </p:animScale>
                                    <p:animScale>
                                      <p:cBhvr>
                                        <p:cTn id="37" dur="166" decel="50000">
                                          <p:stCondLst>
                                            <p:cond delay="676"/>
                                          </p:stCondLst>
                                        </p:cTn>
                                        <p:tgtEl>
                                          <p:spTgt spid="3"/>
                                        </p:tgtEl>
                                      </p:cBhvr>
                                      <p:to x="100000" y="100000"/>
                                    </p:animScale>
                                    <p:animScale>
                                      <p:cBhvr>
                                        <p:cTn id="38" dur="26">
                                          <p:stCondLst>
                                            <p:cond delay="1312"/>
                                          </p:stCondLst>
                                        </p:cTn>
                                        <p:tgtEl>
                                          <p:spTgt spid="3"/>
                                        </p:tgtEl>
                                      </p:cBhvr>
                                      <p:to x="100000" y="80000"/>
                                    </p:animScale>
                                    <p:animScale>
                                      <p:cBhvr>
                                        <p:cTn id="39" dur="166" decel="50000">
                                          <p:stCondLst>
                                            <p:cond delay="1338"/>
                                          </p:stCondLst>
                                        </p:cTn>
                                        <p:tgtEl>
                                          <p:spTgt spid="3"/>
                                        </p:tgtEl>
                                      </p:cBhvr>
                                      <p:to x="100000" y="100000"/>
                                    </p:animScale>
                                    <p:animScale>
                                      <p:cBhvr>
                                        <p:cTn id="40" dur="26">
                                          <p:stCondLst>
                                            <p:cond delay="1642"/>
                                          </p:stCondLst>
                                        </p:cTn>
                                        <p:tgtEl>
                                          <p:spTgt spid="3"/>
                                        </p:tgtEl>
                                      </p:cBhvr>
                                      <p:to x="100000" y="90000"/>
                                    </p:animScale>
                                    <p:animScale>
                                      <p:cBhvr>
                                        <p:cTn id="41" dur="166" decel="50000">
                                          <p:stCondLst>
                                            <p:cond delay="1668"/>
                                          </p:stCondLst>
                                        </p:cTn>
                                        <p:tgtEl>
                                          <p:spTgt spid="3"/>
                                        </p:tgtEl>
                                      </p:cBhvr>
                                      <p:to x="100000" y="100000"/>
                                    </p:animScale>
                                    <p:animScale>
                                      <p:cBhvr>
                                        <p:cTn id="42" dur="26">
                                          <p:stCondLst>
                                            <p:cond delay="1808"/>
                                          </p:stCondLst>
                                        </p:cTn>
                                        <p:tgtEl>
                                          <p:spTgt spid="3"/>
                                        </p:tgtEl>
                                      </p:cBhvr>
                                      <p:to x="100000" y="95000"/>
                                    </p:animScale>
                                    <p:animScale>
                                      <p:cBhvr>
                                        <p:cTn id="43" dur="166" decel="50000">
                                          <p:stCondLst>
                                            <p:cond delay="1834"/>
                                          </p:stCondLst>
                                        </p:cTn>
                                        <p:tgtEl>
                                          <p:spTgt spid="3"/>
                                        </p:tgtEl>
                                      </p:cBhvr>
                                      <p:to x="100000" y="100000"/>
                                    </p:animScale>
                                  </p:childTnLst>
                                </p:cTn>
                              </p:par>
                              <p:par>
                                <p:cTn id="44" presetID="26" presetClass="entr" presetSubtype="0"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wipe(down)">
                                      <p:cBhvr>
                                        <p:cTn id="46" dur="580">
                                          <p:stCondLst>
                                            <p:cond delay="0"/>
                                          </p:stCondLst>
                                        </p:cTn>
                                        <p:tgtEl>
                                          <p:spTgt spid="11"/>
                                        </p:tgtEl>
                                      </p:cBhvr>
                                    </p:animEffect>
                                    <p:anim calcmode="lin" valueType="num">
                                      <p:cBhvr>
                                        <p:cTn id="47"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48"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49"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50"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51"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52" dur="26">
                                          <p:stCondLst>
                                            <p:cond delay="650"/>
                                          </p:stCondLst>
                                        </p:cTn>
                                        <p:tgtEl>
                                          <p:spTgt spid="11"/>
                                        </p:tgtEl>
                                      </p:cBhvr>
                                      <p:to x="100000" y="60000"/>
                                    </p:animScale>
                                    <p:animScale>
                                      <p:cBhvr>
                                        <p:cTn id="53" dur="166" decel="50000">
                                          <p:stCondLst>
                                            <p:cond delay="676"/>
                                          </p:stCondLst>
                                        </p:cTn>
                                        <p:tgtEl>
                                          <p:spTgt spid="11"/>
                                        </p:tgtEl>
                                      </p:cBhvr>
                                      <p:to x="100000" y="100000"/>
                                    </p:animScale>
                                    <p:animScale>
                                      <p:cBhvr>
                                        <p:cTn id="54" dur="26">
                                          <p:stCondLst>
                                            <p:cond delay="1312"/>
                                          </p:stCondLst>
                                        </p:cTn>
                                        <p:tgtEl>
                                          <p:spTgt spid="11"/>
                                        </p:tgtEl>
                                      </p:cBhvr>
                                      <p:to x="100000" y="80000"/>
                                    </p:animScale>
                                    <p:animScale>
                                      <p:cBhvr>
                                        <p:cTn id="55" dur="166" decel="50000">
                                          <p:stCondLst>
                                            <p:cond delay="1338"/>
                                          </p:stCondLst>
                                        </p:cTn>
                                        <p:tgtEl>
                                          <p:spTgt spid="11"/>
                                        </p:tgtEl>
                                      </p:cBhvr>
                                      <p:to x="100000" y="100000"/>
                                    </p:animScale>
                                    <p:animScale>
                                      <p:cBhvr>
                                        <p:cTn id="56" dur="26">
                                          <p:stCondLst>
                                            <p:cond delay="1642"/>
                                          </p:stCondLst>
                                        </p:cTn>
                                        <p:tgtEl>
                                          <p:spTgt spid="11"/>
                                        </p:tgtEl>
                                      </p:cBhvr>
                                      <p:to x="100000" y="90000"/>
                                    </p:animScale>
                                    <p:animScale>
                                      <p:cBhvr>
                                        <p:cTn id="57" dur="166" decel="50000">
                                          <p:stCondLst>
                                            <p:cond delay="1668"/>
                                          </p:stCondLst>
                                        </p:cTn>
                                        <p:tgtEl>
                                          <p:spTgt spid="11"/>
                                        </p:tgtEl>
                                      </p:cBhvr>
                                      <p:to x="100000" y="100000"/>
                                    </p:animScale>
                                    <p:animScale>
                                      <p:cBhvr>
                                        <p:cTn id="58" dur="26">
                                          <p:stCondLst>
                                            <p:cond delay="1808"/>
                                          </p:stCondLst>
                                        </p:cTn>
                                        <p:tgtEl>
                                          <p:spTgt spid="11"/>
                                        </p:tgtEl>
                                      </p:cBhvr>
                                      <p:to x="100000" y="95000"/>
                                    </p:animScale>
                                    <p:animScale>
                                      <p:cBhvr>
                                        <p:cTn id="59" dur="166" decel="50000">
                                          <p:stCondLst>
                                            <p:cond delay="1834"/>
                                          </p:stCondLst>
                                        </p:cTn>
                                        <p:tgtEl>
                                          <p:spTgt spid="11"/>
                                        </p:tgtEl>
                                      </p:cBhvr>
                                      <p:to x="100000" y="100000"/>
                                    </p:animScale>
                                  </p:childTnLst>
                                </p:cTn>
                              </p:par>
                              <p:par>
                                <p:cTn id="60" presetID="26" presetClass="entr" presetSubtype="0" fill="hold" nodeType="with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wipe(down)">
                                      <p:cBhvr>
                                        <p:cTn id="62" dur="580">
                                          <p:stCondLst>
                                            <p:cond delay="0"/>
                                          </p:stCondLst>
                                        </p:cTn>
                                        <p:tgtEl>
                                          <p:spTgt spid="15"/>
                                        </p:tgtEl>
                                      </p:cBhvr>
                                    </p:animEffect>
                                    <p:anim calcmode="lin" valueType="num">
                                      <p:cBhvr>
                                        <p:cTn id="63"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64"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65"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66"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67"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68" dur="26">
                                          <p:stCondLst>
                                            <p:cond delay="650"/>
                                          </p:stCondLst>
                                        </p:cTn>
                                        <p:tgtEl>
                                          <p:spTgt spid="15"/>
                                        </p:tgtEl>
                                      </p:cBhvr>
                                      <p:to x="100000" y="60000"/>
                                    </p:animScale>
                                    <p:animScale>
                                      <p:cBhvr>
                                        <p:cTn id="69" dur="166" decel="50000">
                                          <p:stCondLst>
                                            <p:cond delay="676"/>
                                          </p:stCondLst>
                                        </p:cTn>
                                        <p:tgtEl>
                                          <p:spTgt spid="15"/>
                                        </p:tgtEl>
                                      </p:cBhvr>
                                      <p:to x="100000" y="100000"/>
                                    </p:animScale>
                                    <p:animScale>
                                      <p:cBhvr>
                                        <p:cTn id="70" dur="26">
                                          <p:stCondLst>
                                            <p:cond delay="1312"/>
                                          </p:stCondLst>
                                        </p:cTn>
                                        <p:tgtEl>
                                          <p:spTgt spid="15"/>
                                        </p:tgtEl>
                                      </p:cBhvr>
                                      <p:to x="100000" y="80000"/>
                                    </p:animScale>
                                    <p:animScale>
                                      <p:cBhvr>
                                        <p:cTn id="71" dur="166" decel="50000">
                                          <p:stCondLst>
                                            <p:cond delay="1338"/>
                                          </p:stCondLst>
                                        </p:cTn>
                                        <p:tgtEl>
                                          <p:spTgt spid="15"/>
                                        </p:tgtEl>
                                      </p:cBhvr>
                                      <p:to x="100000" y="100000"/>
                                    </p:animScale>
                                    <p:animScale>
                                      <p:cBhvr>
                                        <p:cTn id="72" dur="26">
                                          <p:stCondLst>
                                            <p:cond delay="1642"/>
                                          </p:stCondLst>
                                        </p:cTn>
                                        <p:tgtEl>
                                          <p:spTgt spid="15"/>
                                        </p:tgtEl>
                                      </p:cBhvr>
                                      <p:to x="100000" y="90000"/>
                                    </p:animScale>
                                    <p:animScale>
                                      <p:cBhvr>
                                        <p:cTn id="73" dur="166" decel="50000">
                                          <p:stCondLst>
                                            <p:cond delay="1668"/>
                                          </p:stCondLst>
                                        </p:cTn>
                                        <p:tgtEl>
                                          <p:spTgt spid="15"/>
                                        </p:tgtEl>
                                      </p:cBhvr>
                                      <p:to x="100000" y="100000"/>
                                    </p:animScale>
                                    <p:animScale>
                                      <p:cBhvr>
                                        <p:cTn id="74" dur="26">
                                          <p:stCondLst>
                                            <p:cond delay="1808"/>
                                          </p:stCondLst>
                                        </p:cTn>
                                        <p:tgtEl>
                                          <p:spTgt spid="15"/>
                                        </p:tgtEl>
                                      </p:cBhvr>
                                      <p:to x="100000" y="95000"/>
                                    </p:animScale>
                                    <p:animScale>
                                      <p:cBhvr>
                                        <p:cTn id="75" dur="166" decel="50000">
                                          <p:stCondLst>
                                            <p:cond delay="1834"/>
                                          </p:stCondLst>
                                        </p:cTn>
                                        <p:tgtEl>
                                          <p:spTgt spid="15"/>
                                        </p:tgtEl>
                                      </p:cBhvr>
                                      <p:to x="100000" y="100000"/>
                                    </p:animScale>
                                  </p:childTnLst>
                                </p:cTn>
                              </p:par>
                            </p:childTnLst>
                          </p:cTn>
                        </p:par>
                      </p:childTnLst>
                    </p:cTn>
                  </p:par>
                  <p:par>
                    <p:cTn id="76" fill="hold">
                      <p:stCondLst>
                        <p:cond delay="indefinite"/>
                      </p:stCondLst>
                      <p:childTnLst>
                        <p:par>
                          <p:cTn id="77" fill="hold">
                            <p:stCondLst>
                              <p:cond delay="0"/>
                            </p:stCondLst>
                            <p:childTnLst>
                              <p:par>
                                <p:cTn id="78" presetID="42" presetClass="entr" presetSubtype="0" fill="hold" nodeType="clickEffect">
                                  <p:stCondLst>
                                    <p:cond delay="0"/>
                                  </p:stCondLst>
                                  <p:childTnLst>
                                    <p:set>
                                      <p:cBhvr>
                                        <p:cTn id="79" dur="1" fill="hold">
                                          <p:stCondLst>
                                            <p:cond delay="0"/>
                                          </p:stCondLst>
                                        </p:cTn>
                                        <p:tgtEl>
                                          <p:spTgt spid="5">
                                            <p:txEl>
                                              <p:pRg st="1" end="1"/>
                                            </p:txEl>
                                          </p:spTgt>
                                        </p:tgtEl>
                                        <p:attrNameLst>
                                          <p:attrName>style.visibility</p:attrName>
                                        </p:attrNameLst>
                                      </p:cBhvr>
                                      <p:to>
                                        <p:strVal val="visible"/>
                                      </p:to>
                                    </p:set>
                                    <p:animEffect transition="in" filter="fade">
                                      <p:cBhvr>
                                        <p:cTn id="80" dur="1000"/>
                                        <p:tgtEl>
                                          <p:spTgt spid="5">
                                            <p:txEl>
                                              <p:pRg st="1" end="1"/>
                                            </p:txEl>
                                          </p:spTgt>
                                        </p:tgtEl>
                                      </p:cBhvr>
                                    </p:animEffect>
                                    <p:anim calcmode="lin" valueType="num">
                                      <p:cBhvr>
                                        <p:cTn id="81"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82"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42" presetClass="entr" presetSubtype="0" fill="hold" nodeType="clickEffect">
                                  <p:stCondLst>
                                    <p:cond delay="0"/>
                                  </p:stCondLst>
                                  <p:childTnLst>
                                    <p:set>
                                      <p:cBhvr>
                                        <p:cTn id="86" dur="1" fill="hold">
                                          <p:stCondLst>
                                            <p:cond delay="0"/>
                                          </p:stCondLst>
                                        </p:cTn>
                                        <p:tgtEl>
                                          <p:spTgt spid="5">
                                            <p:txEl>
                                              <p:pRg st="2" end="2"/>
                                            </p:txEl>
                                          </p:spTgt>
                                        </p:tgtEl>
                                        <p:attrNameLst>
                                          <p:attrName>style.visibility</p:attrName>
                                        </p:attrNameLst>
                                      </p:cBhvr>
                                      <p:to>
                                        <p:strVal val="visible"/>
                                      </p:to>
                                    </p:set>
                                    <p:animEffect transition="in" filter="fade">
                                      <p:cBhvr>
                                        <p:cTn id="87" dur="1000"/>
                                        <p:tgtEl>
                                          <p:spTgt spid="5">
                                            <p:txEl>
                                              <p:pRg st="2" end="2"/>
                                            </p:txEl>
                                          </p:spTgt>
                                        </p:tgtEl>
                                      </p:cBhvr>
                                    </p:animEffect>
                                    <p:anim calcmode="lin" valueType="num">
                                      <p:cBhvr>
                                        <p:cTn id="88"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89"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Hybrid Strategy</a:t>
            </a:r>
          </a:p>
        </p:txBody>
      </p:sp>
      <p:sp>
        <p:nvSpPr>
          <p:cNvPr id="5" name="Content Placeholder 2">
            <a:extLst>
              <a:ext uri="{FF2B5EF4-FFF2-40B4-BE49-F238E27FC236}">
                <a16:creationId xmlns:a16="http://schemas.microsoft.com/office/drawing/2014/main" id="{2C8FA492-45D3-451B-AF33-F4560BE3A080}"/>
              </a:ext>
            </a:extLst>
          </p:cNvPr>
          <p:cNvSpPr txBox="1">
            <a:spLocks/>
          </p:cNvSpPr>
          <p:nvPr/>
        </p:nvSpPr>
        <p:spPr bwMode="auto">
          <a:xfrm>
            <a:off x="667845" y="1320078"/>
            <a:ext cx="10585176" cy="621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2200" b="1" dirty="0">
                <a:solidFill>
                  <a:srgbClr val="FF0000"/>
                </a:solidFill>
              </a:rPr>
              <a:t>Hybrid Strategy </a:t>
            </a:r>
            <a:r>
              <a:rPr lang="en-GB" sz="2200" dirty="0"/>
              <a:t>combines different generic strategies.</a:t>
            </a:r>
          </a:p>
        </p:txBody>
      </p:sp>
      <p:sp>
        <p:nvSpPr>
          <p:cNvPr id="8" name="Content Placeholder 2">
            <a:extLst>
              <a:ext uri="{FF2B5EF4-FFF2-40B4-BE49-F238E27FC236}">
                <a16:creationId xmlns:a16="http://schemas.microsoft.com/office/drawing/2014/main" id="{3B2B718E-2283-41DE-96D5-8FFF44A49B96}"/>
              </a:ext>
            </a:extLst>
          </p:cNvPr>
          <p:cNvSpPr txBox="1">
            <a:spLocks/>
          </p:cNvSpPr>
          <p:nvPr/>
        </p:nvSpPr>
        <p:spPr bwMode="auto">
          <a:xfrm>
            <a:off x="667845" y="1941999"/>
            <a:ext cx="10585176" cy="3662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2200" b="1" dirty="0"/>
              <a:t>There may be particular circumstances in which the strategies can be combined:</a:t>
            </a:r>
          </a:p>
          <a:p>
            <a:pPr marL="1257300" lvl="2" indent="-457200" algn="just">
              <a:buClr>
                <a:schemeClr val="tx1"/>
              </a:buClr>
              <a:buFont typeface="+mj-lt"/>
              <a:buAutoNum type="arabicPeriod"/>
            </a:pPr>
            <a:r>
              <a:rPr lang="en-GB" sz="2000" b="1" dirty="0">
                <a:solidFill>
                  <a:srgbClr val="0070C0"/>
                </a:solidFill>
              </a:rPr>
              <a:t>Organisational separation - </a:t>
            </a:r>
            <a:r>
              <a:rPr lang="en-GB" sz="2000" dirty="0"/>
              <a:t>It is possible for a company to create separate strategic business units (SBUs), each pursuing different generic strategies and with different cost structures.</a:t>
            </a:r>
          </a:p>
          <a:p>
            <a:pPr marL="1257300" lvl="2" indent="-457200" algn="just">
              <a:buClr>
                <a:schemeClr val="tx1"/>
              </a:buClr>
              <a:buFont typeface="+mj-lt"/>
              <a:buAutoNum type="arabicPeriod"/>
            </a:pPr>
            <a:r>
              <a:rPr lang="en-GB" sz="2000" b="1" dirty="0">
                <a:solidFill>
                  <a:schemeClr val="accent4">
                    <a:lumMod val="75000"/>
                  </a:schemeClr>
                </a:solidFill>
              </a:rPr>
              <a:t>Technological or managerial innovation - </a:t>
            </a:r>
            <a:r>
              <a:rPr lang="en-GB" sz="2000" dirty="0"/>
              <a:t>Sometimes technological innovations allow radical improvements in both cost and quality.</a:t>
            </a:r>
          </a:p>
          <a:p>
            <a:pPr marL="1257300" lvl="2" indent="-457200" algn="just">
              <a:buClr>
                <a:schemeClr val="tx1"/>
              </a:buClr>
              <a:buFont typeface="+mj-lt"/>
              <a:buAutoNum type="arabicPeriod"/>
            </a:pPr>
            <a:r>
              <a:rPr lang="en-GB" sz="2000" b="1" dirty="0">
                <a:solidFill>
                  <a:srgbClr val="00B050"/>
                </a:solidFill>
              </a:rPr>
              <a:t>Competitive failures -</a:t>
            </a:r>
            <a:r>
              <a:rPr lang="en-GB" sz="2000" dirty="0"/>
              <a:t> Where competitors are also stuck in the middle, there is less competitive pressure to remove competitive disadvantage. </a:t>
            </a:r>
          </a:p>
          <a:p>
            <a:pPr marL="0" indent="0" algn="just">
              <a:buClr>
                <a:schemeClr val="tx1"/>
              </a:buClr>
              <a:buNone/>
            </a:pPr>
            <a:r>
              <a:rPr lang="en-GB" sz="2000" dirty="0"/>
              <a:t>There are real dangers for the fi rm that engages in each generic strategy but fails to achieve any of them – it is stuck in the middle.</a:t>
            </a:r>
          </a:p>
          <a:p>
            <a:pPr marL="800100" lvl="2" indent="0" algn="just">
              <a:buClr>
                <a:schemeClr val="tx1"/>
              </a:buClr>
              <a:buNone/>
            </a:pPr>
            <a:endParaRPr lang="en-GB" sz="2000" dirty="0"/>
          </a:p>
        </p:txBody>
      </p:sp>
      <p:pic>
        <p:nvPicPr>
          <p:cNvPr id="9" name="Picture 8" descr="A picture containing drawing&#10;&#10;Description automatically generated">
            <a:extLst>
              <a:ext uri="{FF2B5EF4-FFF2-40B4-BE49-F238E27FC236}">
                <a16:creationId xmlns:a16="http://schemas.microsoft.com/office/drawing/2014/main" id="{0F04A357-1297-49DA-8180-428B3416BE6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21370" y="1180023"/>
            <a:ext cx="1722675" cy="746868"/>
          </a:xfrm>
          <a:prstGeom prst="rect">
            <a:avLst/>
          </a:prstGeom>
        </p:spPr>
      </p:pic>
      <p:pic>
        <p:nvPicPr>
          <p:cNvPr id="4" name="Picture 3" descr="A close up of a logo&#10;&#10;Description automatically generated">
            <a:extLst>
              <a:ext uri="{FF2B5EF4-FFF2-40B4-BE49-F238E27FC236}">
                <a16:creationId xmlns:a16="http://schemas.microsoft.com/office/drawing/2014/main" id="{7F6BCBF7-7AFA-4588-BC30-7EE57DA2FC3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189572" y="1035685"/>
            <a:ext cx="1013629" cy="1013629"/>
          </a:xfrm>
          <a:prstGeom prst="rect">
            <a:avLst/>
          </a:prstGeom>
        </p:spPr>
      </p:pic>
    </p:spTree>
    <p:extLst>
      <p:ext uri="{BB962C8B-B14F-4D97-AF65-F5344CB8AC3E}">
        <p14:creationId xmlns:p14="http://schemas.microsoft.com/office/powerpoint/2010/main" val="3443460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1000" fill="hold"/>
                                        <p:tgtEl>
                                          <p:spTgt spid="9"/>
                                        </p:tgtEl>
                                        <p:attrNameLst>
                                          <p:attrName>ppt_w</p:attrName>
                                        </p:attrNameLst>
                                      </p:cBhvr>
                                      <p:tavLst>
                                        <p:tav tm="0">
                                          <p:val>
                                            <p:fltVal val="0"/>
                                          </p:val>
                                        </p:tav>
                                        <p:tav tm="100000">
                                          <p:val>
                                            <p:strVal val="#ppt_w"/>
                                          </p:val>
                                        </p:tav>
                                      </p:tavLst>
                                    </p:anim>
                                    <p:anim calcmode="lin" valueType="num">
                                      <p:cBhvr>
                                        <p:cTn id="15" dur="1000" fill="hold"/>
                                        <p:tgtEl>
                                          <p:spTgt spid="9"/>
                                        </p:tgtEl>
                                        <p:attrNameLst>
                                          <p:attrName>ppt_h</p:attrName>
                                        </p:attrNameLst>
                                      </p:cBhvr>
                                      <p:tavLst>
                                        <p:tav tm="0">
                                          <p:val>
                                            <p:fltVal val="0"/>
                                          </p:val>
                                        </p:tav>
                                        <p:tav tm="100000">
                                          <p:val>
                                            <p:strVal val="#ppt_h"/>
                                          </p:val>
                                        </p:tav>
                                      </p:tavLst>
                                    </p:anim>
                                    <p:anim calcmode="lin" valueType="num">
                                      <p:cBhvr>
                                        <p:cTn id="16" dur="1000" fill="hold"/>
                                        <p:tgtEl>
                                          <p:spTgt spid="9"/>
                                        </p:tgtEl>
                                        <p:attrNameLst>
                                          <p:attrName>style.rotation</p:attrName>
                                        </p:attrNameLst>
                                      </p:cBhvr>
                                      <p:tavLst>
                                        <p:tav tm="0">
                                          <p:val>
                                            <p:fltVal val="90"/>
                                          </p:val>
                                        </p:tav>
                                        <p:tav tm="100000">
                                          <p:val>
                                            <p:fltVal val="0"/>
                                          </p:val>
                                        </p:tav>
                                      </p:tavLst>
                                    </p:anim>
                                    <p:animEffect transition="in" filter="fade">
                                      <p:cBhvr>
                                        <p:cTn id="17" dur="1000"/>
                                        <p:tgtEl>
                                          <p:spTgt spid="9"/>
                                        </p:tgtEl>
                                      </p:cBhvr>
                                    </p:animEffect>
                                  </p:childTnLst>
                                </p:cTn>
                              </p:par>
                              <p:par>
                                <p:cTn id="18" presetID="31" presetClass="entr" presetSubtype="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1000" fill="hold"/>
                                        <p:tgtEl>
                                          <p:spTgt spid="4"/>
                                        </p:tgtEl>
                                        <p:attrNameLst>
                                          <p:attrName>ppt_w</p:attrName>
                                        </p:attrNameLst>
                                      </p:cBhvr>
                                      <p:tavLst>
                                        <p:tav tm="0">
                                          <p:val>
                                            <p:fltVal val="0"/>
                                          </p:val>
                                        </p:tav>
                                        <p:tav tm="100000">
                                          <p:val>
                                            <p:strVal val="#ppt_w"/>
                                          </p:val>
                                        </p:tav>
                                      </p:tavLst>
                                    </p:anim>
                                    <p:anim calcmode="lin" valueType="num">
                                      <p:cBhvr>
                                        <p:cTn id="21" dur="1000" fill="hold"/>
                                        <p:tgtEl>
                                          <p:spTgt spid="4"/>
                                        </p:tgtEl>
                                        <p:attrNameLst>
                                          <p:attrName>ppt_h</p:attrName>
                                        </p:attrNameLst>
                                      </p:cBhvr>
                                      <p:tavLst>
                                        <p:tav tm="0">
                                          <p:val>
                                            <p:fltVal val="0"/>
                                          </p:val>
                                        </p:tav>
                                        <p:tav tm="100000">
                                          <p:val>
                                            <p:strVal val="#ppt_h"/>
                                          </p:val>
                                        </p:tav>
                                      </p:tavLst>
                                    </p:anim>
                                    <p:anim calcmode="lin" valueType="num">
                                      <p:cBhvr>
                                        <p:cTn id="22" dur="1000" fill="hold"/>
                                        <p:tgtEl>
                                          <p:spTgt spid="4"/>
                                        </p:tgtEl>
                                        <p:attrNameLst>
                                          <p:attrName>style.rotation</p:attrName>
                                        </p:attrNameLst>
                                      </p:cBhvr>
                                      <p:tavLst>
                                        <p:tav tm="0">
                                          <p:val>
                                            <p:fltVal val="90"/>
                                          </p:val>
                                        </p:tav>
                                        <p:tav tm="100000">
                                          <p:val>
                                            <p:fltVal val="0"/>
                                          </p:val>
                                        </p:tav>
                                      </p:tavLst>
                                    </p:anim>
                                    <p:animEffect transition="in" filter="fade">
                                      <p:cBhvr>
                                        <p:cTn id="23" dur="10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71F3BF7-5621-47FB-8873-F8C34A6944D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48328" y="153751"/>
            <a:ext cx="2254560" cy="2132856"/>
          </a:xfrm>
          <a:prstGeom prst="rect">
            <a:avLst/>
          </a:prstGeom>
        </p:spPr>
      </p:pic>
      <p:sp>
        <p:nvSpPr>
          <p:cNvPr id="7171" name="Title 1"/>
          <p:cNvSpPr>
            <a:spLocks noGrp="1"/>
          </p:cNvSpPr>
          <p:nvPr>
            <p:ph type="title" idx="4294967295"/>
          </p:nvPr>
        </p:nvSpPr>
        <p:spPr>
          <a:xfrm>
            <a:off x="479376" y="1916832"/>
            <a:ext cx="10945216" cy="3816424"/>
          </a:xfrm>
        </p:spPr>
        <p:txBody>
          <a:bodyPr/>
          <a:lstStyle/>
          <a:p>
            <a:pPr eaLnBrk="1" hangingPunct="1"/>
            <a:r>
              <a:rPr lang="en-GB" altLang="en-US" sz="3200" b="1" dirty="0">
                <a:latin typeface="Arial" panose="020B0604020202020204" pitchFamily="34" charset="0"/>
                <a:cs typeface="Arial" panose="020B0604020202020204" pitchFamily="34" charset="0"/>
              </a:rPr>
              <a:t>1. Do Porter’s generic strategies provide any useful insights in structuring the strategic opportunities in global pharmaceutical?</a:t>
            </a:r>
            <a:br>
              <a:rPr lang="en-GB" altLang="en-US" sz="3200" b="1" dirty="0">
                <a:latin typeface="Arial" panose="020B0604020202020204" pitchFamily="34" charset="0"/>
                <a:cs typeface="Arial" panose="020B0604020202020204" pitchFamily="34" charset="0"/>
              </a:rPr>
            </a:br>
            <a:br>
              <a:rPr lang="en-GB" altLang="en-US" sz="3200" b="1" dirty="0">
                <a:latin typeface="Arial" panose="020B0604020202020204" pitchFamily="34" charset="0"/>
                <a:cs typeface="Arial" panose="020B0604020202020204" pitchFamily="34" charset="0"/>
              </a:rPr>
            </a:br>
            <a:r>
              <a:rPr lang="en-GB" altLang="en-US" sz="3200" b="1" dirty="0">
                <a:latin typeface="Arial" panose="020B0604020202020204" pitchFamily="34" charset="0"/>
                <a:cs typeface="Arial" panose="020B0604020202020204" pitchFamily="34" charset="0"/>
              </a:rPr>
              <a:t>2. If you were developing strategy options for a small company, what strategy options would you consider? What problems might you encounter?</a:t>
            </a:r>
          </a:p>
        </p:txBody>
      </p:sp>
      <p:sp>
        <p:nvSpPr>
          <p:cNvPr id="5" name="Title 1">
            <a:extLst>
              <a:ext uri="{FF2B5EF4-FFF2-40B4-BE49-F238E27FC236}">
                <a16:creationId xmlns:a16="http://schemas.microsoft.com/office/drawing/2014/main" id="{BE795394-C2EC-4665-A6C4-1D6E02EDD767}"/>
              </a:ext>
            </a:extLst>
          </p:cNvPr>
          <p:cNvSpPr txBox="1">
            <a:spLocks/>
          </p:cNvSpPr>
          <p:nvPr/>
        </p:nvSpPr>
        <p:spPr bwMode="auto">
          <a:xfrm>
            <a:off x="551384" y="0"/>
            <a:ext cx="1108923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sz="3200" b="1" dirty="0">
                <a:solidFill>
                  <a:schemeClr val="tx2">
                    <a:lumMod val="75000"/>
                  </a:schemeClr>
                </a:solidFill>
              </a:rPr>
              <a:t>Questions?</a:t>
            </a:r>
          </a:p>
        </p:txBody>
      </p:sp>
    </p:spTree>
    <p:extLst>
      <p:ext uri="{BB962C8B-B14F-4D97-AF65-F5344CB8AC3E}">
        <p14:creationId xmlns:p14="http://schemas.microsoft.com/office/powerpoint/2010/main" val="2400268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7171"/>
                                        </p:tgtEl>
                                        <p:attrNameLst>
                                          <p:attrName>style.visibility</p:attrName>
                                        </p:attrNameLst>
                                      </p:cBhvr>
                                      <p:to>
                                        <p:strVal val="visible"/>
                                      </p:to>
                                    </p:set>
                                    <p:animEffect transition="in" filter="fade">
                                      <p:cBhvr>
                                        <p:cTn id="15" dur="1000"/>
                                        <p:tgtEl>
                                          <p:spTgt spid="7171"/>
                                        </p:tgtEl>
                                      </p:cBhvr>
                                    </p:animEffect>
                                    <p:anim calcmode="lin" valueType="num">
                                      <p:cBhvr>
                                        <p:cTn id="16" dur="1000" fill="hold"/>
                                        <p:tgtEl>
                                          <p:spTgt spid="7171"/>
                                        </p:tgtEl>
                                        <p:attrNameLst>
                                          <p:attrName>ppt_x</p:attrName>
                                        </p:attrNameLst>
                                      </p:cBhvr>
                                      <p:tavLst>
                                        <p:tav tm="0">
                                          <p:val>
                                            <p:strVal val="#ppt_x"/>
                                          </p:val>
                                        </p:tav>
                                        <p:tav tm="100000">
                                          <p:val>
                                            <p:strVal val="#ppt_x"/>
                                          </p:val>
                                        </p:tav>
                                      </p:tavLst>
                                    </p:anim>
                                    <p:anim calcmode="lin" valueType="num">
                                      <p:cBhvr>
                                        <p:cTn id="17" dur="1000" fill="hold"/>
                                        <p:tgtEl>
                                          <p:spTgt spid="717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The Strategy Clock</a:t>
            </a:r>
          </a:p>
        </p:txBody>
      </p:sp>
      <p:sp>
        <p:nvSpPr>
          <p:cNvPr id="8" name="Content Placeholder 2">
            <a:extLst>
              <a:ext uri="{FF2B5EF4-FFF2-40B4-BE49-F238E27FC236}">
                <a16:creationId xmlns:a16="http://schemas.microsoft.com/office/drawing/2014/main" id="{3B2B718E-2283-41DE-96D5-8FFF44A49B96}"/>
              </a:ext>
            </a:extLst>
          </p:cNvPr>
          <p:cNvSpPr txBox="1">
            <a:spLocks/>
          </p:cNvSpPr>
          <p:nvPr/>
        </p:nvSpPr>
        <p:spPr bwMode="auto">
          <a:xfrm>
            <a:off x="767408" y="1241884"/>
            <a:ext cx="4996107" cy="44913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1800" dirty="0"/>
              <a:t>The </a:t>
            </a:r>
            <a:r>
              <a:rPr lang="en-GB" sz="1800" b="1" dirty="0">
                <a:solidFill>
                  <a:srgbClr val="FF0000"/>
                </a:solidFill>
              </a:rPr>
              <a:t>Strategy Clock </a:t>
            </a:r>
            <a:r>
              <a:rPr lang="en-GB" sz="1800" dirty="0"/>
              <a:t>provides another way of approaching generic strategies, one which gives more scope for hybrid strategies.</a:t>
            </a:r>
          </a:p>
          <a:p>
            <a:pPr algn="just">
              <a:buClr>
                <a:schemeClr val="tx1"/>
              </a:buClr>
            </a:pPr>
            <a:r>
              <a:rPr lang="en-GB" sz="1800" dirty="0"/>
              <a:t>The Strategy Clock has focused on prices to customers rather than costs to the organisation: because prices are more visible than costs.</a:t>
            </a:r>
          </a:p>
          <a:p>
            <a:pPr algn="just">
              <a:buClr>
                <a:schemeClr val="tx1"/>
              </a:buClr>
            </a:pPr>
            <a:r>
              <a:rPr lang="en-GB" sz="1800" dirty="0"/>
              <a:t>Organisations may travel around the clock, as they adjust their pricing and benefits over time.</a:t>
            </a:r>
          </a:p>
          <a:p>
            <a:pPr algn="just">
              <a:buClr>
                <a:schemeClr val="tx1"/>
              </a:buClr>
            </a:pPr>
            <a:r>
              <a:rPr lang="en-GB" sz="1800" dirty="0"/>
              <a:t>Non-competitive strategies (zone 4). The final set of strategies occupies a zone of unfeasible economics, with low benefits and high prices. Typically these strategies lead to failure.</a:t>
            </a:r>
          </a:p>
        </p:txBody>
      </p:sp>
      <p:pic>
        <p:nvPicPr>
          <p:cNvPr id="3" name="Picture 2">
            <a:extLst>
              <a:ext uri="{FF2B5EF4-FFF2-40B4-BE49-F238E27FC236}">
                <a16:creationId xmlns:a16="http://schemas.microsoft.com/office/drawing/2014/main" id="{19F9AB79-36B4-4168-A9F7-088E17CECB8C}"/>
              </a:ext>
            </a:extLst>
          </p:cNvPr>
          <p:cNvPicPr>
            <a:picLocks noChangeAspect="1"/>
          </p:cNvPicPr>
          <p:nvPr/>
        </p:nvPicPr>
        <p:blipFill>
          <a:blip r:embed="rId3"/>
          <a:stretch>
            <a:fillRect/>
          </a:stretch>
        </p:blipFill>
        <p:spPr>
          <a:xfrm>
            <a:off x="5763515" y="1025860"/>
            <a:ext cx="5673279" cy="4590256"/>
          </a:xfrm>
          <a:prstGeom prst="rect">
            <a:avLst/>
          </a:prstGeom>
        </p:spPr>
      </p:pic>
    </p:spTree>
    <p:extLst>
      <p:ext uri="{BB962C8B-B14F-4D97-AF65-F5344CB8AC3E}">
        <p14:creationId xmlns:p14="http://schemas.microsoft.com/office/powerpoint/2010/main" val="719441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ppt_x</p:attrName>
                                        </p:attrNameLst>
                                      </p:cBhvr>
                                      <p:tavLst>
                                        <p:tav tm="0">
                                          <p:val>
                                            <p:strVal val="#ppt_x"/>
                                          </p:val>
                                        </p:tav>
                                        <p:tav tm="100000">
                                          <p:val>
                                            <p:strVal val="#ppt_x"/>
                                          </p:val>
                                        </p:tav>
                                      </p:tavLst>
                                    </p:anim>
                                    <p:anim calcmode="lin" valueType="num">
                                      <p:cBhvr>
                                        <p:cTn id="9" dur="2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2"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2000"/>
                                        <p:tgtEl>
                                          <p:spTgt spid="3"/>
                                        </p:tgtEl>
                                      </p:cBhvr>
                                    </p:animEffect>
                                    <p:anim calcmode="lin" valueType="num">
                                      <p:cBhvr>
                                        <p:cTn id="14" dur="2000" fill="hold"/>
                                        <p:tgtEl>
                                          <p:spTgt spid="3"/>
                                        </p:tgtEl>
                                        <p:attrNameLst>
                                          <p:attrName>ppt_x</p:attrName>
                                        </p:attrNameLst>
                                      </p:cBhvr>
                                      <p:tavLst>
                                        <p:tav tm="0">
                                          <p:val>
                                            <p:strVal val="#ppt_x"/>
                                          </p:val>
                                        </p:tav>
                                        <p:tav tm="100000">
                                          <p:val>
                                            <p:strVal val="#ppt_x"/>
                                          </p:val>
                                        </p:tav>
                                      </p:tavLst>
                                    </p:anim>
                                    <p:anim calcmode="lin" valueType="num">
                                      <p:cBhvr>
                                        <p:cTn id="15" dur="2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Cooperative Strategy</a:t>
            </a:r>
          </a:p>
        </p:txBody>
      </p:sp>
      <p:sp>
        <p:nvSpPr>
          <p:cNvPr id="8" name="Content Placeholder 2">
            <a:extLst>
              <a:ext uri="{FF2B5EF4-FFF2-40B4-BE49-F238E27FC236}">
                <a16:creationId xmlns:a16="http://schemas.microsoft.com/office/drawing/2014/main" id="{3B2B718E-2283-41DE-96D5-8FFF44A49B96}"/>
              </a:ext>
            </a:extLst>
          </p:cNvPr>
          <p:cNvSpPr txBox="1">
            <a:spLocks/>
          </p:cNvSpPr>
          <p:nvPr/>
        </p:nvSpPr>
        <p:spPr bwMode="auto">
          <a:xfrm>
            <a:off x="816304" y="1118220"/>
            <a:ext cx="4996107" cy="46150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1800" dirty="0"/>
              <a:t>Collaboration between some organisations in a market may give them advantage over other competitors in the same market, or potential new entrants.</a:t>
            </a:r>
          </a:p>
          <a:p>
            <a:pPr algn="just">
              <a:buClr>
                <a:schemeClr val="tx1"/>
              </a:buClr>
            </a:pPr>
            <a:r>
              <a:rPr lang="en-GB" sz="1800" dirty="0"/>
              <a:t>Collaboration can be explicit in terms of formal agreements to cooperate, or tacit in terms of informal mutual understandings between organisations.</a:t>
            </a:r>
          </a:p>
          <a:p>
            <a:pPr algn="just">
              <a:buClr>
                <a:schemeClr val="tx1"/>
              </a:buClr>
            </a:pPr>
            <a:r>
              <a:rPr lang="en-GB" sz="1800" dirty="0"/>
              <a:t>Key benefits of cooperation are:</a:t>
            </a:r>
          </a:p>
          <a:p>
            <a:pPr lvl="1" algn="just">
              <a:buClr>
                <a:schemeClr val="tx1"/>
              </a:buClr>
            </a:pPr>
            <a:r>
              <a:rPr lang="en-GB" sz="1400" b="1" dirty="0"/>
              <a:t>Suppliers</a:t>
            </a:r>
            <a:r>
              <a:rPr lang="en-GB" sz="1400" dirty="0"/>
              <a:t> – will increase their purchasing power against suppliers</a:t>
            </a:r>
          </a:p>
          <a:p>
            <a:pPr lvl="1" algn="just">
              <a:buClr>
                <a:schemeClr val="tx1"/>
              </a:buClr>
            </a:pPr>
            <a:r>
              <a:rPr lang="en-GB" sz="1400" b="1" dirty="0"/>
              <a:t>Buyers</a:t>
            </a:r>
            <a:r>
              <a:rPr lang="en-GB" sz="1400" dirty="0"/>
              <a:t> – will decrease their customers’ purchasing power</a:t>
            </a:r>
          </a:p>
          <a:p>
            <a:pPr lvl="1" algn="just">
              <a:buClr>
                <a:schemeClr val="tx1"/>
              </a:buClr>
            </a:pPr>
            <a:r>
              <a:rPr lang="en-GB" sz="1400" b="1" dirty="0"/>
              <a:t>Rivals</a:t>
            </a:r>
            <a:r>
              <a:rPr lang="en-GB" sz="1400" dirty="0"/>
              <a:t> – will create competitive advantage</a:t>
            </a:r>
          </a:p>
          <a:p>
            <a:pPr lvl="1" algn="just">
              <a:buClr>
                <a:schemeClr val="tx1"/>
              </a:buClr>
            </a:pPr>
            <a:r>
              <a:rPr lang="en-GB" sz="1400" b="1" dirty="0"/>
              <a:t>Entrants</a:t>
            </a:r>
            <a:r>
              <a:rPr lang="en-GB" sz="1400" dirty="0"/>
              <a:t> – will create entry barriers </a:t>
            </a:r>
          </a:p>
          <a:p>
            <a:pPr lvl="1" algn="just">
              <a:buClr>
                <a:schemeClr val="tx1"/>
              </a:buClr>
            </a:pPr>
            <a:r>
              <a:rPr lang="en-GB" sz="1400" b="1" dirty="0"/>
              <a:t>Substitutes</a:t>
            </a:r>
            <a:r>
              <a:rPr lang="en-GB" sz="1400" dirty="0"/>
              <a:t> – will reduce the incentives for buyers to look to substitutes </a:t>
            </a:r>
          </a:p>
          <a:p>
            <a:pPr algn="just">
              <a:buClr>
                <a:schemeClr val="tx1"/>
              </a:buClr>
            </a:pPr>
            <a:endParaRPr lang="en-GB" sz="1800" dirty="0"/>
          </a:p>
        </p:txBody>
      </p:sp>
      <p:pic>
        <p:nvPicPr>
          <p:cNvPr id="4" name="Picture 3">
            <a:extLst>
              <a:ext uri="{FF2B5EF4-FFF2-40B4-BE49-F238E27FC236}">
                <a16:creationId xmlns:a16="http://schemas.microsoft.com/office/drawing/2014/main" id="{679C62AB-105F-4BB2-9B21-DE56C2772964}"/>
              </a:ext>
            </a:extLst>
          </p:cNvPr>
          <p:cNvPicPr>
            <a:picLocks noChangeAspect="1"/>
          </p:cNvPicPr>
          <p:nvPr/>
        </p:nvPicPr>
        <p:blipFill>
          <a:blip r:embed="rId3"/>
          <a:stretch>
            <a:fillRect/>
          </a:stretch>
        </p:blipFill>
        <p:spPr>
          <a:xfrm>
            <a:off x="5840108" y="1118220"/>
            <a:ext cx="5648240" cy="4491372"/>
          </a:xfrm>
          <a:prstGeom prst="rect">
            <a:avLst/>
          </a:prstGeom>
        </p:spPr>
      </p:pic>
    </p:spTree>
    <p:extLst>
      <p:ext uri="{BB962C8B-B14F-4D97-AF65-F5344CB8AC3E}">
        <p14:creationId xmlns:p14="http://schemas.microsoft.com/office/powerpoint/2010/main" val="2526832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ppt_x</p:attrName>
                                        </p:attrNameLst>
                                      </p:cBhvr>
                                      <p:tavLst>
                                        <p:tav tm="0">
                                          <p:val>
                                            <p:strVal val="#ppt_x"/>
                                          </p:val>
                                        </p:tav>
                                        <p:tav tm="100000">
                                          <p:val>
                                            <p:strVal val="#ppt_x"/>
                                          </p:val>
                                        </p:tav>
                                      </p:tavLst>
                                    </p:anim>
                                    <p:anim calcmode="lin" valueType="num">
                                      <p:cBhvr>
                                        <p:cTn id="9" dur="2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53" presetClass="entr" presetSubtype="16"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000" fill="hold"/>
                                        <p:tgtEl>
                                          <p:spTgt spid="4"/>
                                        </p:tgtEl>
                                        <p:attrNameLst>
                                          <p:attrName>ppt_w</p:attrName>
                                        </p:attrNameLst>
                                      </p:cBhvr>
                                      <p:tavLst>
                                        <p:tav tm="0">
                                          <p:val>
                                            <p:fltVal val="0"/>
                                          </p:val>
                                        </p:tav>
                                        <p:tav tm="100000">
                                          <p:val>
                                            <p:strVal val="#ppt_w"/>
                                          </p:val>
                                        </p:tav>
                                      </p:tavLst>
                                    </p:anim>
                                    <p:anim calcmode="lin" valueType="num">
                                      <p:cBhvr>
                                        <p:cTn id="14" dur="2000" fill="hold"/>
                                        <p:tgtEl>
                                          <p:spTgt spid="4"/>
                                        </p:tgtEl>
                                        <p:attrNameLst>
                                          <p:attrName>ppt_h</p:attrName>
                                        </p:attrNameLst>
                                      </p:cBhvr>
                                      <p:tavLst>
                                        <p:tav tm="0">
                                          <p:val>
                                            <p:fltVal val="0"/>
                                          </p:val>
                                        </p:tav>
                                        <p:tav tm="100000">
                                          <p:val>
                                            <p:strVal val="#ppt_h"/>
                                          </p:val>
                                        </p:tav>
                                      </p:tavLst>
                                    </p:anim>
                                    <p:animEffect transition="in" filter="fade">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Case Study</a:t>
            </a:r>
          </a:p>
        </p:txBody>
      </p:sp>
      <p:sp>
        <p:nvSpPr>
          <p:cNvPr id="5" name="Content Placeholder 2">
            <a:extLst>
              <a:ext uri="{FF2B5EF4-FFF2-40B4-BE49-F238E27FC236}">
                <a16:creationId xmlns:a16="http://schemas.microsoft.com/office/drawing/2014/main" id="{2C8FA492-45D3-451B-AF33-F4560BE3A080}"/>
              </a:ext>
            </a:extLst>
          </p:cNvPr>
          <p:cNvSpPr txBox="1">
            <a:spLocks/>
          </p:cNvSpPr>
          <p:nvPr/>
        </p:nvSpPr>
        <p:spPr bwMode="auto">
          <a:xfrm>
            <a:off x="263352" y="1143000"/>
            <a:ext cx="11593288" cy="701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Clr>
                <a:schemeClr val="tx1"/>
              </a:buClr>
              <a:buNone/>
            </a:pPr>
            <a:r>
              <a:rPr lang="en-GB" sz="2600" b="1" dirty="0"/>
              <a:t>The IKEA Approach</a:t>
            </a:r>
          </a:p>
        </p:txBody>
      </p:sp>
      <p:sp>
        <p:nvSpPr>
          <p:cNvPr id="10" name="Content Placeholder 2">
            <a:extLst>
              <a:ext uri="{FF2B5EF4-FFF2-40B4-BE49-F238E27FC236}">
                <a16:creationId xmlns:a16="http://schemas.microsoft.com/office/drawing/2014/main" id="{F533E770-8288-4CA1-9410-E940EE9A57F9}"/>
              </a:ext>
            </a:extLst>
          </p:cNvPr>
          <p:cNvSpPr txBox="1">
            <a:spLocks/>
          </p:cNvSpPr>
          <p:nvPr/>
        </p:nvSpPr>
        <p:spPr bwMode="auto">
          <a:xfrm>
            <a:off x="4943872" y="2132856"/>
            <a:ext cx="6696744" cy="3456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AutoNum type="arabicPeriod"/>
            </a:pPr>
            <a:r>
              <a:rPr lang="en-GB" sz="2200" dirty="0"/>
              <a:t>Identify where (in their value system) and how IKEA have achieved cost leadership.</a:t>
            </a:r>
          </a:p>
          <a:p>
            <a:pPr algn="just">
              <a:buAutoNum type="arabicPeriod"/>
            </a:pPr>
            <a:r>
              <a:rPr lang="en-GB" sz="2200" dirty="0"/>
              <a:t>Identify how IKEA have achieved differentiation from their competitors.</a:t>
            </a:r>
          </a:p>
          <a:p>
            <a:pPr algn="just">
              <a:buAutoNum type="arabicPeriod"/>
            </a:pPr>
            <a:r>
              <a:rPr lang="en-GB" sz="2200" dirty="0"/>
              <a:t>Explain how IKEA tries to ensure that their ‘hybrid’ strategy remains sustainable and does not become ‘stuck-in-the-middle’.</a:t>
            </a:r>
          </a:p>
        </p:txBody>
      </p:sp>
      <p:pic>
        <p:nvPicPr>
          <p:cNvPr id="3" name="Picture 2" descr="A picture containing drawing&#10;&#10;Description automatically generated">
            <a:extLst>
              <a:ext uri="{FF2B5EF4-FFF2-40B4-BE49-F238E27FC236}">
                <a16:creationId xmlns:a16="http://schemas.microsoft.com/office/drawing/2014/main" id="{1172DD20-7E7F-4343-A2A5-9D8F07E387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5400" y="2286000"/>
            <a:ext cx="4153860" cy="2391630"/>
          </a:xfrm>
          <a:prstGeom prst="rect">
            <a:avLst/>
          </a:prstGeom>
        </p:spPr>
      </p:pic>
    </p:spTree>
    <p:extLst>
      <p:ext uri="{BB962C8B-B14F-4D97-AF65-F5344CB8AC3E}">
        <p14:creationId xmlns:p14="http://schemas.microsoft.com/office/powerpoint/2010/main" val="3029102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3000"/>
                                        <p:tgtEl>
                                          <p:spTgt spid="10"/>
                                        </p:tgtEl>
                                      </p:cBhvr>
                                    </p:animEffect>
                                    <p:anim calcmode="lin" valueType="num">
                                      <p:cBhvr>
                                        <p:cTn id="8" dur="3000" fill="hold"/>
                                        <p:tgtEl>
                                          <p:spTgt spid="10"/>
                                        </p:tgtEl>
                                        <p:attrNameLst>
                                          <p:attrName>ppt_x</p:attrName>
                                        </p:attrNameLst>
                                      </p:cBhvr>
                                      <p:tavLst>
                                        <p:tav tm="0">
                                          <p:val>
                                            <p:strVal val="#ppt_x"/>
                                          </p:val>
                                        </p:tav>
                                        <p:tav tm="100000">
                                          <p:val>
                                            <p:strVal val="#ppt_x"/>
                                          </p:val>
                                        </p:tav>
                                      </p:tavLst>
                                    </p:anim>
                                    <p:anim calcmode="lin" valueType="num">
                                      <p:cBhvr>
                                        <p:cTn id="9" dur="3000" fill="hold"/>
                                        <p:tgtEl>
                                          <p:spTgt spid="10"/>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3000" fill="hold"/>
                                        <p:tgtEl>
                                          <p:spTgt spid="3"/>
                                        </p:tgtEl>
                                        <p:attrNameLst>
                                          <p:attrName>ppt_w</p:attrName>
                                        </p:attrNameLst>
                                      </p:cBhvr>
                                      <p:tavLst>
                                        <p:tav tm="0">
                                          <p:val>
                                            <p:fltVal val="0"/>
                                          </p:val>
                                        </p:tav>
                                        <p:tav tm="100000">
                                          <p:val>
                                            <p:strVal val="#ppt_w"/>
                                          </p:val>
                                        </p:tav>
                                      </p:tavLst>
                                    </p:anim>
                                    <p:anim calcmode="lin" valueType="num">
                                      <p:cBhvr>
                                        <p:cTn id="13" dur="3000" fill="hold"/>
                                        <p:tgtEl>
                                          <p:spTgt spid="3"/>
                                        </p:tgtEl>
                                        <p:attrNameLst>
                                          <p:attrName>ppt_h</p:attrName>
                                        </p:attrNameLst>
                                      </p:cBhvr>
                                      <p:tavLst>
                                        <p:tav tm="0">
                                          <p:val>
                                            <p:fltVal val="0"/>
                                          </p:val>
                                        </p:tav>
                                        <p:tav tm="100000">
                                          <p:val>
                                            <p:strVal val="#ppt_h"/>
                                          </p:val>
                                        </p:tav>
                                      </p:tavLst>
                                    </p:anim>
                                    <p:animEffect transition="in" filter="fade">
                                      <p:cBhvr>
                                        <p:cTn id="14"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Strategy Directions</a:t>
            </a:r>
          </a:p>
        </p:txBody>
      </p:sp>
      <p:sp>
        <p:nvSpPr>
          <p:cNvPr id="5" name="Content Placeholder 2">
            <a:extLst>
              <a:ext uri="{FF2B5EF4-FFF2-40B4-BE49-F238E27FC236}">
                <a16:creationId xmlns:a16="http://schemas.microsoft.com/office/drawing/2014/main" id="{2C8FA492-45D3-451B-AF33-F4560BE3A080}"/>
              </a:ext>
            </a:extLst>
          </p:cNvPr>
          <p:cNvSpPr txBox="1">
            <a:spLocks/>
          </p:cNvSpPr>
          <p:nvPr/>
        </p:nvSpPr>
        <p:spPr bwMode="auto">
          <a:xfrm>
            <a:off x="479376" y="1268760"/>
            <a:ext cx="4896544" cy="439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2000" b="1" dirty="0">
                <a:solidFill>
                  <a:srgbClr val="FF0000"/>
                </a:solidFill>
              </a:rPr>
              <a:t>Ansoff’s product/market growth matrix </a:t>
            </a:r>
            <a:r>
              <a:rPr lang="en-GB" sz="2000" dirty="0"/>
              <a:t>is a classic corporate strategy framework for generating four basic directions for organisational growth.</a:t>
            </a:r>
          </a:p>
          <a:p>
            <a:pPr algn="just">
              <a:buClr>
                <a:schemeClr val="tx1"/>
              </a:buClr>
            </a:pPr>
            <a:r>
              <a:rPr lang="en-GB" sz="2000" dirty="0"/>
              <a:t>Typically an organisation starts in zone A – penetrating existing markets/products.</a:t>
            </a:r>
          </a:p>
          <a:p>
            <a:pPr algn="just">
              <a:buClr>
                <a:schemeClr val="tx1"/>
              </a:buClr>
            </a:pPr>
            <a:r>
              <a:rPr lang="en-GB" sz="2000" dirty="0"/>
              <a:t>The market options matrix not only considers the possibility of launching new products and moving into new markets, but also explores the possibility of withdrawing from markets and moving into unrelated markets.</a:t>
            </a:r>
          </a:p>
        </p:txBody>
      </p:sp>
      <p:pic>
        <p:nvPicPr>
          <p:cNvPr id="4" name="Picture 3">
            <a:extLst>
              <a:ext uri="{FF2B5EF4-FFF2-40B4-BE49-F238E27FC236}">
                <a16:creationId xmlns:a16="http://schemas.microsoft.com/office/drawing/2014/main" id="{30C216FD-BFDD-4C2A-A0D0-16766F89FA53}"/>
              </a:ext>
            </a:extLst>
          </p:cNvPr>
          <p:cNvPicPr>
            <a:picLocks noChangeAspect="1"/>
          </p:cNvPicPr>
          <p:nvPr/>
        </p:nvPicPr>
        <p:blipFill>
          <a:blip r:embed="rId3"/>
          <a:stretch>
            <a:fillRect/>
          </a:stretch>
        </p:blipFill>
        <p:spPr>
          <a:xfrm>
            <a:off x="5447928" y="1340768"/>
            <a:ext cx="6099020" cy="4248472"/>
          </a:xfrm>
          <a:prstGeom prst="rect">
            <a:avLst/>
          </a:prstGeom>
        </p:spPr>
      </p:pic>
    </p:spTree>
    <p:extLst>
      <p:ext uri="{BB962C8B-B14F-4D97-AF65-F5344CB8AC3E}">
        <p14:creationId xmlns:p14="http://schemas.microsoft.com/office/powerpoint/2010/main" val="2749187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2000"/>
                                        <p:tgtEl>
                                          <p:spTgt spid="5">
                                            <p:txEl>
                                              <p:pRg st="0" end="0"/>
                                            </p:txEl>
                                          </p:spTgt>
                                        </p:tgtEl>
                                      </p:cBhvr>
                                    </p:animEffect>
                                    <p:anim calcmode="lin" valueType="num">
                                      <p:cBhvr>
                                        <p:cTn id="8" dur="2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53" presetClass="entr" presetSubtype="16"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000" fill="hold"/>
                                        <p:tgtEl>
                                          <p:spTgt spid="4"/>
                                        </p:tgtEl>
                                        <p:attrNameLst>
                                          <p:attrName>ppt_w</p:attrName>
                                        </p:attrNameLst>
                                      </p:cBhvr>
                                      <p:tavLst>
                                        <p:tav tm="0">
                                          <p:val>
                                            <p:fltVal val="0"/>
                                          </p:val>
                                        </p:tav>
                                        <p:tav tm="100000">
                                          <p:val>
                                            <p:strVal val="#ppt_w"/>
                                          </p:val>
                                        </p:tav>
                                      </p:tavLst>
                                    </p:anim>
                                    <p:anim calcmode="lin" valueType="num">
                                      <p:cBhvr>
                                        <p:cTn id="14" dur="2000" fill="hold"/>
                                        <p:tgtEl>
                                          <p:spTgt spid="4"/>
                                        </p:tgtEl>
                                        <p:attrNameLst>
                                          <p:attrName>ppt_h</p:attrName>
                                        </p:attrNameLst>
                                      </p:cBhvr>
                                      <p:tavLst>
                                        <p:tav tm="0">
                                          <p:val>
                                            <p:fltVal val="0"/>
                                          </p:val>
                                        </p:tav>
                                        <p:tav tm="100000">
                                          <p:val>
                                            <p:strVal val="#ppt_h"/>
                                          </p:val>
                                        </p:tav>
                                      </p:tavLst>
                                    </p:anim>
                                    <p:animEffect transition="in" filter="fade">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Diversification Strategy</a:t>
            </a:r>
          </a:p>
        </p:txBody>
      </p:sp>
      <p:sp>
        <p:nvSpPr>
          <p:cNvPr id="5" name="Content Placeholder 2">
            <a:extLst>
              <a:ext uri="{FF2B5EF4-FFF2-40B4-BE49-F238E27FC236}">
                <a16:creationId xmlns:a16="http://schemas.microsoft.com/office/drawing/2014/main" id="{2C8FA492-45D3-451B-AF33-F4560BE3A080}"/>
              </a:ext>
            </a:extLst>
          </p:cNvPr>
          <p:cNvSpPr txBox="1">
            <a:spLocks/>
          </p:cNvSpPr>
          <p:nvPr/>
        </p:nvSpPr>
        <p:spPr bwMode="auto">
          <a:xfrm>
            <a:off x="803412" y="1143000"/>
            <a:ext cx="10585176" cy="1565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2200" b="1" dirty="0">
                <a:solidFill>
                  <a:srgbClr val="FF0000"/>
                </a:solidFill>
              </a:rPr>
              <a:t>Diversification </a:t>
            </a:r>
            <a:r>
              <a:rPr lang="en-GB" sz="2200" dirty="0"/>
              <a:t>involves increasing the range of products or markets served by an organisation.</a:t>
            </a:r>
          </a:p>
          <a:p>
            <a:pPr algn="just">
              <a:buClr>
                <a:schemeClr val="tx1"/>
              </a:buClr>
            </a:pPr>
            <a:r>
              <a:rPr lang="en-GB" sz="2200" b="1" dirty="0">
                <a:solidFill>
                  <a:srgbClr val="FF0000"/>
                </a:solidFill>
              </a:rPr>
              <a:t>Related diversification </a:t>
            </a:r>
            <a:r>
              <a:rPr lang="en-GB" sz="2200" dirty="0"/>
              <a:t>involves expanding into products or services with relationships to the existing business.</a:t>
            </a:r>
          </a:p>
        </p:txBody>
      </p:sp>
      <p:sp>
        <p:nvSpPr>
          <p:cNvPr id="8" name="Content Placeholder 2">
            <a:extLst>
              <a:ext uri="{FF2B5EF4-FFF2-40B4-BE49-F238E27FC236}">
                <a16:creationId xmlns:a16="http://schemas.microsoft.com/office/drawing/2014/main" id="{CB4A7457-1C0E-4346-B30E-CD774BE3C246}"/>
              </a:ext>
            </a:extLst>
          </p:cNvPr>
          <p:cNvSpPr txBox="1">
            <a:spLocks/>
          </p:cNvSpPr>
          <p:nvPr/>
        </p:nvSpPr>
        <p:spPr bwMode="auto">
          <a:xfrm>
            <a:off x="803412" y="3717032"/>
            <a:ext cx="10585176" cy="100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2200" b="1" dirty="0">
                <a:solidFill>
                  <a:srgbClr val="FF0000"/>
                </a:solidFill>
              </a:rPr>
              <a:t>Conglomerate (unrelated) diversification</a:t>
            </a:r>
            <a:r>
              <a:rPr lang="en-GB" sz="2200" dirty="0"/>
              <a:t> involves diversifying into products or services with no relationships to existing businesses.</a:t>
            </a:r>
          </a:p>
        </p:txBody>
      </p:sp>
      <p:pic>
        <p:nvPicPr>
          <p:cNvPr id="10" name="Picture 9" descr="A close up of a car&#10;&#10;Description automatically generated">
            <a:extLst>
              <a:ext uri="{FF2B5EF4-FFF2-40B4-BE49-F238E27FC236}">
                <a16:creationId xmlns:a16="http://schemas.microsoft.com/office/drawing/2014/main" id="{E6430ACF-FEB3-46D9-8FBD-0C36D911D9F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59987" y="2473832"/>
            <a:ext cx="2232248" cy="1331717"/>
          </a:xfrm>
          <a:prstGeom prst="rect">
            <a:avLst/>
          </a:prstGeom>
        </p:spPr>
      </p:pic>
      <p:pic>
        <p:nvPicPr>
          <p:cNvPr id="13" name="Picture 12" descr="A picture containing small, car, sitting, plane&#10;&#10;Description automatically generated">
            <a:extLst>
              <a:ext uri="{FF2B5EF4-FFF2-40B4-BE49-F238E27FC236}">
                <a16:creationId xmlns:a16="http://schemas.microsoft.com/office/drawing/2014/main" id="{135E9EC9-F3C1-492A-91CD-FA7F049A54E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01494" y="2481132"/>
            <a:ext cx="2438405" cy="1371603"/>
          </a:xfrm>
          <a:prstGeom prst="rect">
            <a:avLst/>
          </a:prstGeom>
        </p:spPr>
      </p:pic>
      <p:pic>
        <p:nvPicPr>
          <p:cNvPr id="16" name="Picture 15" descr="A picture containing sitting, food, sign, close&#10;&#10;Description automatically generated">
            <a:extLst>
              <a:ext uri="{FF2B5EF4-FFF2-40B4-BE49-F238E27FC236}">
                <a16:creationId xmlns:a16="http://schemas.microsoft.com/office/drawing/2014/main" id="{1CFF6EC5-E4AB-47F1-86D6-A99B00E4F94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693791" y="2649196"/>
            <a:ext cx="1093386" cy="1202724"/>
          </a:xfrm>
          <a:prstGeom prst="rect">
            <a:avLst/>
          </a:prstGeom>
        </p:spPr>
      </p:pic>
      <p:sp>
        <p:nvSpPr>
          <p:cNvPr id="21" name="Content Placeholder 2">
            <a:extLst>
              <a:ext uri="{FF2B5EF4-FFF2-40B4-BE49-F238E27FC236}">
                <a16:creationId xmlns:a16="http://schemas.microsoft.com/office/drawing/2014/main" id="{BE42DCA9-B801-462E-9210-8FEF22DD3A97}"/>
              </a:ext>
            </a:extLst>
          </p:cNvPr>
          <p:cNvSpPr txBox="1">
            <a:spLocks/>
          </p:cNvSpPr>
          <p:nvPr/>
        </p:nvSpPr>
        <p:spPr bwMode="auto">
          <a:xfrm>
            <a:off x="3766839" y="3016381"/>
            <a:ext cx="1769437" cy="462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buClr>
                <a:schemeClr val="tx1"/>
              </a:buClr>
              <a:buNone/>
            </a:pPr>
            <a:r>
              <a:rPr lang="en-GB" sz="2200" b="1" dirty="0">
                <a:ln w="12700">
                  <a:solidFill>
                    <a:schemeClr val="tx2">
                      <a:lumMod val="75000"/>
                    </a:schemeClr>
                  </a:solidFill>
                  <a:prstDash val="solid"/>
                </a:ln>
                <a:solidFill>
                  <a:srgbClr val="FFC000"/>
                </a:solidFill>
                <a:effectLst>
                  <a:outerShdw dist="38100" dir="2640000" algn="bl" rotWithShape="0">
                    <a:schemeClr val="tx2">
                      <a:lumMod val="75000"/>
                    </a:schemeClr>
                  </a:outerShdw>
                </a:effectLst>
              </a:rPr>
              <a:t>Super Sport</a:t>
            </a:r>
          </a:p>
        </p:txBody>
      </p:sp>
      <p:sp>
        <p:nvSpPr>
          <p:cNvPr id="22" name="Content Placeholder 2">
            <a:extLst>
              <a:ext uri="{FF2B5EF4-FFF2-40B4-BE49-F238E27FC236}">
                <a16:creationId xmlns:a16="http://schemas.microsoft.com/office/drawing/2014/main" id="{513F9B08-CC05-482E-9B3F-04F8F0DE6EFF}"/>
              </a:ext>
            </a:extLst>
          </p:cNvPr>
          <p:cNvSpPr txBox="1">
            <a:spLocks/>
          </p:cNvSpPr>
          <p:nvPr/>
        </p:nvSpPr>
        <p:spPr bwMode="auto">
          <a:xfrm>
            <a:off x="7221484" y="3016381"/>
            <a:ext cx="846984" cy="462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buClr>
                <a:schemeClr val="tx1"/>
              </a:buClr>
              <a:buNone/>
            </a:pPr>
            <a:r>
              <a:rPr lang="en-GB" sz="2200" b="1" dirty="0">
                <a:ln w="12700">
                  <a:solidFill>
                    <a:schemeClr val="tx2">
                      <a:lumMod val="75000"/>
                    </a:schemeClr>
                  </a:solidFill>
                  <a:prstDash val="solid"/>
                </a:ln>
                <a:solidFill>
                  <a:srgbClr val="FFC000"/>
                </a:solidFill>
                <a:effectLst>
                  <a:outerShdw dist="38100" dir="2640000" algn="bl" rotWithShape="0">
                    <a:schemeClr val="tx2">
                      <a:lumMod val="75000"/>
                    </a:schemeClr>
                  </a:outerShdw>
                </a:effectLst>
              </a:rPr>
              <a:t>SUV</a:t>
            </a:r>
          </a:p>
        </p:txBody>
      </p:sp>
      <p:pic>
        <p:nvPicPr>
          <p:cNvPr id="29" name="Picture 28" descr="A picture containing drawing, food&#10;&#10;Description automatically generated">
            <a:extLst>
              <a:ext uri="{FF2B5EF4-FFF2-40B4-BE49-F238E27FC236}">
                <a16:creationId xmlns:a16="http://schemas.microsoft.com/office/drawing/2014/main" id="{C4BED90C-9B8C-4078-BD72-ED057FB83EF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881736" y="4529237"/>
            <a:ext cx="1973734" cy="1033251"/>
          </a:xfrm>
          <a:prstGeom prst="rect">
            <a:avLst/>
          </a:prstGeom>
        </p:spPr>
      </p:pic>
      <p:pic>
        <p:nvPicPr>
          <p:cNvPr id="31" name="Picture 30" descr="A picture containing drawing&#10;&#10;Description automatically generated">
            <a:extLst>
              <a:ext uri="{FF2B5EF4-FFF2-40B4-BE49-F238E27FC236}">
                <a16:creationId xmlns:a16="http://schemas.microsoft.com/office/drawing/2014/main" id="{9630A046-29C9-4C12-AFB2-23B52095B63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594465" y="4481033"/>
            <a:ext cx="1997770" cy="1129658"/>
          </a:xfrm>
          <a:prstGeom prst="rect">
            <a:avLst/>
          </a:prstGeom>
        </p:spPr>
      </p:pic>
      <p:sp>
        <p:nvSpPr>
          <p:cNvPr id="33" name="Content Placeholder 2">
            <a:extLst>
              <a:ext uri="{FF2B5EF4-FFF2-40B4-BE49-F238E27FC236}">
                <a16:creationId xmlns:a16="http://schemas.microsoft.com/office/drawing/2014/main" id="{C8C929EF-1686-4ADC-8D2E-0C04BF056996}"/>
              </a:ext>
            </a:extLst>
          </p:cNvPr>
          <p:cNvSpPr txBox="1">
            <a:spLocks/>
          </p:cNvSpPr>
          <p:nvPr/>
        </p:nvSpPr>
        <p:spPr bwMode="auto">
          <a:xfrm>
            <a:off x="1196009" y="4814828"/>
            <a:ext cx="2610838" cy="462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Clr>
                <a:schemeClr val="tx1"/>
              </a:buClr>
              <a:buNone/>
            </a:pPr>
            <a:r>
              <a:rPr lang="en-GB" sz="2200" b="1" dirty="0">
                <a:ln w="12700">
                  <a:solidFill>
                    <a:schemeClr val="tx2">
                      <a:lumMod val="75000"/>
                    </a:schemeClr>
                  </a:solidFill>
                  <a:prstDash val="solid"/>
                </a:ln>
                <a:solidFill>
                  <a:srgbClr val="ED1A24"/>
                </a:solidFill>
                <a:effectLst>
                  <a:outerShdw dist="38100" dir="2640000" algn="bl" rotWithShape="0">
                    <a:schemeClr val="tx2">
                      <a:lumMod val="75000"/>
                    </a:schemeClr>
                  </a:outerShdw>
                </a:effectLst>
              </a:rPr>
              <a:t>Retailing Industry</a:t>
            </a:r>
          </a:p>
        </p:txBody>
      </p:sp>
      <p:sp>
        <p:nvSpPr>
          <p:cNvPr id="34" name="Content Placeholder 2">
            <a:extLst>
              <a:ext uri="{FF2B5EF4-FFF2-40B4-BE49-F238E27FC236}">
                <a16:creationId xmlns:a16="http://schemas.microsoft.com/office/drawing/2014/main" id="{6EACA051-D938-48C2-B41A-F6EF88C12C16}"/>
              </a:ext>
            </a:extLst>
          </p:cNvPr>
          <p:cNvSpPr txBox="1">
            <a:spLocks/>
          </p:cNvSpPr>
          <p:nvPr/>
        </p:nvSpPr>
        <p:spPr bwMode="auto">
          <a:xfrm>
            <a:off x="5930359" y="4814828"/>
            <a:ext cx="2589218" cy="462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Clr>
                <a:schemeClr val="tx1"/>
              </a:buClr>
              <a:buNone/>
            </a:pPr>
            <a:r>
              <a:rPr lang="en-GB" sz="2200" b="1" dirty="0">
                <a:ln w="12700">
                  <a:solidFill>
                    <a:schemeClr val="tx2">
                      <a:lumMod val="75000"/>
                    </a:schemeClr>
                  </a:solidFill>
                  <a:prstDash val="solid"/>
                </a:ln>
                <a:solidFill>
                  <a:srgbClr val="ED1A24"/>
                </a:solidFill>
                <a:effectLst>
                  <a:outerShdw dist="38100" dir="2640000" algn="bl" rotWithShape="0">
                    <a:schemeClr val="tx2">
                      <a:lumMod val="75000"/>
                    </a:schemeClr>
                  </a:outerShdw>
                </a:effectLst>
              </a:rPr>
              <a:t>Banking Industry</a:t>
            </a:r>
          </a:p>
        </p:txBody>
      </p:sp>
    </p:spTree>
    <p:extLst>
      <p:ext uri="{BB962C8B-B14F-4D97-AF65-F5344CB8AC3E}">
        <p14:creationId xmlns:p14="http://schemas.microsoft.com/office/powerpoint/2010/main" val="2411800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par>
                                <p:cTn id="17" presetID="53" presetClass="entr" presetSubtype="16"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p:cTn id="19" dur="500" fill="hold"/>
                                        <p:tgtEl>
                                          <p:spTgt spid="21"/>
                                        </p:tgtEl>
                                        <p:attrNameLst>
                                          <p:attrName>ppt_w</p:attrName>
                                        </p:attrNameLst>
                                      </p:cBhvr>
                                      <p:tavLst>
                                        <p:tav tm="0">
                                          <p:val>
                                            <p:fltVal val="0"/>
                                          </p:val>
                                        </p:tav>
                                        <p:tav tm="100000">
                                          <p:val>
                                            <p:strVal val="#ppt_w"/>
                                          </p:val>
                                        </p:tav>
                                      </p:tavLst>
                                    </p:anim>
                                    <p:anim calcmode="lin" valueType="num">
                                      <p:cBhvr>
                                        <p:cTn id="20" dur="500" fill="hold"/>
                                        <p:tgtEl>
                                          <p:spTgt spid="21"/>
                                        </p:tgtEl>
                                        <p:attrNameLst>
                                          <p:attrName>ppt_h</p:attrName>
                                        </p:attrNameLst>
                                      </p:cBhvr>
                                      <p:tavLst>
                                        <p:tav tm="0">
                                          <p:val>
                                            <p:fltVal val="0"/>
                                          </p:val>
                                        </p:tav>
                                        <p:tav tm="100000">
                                          <p:val>
                                            <p:strVal val="#ppt_h"/>
                                          </p:val>
                                        </p:tav>
                                      </p:tavLst>
                                    </p:anim>
                                    <p:animEffect transition="in" filter="fade">
                                      <p:cBhvr>
                                        <p:cTn id="21" dur="500"/>
                                        <p:tgtEl>
                                          <p:spTgt spid="21"/>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22"/>
                                        </p:tgtEl>
                                        <p:attrNameLst>
                                          <p:attrName>style.visibility</p:attrName>
                                        </p:attrNameLst>
                                      </p:cBhvr>
                                      <p:to>
                                        <p:strVal val="visible"/>
                                      </p:to>
                                    </p:set>
                                    <p:anim calcmode="lin" valueType="num">
                                      <p:cBhvr>
                                        <p:cTn id="24" dur="500" fill="hold"/>
                                        <p:tgtEl>
                                          <p:spTgt spid="22"/>
                                        </p:tgtEl>
                                        <p:attrNameLst>
                                          <p:attrName>ppt_w</p:attrName>
                                        </p:attrNameLst>
                                      </p:cBhvr>
                                      <p:tavLst>
                                        <p:tav tm="0">
                                          <p:val>
                                            <p:fltVal val="0"/>
                                          </p:val>
                                        </p:tav>
                                        <p:tav tm="100000">
                                          <p:val>
                                            <p:strVal val="#ppt_w"/>
                                          </p:val>
                                        </p:tav>
                                      </p:tavLst>
                                    </p:anim>
                                    <p:anim calcmode="lin" valueType="num">
                                      <p:cBhvr>
                                        <p:cTn id="25" dur="500" fill="hold"/>
                                        <p:tgtEl>
                                          <p:spTgt spid="22"/>
                                        </p:tgtEl>
                                        <p:attrNameLst>
                                          <p:attrName>ppt_h</p:attrName>
                                        </p:attrNameLst>
                                      </p:cBhvr>
                                      <p:tavLst>
                                        <p:tav tm="0">
                                          <p:val>
                                            <p:fltVal val="0"/>
                                          </p:val>
                                        </p:tav>
                                        <p:tav tm="100000">
                                          <p:val>
                                            <p:strVal val="#ppt_h"/>
                                          </p:val>
                                        </p:tav>
                                      </p:tavLst>
                                    </p:anim>
                                    <p:animEffect transition="in" filter="fade">
                                      <p:cBhvr>
                                        <p:cTn id="26" dur="500"/>
                                        <p:tgtEl>
                                          <p:spTgt spid="22"/>
                                        </p:tgtEl>
                                      </p:cBhvr>
                                    </p:animEffect>
                                  </p:childTnLst>
                                </p:cTn>
                              </p:par>
                              <p:par>
                                <p:cTn id="27" presetID="53" presetClass="entr" presetSubtype="16"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p:cTn id="29" dur="500" fill="hold"/>
                                        <p:tgtEl>
                                          <p:spTgt spid="13"/>
                                        </p:tgtEl>
                                        <p:attrNameLst>
                                          <p:attrName>ppt_w</p:attrName>
                                        </p:attrNameLst>
                                      </p:cBhvr>
                                      <p:tavLst>
                                        <p:tav tm="0">
                                          <p:val>
                                            <p:fltVal val="0"/>
                                          </p:val>
                                        </p:tav>
                                        <p:tav tm="100000">
                                          <p:val>
                                            <p:strVal val="#ppt_w"/>
                                          </p:val>
                                        </p:tav>
                                      </p:tavLst>
                                    </p:anim>
                                    <p:anim calcmode="lin" valueType="num">
                                      <p:cBhvr>
                                        <p:cTn id="30" dur="500" fill="hold"/>
                                        <p:tgtEl>
                                          <p:spTgt spid="13"/>
                                        </p:tgtEl>
                                        <p:attrNameLst>
                                          <p:attrName>ppt_h</p:attrName>
                                        </p:attrNameLst>
                                      </p:cBhvr>
                                      <p:tavLst>
                                        <p:tav tm="0">
                                          <p:val>
                                            <p:fltVal val="0"/>
                                          </p:val>
                                        </p:tav>
                                        <p:tav tm="100000">
                                          <p:val>
                                            <p:strVal val="#ppt_h"/>
                                          </p:val>
                                        </p:tav>
                                      </p:tavLst>
                                    </p:anim>
                                    <p:animEffect transition="in" filter="fade">
                                      <p:cBhvr>
                                        <p:cTn id="31" dur="500"/>
                                        <p:tgtEl>
                                          <p:spTgt spid="13"/>
                                        </p:tgtEl>
                                      </p:cBhvr>
                                    </p:animEffect>
                                  </p:childTnLst>
                                </p:cTn>
                              </p:par>
                              <p:par>
                                <p:cTn id="32" presetID="53" presetClass="entr" presetSubtype="16" fill="hold"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p:cTn id="34" dur="500" fill="hold"/>
                                        <p:tgtEl>
                                          <p:spTgt spid="16"/>
                                        </p:tgtEl>
                                        <p:attrNameLst>
                                          <p:attrName>ppt_w</p:attrName>
                                        </p:attrNameLst>
                                      </p:cBhvr>
                                      <p:tavLst>
                                        <p:tav tm="0">
                                          <p:val>
                                            <p:fltVal val="0"/>
                                          </p:val>
                                        </p:tav>
                                        <p:tav tm="100000">
                                          <p:val>
                                            <p:strVal val="#ppt_w"/>
                                          </p:val>
                                        </p:tav>
                                      </p:tavLst>
                                    </p:anim>
                                    <p:anim calcmode="lin" valueType="num">
                                      <p:cBhvr>
                                        <p:cTn id="35" dur="500" fill="hold"/>
                                        <p:tgtEl>
                                          <p:spTgt spid="16"/>
                                        </p:tgtEl>
                                        <p:attrNameLst>
                                          <p:attrName>ppt_h</p:attrName>
                                        </p:attrNameLst>
                                      </p:cBhvr>
                                      <p:tavLst>
                                        <p:tav tm="0">
                                          <p:val>
                                            <p:fltVal val="0"/>
                                          </p:val>
                                        </p:tav>
                                        <p:tav tm="100000">
                                          <p:val>
                                            <p:strVal val="#ppt_h"/>
                                          </p:val>
                                        </p:tav>
                                      </p:tavLst>
                                    </p:anim>
                                    <p:animEffect transition="in" filter="fade">
                                      <p:cBhvr>
                                        <p:cTn id="36" dur="500"/>
                                        <p:tgtEl>
                                          <p:spTgt spid="16"/>
                                        </p:tgtEl>
                                      </p:cBhvr>
                                    </p:animEffect>
                                  </p:childTnLst>
                                </p:cTn>
                              </p:par>
                              <p:par>
                                <p:cTn id="37" presetID="53" presetClass="entr" presetSubtype="16"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500" fill="hold"/>
                                        <p:tgtEl>
                                          <p:spTgt spid="10"/>
                                        </p:tgtEl>
                                        <p:attrNameLst>
                                          <p:attrName>ppt_w</p:attrName>
                                        </p:attrNameLst>
                                      </p:cBhvr>
                                      <p:tavLst>
                                        <p:tav tm="0">
                                          <p:val>
                                            <p:fltVal val="0"/>
                                          </p:val>
                                        </p:tav>
                                        <p:tav tm="100000">
                                          <p:val>
                                            <p:strVal val="#ppt_w"/>
                                          </p:val>
                                        </p:tav>
                                      </p:tavLst>
                                    </p:anim>
                                    <p:anim calcmode="lin" valueType="num">
                                      <p:cBhvr>
                                        <p:cTn id="40" dur="500" fill="hold"/>
                                        <p:tgtEl>
                                          <p:spTgt spid="10"/>
                                        </p:tgtEl>
                                        <p:attrNameLst>
                                          <p:attrName>ppt_h</p:attrName>
                                        </p:attrNameLst>
                                      </p:cBhvr>
                                      <p:tavLst>
                                        <p:tav tm="0">
                                          <p:val>
                                            <p:fltVal val="0"/>
                                          </p:val>
                                        </p:tav>
                                        <p:tav tm="100000">
                                          <p:val>
                                            <p:strVal val="#ppt_h"/>
                                          </p:val>
                                        </p:tav>
                                      </p:tavLst>
                                    </p:anim>
                                    <p:animEffect transition="in" filter="fade">
                                      <p:cBhvr>
                                        <p:cTn id="41" dur="500"/>
                                        <p:tgtEl>
                                          <p:spTgt spid="10"/>
                                        </p:tgtEl>
                                      </p:cBhvr>
                                    </p:animEffect>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8">
                                            <p:txEl>
                                              <p:pRg st="0" end="0"/>
                                            </p:txEl>
                                          </p:spTgt>
                                        </p:tgtEl>
                                        <p:attrNameLst>
                                          <p:attrName>style.visibility</p:attrName>
                                        </p:attrNameLst>
                                      </p:cBhvr>
                                      <p:to>
                                        <p:strVal val="visible"/>
                                      </p:to>
                                    </p:set>
                                    <p:animEffect transition="in" filter="fade">
                                      <p:cBhvr>
                                        <p:cTn id="46" dur="1000"/>
                                        <p:tgtEl>
                                          <p:spTgt spid="8">
                                            <p:txEl>
                                              <p:pRg st="0" end="0"/>
                                            </p:txEl>
                                          </p:spTgt>
                                        </p:tgtEl>
                                      </p:cBhvr>
                                    </p:animEffect>
                                    <p:anim calcmode="lin" valueType="num">
                                      <p:cBhvr>
                                        <p:cTn id="47"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48" dur="1000" fill="hold"/>
                                        <p:tgtEl>
                                          <p:spTgt spid="8">
                                            <p:txEl>
                                              <p:pRg st="0" end="0"/>
                                            </p:txEl>
                                          </p:spTgt>
                                        </p:tgtEl>
                                        <p:attrNameLst>
                                          <p:attrName>ppt_y</p:attrName>
                                        </p:attrNameLst>
                                      </p:cBhvr>
                                      <p:tavLst>
                                        <p:tav tm="0">
                                          <p:val>
                                            <p:strVal val="#ppt_y+.1"/>
                                          </p:val>
                                        </p:tav>
                                        <p:tav tm="100000">
                                          <p:val>
                                            <p:strVal val="#ppt_y"/>
                                          </p:val>
                                        </p:tav>
                                      </p:tavLst>
                                    </p:anim>
                                  </p:childTnLst>
                                </p:cTn>
                              </p:par>
                              <p:par>
                                <p:cTn id="49" presetID="53" presetClass="entr" presetSubtype="16" fill="hold" grpId="0" nodeType="withEffect">
                                  <p:stCondLst>
                                    <p:cond delay="0"/>
                                  </p:stCondLst>
                                  <p:childTnLst>
                                    <p:set>
                                      <p:cBhvr>
                                        <p:cTn id="50" dur="1" fill="hold">
                                          <p:stCondLst>
                                            <p:cond delay="0"/>
                                          </p:stCondLst>
                                        </p:cTn>
                                        <p:tgtEl>
                                          <p:spTgt spid="33"/>
                                        </p:tgtEl>
                                        <p:attrNameLst>
                                          <p:attrName>style.visibility</p:attrName>
                                        </p:attrNameLst>
                                      </p:cBhvr>
                                      <p:to>
                                        <p:strVal val="visible"/>
                                      </p:to>
                                    </p:set>
                                    <p:anim calcmode="lin" valueType="num">
                                      <p:cBhvr>
                                        <p:cTn id="51" dur="500" fill="hold"/>
                                        <p:tgtEl>
                                          <p:spTgt spid="33"/>
                                        </p:tgtEl>
                                        <p:attrNameLst>
                                          <p:attrName>ppt_w</p:attrName>
                                        </p:attrNameLst>
                                      </p:cBhvr>
                                      <p:tavLst>
                                        <p:tav tm="0">
                                          <p:val>
                                            <p:fltVal val="0"/>
                                          </p:val>
                                        </p:tav>
                                        <p:tav tm="100000">
                                          <p:val>
                                            <p:strVal val="#ppt_w"/>
                                          </p:val>
                                        </p:tav>
                                      </p:tavLst>
                                    </p:anim>
                                    <p:anim calcmode="lin" valueType="num">
                                      <p:cBhvr>
                                        <p:cTn id="52" dur="500" fill="hold"/>
                                        <p:tgtEl>
                                          <p:spTgt spid="33"/>
                                        </p:tgtEl>
                                        <p:attrNameLst>
                                          <p:attrName>ppt_h</p:attrName>
                                        </p:attrNameLst>
                                      </p:cBhvr>
                                      <p:tavLst>
                                        <p:tav tm="0">
                                          <p:val>
                                            <p:fltVal val="0"/>
                                          </p:val>
                                        </p:tav>
                                        <p:tav tm="100000">
                                          <p:val>
                                            <p:strVal val="#ppt_h"/>
                                          </p:val>
                                        </p:tav>
                                      </p:tavLst>
                                    </p:anim>
                                    <p:animEffect transition="in" filter="fade">
                                      <p:cBhvr>
                                        <p:cTn id="53" dur="500"/>
                                        <p:tgtEl>
                                          <p:spTgt spid="33"/>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34"/>
                                        </p:tgtEl>
                                        <p:attrNameLst>
                                          <p:attrName>style.visibility</p:attrName>
                                        </p:attrNameLst>
                                      </p:cBhvr>
                                      <p:to>
                                        <p:strVal val="visible"/>
                                      </p:to>
                                    </p:set>
                                    <p:anim calcmode="lin" valueType="num">
                                      <p:cBhvr>
                                        <p:cTn id="56" dur="500" fill="hold"/>
                                        <p:tgtEl>
                                          <p:spTgt spid="34"/>
                                        </p:tgtEl>
                                        <p:attrNameLst>
                                          <p:attrName>ppt_w</p:attrName>
                                        </p:attrNameLst>
                                      </p:cBhvr>
                                      <p:tavLst>
                                        <p:tav tm="0">
                                          <p:val>
                                            <p:fltVal val="0"/>
                                          </p:val>
                                        </p:tav>
                                        <p:tav tm="100000">
                                          <p:val>
                                            <p:strVal val="#ppt_w"/>
                                          </p:val>
                                        </p:tav>
                                      </p:tavLst>
                                    </p:anim>
                                    <p:anim calcmode="lin" valueType="num">
                                      <p:cBhvr>
                                        <p:cTn id="57" dur="500" fill="hold"/>
                                        <p:tgtEl>
                                          <p:spTgt spid="34"/>
                                        </p:tgtEl>
                                        <p:attrNameLst>
                                          <p:attrName>ppt_h</p:attrName>
                                        </p:attrNameLst>
                                      </p:cBhvr>
                                      <p:tavLst>
                                        <p:tav tm="0">
                                          <p:val>
                                            <p:fltVal val="0"/>
                                          </p:val>
                                        </p:tav>
                                        <p:tav tm="100000">
                                          <p:val>
                                            <p:strVal val="#ppt_h"/>
                                          </p:val>
                                        </p:tav>
                                      </p:tavLst>
                                    </p:anim>
                                    <p:animEffect transition="in" filter="fade">
                                      <p:cBhvr>
                                        <p:cTn id="58" dur="500"/>
                                        <p:tgtEl>
                                          <p:spTgt spid="34"/>
                                        </p:tgtEl>
                                      </p:cBhvr>
                                    </p:animEffect>
                                  </p:childTnLst>
                                </p:cTn>
                              </p:par>
                              <p:par>
                                <p:cTn id="59" presetID="53" presetClass="entr" presetSubtype="16" fill="hold" nodeType="withEffect">
                                  <p:stCondLst>
                                    <p:cond delay="0"/>
                                  </p:stCondLst>
                                  <p:childTnLst>
                                    <p:set>
                                      <p:cBhvr>
                                        <p:cTn id="60" dur="1" fill="hold">
                                          <p:stCondLst>
                                            <p:cond delay="0"/>
                                          </p:stCondLst>
                                        </p:cTn>
                                        <p:tgtEl>
                                          <p:spTgt spid="29"/>
                                        </p:tgtEl>
                                        <p:attrNameLst>
                                          <p:attrName>style.visibility</p:attrName>
                                        </p:attrNameLst>
                                      </p:cBhvr>
                                      <p:to>
                                        <p:strVal val="visible"/>
                                      </p:to>
                                    </p:set>
                                    <p:anim calcmode="lin" valueType="num">
                                      <p:cBhvr>
                                        <p:cTn id="61" dur="500" fill="hold"/>
                                        <p:tgtEl>
                                          <p:spTgt spid="29"/>
                                        </p:tgtEl>
                                        <p:attrNameLst>
                                          <p:attrName>ppt_w</p:attrName>
                                        </p:attrNameLst>
                                      </p:cBhvr>
                                      <p:tavLst>
                                        <p:tav tm="0">
                                          <p:val>
                                            <p:fltVal val="0"/>
                                          </p:val>
                                        </p:tav>
                                        <p:tav tm="100000">
                                          <p:val>
                                            <p:strVal val="#ppt_w"/>
                                          </p:val>
                                        </p:tav>
                                      </p:tavLst>
                                    </p:anim>
                                    <p:anim calcmode="lin" valueType="num">
                                      <p:cBhvr>
                                        <p:cTn id="62" dur="500" fill="hold"/>
                                        <p:tgtEl>
                                          <p:spTgt spid="29"/>
                                        </p:tgtEl>
                                        <p:attrNameLst>
                                          <p:attrName>ppt_h</p:attrName>
                                        </p:attrNameLst>
                                      </p:cBhvr>
                                      <p:tavLst>
                                        <p:tav tm="0">
                                          <p:val>
                                            <p:fltVal val="0"/>
                                          </p:val>
                                        </p:tav>
                                        <p:tav tm="100000">
                                          <p:val>
                                            <p:strVal val="#ppt_h"/>
                                          </p:val>
                                        </p:tav>
                                      </p:tavLst>
                                    </p:anim>
                                    <p:animEffect transition="in" filter="fade">
                                      <p:cBhvr>
                                        <p:cTn id="63" dur="500"/>
                                        <p:tgtEl>
                                          <p:spTgt spid="29"/>
                                        </p:tgtEl>
                                      </p:cBhvr>
                                    </p:animEffect>
                                  </p:childTnLst>
                                </p:cTn>
                              </p:par>
                              <p:par>
                                <p:cTn id="64" presetID="53" presetClass="entr" presetSubtype="16" fill="hold" nodeType="withEffect">
                                  <p:stCondLst>
                                    <p:cond delay="0"/>
                                  </p:stCondLst>
                                  <p:childTnLst>
                                    <p:set>
                                      <p:cBhvr>
                                        <p:cTn id="65" dur="1" fill="hold">
                                          <p:stCondLst>
                                            <p:cond delay="0"/>
                                          </p:stCondLst>
                                        </p:cTn>
                                        <p:tgtEl>
                                          <p:spTgt spid="31"/>
                                        </p:tgtEl>
                                        <p:attrNameLst>
                                          <p:attrName>style.visibility</p:attrName>
                                        </p:attrNameLst>
                                      </p:cBhvr>
                                      <p:to>
                                        <p:strVal val="visible"/>
                                      </p:to>
                                    </p:set>
                                    <p:anim calcmode="lin" valueType="num">
                                      <p:cBhvr>
                                        <p:cTn id="66" dur="500" fill="hold"/>
                                        <p:tgtEl>
                                          <p:spTgt spid="31"/>
                                        </p:tgtEl>
                                        <p:attrNameLst>
                                          <p:attrName>ppt_w</p:attrName>
                                        </p:attrNameLst>
                                      </p:cBhvr>
                                      <p:tavLst>
                                        <p:tav tm="0">
                                          <p:val>
                                            <p:fltVal val="0"/>
                                          </p:val>
                                        </p:tav>
                                        <p:tav tm="100000">
                                          <p:val>
                                            <p:strVal val="#ppt_w"/>
                                          </p:val>
                                        </p:tav>
                                      </p:tavLst>
                                    </p:anim>
                                    <p:anim calcmode="lin" valueType="num">
                                      <p:cBhvr>
                                        <p:cTn id="67" dur="500" fill="hold"/>
                                        <p:tgtEl>
                                          <p:spTgt spid="31"/>
                                        </p:tgtEl>
                                        <p:attrNameLst>
                                          <p:attrName>ppt_h</p:attrName>
                                        </p:attrNameLst>
                                      </p:cBhvr>
                                      <p:tavLst>
                                        <p:tav tm="0">
                                          <p:val>
                                            <p:fltVal val="0"/>
                                          </p:val>
                                        </p:tav>
                                        <p:tav tm="100000">
                                          <p:val>
                                            <p:strVal val="#ppt_h"/>
                                          </p:val>
                                        </p:tav>
                                      </p:tavLst>
                                    </p:anim>
                                    <p:animEffect transition="in" filter="fade">
                                      <p:cBhvr>
                                        <p:cTn id="68"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33" grpId="0"/>
      <p:bldP spid="34" grpId="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Case Study</a:t>
            </a:r>
          </a:p>
        </p:txBody>
      </p:sp>
      <p:sp>
        <p:nvSpPr>
          <p:cNvPr id="5" name="Content Placeholder 2">
            <a:extLst>
              <a:ext uri="{FF2B5EF4-FFF2-40B4-BE49-F238E27FC236}">
                <a16:creationId xmlns:a16="http://schemas.microsoft.com/office/drawing/2014/main" id="{2C8FA492-45D3-451B-AF33-F4560BE3A080}"/>
              </a:ext>
            </a:extLst>
          </p:cNvPr>
          <p:cNvSpPr txBox="1">
            <a:spLocks/>
          </p:cNvSpPr>
          <p:nvPr/>
        </p:nvSpPr>
        <p:spPr bwMode="auto">
          <a:xfrm>
            <a:off x="263352" y="1143000"/>
            <a:ext cx="11593288" cy="701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Clr>
                <a:schemeClr val="tx1"/>
              </a:buClr>
              <a:buNone/>
            </a:pPr>
            <a:r>
              <a:rPr lang="en-GB" sz="2600" b="1" dirty="0"/>
              <a:t>From Sat Nav To Driverless Cars</a:t>
            </a:r>
          </a:p>
        </p:txBody>
      </p:sp>
      <p:sp>
        <p:nvSpPr>
          <p:cNvPr id="10" name="Content Placeholder 2">
            <a:extLst>
              <a:ext uri="{FF2B5EF4-FFF2-40B4-BE49-F238E27FC236}">
                <a16:creationId xmlns:a16="http://schemas.microsoft.com/office/drawing/2014/main" id="{F533E770-8288-4CA1-9410-E940EE9A57F9}"/>
              </a:ext>
            </a:extLst>
          </p:cNvPr>
          <p:cNvSpPr txBox="1">
            <a:spLocks/>
          </p:cNvSpPr>
          <p:nvPr/>
        </p:nvSpPr>
        <p:spPr bwMode="auto">
          <a:xfrm>
            <a:off x="983432" y="3645024"/>
            <a:ext cx="10369152" cy="1656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AutoNum type="arabicPeriod"/>
            </a:pPr>
            <a:r>
              <a:rPr lang="en-GB" sz="2800" dirty="0"/>
              <a:t>Explain the ways in which relatedness informed TomTom’s post-2008 strategy.</a:t>
            </a:r>
          </a:p>
          <a:p>
            <a:pPr algn="just">
              <a:buAutoNum type="arabicPeriod"/>
            </a:pPr>
            <a:r>
              <a:rPr lang="en-GB" sz="2800" dirty="0"/>
              <a:t>Were there alternative strategies open to TomTom post 2008?</a:t>
            </a:r>
          </a:p>
        </p:txBody>
      </p:sp>
      <p:pic>
        <p:nvPicPr>
          <p:cNvPr id="4" name="Picture 3" descr="A picture containing drawing&#10;&#10;Description automatically generated">
            <a:extLst>
              <a:ext uri="{FF2B5EF4-FFF2-40B4-BE49-F238E27FC236}">
                <a16:creationId xmlns:a16="http://schemas.microsoft.com/office/drawing/2014/main" id="{BD7BE1B6-E33F-418B-996D-AEE05AA976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72172" y="1935088"/>
            <a:ext cx="5975648" cy="1493912"/>
          </a:xfrm>
          <a:prstGeom prst="rect">
            <a:avLst/>
          </a:prstGeom>
        </p:spPr>
      </p:pic>
    </p:spTree>
    <p:extLst>
      <p:ext uri="{BB962C8B-B14F-4D97-AF65-F5344CB8AC3E}">
        <p14:creationId xmlns:p14="http://schemas.microsoft.com/office/powerpoint/2010/main" val="1460064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Diversification Drivers</a:t>
            </a:r>
          </a:p>
        </p:txBody>
      </p:sp>
      <p:sp>
        <p:nvSpPr>
          <p:cNvPr id="5" name="Content Placeholder 2">
            <a:extLst>
              <a:ext uri="{FF2B5EF4-FFF2-40B4-BE49-F238E27FC236}">
                <a16:creationId xmlns:a16="http://schemas.microsoft.com/office/drawing/2014/main" id="{2C8FA492-45D3-451B-AF33-F4560BE3A080}"/>
              </a:ext>
            </a:extLst>
          </p:cNvPr>
          <p:cNvSpPr txBox="1">
            <a:spLocks/>
          </p:cNvSpPr>
          <p:nvPr/>
        </p:nvSpPr>
        <p:spPr bwMode="auto">
          <a:xfrm>
            <a:off x="803412" y="1143000"/>
            <a:ext cx="10585176" cy="4518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buClr>
                <a:schemeClr val="tx1"/>
              </a:buClr>
              <a:buNone/>
            </a:pPr>
            <a:r>
              <a:rPr lang="en-GB" sz="2800" b="1" dirty="0">
                <a:solidFill>
                  <a:srgbClr val="FF0000"/>
                </a:solidFill>
              </a:rPr>
              <a:t>Diversification </a:t>
            </a:r>
            <a:r>
              <a:rPr lang="en-GB" sz="2800" dirty="0"/>
              <a:t>might be chosen for a variety of reasons, some more value-creating than others. Five potentially value-creating drivers for diversification are as follows:</a:t>
            </a:r>
          </a:p>
          <a:p>
            <a:pPr marL="0" indent="0" algn="just">
              <a:buClr>
                <a:schemeClr val="tx1"/>
              </a:buClr>
              <a:buNone/>
            </a:pPr>
            <a:endParaRPr lang="en-GB" sz="2800" dirty="0"/>
          </a:p>
          <a:p>
            <a:pPr lvl="2" algn="just">
              <a:buClr>
                <a:schemeClr val="tx1"/>
              </a:buClr>
              <a:buFont typeface="Wingdings" panose="05000000000000000000" pitchFamily="2" charset="2"/>
              <a:buChar char="Ø"/>
            </a:pPr>
            <a:r>
              <a:rPr lang="en-GB" sz="2800" dirty="0"/>
              <a:t>  Exploiting economies of scope</a:t>
            </a:r>
          </a:p>
          <a:p>
            <a:pPr lvl="2" algn="just">
              <a:buClr>
                <a:schemeClr val="tx1"/>
              </a:buClr>
              <a:buFont typeface="Wingdings" panose="05000000000000000000" pitchFamily="2" charset="2"/>
              <a:buChar char="Ø"/>
            </a:pPr>
            <a:r>
              <a:rPr lang="en-GB" sz="2800" dirty="0"/>
              <a:t>  Spreading risk across a range of markets</a:t>
            </a:r>
          </a:p>
          <a:p>
            <a:pPr lvl="2" algn="just">
              <a:buClr>
                <a:schemeClr val="tx1"/>
              </a:buClr>
              <a:buFont typeface="Wingdings" panose="05000000000000000000" pitchFamily="2" charset="2"/>
              <a:buChar char="Ø"/>
            </a:pPr>
            <a:r>
              <a:rPr lang="en-GB" sz="2800" dirty="0"/>
              <a:t>  Stretching corporate management competences </a:t>
            </a:r>
          </a:p>
          <a:p>
            <a:pPr lvl="2" algn="just">
              <a:buClr>
                <a:schemeClr val="tx1"/>
              </a:buClr>
              <a:buFont typeface="Wingdings" panose="05000000000000000000" pitchFamily="2" charset="2"/>
              <a:buChar char="Ø"/>
            </a:pPr>
            <a:r>
              <a:rPr lang="en-GB" sz="2800" dirty="0"/>
              <a:t>  Exploiting superior internal processes</a:t>
            </a:r>
          </a:p>
          <a:p>
            <a:pPr lvl="2" algn="just">
              <a:buClr>
                <a:schemeClr val="tx1"/>
              </a:buClr>
              <a:buFont typeface="Wingdings" panose="05000000000000000000" pitchFamily="2" charset="2"/>
              <a:buChar char="Ø"/>
            </a:pPr>
            <a:r>
              <a:rPr lang="en-GB" sz="2800" dirty="0"/>
              <a:t>  Increasing market power</a:t>
            </a:r>
          </a:p>
          <a:p>
            <a:pPr lvl="1" algn="just">
              <a:buClr>
                <a:schemeClr val="tx1"/>
              </a:buClr>
              <a:buFont typeface="Wingdings" panose="05000000000000000000" pitchFamily="2" charset="2"/>
              <a:buChar char="Ø"/>
            </a:pPr>
            <a:endParaRPr lang="en-GB" sz="1800" dirty="0"/>
          </a:p>
          <a:p>
            <a:pPr lvl="1" algn="just">
              <a:buClr>
                <a:schemeClr val="tx1"/>
              </a:buClr>
              <a:buFont typeface="Wingdings" panose="05000000000000000000" pitchFamily="2" charset="2"/>
              <a:buChar char="Ø"/>
            </a:pPr>
            <a:endParaRPr lang="en-GB" sz="1800" dirty="0"/>
          </a:p>
          <a:p>
            <a:pPr lvl="1" algn="just">
              <a:buClr>
                <a:schemeClr val="tx1"/>
              </a:buClr>
              <a:buFont typeface="Wingdings" panose="05000000000000000000" pitchFamily="2" charset="2"/>
              <a:buChar char="v"/>
            </a:pPr>
            <a:endParaRPr lang="en-GB" sz="1800" dirty="0"/>
          </a:p>
        </p:txBody>
      </p:sp>
    </p:spTree>
    <p:extLst>
      <p:ext uri="{BB962C8B-B14F-4D97-AF65-F5344CB8AC3E}">
        <p14:creationId xmlns:p14="http://schemas.microsoft.com/office/powerpoint/2010/main" val="2292405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500"/>
                                        <p:tgtEl>
                                          <p:spTgt spid="5">
                                            <p:txEl>
                                              <p:pRg st="0" end="0"/>
                                            </p:txEl>
                                          </p:spTgt>
                                        </p:tgtEl>
                                      </p:cBhvr>
                                    </p:animEffect>
                                    <p:anim calcmode="lin" valueType="num">
                                      <p:cBhvr>
                                        <p:cTn id="8" dur="15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5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4" fill="hold" nodeType="after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wipe(down)">
                                      <p:cBhvr>
                                        <p:cTn id="13" dur="1250"/>
                                        <p:tgtEl>
                                          <p:spTgt spid="5">
                                            <p:txEl>
                                              <p:pRg st="2" end="2"/>
                                            </p:txEl>
                                          </p:spTgt>
                                        </p:tgtEl>
                                      </p:cBhvr>
                                    </p:animEffect>
                                  </p:childTnLst>
                                </p:cTn>
                              </p:par>
                            </p:childTnLst>
                          </p:cTn>
                        </p:par>
                        <p:par>
                          <p:cTn id="14" fill="hold">
                            <p:stCondLst>
                              <p:cond delay="2750"/>
                            </p:stCondLst>
                            <p:childTnLst>
                              <p:par>
                                <p:cTn id="15" presetID="22" presetClass="entr" presetSubtype="4" fill="hold" nodeType="after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Effect transition="in" filter="wipe(down)">
                                      <p:cBhvr>
                                        <p:cTn id="17" dur="1250"/>
                                        <p:tgtEl>
                                          <p:spTgt spid="5">
                                            <p:txEl>
                                              <p:pRg st="3" end="3"/>
                                            </p:txEl>
                                          </p:spTgt>
                                        </p:tgtEl>
                                      </p:cBhvr>
                                    </p:animEffect>
                                  </p:childTnLst>
                                </p:cTn>
                              </p:par>
                            </p:childTnLst>
                          </p:cTn>
                        </p:par>
                        <p:par>
                          <p:cTn id="18" fill="hold">
                            <p:stCondLst>
                              <p:cond delay="4000"/>
                            </p:stCondLst>
                            <p:childTnLst>
                              <p:par>
                                <p:cTn id="19" presetID="22" presetClass="entr" presetSubtype="4" fill="hold" nodeType="afterEffect">
                                  <p:stCondLst>
                                    <p:cond delay="0"/>
                                  </p:stCondLst>
                                  <p:childTnLst>
                                    <p:set>
                                      <p:cBhvr>
                                        <p:cTn id="20" dur="1" fill="hold">
                                          <p:stCondLst>
                                            <p:cond delay="0"/>
                                          </p:stCondLst>
                                        </p:cTn>
                                        <p:tgtEl>
                                          <p:spTgt spid="5">
                                            <p:txEl>
                                              <p:pRg st="4" end="4"/>
                                            </p:txEl>
                                          </p:spTgt>
                                        </p:tgtEl>
                                        <p:attrNameLst>
                                          <p:attrName>style.visibility</p:attrName>
                                        </p:attrNameLst>
                                      </p:cBhvr>
                                      <p:to>
                                        <p:strVal val="visible"/>
                                      </p:to>
                                    </p:set>
                                    <p:animEffect transition="in" filter="wipe(down)">
                                      <p:cBhvr>
                                        <p:cTn id="21" dur="1250"/>
                                        <p:tgtEl>
                                          <p:spTgt spid="5">
                                            <p:txEl>
                                              <p:pRg st="4" end="4"/>
                                            </p:txEl>
                                          </p:spTgt>
                                        </p:tgtEl>
                                      </p:cBhvr>
                                    </p:animEffect>
                                  </p:childTnLst>
                                </p:cTn>
                              </p:par>
                            </p:childTnLst>
                          </p:cTn>
                        </p:par>
                        <p:par>
                          <p:cTn id="22" fill="hold">
                            <p:stCondLst>
                              <p:cond delay="5250"/>
                            </p:stCondLst>
                            <p:childTnLst>
                              <p:par>
                                <p:cTn id="23" presetID="22" presetClass="entr" presetSubtype="4" fill="hold" nodeType="afterEffect">
                                  <p:stCondLst>
                                    <p:cond delay="0"/>
                                  </p:stCondLst>
                                  <p:childTnLst>
                                    <p:set>
                                      <p:cBhvr>
                                        <p:cTn id="24" dur="1" fill="hold">
                                          <p:stCondLst>
                                            <p:cond delay="0"/>
                                          </p:stCondLst>
                                        </p:cTn>
                                        <p:tgtEl>
                                          <p:spTgt spid="5">
                                            <p:txEl>
                                              <p:pRg st="5" end="5"/>
                                            </p:txEl>
                                          </p:spTgt>
                                        </p:tgtEl>
                                        <p:attrNameLst>
                                          <p:attrName>style.visibility</p:attrName>
                                        </p:attrNameLst>
                                      </p:cBhvr>
                                      <p:to>
                                        <p:strVal val="visible"/>
                                      </p:to>
                                    </p:set>
                                    <p:animEffect transition="in" filter="wipe(down)">
                                      <p:cBhvr>
                                        <p:cTn id="25" dur="1250"/>
                                        <p:tgtEl>
                                          <p:spTgt spid="5">
                                            <p:txEl>
                                              <p:pRg st="5" end="5"/>
                                            </p:txEl>
                                          </p:spTgt>
                                        </p:tgtEl>
                                      </p:cBhvr>
                                    </p:animEffect>
                                  </p:childTnLst>
                                </p:cTn>
                              </p:par>
                            </p:childTnLst>
                          </p:cTn>
                        </p:par>
                        <p:par>
                          <p:cTn id="26" fill="hold">
                            <p:stCondLst>
                              <p:cond delay="6500"/>
                            </p:stCondLst>
                            <p:childTnLst>
                              <p:par>
                                <p:cTn id="27" presetID="22" presetClass="entr" presetSubtype="4" fill="hold" nodeType="afterEffect">
                                  <p:stCondLst>
                                    <p:cond delay="0"/>
                                  </p:stCondLst>
                                  <p:childTnLst>
                                    <p:set>
                                      <p:cBhvr>
                                        <p:cTn id="28" dur="1" fill="hold">
                                          <p:stCondLst>
                                            <p:cond delay="0"/>
                                          </p:stCondLst>
                                        </p:cTn>
                                        <p:tgtEl>
                                          <p:spTgt spid="5">
                                            <p:txEl>
                                              <p:pRg st="6" end="6"/>
                                            </p:txEl>
                                          </p:spTgt>
                                        </p:tgtEl>
                                        <p:attrNameLst>
                                          <p:attrName>style.visibility</p:attrName>
                                        </p:attrNameLst>
                                      </p:cBhvr>
                                      <p:to>
                                        <p:strVal val="visible"/>
                                      </p:to>
                                    </p:set>
                                    <p:animEffect transition="in" filter="wipe(down)">
                                      <p:cBhvr>
                                        <p:cTn id="29" dur="125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The Evolution of Diversification Strategies, 1960–2018</a:t>
            </a:r>
          </a:p>
        </p:txBody>
      </p:sp>
      <p:pic>
        <p:nvPicPr>
          <p:cNvPr id="3" name="Picture 2">
            <a:extLst>
              <a:ext uri="{FF2B5EF4-FFF2-40B4-BE49-F238E27FC236}">
                <a16:creationId xmlns:a16="http://schemas.microsoft.com/office/drawing/2014/main" id="{9AA08550-9FAC-4016-B1BD-8624964B0454}"/>
              </a:ext>
            </a:extLst>
          </p:cNvPr>
          <p:cNvPicPr>
            <a:picLocks noChangeAspect="1"/>
          </p:cNvPicPr>
          <p:nvPr/>
        </p:nvPicPr>
        <p:blipFill>
          <a:blip r:embed="rId3"/>
          <a:stretch>
            <a:fillRect/>
          </a:stretch>
        </p:blipFill>
        <p:spPr>
          <a:xfrm>
            <a:off x="1721880" y="852488"/>
            <a:ext cx="8748240" cy="4858120"/>
          </a:xfrm>
          <a:prstGeom prst="rect">
            <a:avLst/>
          </a:prstGeom>
        </p:spPr>
      </p:pic>
    </p:spTree>
    <p:extLst>
      <p:ext uri="{BB962C8B-B14F-4D97-AF65-F5344CB8AC3E}">
        <p14:creationId xmlns:p14="http://schemas.microsoft.com/office/powerpoint/2010/main" val="12377816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Vertical and Horizontal Integration</a:t>
            </a:r>
          </a:p>
        </p:txBody>
      </p:sp>
      <p:sp>
        <p:nvSpPr>
          <p:cNvPr id="5" name="Content Placeholder 2">
            <a:extLst>
              <a:ext uri="{FF2B5EF4-FFF2-40B4-BE49-F238E27FC236}">
                <a16:creationId xmlns:a16="http://schemas.microsoft.com/office/drawing/2014/main" id="{2C8FA492-45D3-451B-AF33-F4560BE3A080}"/>
              </a:ext>
            </a:extLst>
          </p:cNvPr>
          <p:cNvSpPr txBox="1">
            <a:spLocks/>
          </p:cNvSpPr>
          <p:nvPr/>
        </p:nvSpPr>
        <p:spPr bwMode="auto">
          <a:xfrm>
            <a:off x="803412" y="1143000"/>
            <a:ext cx="10405156" cy="4518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2300" b="1" dirty="0">
                <a:solidFill>
                  <a:srgbClr val="FF0000"/>
                </a:solidFill>
              </a:rPr>
              <a:t>Vertical integration </a:t>
            </a:r>
            <a:r>
              <a:rPr lang="en-GB" sz="2300" dirty="0"/>
              <a:t>describes entering activities where the organisation is its own supplier or customer. Vertical integration can go in either of two directions: forward and backward integration.</a:t>
            </a:r>
          </a:p>
          <a:p>
            <a:pPr algn="just">
              <a:buClr>
                <a:schemeClr val="tx1"/>
              </a:buClr>
            </a:pPr>
            <a:r>
              <a:rPr lang="en-GB" sz="2300" dirty="0"/>
              <a:t>Vertical integration often appears attractive as it seems to ‘capture’ some of the profits gained by retailers or suppliers in a value network – the retailers’ or suppliers’ profits. </a:t>
            </a:r>
          </a:p>
          <a:p>
            <a:pPr algn="just">
              <a:buClr>
                <a:schemeClr val="tx1"/>
              </a:buClr>
            </a:pPr>
            <a:r>
              <a:rPr lang="en-GB" sz="2300" dirty="0"/>
              <a:t>Thus vertical integration is like diversification in increasing corporate scope. The difference is that it brings together activities up and down the same value network, while diversification typically involves more or less different value networks. However, because realising synergies involves bringing together different value networks, diversification (especially related diversification) is sometimes also described as </a:t>
            </a:r>
            <a:r>
              <a:rPr lang="en-GB" sz="2300" b="1" dirty="0">
                <a:solidFill>
                  <a:srgbClr val="ED1A24"/>
                </a:solidFill>
              </a:rPr>
              <a:t>horizontal integration</a:t>
            </a:r>
            <a:r>
              <a:rPr lang="en-GB" sz="2300" dirty="0"/>
              <a:t>.</a:t>
            </a:r>
          </a:p>
          <a:p>
            <a:pPr lvl="1" algn="just">
              <a:buClr>
                <a:schemeClr val="tx1"/>
              </a:buClr>
              <a:buFont typeface="Wingdings" panose="05000000000000000000" pitchFamily="2" charset="2"/>
              <a:buChar char="Ø"/>
            </a:pPr>
            <a:endParaRPr lang="en-GB" sz="1800" dirty="0"/>
          </a:p>
          <a:p>
            <a:pPr lvl="1" algn="just">
              <a:buClr>
                <a:schemeClr val="tx1"/>
              </a:buClr>
              <a:buFont typeface="Wingdings" panose="05000000000000000000" pitchFamily="2" charset="2"/>
              <a:buChar char="v"/>
            </a:pPr>
            <a:endParaRPr lang="en-GB" sz="1800" dirty="0"/>
          </a:p>
        </p:txBody>
      </p:sp>
    </p:spTree>
    <p:extLst>
      <p:ext uri="{BB962C8B-B14F-4D97-AF65-F5344CB8AC3E}">
        <p14:creationId xmlns:p14="http://schemas.microsoft.com/office/powerpoint/2010/main" val="1448610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1000"/>
                                        <p:tgtEl>
                                          <p:spTgt spid="5">
                                            <p:txEl>
                                              <p:pRg st="2" end="2"/>
                                            </p:txEl>
                                          </p:spTgt>
                                        </p:tgtEl>
                                      </p:cBhvr>
                                    </p:animEffect>
                                    <p:anim calcmode="lin" valueType="num">
                                      <p:cBhvr>
                                        <p:cTn id="22"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Diversification and Integration Options: </a:t>
            </a:r>
            <a:br>
              <a:rPr lang="en-GB" altLang="en-US" sz="3200" b="1" dirty="0">
                <a:solidFill>
                  <a:schemeClr val="tx2">
                    <a:lumMod val="75000"/>
                  </a:schemeClr>
                </a:solidFill>
              </a:rPr>
            </a:br>
            <a:r>
              <a:rPr lang="en-GB" altLang="en-US" sz="3200" b="1" dirty="0">
                <a:solidFill>
                  <a:schemeClr val="tx2">
                    <a:lumMod val="75000"/>
                  </a:schemeClr>
                </a:solidFill>
              </a:rPr>
              <a:t>Car Manufacturer Example</a:t>
            </a:r>
          </a:p>
        </p:txBody>
      </p:sp>
      <p:pic>
        <p:nvPicPr>
          <p:cNvPr id="3" name="Picture 2">
            <a:extLst>
              <a:ext uri="{FF2B5EF4-FFF2-40B4-BE49-F238E27FC236}">
                <a16:creationId xmlns:a16="http://schemas.microsoft.com/office/drawing/2014/main" id="{89371DB2-6ED8-4CBE-AB4F-BD1D588BB6CD}"/>
              </a:ext>
            </a:extLst>
          </p:cNvPr>
          <p:cNvPicPr>
            <a:picLocks noChangeAspect="1"/>
          </p:cNvPicPr>
          <p:nvPr/>
        </p:nvPicPr>
        <p:blipFill>
          <a:blip r:embed="rId3"/>
          <a:stretch>
            <a:fillRect/>
          </a:stretch>
        </p:blipFill>
        <p:spPr>
          <a:xfrm>
            <a:off x="1913000" y="1052736"/>
            <a:ext cx="8366000" cy="4644518"/>
          </a:xfrm>
          <a:prstGeom prst="rect">
            <a:avLst/>
          </a:prstGeom>
        </p:spPr>
      </p:pic>
    </p:spTree>
    <p:extLst>
      <p:ext uri="{BB962C8B-B14F-4D97-AF65-F5344CB8AC3E}">
        <p14:creationId xmlns:p14="http://schemas.microsoft.com/office/powerpoint/2010/main" val="4183023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Value Creation And The Corporate Parent</a:t>
            </a:r>
          </a:p>
        </p:txBody>
      </p:sp>
      <p:sp>
        <p:nvSpPr>
          <p:cNvPr id="5" name="Content Placeholder 2">
            <a:extLst>
              <a:ext uri="{FF2B5EF4-FFF2-40B4-BE49-F238E27FC236}">
                <a16:creationId xmlns:a16="http://schemas.microsoft.com/office/drawing/2014/main" id="{2C8FA492-45D3-451B-AF33-F4560BE3A080}"/>
              </a:ext>
            </a:extLst>
          </p:cNvPr>
          <p:cNvSpPr txBox="1">
            <a:spLocks/>
          </p:cNvSpPr>
          <p:nvPr/>
        </p:nvSpPr>
        <p:spPr bwMode="auto">
          <a:xfrm>
            <a:off x="803412" y="1412776"/>
            <a:ext cx="5868652" cy="30578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Clr>
                <a:schemeClr val="tx1"/>
              </a:buClr>
              <a:buNone/>
            </a:pPr>
            <a:r>
              <a:rPr lang="en-GB" sz="2300" b="1" dirty="0">
                <a:solidFill>
                  <a:srgbClr val="FF0000"/>
                </a:solidFill>
              </a:rPr>
              <a:t>Value-adding Activities</a:t>
            </a:r>
          </a:p>
          <a:p>
            <a:pPr marL="0" indent="0" algn="ctr">
              <a:buClr>
                <a:schemeClr val="tx1"/>
              </a:buClr>
              <a:buNone/>
            </a:pPr>
            <a:endParaRPr lang="en-GB" sz="2300" b="1" dirty="0">
              <a:solidFill>
                <a:srgbClr val="FF0000"/>
              </a:solidFill>
            </a:endParaRPr>
          </a:p>
          <a:p>
            <a:pPr algn="just">
              <a:buClr>
                <a:schemeClr val="tx1"/>
              </a:buClr>
            </a:pPr>
            <a:r>
              <a:rPr lang="en-GB" sz="2300" dirty="0"/>
              <a:t>Envisioning</a:t>
            </a:r>
          </a:p>
          <a:p>
            <a:pPr algn="just">
              <a:buClr>
                <a:schemeClr val="tx1"/>
              </a:buClr>
            </a:pPr>
            <a:r>
              <a:rPr lang="en-GB" sz="2300" dirty="0"/>
              <a:t>Facilitating synergies</a:t>
            </a:r>
          </a:p>
          <a:p>
            <a:pPr algn="just">
              <a:buClr>
                <a:schemeClr val="tx1"/>
              </a:buClr>
            </a:pPr>
            <a:r>
              <a:rPr lang="en-GB" sz="2300" dirty="0"/>
              <a:t>Coaching</a:t>
            </a:r>
          </a:p>
          <a:p>
            <a:pPr algn="just">
              <a:buClr>
                <a:schemeClr val="tx1"/>
              </a:buClr>
            </a:pPr>
            <a:r>
              <a:rPr lang="en-GB" sz="2300" dirty="0"/>
              <a:t>Providing central services and resources</a:t>
            </a:r>
          </a:p>
          <a:p>
            <a:pPr algn="just">
              <a:buClr>
                <a:schemeClr val="tx1"/>
              </a:buClr>
            </a:pPr>
            <a:r>
              <a:rPr lang="en-GB" sz="2300" dirty="0"/>
              <a:t>Intervening</a:t>
            </a:r>
          </a:p>
          <a:p>
            <a:pPr algn="just">
              <a:buClr>
                <a:schemeClr val="tx1"/>
              </a:buClr>
            </a:pPr>
            <a:endParaRPr lang="en-GB" sz="1800" dirty="0"/>
          </a:p>
        </p:txBody>
      </p:sp>
      <p:sp>
        <p:nvSpPr>
          <p:cNvPr id="6" name="Content Placeholder 2">
            <a:extLst>
              <a:ext uri="{FF2B5EF4-FFF2-40B4-BE49-F238E27FC236}">
                <a16:creationId xmlns:a16="http://schemas.microsoft.com/office/drawing/2014/main" id="{7DBB7968-4CC0-4759-AFCA-2F041D2EC3BD}"/>
              </a:ext>
            </a:extLst>
          </p:cNvPr>
          <p:cNvSpPr txBox="1">
            <a:spLocks/>
          </p:cNvSpPr>
          <p:nvPr/>
        </p:nvSpPr>
        <p:spPr bwMode="auto">
          <a:xfrm>
            <a:off x="6240016" y="1412776"/>
            <a:ext cx="4788532" cy="2736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Clr>
                <a:schemeClr val="tx1"/>
              </a:buClr>
              <a:buNone/>
            </a:pPr>
            <a:r>
              <a:rPr lang="en-GB" sz="2300" b="1" dirty="0">
                <a:solidFill>
                  <a:srgbClr val="FF0000"/>
                </a:solidFill>
              </a:rPr>
              <a:t>Value-destroying Activities</a:t>
            </a:r>
          </a:p>
          <a:p>
            <a:pPr marL="0" indent="0" algn="ctr">
              <a:buClr>
                <a:schemeClr val="tx1"/>
              </a:buClr>
              <a:buNone/>
            </a:pPr>
            <a:endParaRPr lang="en-GB" sz="2300" b="1" dirty="0">
              <a:solidFill>
                <a:srgbClr val="FF0000"/>
              </a:solidFill>
            </a:endParaRPr>
          </a:p>
          <a:p>
            <a:pPr algn="just">
              <a:buClr>
                <a:schemeClr val="tx1"/>
              </a:buClr>
            </a:pPr>
            <a:r>
              <a:rPr lang="en-GB" sz="2300" dirty="0"/>
              <a:t>Adding management costs</a:t>
            </a:r>
          </a:p>
          <a:p>
            <a:pPr algn="just">
              <a:buClr>
                <a:schemeClr val="tx1"/>
              </a:buClr>
            </a:pPr>
            <a:r>
              <a:rPr lang="en-GB" sz="2300" dirty="0"/>
              <a:t>Adding bureaucratic complexity</a:t>
            </a:r>
          </a:p>
          <a:p>
            <a:pPr algn="just">
              <a:buClr>
                <a:schemeClr val="tx1"/>
              </a:buClr>
            </a:pPr>
            <a:r>
              <a:rPr lang="en-GB" sz="2300" dirty="0"/>
              <a:t>Obscuring financial performance</a:t>
            </a:r>
          </a:p>
          <a:p>
            <a:pPr algn="just">
              <a:buClr>
                <a:schemeClr val="tx1"/>
              </a:buClr>
            </a:pPr>
            <a:endParaRPr lang="en-GB" sz="1800" dirty="0"/>
          </a:p>
        </p:txBody>
      </p:sp>
      <p:pic>
        <p:nvPicPr>
          <p:cNvPr id="3" name="Picture 2" descr="A close up of a logo&#10;&#10;Description automatically generated">
            <a:extLst>
              <a:ext uri="{FF2B5EF4-FFF2-40B4-BE49-F238E27FC236}">
                <a16:creationId xmlns:a16="http://schemas.microsoft.com/office/drawing/2014/main" id="{74380139-D260-415B-A4AB-599D6AE7D8C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3412" y="4470581"/>
            <a:ext cx="1224136" cy="1224136"/>
          </a:xfrm>
          <a:prstGeom prst="rect">
            <a:avLst/>
          </a:prstGeom>
        </p:spPr>
      </p:pic>
      <p:pic>
        <p:nvPicPr>
          <p:cNvPr id="8" name="Picture 7" descr="A picture containing drawing, cup&#10;&#10;Description automatically generated">
            <a:extLst>
              <a:ext uri="{FF2B5EF4-FFF2-40B4-BE49-F238E27FC236}">
                <a16:creationId xmlns:a16="http://schemas.microsoft.com/office/drawing/2014/main" id="{6064DAA2-4667-4EAF-9CFD-CC48A5A2581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38154" y="4612531"/>
            <a:ext cx="2086267" cy="878840"/>
          </a:xfrm>
          <a:prstGeom prst="rect">
            <a:avLst/>
          </a:prstGeom>
        </p:spPr>
      </p:pic>
      <p:sp>
        <p:nvSpPr>
          <p:cNvPr id="9" name="Arrow: Right 8">
            <a:extLst>
              <a:ext uri="{FF2B5EF4-FFF2-40B4-BE49-F238E27FC236}">
                <a16:creationId xmlns:a16="http://schemas.microsoft.com/office/drawing/2014/main" id="{864E8F28-6875-4650-86AF-99E2A1ACBA07}"/>
              </a:ext>
            </a:extLst>
          </p:cNvPr>
          <p:cNvSpPr/>
          <p:nvPr/>
        </p:nvSpPr>
        <p:spPr>
          <a:xfrm>
            <a:off x="2149632" y="4936616"/>
            <a:ext cx="1066438" cy="288032"/>
          </a:xfrm>
          <a:prstGeom prst="rightArrow">
            <a:avLst/>
          </a:prstGeom>
          <a:solidFill>
            <a:schemeClr val="bg1">
              <a:lumMod val="65000"/>
            </a:schemeClr>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Arrow: Right 10">
            <a:extLst>
              <a:ext uri="{FF2B5EF4-FFF2-40B4-BE49-F238E27FC236}">
                <a16:creationId xmlns:a16="http://schemas.microsoft.com/office/drawing/2014/main" id="{44EEF837-1A09-4DB6-A59C-5CAAB9C731C2}"/>
              </a:ext>
            </a:extLst>
          </p:cNvPr>
          <p:cNvSpPr/>
          <p:nvPr/>
        </p:nvSpPr>
        <p:spPr>
          <a:xfrm>
            <a:off x="8328248" y="4938633"/>
            <a:ext cx="1066438" cy="288032"/>
          </a:xfrm>
          <a:prstGeom prst="rightArrow">
            <a:avLst/>
          </a:prstGeom>
          <a:solidFill>
            <a:schemeClr val="bg1">
              <a:lumMod val="65000"/>
            </a:schemeClr>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descr="A close up of a sign&#10;&#10;Description automatically generated">
            <a:extLst>
              <a:ext uri="{FF2B5EF4-FFF2-40B4-BE49-F238E27FC236}">
                <a16:creationId xmlns:a16="http://schemas.microsoft.com/office/drawing/2014/main" id="{AB194C5F-F16D-40EF-BF70-9487D53DDE2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240016" y="4612531"/>
            <a:ext cx="2154704" cy="940235"/>
          </a:xfrm>
          <a:prstGeom prst="rect">
            <a:avLst/>
          </a:prstGeom>
        </p:spPr>
      </p:pic>
      <p:pic>
        <p:nvPicPr>
          <p:cNvPr id="16" name="Picture 15" descr="A picture containing drawing&#10;&#10;Description automatically generated">
            <a:extLst>
              <a:ext uri="{FF2B5EF4-FFF2-40B4-BE49-F238E27FC236}">
                <a16:creationId xmlns:a16="http://schemas.microsoft.com/office/drawing/2014/main" id="{757CE70F-8FEF-474A-8FDB-0956A92C6E6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249055" y="4454759"/>
            <a:ext cx="2391561" cy="1303874"/>
          </a:xfrm>
          <a:prstGeom prst="rect">
            <a:avLst/>
          </a:prstGeom>
        </p:spPr>
      </p:pic>
    </p:spTree>
    <p:extLst>
      <p:ext uri="{BB962C8B-B14F-4D97-AF65-F5344CB8AC3E}">
        <p14:creationId xmlns:p14="http://schemas.microsoft.com/office/powerpoint/2010/main" val="488257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2000"/>
                                        <p:tgtEl>
                                          <p:spTgt spid="5">
                                            <p:txEl>
                                              <p:pRg st="0" end="0"/>
                                            </p:txEl>
                                          </p:spTgt>
                                        </p:tgtEl>
                                      </p:cBhvr>
                                    </p:animEffect>
                                    <p:anim calcmode="lin" valueType="num">
                                      <p:cBhvr>
                                        <p:cTn id="8" dur="2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5">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2000"/>
                                        <p:tgtEl>
                                          <p:spTgt spid="5">
                                            <p:txEl>
                                              <p:pRg st="2" end="2"/>
                                            </p:txEl>
                                          </p:spTgt>
                                        </p:tgtEl>
                                      </p:cBhvr>
                                    </p:animEffect>
                                    <p:anim calcmode="lin" valueType="num">
                                      <p:cBhvr>
                                        <p:cTn id="13" dur="2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14" dur="2000" fill="hold"/>
                                        <p:tgtEl>
                                          <p:spTgt spid="5">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Effect transition="in" filter="fade">
                                      <p:cBhvr>
                                        <p:cTn id="17" dur="2000"/>
                                        <p:tgtEl>
                                          <p:spTgt spid="5">
                                            <p:txEl>
                                              <p:pRg st="3" end="3"/>
                                            </p:txEl>
                                          </p:spTgt>
                                        </p:tgtEl>
                                      </p:cBhvr>
                                    </p:animEffect>
                                    <p:anim calcmode="lin" valueType="num">
                                      <p:cBhvr>
                                        <p:cTn id="18" dur="2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19" dur="2000" fill="hold"/>
                                        <p:tgtEl>
                                          <p:spTgt spid="5">
                                            <p:txEl>
                                              <p:pRg st="3" end="3"/>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5">
                                            <p:txEl>
                                              <p:pRg st="4" end="4"/>
                                            </p:txEl>
                                          </p:spTgt>
                                        </p:tgtEl>
                                        <p:attrNameLst>
                                          <p:attrName>style.visibility</p:attrName>
                                        </p:attrNameLst>
                                      </p:cBhvr>
                                      <p:to>
                                        <p:strVal val="visible"/>
                                      </p:to>
                                    </p:set>
                                    <p:animEffect transition="in" filter="fade">
                                      <p:cBhvr>
                                        <p:cTn id="22" dur="2000"/>
                                        <p:tgtEl>
                                          <p:spTgt spid="5">
                                            <p:txEl>
                                              <p:pRg st="4" end="4"/>
                                            </p:txEl>
                                          </p:spTgt>
                                        </p:tgtEl>
                                      </p:cBhvr>
                                    </p:animEffect>
                                    <p:anim calcmode="lin" valueType="num">
                                      <p:cBhvr>
                                        <p:cTn id="23" dur="2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24" dur="2000" fill="hold"/>
                                        <p:tgtEl>
                                          <p:spTgt spid="5">
                                            <p:txEl>
                                              <p:pRg st="4" end="4"/>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animEffect transition="in" filter="fade">
                                      <p:cBhvr>
                                        <p:cTn id="27" dur="2000"/>
                                        <p:tgtEl>
                                          <p:spTgt spid="5">
                                            <p:txEl>
                                              <p:pRg st="5" end="5"/>
                                            </p:txEl>
                                          </p:spTgt>
                                        </p:tgtEl>
                                      </p:cBhvr>
                                    </p:animEffect>
                                    <p:anim calcmode="lin" valueType="num">
                                      <p:cBhvr>
                                        <p:cTn id="28" dur="2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29" dur="2000" fill="hold"/>
                                        <p:tgtEl>
                                          <p:spTgt spid="5">
                                            <p:txEl>
                                              <p:pRg st="5" end="5"/>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5">
                                            <p:txEl>
                                              <p:pRg st="6" end="6"/>
                                            </p:txEl>
                                          </p:spTgt>
                                        </p:tgtEl>
                                        <p:attrNameLst>
                                          <p:attrName>style.visibility</p:attrName>
                                        </p:attrNameLst>
                                      </p:cBhvr>
                                      <p:to>
                                        <p:strVal val="visible"/>
                                      </p:to>
                                    </p:set>
                                    <p:animEffect transition="in" filter="fade">
                                      <p:cBhvr>
                                        <p:cTn id="32" dur="2000"/>
                                        <p:tgtEl>
                                          <p:spTgt spid="5">
                                            <p:txEl>
                                              <p:pRg st="6" end="6"/>
                                            </p:txEl>
                                          </p:spTgt>
                                        </p:tgtEl>
                                      </p:cBhvr>
                                    </p:animEffect>
                                    <p:anim calcmode="lin" valueType="num">
                                      <p:cBhvr>
                                        <p:cTn id="33" dur="2000" fill="hold"/>
                                        <p:tgtEl>
                                          <p:spTgt spid="5">
                                            <p:txEl>
                                              <p:pRg st="6" end="6"/>
                                            </p:txEl>
                                          </p:spTgt>
                                        </p:tgtEl>
                                        <p:attrNameLst>
                                          <p:attrName>ppt_x</p:attrName>
                                        </p:attrNameLst>
                                      </p:cBhvr>
                                      <p:tavLst>
                                        <p:tav tm="0">
                                          <p:val>
                                            <p:strVal val="#ppt_x"/>
                                          </p:val>
                                        </p:tav>
                                        <p:tav tm="100000">
                                          <p:val>
                                            <p:strVal val="#ppt_x"/>
                                          </p:val>
                                        </p:tav>
                                      </p:tavLst>
                                    </p:anim>
                                    <p:anim calcmode="lin" valueType="num">
                                      <p:cBhvr>
                                        <p:cTn id="34" dur="2000" fill="hold"/>
                                        <p:tgtEl>
                                          <p:spTgt spid="5">
                                            <p:txEl>
                                              <p:pRg st="6" end="6"/>
                                            </p:txEl>
                                          </p:spTgt>
                                        </p:tgtEl>
                                        <p:attrNameLst>
                                          <p:attrName>ppt_y</p:attrName>
                                        </p:attrNameLst>
                                      </p:cBhvr>
                                      <p:tavLst>
                                        <p:tav tm="0">
                                          <p:val>
                                            <p:strVal val="#ppt_y+.1"/>
                                          </p:val>
                                        </p:tav>
                                        <p:tav tm="100000">
                                          <p:val>
                                            <p:strVal val="#ppt_y"/>
                                          </p:val>
                                        </p:tav>
                                      </p:tavLst>
                                    </p:anim>
                                  </p:childTnLst>
                                </p:cTn>
                              </p:par>
                              <p:par>
                                <p:cTn id="35" presetID="31" presetClass="entr" presetSubtype="0" fill="hold" nodeType="withEffect">
                                  <p:stCondLst>
                                    <p:cond delay="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 calcmode="lin" valueType="num">
                                      <p:cBhvr>
                                        <p:cTn id="39" dur="2000" fill="hold"/>
                                        <p:tgtEl>
                                          <p:spTgt spid="3"/>
                                        </p:tgtEl>
                                        <p:attrNameLst>
                                          <p:attrName>style.rotation</p:attrName>
                                        </p:attrNameLst>
                                      </p:cBhvr>
                                      <p:tavLst>
                                        <p:tav tm="0">
                                          <p:val>
                                            <p:fltVal val="90"/>
                                          </p:val>
                                        </p:tav>
                                        <p:tav tm="100000">
                                          <p:val>
                                            <p:fltVal val="0"/>
                                          </p:val>
                                        </p:tav>
                                      </p:tavLst>
                                    </p:anim>
                                    <p:animEffect transition="in" filter="fade">
                                      <p:cBhvr>
                                        <p:cTn id="40" dur="2000"/>
                                        <p:tgtEl>
                                          <p:spTgt spid="3"/>
                                        </p:tgtEl>
                                      </p:cBhvr>
                                    </p:animEffect>
                                  </p:childTnLst>
                                </p:cTn>
                              </p:par>
                              <p:par>
                                <p:cTn id="41" presetID="31" presetClass="entr" presetSubtype="0"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p:cTn id="43" dur="2000" fill="hold"/>
                                        <p:tgtEl>
                                          <p:spTgt spid="9"/>
                                        </p:tgtEl>
                                        <p:attrNameLst>
                                          <p:attrName>ppt_w</p:attrName>
                                        </p:attrNameLst>
                                      </p:cBhvr>
                                      <p:tavLst>
                                        <p:tav tm="0">
                                          <p:val>
                                            <p:fltVal val="0"/>
                                          </p:val>
                                        </p:tav>
                                        <p:tav tm="100000">
                                          <p:val>
                                            <p:strVal val="#ppt_w"/>
                                          </p:val>
                                        </p:tav>
                                      </p:tavLst>
                                    </p:anim>
                                    <p:anim calcmode="lin" valueType="num">
                                      <p:cBhvr>
                                        <p:cTn id="44" dur="2000" fill="hold"/>
                                        <p:tgtEl>
                                          <p:spTgt spid="9"/>
                                        </p:tgtEl>
                                        <p:attrNameLst>
                                          <p:attrName>ppt_h</p:attrName>
                                        </p:attrNameLst>
                                      </p:cBhvr>
                                      <p:tavLst>
                                        <p:tav tm="0">
                                          <p:val>
                                            <p:fltVal val="0"/>
                                          </p:val>
                                        </p:tav>
                                        <p:tav tm="100000">
                                          <p:val>
                                            <p:strVal val="#ppt_h"/>
                                          </p:val>
                                        </p:tav>
                                      </p:tavLst>
                                    </p:anim>
                                    <p:anim calcmode="lin" valueType="num">
                                      <p:cBhvr>
                                        <p:cTn id="45" dur="2000" fill="hold"/>
                                        <p:tgtEl>
                                          <p:spTgt spid="9"/>
                                        </p:tgtEl>
                                        <p:attrNameLst>
                                          <p:attrName>style.rotation</p:attrName>
                                        </p:attrNameLst>
                                      </p:cBhvr>
                                      <p:tavLst>
                                        <p:tav tm="0">
                                          <p:val>
                                            <p:fltVal val="90"/>
                                          </p:val>
                                        </p:tav>
                                        <p:tav tm="100000">
                                          <p:val>
                                            <p:fltVal val="0"/>
                                          </p:val>
                                        </p:tav>
                                      </p:tavLst>
                                    </p:anim>
                                    <p:animEffect transition="in" filter="fade">
                                      <p:cBhvr>
                                        <p:cTn id="46" dur="2000"/>
                                        <p:tgtEl>
                                          <p:spTgt spid="9"/>
                                        </p:tgtEl>
                                      </p:cBhvr>
                                    </p:animEffect>
                                  </p:childTnLst>
                                </p:cTn>
                              </p:par>
                              <p:par>
                                <p:cTn id="47" presetID="31" presetClass="entr" presetSubtype="0"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p:cTn id="49" dur="2000" fill="hold"/>
                                        <p:tgtEl>
                                          <p:spTgt spid="8"/>
                                        </p:tgtEl>
                                        <p:attrNameLst>
                                          <p:attrName>ppt_w</p:attrName>
                                        </p:attrNameLst>
                                      </p:cBhvr>
                                      <p:tavLst>
                                        <p:tav tm="0">
                                          <p:val>
                                            <p:fltVal val="0"/>
                                          </p:val>
                                        </p:tav>
                                        <p:tav tm="100000">
                                          <p:val>
                                            <p:strVal val="#ppt_w"/>
                                          </p:val>
                                        </p:tav>
                                      </p:tavLst>
                                    </p:anim>
                                    <p:anim calcmode="lin" valueType="num">
                                      <p:cBhvr>
                                        <p:cTn id="50" dur="2000" fill="hold"/>
                                        <p:tgtEl>
                                          <p:spTgt spid="8"/>
                                        </p:tgtEl>
                                        <p:attrNameLst>
                                          <p:attrName>ppt_h</p:attrName>
                                        </p:attrNameLst>
                                      </p:cBhvr>
                                      <p:tavLst>
                                        <p:tav tm="0">
                                          <p:val>
                                            <p:fltVal val="0"/>
                                          </p:val>
                                        </p:tav>
                                        <p:tav tm="100000">
                                          <p:val>
                                            <p:strVal val="#ppt_h"/>
                                          </p:val>
                                        </p:tav>
                                      </p:tavLst>
                                    </p:anim>
                                    <p:anim calcmode="lin" valueType="num">
                                      <p:cBhvr>
                                        <p:cTn id="51" dur="2000" fill="hold"/>
                                        <p:tgtEl>
                                          <p:spTgt spid="8"/>
                                        </p:tgtEl>
                                        <p:attrNameLst>
                                          <p:attrName>style.rotation</p:attrName>
                                        </p:attrNameLst>
                                      </p:cBhvr>
                                      <p:tavLst>
                                        <p:tav tm="0">
                                          <p:val>
                                            <p:fltVal val="90"/>
                                          </p:val>
                                        </p:tav>
                                        <p:tav tm="100000">
                                          <p:val>
                                            <p:fltVal val="0"/>
                                          </p:val>
                                        </p:tav>
                                      </p:tavLst>
                                    </p:anim>
                                    <p:animEffect transition="in" filter="fade">
                                      <p:cBhvr>
                                        <p:cTn id="52" dur="2000"/>
                                        <p:tgtEl>
                                          <p:spTgt spid="8"/>
                                        </p:tgtEl>
                                      </p:cBhvr>
                                    </p:animEffect>
                                  </p:childTnLst>
                                </p:cTn>
                              </p:par>
                            </p:childTnLst>
                          </p:cTn>
                        </p:par>
                        <p:par>
                          <p:cTn id="53" fill="hold">
                            <p:stCondLst>
                              <p:cond delay="2000"/>
                            </p:stCondLst>
                            <p:childTnLst>
                              <p:par>
                                <p:cTn id="54" presetID="42" presetClass="entr" presetSubtype="0" fill="hold" nodeType="afterEffect">
                                  <p:stCondLst>
                                    <p:cond delay="7000"/>
                                  </p:stCondLst>
                                  <p:childTnLst>
                                    <p:set>
                                      <p:cBhvr>
                                        <p:cTn id="55" dur="1" fill="hold">
                                          <p:stCondLst>
                                            <p:cond delay="0"/>
                                          </p:stCondLst>
                                        </p:cTn>
                                        <p:tgtEl>
                                          <p:spTgt spid="6">
                                            <p:txEl>
                                              <p:pRg st="0" end="0"/>
                                            </p:txEl>
                                          </p:spTgt>
                                        </p:tgtEl>
                                        <p:attrNameLst>
                                          <p:attrName>style.visibility</p:attrName>
                                        </p:attrNameLst>
                                      </p:cBhvr>
                                      <p:to>
                                        <p:strVal val="visible"/>
                                      </p:to>
                                    </p:set>
                                    <p:animEffect transition="in" filter="fade">
                                      <p:cBhvr>
                                        <p:cTn id="56" dur="2000"/>
                                        <p:tgtEl>
                                          <p:spTgt spid="6">
                                            <p:txEl>
                                              <p:pRg st="0" end="0"/>
                                            </p:txEl>
                                          </p:spTgt>
                                        </p:tgtEl>
                                      </p:cBhvr>
                                    </p:animEffect>
                                    <p:anim calcmode="lin" valueType="num">
                                      <p:cBhvr>
                                        <p:cTn id="57" dur="2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58" dur="2000" fill="hold"/>
                                        <p:tgtEl>
                                          <p:spTgt spid="6">
                                            <p:txEl>
                                              <p:pRg st="0" end="0"/>
                                            </p:txEl>
                                          </p:spTgt>
                                        </p:tgtEl>
                                        <p:attrNameLst>
                                          <p:attrName>ppt_y</p:attrName>
                                        </p:attrNameLst>
                                      </p:cBhvr>
                                      <p:tavLst>
                                        <p:tav tm="0">
                                          <p:val>
                                            <p:strVal val="#ppt_y+.1"/>
                                          </p:val>
                                        </p:tav>
                                        <p:tav tm="100000">
                                          <p:val>
                                            <p:strVal val="#ppt_y"/>
                                          </p:val>
                                        </p:tav>
                                      </p:tavLst>
                                    </p:anim>
                                  </p:childTnLst>
                                </p:cTn>
                              </p:par>
                              <p:par>
                                <p:cTn id="59" presetID="42" presetClass="entr" presetSubtype="0" fill="hold" nodeType="withEffect">
                                  <p:stCondLst>
                                    <p:cond delay="7000"/>
                                  </p:stCondLst>
                                  <p:childTnLst>
                                    <p:set>
                                      <p:cBhvr>
                                        <p:cTn id="60" dur="1" fill="hold">
                                          <p:stCondLst>
                                            <p:cond delay="0"/>
                                          </p:stCondLst>
                                        </p:cTn>
                                        <p:tgtEl>
                                          <p:spTgt spid="6">
                                            <p:txEl>
                                              <p:pRg st="2" end="2"/>
                                            </p:txEl>
                                          </p:spTgt>
                                        </p:tgtEl>
                                        <p:attrNameLst>
                                          <p:attrName>style.visibility</p:attrName>
                                        </p:attrNameLst>
                                      </p:cBhvr>
                                      <p:to>
                                        <p:strVal val="visible"/>
                                      </p:to>
                                    </p:set>
                                    <p:animEffect transition="in" filter="fade">
                                      <p:cBhvr>
                                        <p:cTn id="61" dur="2000"/>
                                        <p:tgtEl>
                                          <p:spTgt spid="6">
                                            <p:txEl>
                                              <p:pRg st="2" end="2"/>
                                            </p:txEl>
                                          </p:spTgt>
                                        </p:tgtEl>
                                      </p:cBhvr>
                                    </p:animEffect>
                                    <p:anim calcmode="lin" valueType="num">
                                      <p:cBhvr>
                                        <p:cTn id="62" dur="2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63" dur="2000" fill="hold"/>
                                        <p:tgtEl>
                                          <p:spTgt spid="6">
                                            <p:txEl>
                                              <p:pRg st="2" end="2"/>
                                            </p:txEl>
                                          </p:spTgt>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7000"/>
                                  </p:stCondLst>
                                  <p:childTnLst>
                                    <p:set>
                                      <p:cBhvr>
                                        <p:cTn id="65" dur="1" fill="hold">
                                          <p:stCondLst>
                                            <p:cond delay="0"/>
                                          </p:stCondLst>
                                        </p:cTn>
                                        <p:tgtEl>
                                          <p:spTgt spid="6">
                                            <p:txEl>
                                              <p:pRg st="3" end="3"/>
                                            </p:txEl>
                                          </p:spTgt>
                                        </p:tgtEl>
                                        <p:attrNameLst>
                                          <p:attrName>style.visibility</p:attrName>
                                        </p:attrNameLst>
                                      </p:cBhvr>
                                      <p:to>
                                        <p:strVal val="visible"/>
                                      </p:to>
                                    </p:set>
                                    <p:animEffect transition="in" filter="fade">
                                      <p:cBhvr>
                                        <p:cTn id="66" dur="2000"/>
                                        <p:tgtEl>
                                          <p:spTgt spid="6">
                                            <p:txEl>
                                              <p:pRg st="3" end="3"/>
                                            </p:txEl>
                                          </p:spTgt>
                                        </p:tgtEl>
                                      </p:cBhvr>
                                    </p:animEffect>
                                    <p:anim calcmode="lin" valueType="num">
                                      <p:cBhvr>
                                        <p:cTn id="67" dur="2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68" dur="2000" fill="hold"/>
                                        <p:tgtEl>
                                          <p:spTgt spid="6">
                                            <p:txEl>
                                              <p:pRg st="3" end="3"/>
                                            </p:txEl>
                                          </p:spTgt>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7000"/>
                                  </p:stCondLst>
                                  <p:childTnLst>
                                    <p:set>
                                      <p:cBhvr>
                                        <p:cTn id="70" dur="1" fill="hold">
                                          <p:stCondLst>
                                            <p:cond delay="0"/>
                                          </p:stCondLst>
                                        </p:cTn>
                                        <p:tgtEl>
                                          <p:spTgt spid="6">
                                            <p:txEl>
                                              <p:pRg st="4" end="4"/>
                                            </p:txEl>
                                          </p:spTgt>
                                        </p:tgtEl>
                                        <p:attrNameLst>
                                          <p:attrName>style.visibility</p:attrName>
                                        </p:attrNameLst>
                                      </p:cBhvr>
                                      <p:to>
                                        <p:strVal val="visible"/>
                                      </p:to>
                                    </p:set>
                                    <p:animEffect transition="in" filter="fade">
                                      <p:cBhvr>
                                        <p:cTn id="71" dur="2000"/>
                                        <p:tgtEl>
                                          <p:spTgt spid="6">
                                            <p:txEl>
                                              <p:pRg st="4" end="4"/>
                                            </p:txEl>
                                          </p:spTgt>
                                        </p:tgtEl>
                                      </p:cBhvr>
                                    </p:animEffect>
                                    <p:anim calcmode="lin" valueType="num">
                                      <p:cBhvr>
                                        <p:cTn id="72" dur="2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73" dur="2000" fill="hold"/>
                                        <p:tgtEl>
                                          <p:spTgt spid="6">
                                            <p:txEl>
                                              <p:pRg st="4" end="4"/>
                                            </p:txEl>
                                          </p:spTgt>
                                        </p:tgtEl>
                                        <p:attrNameLst>
                                          <p:attrName>ppt_y</p:attrName>
                                        </p:attrNameLst>
                                      </p:cBhvr>
                                      <p:tavLst>
                                        <p:tav tm="0">
                                          <p:val>
                                            <p:strVal val="#ppt_y+.1"/>
                                          </p:val>
                                        </p:tav>
                                        <p:tav tm="100000">
                                          <p:val>
                                            <p:strVal val="#ppt_y"/>
                                          </p:val>
                                        </p:tav>
                                      </p:tavLst>
                                    </p:anim>
                                  </p:childTnLst>
                                </p:cTn>
                              </p:par>
                              <p:par>
                                <p:cTn id="74" presetID="31" presetClass="entr" presetSubtype="0" fill="hold" grpId="0" nodeType="withEffect">
                                  <p:stCondLst>
                                    <p:cond delay="7000"/>
                                  </p:stCondLst>
                                  <p:childTnLst>
                                    <p:set>
                                      <p:cBhvr>
                                        <p:cTn id="75" dur="1" fill="hold">
                                          <p:stCondLst>
                                            <p:cond delay="0"/>
                                          </p:stCondLst>
                                        </p:cTn>
                                        <p:tgtEl>
                                          <p:spTgt spid="11"/>
                                        </p:tgtEl>
                                        <p:attrNameLst>
                                          <p:attrName>style.visibility</p:attrName>
                                        </p:attrNameLst>
                                      </p:cBhvr>
                                      <p:to>
                                        <p:strVal val="visible"/>
                                      </p:to>
                                    </p:set>
                                    <p:anim calcmode="lin" valueType="num">
                                      <p:cBhvr>
                                        <p:cTn id="76" dur="2000" fill="hold"/>
                                        <p:tgtEl>
                                          <p:spTgt spid="11"/>
                                        </p:tgtEl>
                                        <p:attrNameLst>
                                          <p:attrName>ppt_w</p:attrName>
                                        </p:attrNameLst>
                                      </p:cBhvr>
                                      <p:tavLst>
                                        <p:tav tm="0">
                                          <p:val>
                                            <p:fltVal val="0"/>
                                          </p:val>
                                        </p:tav>
                                        <p:tav tm="100000">
                                          <p:val>
                                            <p:strVal val="#ppt_w"/>
                                          </p:val>
                                        </p:tav>
                                      </p:tavLst>
                                    </p:anim>
                                    <p:anim calcmode="lin" valueType="num">
                                      <p:cBhvr>
                                        <p:cTn id="77" dur="2000" fill="hold"/>
                                        <p:tgtEl>
                                          <p:spTgt spid="11"/>
                                        </p:tgtEl>
                                        <p:attrNameLst>
                                          <p:attrName>ppt_h</p:attrName>
                                        </p:attrNameLst>
                                      </p:cBhvr>
                                      <p:tavLst>
                                        <p:tav tm="0">
                                          <p:val>
                                            <p:fltVal val="0"/>
                                          </p:val>
                                        </p:tav>
                                        <p:tav tm="100000">
                                          <p:val>
                                            <p:strVal val="#ppt_h"/>
                                          </p:val>
                                        </p:tav>
                                      </p:tavLst>
                                    </p:anim>
                                    <p:anim calcmode="lin" valueType="num">
                                      <p:cBhvr>
                                        <p:cTn id="78" dur="2000" fill="hold"/>
                                        <p:tgtEl>
                                          <p:spTgt spid="11"/>
                                        </p:tgtEl>
                                        <p:attrNameLst>
                                          <p:attrName>style.rotation</p:attrName>
                                        </p:attrNameLst>
                                      </p:cBhvr>
                                      <p:tavLst>
                                        <p:tav tm="0">
                                          <p:val>
                                            <p:fltVal val="90"/>
                                          </p:val>
                                        </p:tav>
                                        <p:tav tm="100000">
                                          <p:val>
                                            <p:fltVal val="0"/>
                                          </p:val>
                                        </p:tav>
                                      </p:tavLst>
                                    </p:anim>
                                    <p:animEffect transition="in" filter="fade">
                                      <p:cBhvr>
                                        <p:cTn id="79" dur="2000"/>
                                        <p:tgtEl>
                                          <p:spTgt spid="11"/>
                                        </p:tgtEl>
                                      </p:cBhvr>
                                    </p:animEffect>
                                  </p:childTnLst>
                                </p:cTn>
                              </p:par>
                              <p:par>
                                <p:cTn id="80" presetID="31" presetClass="entr" presetSubtype="0" fill="hold" nodeType="withEffect">
                                  <p:stCondLst>
                                    <p:cond delay="7000"/>
                                  </p:stCondLst>
                                  <p:childTnLst>
                                    <p:set>
                                      <p:cBhvr>
                                        <p:cTn id="81" dur="1" fill="hold">
                                          <p:stCondLst>
                                            <p:cond delay="0"/>
                                          </p:stCondLst>
                                        </p:cTn>
                                        <p:tgtEl>
                                          <p:spTgt spid="12"/>
                                        </p:tgtEl>
                                        <p:attrNameLst>
                                          <p:attrName>style.visibility</p:attrName>
                                        </p:attrNameLst>
                                      </p:cBhvr>
                                      <p:to>
                                        <p:strVal val="visible"/>
                                      </p:to>
                                    </p:set>
                                    <p:anim calcmode="lin" valueType="num">
                                      <p:cBhvr>
                                        <p:cTn id="82" dur="2000" fill="hold"/>
                                        <p:tgtEl>
                                          <p:spTgt spid="12"/>
                                        </p:tgtEl>
                                        <p:attrNameLst>
                                          <p:attrName>ppt_w</p:attrName>
                                        </p:attrNameLst>
                                      </p:cBhvr>
                                      <p:tavLst>
                                        <p:tav tm="0">
                                          <p:val>
                                            <p:fltVal val="0"/>
                                          </p:val>
                                        </p:tav>
                                        <p:tav tm="100000">
                                          <p:val>
                                            <p:strVal val="#ppt_w"/>
                                          </p:val>
                                        </p:tav>
                                      </p:tavLst>
                                    </p:anim>
                                    <p:anim calcmode="lin" valueType="num">
                                      <p:cBhvr>
                                        <p:cTn id="83" dur="2000" fill="hold"/>
                                        <p:tgtEl>
                                          <p:spTgt spid="12"/>
                                        </p:tgtEl>
                                        <p:attrNameLst>
                                          <p:attrName>ppt_h</p:attrName>
                                        </p:attrNameLst>
                                      </p:cBhvr>
                                      <p:tavLst>
                                        <p:tav tm="0">
                                          <p:val>
                                            <p:fltVal val="0"/>
                                          </p:val>
                                        </p:tav>
                                        <p:tav tm="100000">
                                          <p:val>
                                            <p:strVal val="#ppt_h"/>
                                          </p:val>
                                        </p:tav>
                                      </p:tavLst>
                                    </p:anim>
                                    <p:anim calcmode="lin" valueType="num">
                                      <p:cBhvr>
                                        <p:cTn id="84" dur="2000" fill="hold"/>
                                        <p:tgtEl>
                                          <p:spTgt spid="12"/>
                                        </p:tgtEl>
                                        <p:attrNameLst>
                                          <p:attrName>style.rotation</p:attrName>
                                        </p:attrNameLst>
                                      </p:cBhvr>
                                      <p:tavLst>
                                        <p:tav tm="0">
                                          <p:val>
                                            <p:fltVal val="90"/>
                                          </p:val>
                                        </p:tav>
                                        <p:tav tm="100000">
                                          <p:val>
                                            <p:fltVal val="0"/>
                                          </p:val>
                                        </p:tav>
                                      </p:tavLst>
                                    </p:anim>
                                    <p:animEffect transition="in" filter="fade">
                                      <p:cBhvr>
                                        <p:cTn id="85" dur="2000"/>
                                        <p:tgtEl>
                                          <p:spTgt spid="12"/>
                                        </p:tgtEl>
                                      </p:cBhvr>
                                    </p:animEffect>
                                  </p:childTnLst>
                                </p:cTn>
                              </p:par>
                              <p:par>
                                <p:cTn id="86" presetID="31" presetClass="entr" presetSubtype="0" fill="hold" nodeType="withEffect">
                                  <p:stCondLst>
                                    <p:cond delay="7000"/>
                                  </p:stCondLst>
                                  <p:childTnLst>
                                    <p:set>
                                      <p:cBhvr>
                                        <p:cTn id="87" dur="1" fill="hold">
                                          <p:stCondLst>
                                            <p:cond delay="0"/>
                                          </p:stCondLst>
                                        </p:cTn>
                                        <p:tgtEl>
                                          <p:spTgt spid="16"/>
                                        </p:tgtEl>
                                        <p:attrNameLst>
                                          <p:attrName>style.visibility</p:attrName>
                                        </p:attrNameLst>
                                      </p:cBhvr>
                                      <p:to>
                                        <p:strVal val="visible"/>
                                      </p:to>
                                    </p:set>
                                    <p:anim calcmode="lin" valueType="num">
                                      <p:cBhvr>
                                        <p:cTn id="88" dur="2000" fill="hold"/>
                                        <p:tgtEl>
                                          <p:spTgt spid="16"/>
                                        </p:tgtEl>
                                        <p:attrNameLst>
                                          <p:attrName>ppt_w</p:attrName>
                                        </p:attrNameLst>
                                      </p:cBhvr>
                                      <p:tavLst>
                                        <p:tav tm="0">
                                          <p:val>
                                            <p:fltVal val="0"/>
                                          </p:val>
                                        </p:tav>
                                        <p:tav tm="100000">
                                          <p:val>
                                            <p:strVal val="#ppt_w"/>
                                          </p:val>
                                        </p:tav>
                                      </p:tavLst>
                                    </p:anim>
                                    <p:anim calcmode="lin" valueType="num">
                                      <p:cBhvr>
                                        <p:cTn id="89" dur="2000" fill="hold"/>
                                        <p:tgtEl>
                                          <p:spTgt spid="16"/>
                                        </p:tgtEl>
                                        <p:attrNameLst>
                                          <p:attrName>ppt_h</p:attrName>
                                        </p:attrNameLst>
                                      </p:cBhvr>
                                      <p:tavLst>
                                        <p:tav tm="0">
                                          <p:val>
                                            <p:fltVal val="0"/>
                                          </p:val>
                                        </p:tav>
                                        <p:tav tm="100000">
                                          <p:val>
                                            <p:strVal val="#ppt_h"/>
                                          </p:val>
                                        </p:tav>
                                      </p:tavLst>
                                    </p:anim>
                                    <p:anim calcmode="lin" valueType="num">
                                      <p:cBhvr>
                                        <p:cTn id="90" dur="2000" fill="hold"/>
                                        <p:tgtEl>
                                          <p:spTgt spid="16"/>
                                        </p:tgtEl>
                                        <p:attrNameLst>
                                          <p:attrName>style.rotation</p:attrName>
                                        </p:attrNameLst>
                                      </p:cBhvr>
                                      <p:tavLst>
                                        <p:tav tm="0">
                                          <p:val>
                                            <p:fltVal val="90"/>
                                          </p:val>
                                        </p:tav>
                                        <p:tav tm="100000">
                                          <p:val>
                                            <p:fltVal val="0"/>
                                          </p:val>
                                        </p:tav>
                                      </p:tavLst>
                                    </p:anim>
                                    <p:animEffect transition="in" filter="fade">
                                      <p:cBhvr>
                                        <p:cTn id="91"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The BCG (or growth/share) Matrix</a:t>
            </a:r>
          </a:p>
        </p:txBody>
      </p:sp>
      <p:sp>
        <p:nvSpPr>
          <p:cNvPr id="5" name="Content Placeholder 2">
            <a:extLst>
              <a:ext uri="{FF2B5EF4-FFF2-40B4-BE49-F238E27FC236}">
                <a16:creationId xmlns:a16="http://schemas.microsoft.com/office/drawing/2014/main" id="{2C8FA492-45D3-451B-AF33-F4560BE3A080}"/>
              </a:ext>
            </a:extLst>
          </p:cNvPr>
          <p:cNvSpPr txBox="1">
            <a:spLocks/>
          </p:cNvSpPr>
          <p:nvPr/>
        </p:nvSpPr>
        <p:spPr bwMode="auto">
          <a:xfrm>
            <a:off x="908894" y="1208587"/>
            <a:ext cx="3924436" cy="4248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2200" dirty="0"/>
              <a:t>One of the most common and longstanding ways of conceiving of the balance of a portfolio of businesses is the Boston Consulting Group (BCG) matrix. </a:t>
            </a:r>
          </a:p>
          <a:p>
            <a:pPr algn="just">
              <a:buClr>
                <a:schemeClr val="tx1"/>
              </a:buClr>
            </a:pPr>
            <a:r>
              <a:rPr lang="en-GB" sz="2200" dirty="0"/>
              <a:t>The </a:t>
            </a:r>
            <a:r>
              <a:rPr lang="en-GB" sz="2200" b="1" dirty="0">
                <a:solidFill>
                  <a:srgbClr val="ED1A24"/>
                </a:solidFill>
              </a:rPr>
              <a:t>BCG matrix</a:t>
            </a:r>
            <a:r>
              <a:rPr lang="en-GB" sz="2200" dirty="0"/>
              <a:t> uses market share and market growth criteria for determining the attractiveness and balance of a business portfolio.</a:t>
            </a:r>
          </a:p>
        </p:txBody>
      </p:sp>
      <p:pic>
        <p:nvPicPr>
          <p:cNvPr id="29" name="Picture 28" descr="A screenshot of a cell phone&#10;&#10;Description automatically generated">
            <a:extLst>
              <a:ext uri="{FF2B5EF4-FFF2-40B4-BE49-F238E27FC236}">
                <a16:creationId xmlns:a16="http://schemas.microsoft.com/office/drawing/2014/main" id="{3E0AD4DF-4E6C-403A-81A5-A05F5B9ACD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38354" y="1143000"/>
            <a:ext cx="6279424" cy="4480948"/>
          </a:xfrm>
          <a:prstGeom prst="rect">
            <a:avLst/>
          </a:prstGeom>
        </p:spPr>
      </p:pic>
    </p:spTree>
    <p:extLst>
      <p:ext uri="{BB962C8B-B14F-4D97-AF65-F5344CB8AC3E}">
        <p14:creationId xmlns:p14="http://schemas.microsoft.com/office/powerpoint/2010/main" val="2067206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ppt_x</p:attrName>
                                        </p:attrNameLst>
                                      </p:cBhvr>
                                      <p:tavLst>
                                        <p:tav tm="0">
                                          <p:val>
                                            <p:strVal val="#ppt_x"/>
                                          </p:val>
                                        </p:tav>
                                        <p:tav tm="100000">
                                          <p:val>
                                            <p:strVal val="#ppt_x"/>
                                          </p:val>
                                        </p:tav>
                                      </p:tavLst>
                                    </p:anim>
                                    <p:anim calcmode="lin" valueType="num">
                                      <p:cBhvr>
                                        <p:cTn id="9" dur="2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2" presetClass="entr" presetSubtype="0" fill="hold" nodeType="after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fade">
                                      <p:cBhvr>
                                        <p:cTn id="13" dur="2000"/>
                                        <p:tgtEl>
                                          <p:spTgt spid="29"/>
                                        </p:tgtEl>
                                      </p:cBhvr>
                                    </p:animEffect>
                                    <p:anim calcmode="lin" valueType="num">
                                      <p:cBhvr>
                                        <p:cTn id="14" dur="2000" fill="hold"/>
                                        <p:tgtEl>
                                          <p:spTgt spid="29"/>
                                        </p:tgtEl>
                                        <p:attrNameLst>
                                          <p:attrName>ppt_x</p:attrName>
                                        </p:attrNameLst>
                                      </p:cBhvr>
                                      <p:tavLst>
                                        <p:tav tm="0">
                                          <p:val>
                                            <p:strVal val="#ppt_x"/>
                                          </p:val>
                                        </p:tav>
                                        <p:tav tm="100000">
                                          <p:val>
                                            <p:strVal val="#ppt_x"/>
                                          </p:val>
                                        </p:tav>
                                      </p:tavLst>
                                    </p:anim>
                                    <p:anim calcmode="lin" valueType="num">
                                      <p:cBhvr>
                                        <p:cTn id="15" dur="2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The BCG Growth-Share Matrix</a:t>
            </a:r>
          </a:p>
        </p:txBody>
      </p:sp>
      <p:pic>
        <p:nvPicPr>
          <p:cNvPr id="3" name="Picture 2">
            <a:extLst>
              <a:ext uri="{FF2B5EF4-FFF2-40B4-BE49-F238E27FC236}">
                <a16:creationId xmlns:a16="http://schemas.microsoft.com/office/drawing/2014/main" id="{7CB7AB28-9947-4F31-B91C-58C0DBE209C4}"/>
              </a:ext>
            </a:extLst>
          </p:cNvPr>
          <p:cNvPicPr>
            <a:picLocks noChangeAspect="1"/>
          </p:cNvPicPr>
          <p:nvPr/>
        </p:nvPicPr>
        <p:blipFill>
          <a:blip r:embed="rId3"/>
          <a:stretch>
            <a:fillRect/>
          </a:stretch>
        </p:blipFill>
        <p:spPr>
          <a:xfrm>
            <a:off x="1852266" y="836712"/>
            <a:ext cx="8487469" cy="4885360"/>
          </a:xfrm>
          <a:prstGeom prst="rect">
            <a:avLst/>
          </a:prstGeom>
        </p:spPr>
      </p:pic>
    </p:spTree>
    <p:extLst>
      <p:ext uri="{BB962C8B-B14F-4D97-AF65-F5344CB8AC3E}">
        <p14:creationId xmlns:p14="http://schemas.microsoft.com/office/powerpoint/2010/main" val="2625685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500" fill="hold"/>
                                        <p:tgtEl>
                                          <p:spTgt spid="3"/>
                                        </p:tgtEl>
                                        <p:attrNameLst>
                                          <p:attrName>ppt_w</p:attrName>
                                        </p:attrNameLst>
                                      </p:cBhvr>
                                      <p:tavLst>
                                        <p:tav tm="0">
                                          <p:val>
                                            <p:fltVal val="0"/>
                                          </p:val>
                                        </p:tav>
                                        <p:tav tm="100000">
                                          <p:val>
                                            <p:strVal val="#ppt_w"/>
                                          </p:val>
                                        </p:tav>
                                      </p:tavLst>
                                    </p:anim>
                                    <p:anim calcmode="lin" valueType="num">
                                      <p:cBhvr>
                                        <p:cTn id="8" dur="2500" fill="hold"/>
                                        <p:tgtEl>
                                          <p:spTgt spid="3"/>
                                        </p:tgtEl>
                                        <p:attrNameLst>
                                          <p:attrName>ppt_h</p:attrName>
                                        </p:attrNameLst>
                                      </p:cBhvr>
                                      <p:tavLst>
                                        <p:tav tm="0">
                                          <p:val>
                                            <p:fltVal val="0"/>
                                          </p:val>
                                        </p:tav>
                                        <p:tav tm="100000">
                                          <p:val>
                                            <p:strVal val="#ppt_h"/>
                                          </p:val>
                                        </p:tav>
                                      </p:tavLst>
                                    </p:anim>
                                    <p:animEffect transition="in" filter="fade">
                                      <p:cBhvr>
                                        <p:cTn id="9" dur="2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Any Questions?</a:t>
            </a:r>
          </a:p>
        </p:txBody>
      </p:sp>
      <p:pic>
        <p:nvPicPr>
          <p:cNvPr id="4" name="Picture 3">
            <a:extLst>
              <a:ext uri="{FF2B5EF4-FFF2-40B4-BE49-F238E27FC236}">
                <a16:creationId xmlns:a16="http://schemas.microsoft.com/office/drawing/2014/main" id="{02581647-D630-488B-A847-C58C019C659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328248" y="2027237"/>
            <a:ext cx="2573338" cy="280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3">
            <a:extLst>
              <a:ext uri="{FF2B5EF4-FFF2-40B4-BE49-F238E27FC236}">
                <a16:creationId xmlns:a16="http://schemas.microsoft.com/office/drawing/2014/main" id="{A380AC12-6F12-41E4-ADF8-C374BD53E9B5}"/>
              </a:ext>
            </a:extLst>
          </p:cNvPr>
          <p:cNvSpPr txBox="1">
            <a:spLocks noChangeArrowheads="1"/>
          </p:cNvSpPr>
          <p:nvPr/>
        </p:nvSpPr>
        <p:spPr bwMode="auto">
          <a:xfrm>
            <a:off x="1631504" y="2954337"/>
            <a:ext cx="4221163" cy="94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100000"/>
              <a:buFont typeface="Symbol" panose="05050102010706020507" pitchFamily="18" charset="2"/>
              <a:buChar char=""/>
              <a:defRPr sz="2400">
                <a:solidFill>
                  <a:schemeClr val="tx2"/>
                </a:solidFill>
                <a:latin typeface="Candara" panose="020E0502030303020204" pitchFamily="34" charset="0"/>
              </a:defRPr>
            </a:lvl1pPr>
            <a:lvl2pPr marL="576263" indent="-273050">
              <a:spcBef>
                <a:spcPct val="20000"/>
              </a:spcBef>
              <a:buClr>
                <a:schemeClr val="accent1"/>
              </a:buClr>
              <a:buSzPct val="100000"/>
              <a:buFont typeface="Symbol" panose="05050102010706020507" pitchFamily="18" charset="2"/>
              <a:buChar char=""/>
              <a:defRPr sz="2200">
                <a:solidFill>
                  <a:schemeClr val="tx2"/>
                </a:solidFill>
                <a:latin typeface="Candara" panose="020E0502030303020204" pitchFamily="34" charset="0"/>
              </a:defRPr>
            </a:lvl2pPr>
            <a:lvl3pPr marL="855663" indent="-228600">
              <a:spcBef>
                <a:spcPct val="20000"/>
              </a:spcBef>
              <a:buClr>
                <a:schemeClr val="accent1"/>
              </a:buClr>
              <a:buSzPct val="100000"/>
              <a:buFont typeface="Symbol" panose="05050102010706020507" pitchFamily="18" charset="2"/>
              <a:buChar char=""/>
              <a:defRPr sz="2000">
                <a:solidFill>
                  <a:schemeClr val="tx2"/>
                </a:solidFill>
                <a:latin typeface="Candara" panose="020E0502030303020204" pitchFamily="34" charset="0"/>
              </a:defRPr>
            </a:lvl3pPr>
            <a:lvl4pPr marL="1143000" indent="-228600">
              <a:spcBef>
                <a:spcPct val="20000"/>
              </a:spcBef>
              <a:buClr>
                <a:schemeClr val="accent1"/>
              </a:buClr>
              <a:buSzPct val="100000"/>
              <a:buFont typeface="Symbol" panose="05050102010706020507" pitchFamily="18" charset="2"/>
              <a:buChar char=""/>
              <a:defRPr>
                <a:solidFill>
                  <a:schemeClr val="tx2"/>
                </a:solidFill>
                <a:latin typeface="Candara" panose="020E0502030303020204" pitchFamily="34" charset="0"/>
              </a:defRPr>
            </a:lvl4pPr>
            <a:lvl5pPr marL="1462088" indent="-228600">
              <a:spcBef>
                <a:spcPct val="20000"/>
              </a:spcBef>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5pPr>
            <a:lvl6pPr marL="19192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6pPr>
            <a:lvl7pPr marL="23764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7pPr>
            <a:lvl8pPr marL="28336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8pPr>
            <a:lvl9pPr marL="32908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9pPr>
          </a:lstStyle>
          <a:p>
            <a:pPr algn="ctr" eaLnBrk="1" hangingPunct="1">
              <a:buFont typeface="Symbol" panose="05050102010706020507" pitchFamily="18" charset="2"/>
              <a:buNone/>
            </a:pPr>
            <a:r>
              <a:rPr lang="en-GB" altLang="en-US" sz="4400" dirty="0">
                <a:solidFill>
                  <a:schemeClr val="tx1"/>
                </a:solidFill>
              </a:rPr>
              <a:t>Thank You </a:t>
            </a:r>
            <a:r>
              <a:rPr lang="en-GB" altLang="en-US" sz="4400" dirty="0">
                <a:solidFill>
                  <a:schemeClr val="tx1"/>
                </a:solidFill>
                <a:sym typeface="Wingdings" panose="05000000000000000000" pitchFamily="2" charset="2"/>
              </a:rPr>
              <a:t> </a:t>
            </a:r>
          </a:p>
          <a:p>
            <a:pPr algn="just" eaLnBrk="1" hangingPunct="1">
              <a:buFont typeface="Symbol" panose="05050102010706020507" pitchFamily="18" charset="2"/>
              <a:buNone/>
            </a:pPr>
            <a:endParaRPr lang="en-GB" altLang="en-US" sz="3200" dirty="0"/>
          </a:p>
          <a:p>
            <a:pPr algn="just" eaLnBrk="1" hangingPunct="1">
              <a:buFont typeface="Symbol" panose="05050102010706020507" pitchFamily="18" charset="2"/>
              <a:buNone/>
            </a:pPr>
            <a:endParaRPr lang="en-GB" altLang="en-US" sz="3200" b="1" dirty="0"/>
          </a:p>
          <a:p>
            <a:pPr algn="just" eaLnBrk="1" hangingPunct="1">
              <a:buFont typeface="Symbol" panose="05050102010706020507" pitchFamily="18" charset="2"/>
              <a:buNone/>
            </a:pPr>
            <a:endParaRPr lang="en-US" altLang="en-US" sz="2800" b="1" dirty="0"/>
          </a:p>
        </p:txBody>
      </p:sp>
    </p:spTree>
    <p:extLst>
      <p:ext uri="{BB962C8B-B14F-4D97-AF65-F5344CB8AC3E}">
        <p14:creationId xmlns:p14="http://schemas.microsoft.com/office/powerpoint/2010/main" val="2539968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Sources:</a:t>
            </a:r>
          </a:p>
        </p:txBody>
      </p:sp>
      <p:sp>
        <p:nvSpPr>
          <p:cNvPr id="6" name="Content Placeholder 2">
            <a:extLst>
              <a:ext uri="{FF2B5EF4-FFF2-40B4-BE49-F238E27FC236}">
                <a16:creationId xmlns:a16="http://schemas.microsoft.com/office/drawing/2014/main" id="{6BFF820E-EFEA-40D3-B4C4-627FFA8068CE}"/>
              </a:ext>
            </a:extLst>
          </p:cNvPr>
          <p:cNvSpPr txBox="1">
            <a:spLocks/>
          </p:cNvSpPr>
          <p:nvPr/>
        </p:nvSpPr>
        <p:spPr bwMode="auto">
          <a:xfrm>
            <a:off x="731405" y="1268760"/>
            <a:ext cx="10729191" cy="4104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sz="2400" dirty="0"/>
              <a:t>Grant, R. M., 2018. Contemporary Strategy Analysis. 10 ed. NJ : John Wiley &amp; Sons, Inc.</a:t>
            </a:r>
          </a:p>
          <a:p>
            <a:r>
              <a:rPr lang="en-GB" sz="2400" dirty="0"/>
              <a:t>Hill, C. W. L., Schilling, M. A. &amp; Jones, G. R., 2017. Strategic Management, Theory. 12 ed. Boston: Cengage Learning.</a:t>
            </a:r>
          </a:p>
          <a:p>
            <a:r>
              <a:rPr lang="en-GB" sz="2400" dirty="0"/>
              <a:t>Johnson, G. et al., 2017. Exploring Corporate: Text and Cases. 11 ed. Harlow: Pearson Education Limited.</a:t>
            </a:r>
          </a:p>
          <a:p>
            <a:r>
              <a:rPr lang="en-GB" sz="2400" dirty="0"/>
              <a:t>Lynch, R., 2015. Strategic Management. 7 ed. Harlow: Pearson Education Limited.</a:t>
            </a:r>
          </a:p>
          <a:p>
            <a:r>
              <a:rPr lang="en-GB" sz="2400" dirty="0"/>
              <a:t>Whittington, R. et al., 2020. Exploring Strategy. 12 ed. Harlow: Pearson Education Limited.</a:t>
            </a:r>
          </a:p>
          <a:p>
            <a:endParaRPr lang="en-GB" sz="2400" dirty="0"/>
          </a:p>
          <a:p>
            <a:endParaRPr lang="en-GB" sz="2400" dirty="0"/>
          </a:p>
          <a:p>
            <a:endParaRPr lang="en-GB" sz="2400" dirty="0"/>
          </a:p>
          <a:p>
            <a:pPr algn="just"/>
            <a:endParaRPr lang="en-GB" sz="4400" dirty="0"/>
          </a:p>
          <a:p>
            <a:endParaRPr lang="en-US" sz="4000" dirty="0"/>
          </a:p>
          <a:p>
            <a:pPr marL="0" indent="0" eaLnBrk="1" hangingPunct="1">
              <a:buFont typeface="Arial" panose="020B0604020202020204" pitchFamily="34" charset="0"/>
              <a:buNone/>
              <a:defRPr/>
            </a:pPr>
            <a:endParaRPr lang="en-GB" altLang="en-US" sz="3600" dirty="0"/>
          </a:p>
        </p:txBody>
      </p:sp>
    </p:spTree>
    <p:extLst>
      <p:ext uri="{BB962C8B-B14F-4D97-AF65-F5344CB8AC3E}">
        <p14:creationId xmlns:p14="http://schemas.microsoft.com/office/powerpoint/2010/main" val="349127884"/>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80</TotalTime>
  <Words>3882</Words>
  <Application>Microsoft Office PowerPoint</Application>
  <PresentationFormat>Widescreen</PresentationFormat>
  <Paragraphs>233</Paragraphs>
  <Slides>23</Slides>
  <Notes>22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23</vt:i4>
      </vt:variant>
    </vt:vector>
  </HeadingPairs>
  <TitlesOfParts>
    <vt:vector size="32" baseType="lpstr">
      <vt:lpstr>Aharoni</vt:lpstr>
      <vt:lpstr>Arial</vt:lpstr>
      <vt:lpstr>Inter</vt:lpstr>
      <vt:lpstr>Myriad Pro</vt:lpstr>
      <vt:lpstr>Söhne</vt:lpstr>
      <vt:lpstr>Symbol</vt:lpstr>
      <vt:lpstr>Verdana</vt:lpstr>
      <vt:lpstr>Wingdings</vt:lpstr>
      <vt:lpstr>20140311PresentationUWTSDTemplate</vt:lpstr>
      <vt:lpstr>LCBB6015 </vt:lpstr>
      <vt:lpstr>Learning Objectives</vt:lpstr>
      <vt:lpstr>Business-Level Strategy</vt:lpstr>
      <vt:lpstr>Cost-leadership Strategy</vt:lpstr>
      <vt:lpstr>Differentiation Strategy</vt:lpstr>
      <vt:lpstr>Focus Strategy</vt:lpstr>
      <vt:lpstr>Hybrid Strategy</vt:lpstr>
      <vt:lpstr>1. Do Porter’s generic strategies provide any useful insights in structuring the strategic opportunities in global pharmaceutical?  2. If you were developing strategy options for a small company, what strategy options would you consider? What problems might you encounter?</vt:lpstr>
      <vt:lpstr>The Strategy Clock</vt:lpstr>
      <vt:lpstr>Cooperative Strategy</vt:lpstr>
      <vt:lpstr>Case Study</vt:lpstr>
      <vt:lpstr>Strategy Directions</vt:lpstr>
      <vt:lpstr>Diversification Strategy</vt:lpstr>
      <vt:lpstr>Case Study</vt:lpstr>
      <vt:lpstr>Diversification Drivers</vt:lpstr>
      <vt:lpstr>The Evolution of Diversification Strategies, 1960–2018</vt:lpstr>
      <vt:lpstr>Vertical and Horizontal Integration</vt:lpstr>
      <vt:lpstr>Diversification and Integration Options:  Car Manufacturer Example</vt:lpstr>
      <vt:lpstr>Value Creation And The Corporate Parent</vt:lpstr>
      <vt:lpstr>The BCG (or growth/share) Matrix</vt:lpstr>
      <vt:lpstr>The BCG Growth-Share Matrix</vt:lpstr>
      <vt:lpstr>Any Questions?</vt:lpstr>
      <vt:lpstr>Sources: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Nadeem Mirza</cp:lastModifiedBy>
  <cp:revision>341</cp:revision>
  <cp:lastPrinted>2018-07-09T15:27:01Z</cp:lastPrinted>
  <dcterms:created xsi:type="dcterms:W3CDTF">2002-10-07T19:43:58Z</dcterms:created>
  <dcterms:modified xsi:type="dcterms:W3CDTF">2026-02-02T10:58:22Z</dcterms:modified>
</cp:coreProperties>
</file>