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58"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18" autoAdjust="0"/>
    <p:restoredTop sz="94660"/>
  </p:normalViewPr>
  <p:slideViewPr>
    <p:cSldViewPr snapToGrid="0">
      <p:cViewPr>
        <p:scale>
          <a:sx n="79" d="100"/>
          <a:sy n="79" d="100"/>
        </p:scale>
        <p:origin x="40" y="44"/>
      </p:cViewPr>
      <p:guideLst/>
    </p:cSldViewPr>
  </p:slideViewPr>
  <p:notesTextViewPr>
    <p:cViewPr>
      <p:scale>
        <a:sx n="1" d="1"/>
        <a:sy n="1" d="1"/>
      </p:scale>
      <p:origin x="0" y="0"/>
    </p:cViewPr>
  </p:notesTextViewPr>
  <p:sorterViewPr>
    <p:cViewPr>
      <p:scale>
        <a:sx n="100" d="100"/>
        <a:sy n="100" d="100"/>
      </p:scale>
      <p:origin x="0" y="-10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11/25/2019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11/25/2019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11/25/2019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image" Target="../media/image2.tmp"/><Relationship Id="rId1" Type="http://schemas.openxmlformats.org/officeDocument/2006/relationships/slideLayout" Target="../slideLayouts/slideLayout6.xml"/><Relationship Id="rId4" Type="http://schemas.openxmlformats.org/officeDocument/2006/relationships/image" Target="../media/image4.tmp"/></Relationships>
</file>

<file path=ppt/slides/_rels/slide3.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image" Target="../media/image5.tmp"/><Relationship Id="rId1" Type="http://schemas.openxmlformats.org/officeDocument/2006/relationships/slideLayout" Target="../slideLayouts/slideLayout6.xml"/><Relationship Id="rId5" Type="http://schemas.openxmlformats.org/officeDocument/2006/relationships/image" Target="../media/image8.tmp"/><Relationship Id="rId4" Type="http://schemas.openxmlformats.org/officeDocument/2006/relationships/image" Target="../media/image7.tmp"/></Relationships>
</file>

<file path=ppt/slides/_rels/slide4.xml.rels><?xml version="1.0" encoding="UTF-8" standalone="yes"?>
<Relationships xmlns="http://schemas.openxmlformats.org/package/2006/relationships"><Relationship Id="rId8" Type="http://schemas.openxmlformats.org/officeDocument/2006/relationships/hyperlink" Target="https://www.teachers.org.uk/edufacts/qualified-teacher-status" TargetMode="External"/><Relationship Id="rId3" Type="http://schemas.openxmlformats.org/officeDocument/2006/relationships/hyperlink" Target="https://successatschool.org/blog/525/How-important-are-GCSEs%3F" TargetMode="External"/><Relationship Id="rId7" Type="http://schemas.openxmlformats.org/officeDocument/2006/relationships/hyperlink" Target="https://www.teachthought.com/the-future-of-learning/7-ways-teaching-has-changed/" TargetMode="External"/><Relationship Id="rId2" Type="http://schemas.openxmlformats.org/officeDocument/2006/relationships/hyperlink" Target="https://www.tes.com/news/it-may-be-time-ditch-gcses-and-dust-down-tomlinson" TargetMode="External"/><Relationship Id="rId1" Type="http://schemas.openxmlformats.org/officeDocument/2006/relationships/slideLayout" Target="../slideLayouts/slideLayout6.xml"/><Relationship Id="rId6" Type="http://schemas.openxmlformats.org/officeDocument/2006/relationships/hyperlink" Target="https://inews.co.uk/news/education/headteachers-students-fail-gcses-english-maths-816205" TargetMode="External"/><Relationship Id="rId5" Type="http://schemas.openxmlformats.org/officeDocument/2006/relationships/hyperlink" Target="https://fullfact.org/education/unqualified-teachers/" TargetMode="External"/><Relationship Id="rId4" Type="http://schemas.openxmlformats.org/officeDocument/2006/relationships/hyperlink" Target="https://getintoteaching.education.gov.uk/teachers-salary-and-teaching-benefits/teachers-pay-scale-sala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E63DC-5B5C-4249-8BF5-4F411CCBF82E}"/>
              </a:ext>
            </a:extLst>
          </p:cNvPr>
          <p:cNvSpPr>
            <a:spLocks noGrp="1"/>
          </p:cNvSpPr>
          <p:nvPr>
            <p:ph type="ctrTitle"/>
          </p:nvPr>
        </p:nvSpPr>
        <p:spPr/>
        <p:txBody>
          <a:bodyPr/>
          <a:lstStyle/>
          <a:p>
            <a:r>
              <a:rPr lang="en-GB" dirty="0">
                <a:latin typeface="Abadi" panose="020B0604020202020204" pitchFamily="34" charset="0"/>
              </a:rPr>
              <a:t>Key issues in Modern education</a:t>
            </a:r>
          </a:p>
        </p:txBody>
      </p:sp>
      <p:sp>
        <p:nvSpPr>
          <p:cNvPr id="3" name="Subtitle 2">
            <a:extLst>
              <a:ext uri="{FF2B5EF4-FFF2-40B4-BE49-F238E27FC236}">
                <a16:creationId xmlns:a16="http://schemas.microsoft.com/office/drawing/2014/main" id="{FB7265F5-0654-401C-8A2E-6C69CB073BF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6272637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30B7B-7AD7-4974-A26B-FEE3CBA93F59}"/>
              </a:ext>
            </a:extLst>
          </p:cNvPr>
          <p:cNvSpPr>
            <a:spLocks noGrp="1"/>
          </p:cNvSpPr>
          <p:nvPr>
            <p:ph type="title"/>
          </p:nvPr>
        </p:nvSpPr>
        <p:spPr>
          <a:xfrm>
            <a:off x="1451579" y="1379621"/>
            <a:ext cx="9603275" cy="474133"/>
          </a:xfrm>
        </p:spPr>
        <p:txBody>
          <a:bodyPr>
            <a:normAutofit fontScale="90000"/>
          </a:bodyPr>
          <a:lstStyle/>
          <a:p>
            <a:r>
              <a:rPr lang="en-GB" dirty="0"/>
              <a:t>The importance over GCSE grades</a:t>
            </a:r>
          </a:p>
        </p:txBody>
      </p:sp>
      <p:pic>
        <p:nvPicPr>
          <p:cNvPr id="4" name="Picture 3" descr="A screenshot of a cell phone&#10;&#10;Description automatically generated">
            <a:extLst>
              <a:ext uri="{FF2B5EF4-FFF2-40B4-BE49-F238E27FC236}">
                <a16:creationId xmlns:a16="http://schemas.microsoft.com/office/drawing/2014/main" id="{9F35727C-4131-4A29-BBBC-59B535DE2438}"/>
              </a:ext>
            </a:extLst>
          </p:cNvPr>
          <p:cNvPicPr>
            <a:picLocks noChangeAspect="1"/>
          </p:cNvPicPr>
          <p:nvPr/>
        </p:nvPicPr>
        <p:blipFill rotWithShape="1">
          <a:blip r:embed="rId2"/>
          <a:srcRect l="1809" t="9368" r="4909" b="8052"/>
          <a:stretch/>
        </p:blipFill>
        <p:spPr>
          <a:xfrm>
            <a:off x="101599" y="1940560"/>
            <a:ext cx="3667761" cy="1229360"/>
          </a:xfrm>
          <a:prstGeom prst="rect">
            <a:avLst/>
          </a:prstGeom>
        </p:spPr>
      </p:pic>
      <p:pic>
        <p:nvPicPr>
          <p:cNvPr id="5" name="Picture 4" descr="A screenshot of a cell phone&#10;&#10;Description automatically generated">
            <a:extLst>
              <a:ext uri="{FF2B5EF4-FFF2-40B4-BE49-F238E27FC236}">
                <a16:creationId xmlns:a16="http://schemas.microsoft.com/office/drawing/2014/main" id="{8F78A129-47FF-4872-B28E-9A356F0C0207}"/>
              </a:ext>
            </a:extLst>
          </p:cNvPr>
          <p:cNvPicPr>
            <a:picLocks noChangeAspect="1"/>
          </p:cNvPicPr>
          <p:nvPr/>
        </p:nvPicPr>
        <p:blipFill>
          <a:blip r:embed="rId3"/>
          <a:stretch>
            <a:fillRect/>
          </a:stretch>
        </p:blipFill>
        <p:spPr>
          <a:xfrm>
            <a:off x="101599" y="3256726"/>
            <a:ext cx="3667761" cy="926491"/>
          </a:xfrm>
          <a:prstGeom prst="rect">
            <a:avLst/>
          </a:prstGeom>
        </p:spPr>
      </p:pic>
      <p:sp>
        <p:nvSpPr>
          <p:cNvPr id="6" name="TextBox 5">
            <a:extLst>
              <a:ext uri="{FF2B5EF4-FFF2-40B4-BE49-F238E27FC236}">
                <a16:creationId xmlns:a16="http://schemas.microsoft.com/office/drawing/2014/main" id="{6946C182-7408-4272-833D-EAB972BD0A10}"/>
              </a:ext>
            </a:extLst>
          </p:cNvPr>
          <p:cNvSpPr txBox="1"/>
          <p:nvPr/>
        </p:nvSpPr>
        <p:spPr>
          <a:xfrm>
            <a:off x="3704046" y="1796604"/>
            <a:ext cx="8166826" cy="4401205"/>
          </a:xfrm>
          <a:prstGeom prst="rect">
            <a:avLst/>
          </a:prstGeom>
          <a:noFill/>
        </p:spPr>
        <p:txBody>
          <a:bodyPr wrap="square" rtlCol="0">
            <a:spAutoFit/>
          </a:bodyPr>
          <a:lstStyle/>
          <a:p>
            <a:r>
              <a:rPr lang="en-GB" sz="1400" dirty="0"/>
              <a:t>The importance of GCSE grades is often overstated in the British education system. The main issue with GCSE’s is the third of students who failed GCSE English and Maths in the most recent exams. This is not a new development in the education system as this has happened in prior exams. With GCSE exams the grade scores are often chosen so that on average 1/3 of the teste's fail. If the grade boundaries from the previous year means that more people pass it is assumed that the previous exam was too easy not that the pupils had gotten smarter. </a:t>
            </a:r>
          </a:p>
          <a:p>
            <a:r>
              <a:rPr lang="en-GB" sz="1400" dirty="0"/>
              <a:t>	“Every year this ‘forgotten third’ is a feature of our exam system not by accident but because it is baked in by the mechanism used to distribute grades … we cannot continue to accept that one third must ‘fail’ so that two thirds succeed” (Hazell W, 2019)</a:t>
            </a:r>
          </a:p>
          <a:p>
            <a:r>
              <a:rPr lang="en-GB" sz="1400" dirty="0"/>
              <a:t>Due to the failing third there are a lot of people who have failed every time they attempted the exam. For someone who has a successful career it is easier to ‘hide’ failed GCSE grades than a ‘fresh-out-of-school’ student would whilst applying for a job. There are ways around this as there have been tests done for alternate examination methods, one such method is the introduction to a Passport in English. It is done over time as to allow for the students time to grow and gain skills over the course. This is better than the current forgotten third system as it allows those who struggle with the exam system to pass without having to struggle without support. A Passport for Mathematics is currently in development but with the primary success of the passport in English it is expected that this system that is being created will change the current system and show our failings with our current system. Compared to the growth expected to occur within the next 30 years our current system with examinations would be “equivalent to what the Victorians did” according to Geoff Barton (2019)   </a:t>
            </a:r>
          </a:p>
        </p:txBody>
      </p:sp>
      <p:pic>
        <p:nvPicPr>
          <p:cNvPr id="8" name="Picture 7" descr="A screenshot of a cell phone&#10;&#10;Description automatically generated">
            <a:extLst>
              <a:ext uri="{FF2B5EF4-FFF2-40B4-BE49-F238E27FC236}">
                <a16:creationId xmlns:a16="http://schemas.microsoft.com/office/drawing/2014/main" id="{560FD465-3100-4061-9E73-5C0552FA7841}"/>
              </a:ext>
            </a:extLst>
          </p:cNvPr>
          <p:cNvPicPr>
            <a:picLocks noChangeAspect="1"/>
          </p:cNvPicPr>
          <p:nvPr/>
        </p:nvPicPr>
        <p:blipFill>
          <a:blip r:embed="rId4"/>
          <a:stretch>
            <a:fillRect/>
          </a:stretch>
        </p:blipFill>
        <p:spPr>
          <a:xfrm>
            <a:off x="101599" y="4270023"/>
            <a:ext cx="3667761" cy="2418480"/>
          </a:xfrm>
          <a:prstGeom prst="rect">
            <a:avLst/>
          </a:prstGeom>
        </p:spPr>
      </p:pic>
    </p:spTree>
    <p:extLst>
      <p:ext uri="{BB962C8B-B14F-4D97-AF65-F5344CB8AC3E}">
        <p14:creationId xmlns:p14="http://schemas.microsoft.com/office/powerpoint/2010/main" val="575753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71BDE-8A48-46EB-A73E-BFB1D87A028D}"/>
              </a:ext>
            </a:extLst>
          </p:cNvPr>
          <p:cNvSpPr>
            <a:spLocks noGrp="1"/>
          </p:cNvSpPr>
          <p:nvPr>
            <p:ph type="title"/>
          </p:nvPr>
        </p:nvSpPr>
        <p:spPr>
          <a:xfrm>
            <a:off x="1451579" y="1257301"/>
            <a:ext cx="9603275" cy="596454"/>
          </a:xfrm>
        </p:spPr>
        <p:txBody>
          <a:bodyPr>
            <a:normAutofit/>
          </a:bodyPr>
          <a:lstStyle/>
          <a:p>
            <a:r>
              <a:rPr lang="en-GB" dirty="0"/>
              <a:t>Quality of teaching</a:t>
            </a:r>
          </a:p>
        </p:txBody>
      </p:sp>
      <p:pic>
        <p:nvPicPr>
          <p:cNvPr id="4" name="Picture 3" descr="A picture containing knife&#10;&#10;Description automatically generated">
            <a:extLst>
              <a:ext uri="{FF2B5EF4-FFF2-40B4-BE49-F238E27FC236}">
                <a16:creationId xmlns:a16="http://schemas.microsoft.com/office/drawing/2014/main" id="{304BDAB3-6723-44F2-A0EE-01692EAB50AA}"/>
              </a:ext>
            </a:extLst>
          </p:cNvPr>
          <p:cNvPicPr>
            <a:picLocks noChangeAspect="1"/>
          </p:cNvPicPr>
          <p:nvPr/>
        </p:nvPicPr>
        <p:blipFill rotWithShape="1">
          <a:blip r:embed="rId2"/>
          <a:srcRect l="2040" r="4832"/>
          <a:stretch/>
        </p:blipFill>
        <p:spPr>
          <a:xfrm>
            <a:off x="78377" y="1974224"/>
            <a:ext cx="3593239" cy="533845"/>
          </a:xfrm>
          <a:prstGeom prst="rect">
            <a:avLst/>
          </a:prstGeom>
        </p:spPr>
      </p:pic>
      <p:sp>
        <p:nvSpPr>
          <p:cNvPr id="5" name="TextBox 4">
            <a:extLst>
              <a:ext uri="{FF2B5EF4-FFF2-40B4-BE49-F238E27FC236}">
                <a16:creationId xmlns:a16="http://schemas.microsoft.com/office/drawing/2014/main" id="{22237529-2094-4B8C-846F-93E1F58BEF46}"/>
              </a:ext>
            </a:extLst>
          </p:cNvPr>
          <p:cNvSpPr txBox="1"/>
          <p:nvPr/>
        </p:nvSpPr>
        <p:spPr>
          <a:xfrm>
            <a:off x="3760628" y="1902923"/>
            <a:ext cx="8223676" cy="3754874"/>
          </a:xfrm>
          <a:prstGeom prst="rect">
            <a:avLst/>
          </a:prstGeom>
          <a:noFill/>
        </p:spPr>
        <p:txBody>
          <a:bodyPr wrap="square" rtlCol="0">
            <a:spAutoFit/>
          </a:bodyPr>
          <a:lstStyle/>
          <a:p>
            <a:r>
              <a:rPr lang="en-GB" sz="1400" dirty="0"/>
              <a:t>With the laxing of the laws regarding unqualified teachers in 2012 there has been an increase in the amount of academies in the UK hiring teachers without QTS status. This is because on average it is cheaper to hire an unqualified teacher than those who have gained the QTS. This lowers the quality of teachers as they haven’t gone through the test to confirm that they have the appropriate knowledge and experience to teach. With most schools in England going through the academization process this means that the owners of the school has to pay for the teachers. This causes the owner to go for the cheaper option as paying for a school of qualified teachers is more expensive than one or two qualified with the rest being unqualified.  Academy’s are also unrestricted in what they teach so it is entirely possible that the education given could be about the mechanics of a car if the school is owned by a car company for example. This limits the possibility for a career later in life that has nothing to do with mechanics or cars.</a:t>
            </a:r>
          </a:p>
          <a:p>
            <a:r>
              <a:rPr lang="en-GB" sz="1400" dirty="0"/>
              <a:t>However with the increase in development for technology the teachers have utilised has improved the quality of teaching as it has improved the delivery of the lessons. One piece of technology that does this is Sony Vision Exchange, by sharing the pupils own research with the class it aids the class by showing opinions that they may have not considered before.</a:t>
            </a:r>
          </a:p>
          <a:p>
            <a:r>
              <a:rPr lang="en-GB" sz="1400" dirty="0"/>
              <a:t>“Data is more visible that content” (</a:t>
            </a:r>
            <a:r>
              <a:rPr lang="en-GB" sz="1400" dirty="0" err="1"/>
              <a:t>Heick</a:t>
            </a:r>
            <a:r>
              <a:rPr lang="en-GB" sz="1400" dirty="0"/>
              <a:t> T, 2019) this means that the students have a better access to what the teachers believe what the students weaknesses are in the classroom, which allows for improvement.  The data being easier also allows parents to view the child’s progress in the school. </a:t>
            </a:r>
          </a:p>
        </p:txBody>
      </p:sp>
      <p:pic>
        <p:nvPicPr>
          <p:cNvPr id="9" name="Picture 8" descr="A screenshot of a social media post&#10;&#10;Description automatically generated">
            <a:extLst>
              <a:ext uri="{FF2B5EF4-FFF2-40B4-BE49-F238E27FC236}">
                <a16:creationId xmlns:a16="http://schemas.microsoft.com/office/drawing/2014/main" id="{6E62899E-4E0B-4D00-A56C-7640FCF91C04}"/>
              </a:ext>
            </a:extLst>
          </p:cNvPr>
          <p:cNvPicPr>
            <a:picLocks noChangeAspect="1"/>
          </p:cNvPicPr>
          <p:nvPr/>
        </p:nvPicPr>
        <p:blipFill>
          <a:blip r:embed="rId3"/>
          <a:stretch>
            <a:fillRect/>
          </a:stretch>
        </p:blipFill>
        <p:spPr>
          <a:xfrm>
            <a:off x="78377" y="2628538"/>
            <a:ext cx="3593239" cy="1358357"/>
          </a:xfrm>
          <a:prstGeom prst="rect">
            <a:avLst/>
          </a:prstGeom>
        </p:spPr>
      </p:pic>
      <p:pic>
        <p:nvPicPr>
          <p:cNvPr id="11" name="Picture 10" descr="A screenshot of a social media post&#10;&#10;Description automatically generated">
            <a:extLst>
              <a:ext uri="{FF2B5EF4-FFF2-40B4-BE49-F238E27FC236}">
                <a16:creationId xmlns:a16="http://schemas.microsoft.com/office/drawing/2014/main" id="{26F3FB67-D6EC-4962-8F09-C8DDB74BA140}"/>
              </a:ext>
            </a:extLst>
          </p:cNvPr>
          <p:cNvPicPr>
            <a:picLocks noChangeAspect="1"/>
          </p:cNvPicPr>
          <p:nvPr/>
        </p:nvPicPr>
        <p:blipFill rotWithShape="1">
          <a:blip r:embed="rId4"/>
          <a:srcRect r="1268"/>
          <a:stretch/>
        </p:blipFill>
        <p:spPr>
          <a:xfrm>
            <a:off x="78377" y="4107364"/>
            <a:ext cx="3597735" cy="1401107"/>
          </a:xfrm>
          <a:prstGeom prst="rect">
            <a:avLst/>
          </a:prstGeom>
        </p:spPr>
      </p:pic>
      <p:pic>
        <p:nvPicPr>
          <p:cNvPr id="13" name="Picture 12" descr="A screenshot of a cell phone&#10;&#10;Description automatically generated">
            <a:extLst>
              <a:ext uri="{FF2B5EF4-FFF2-40B4-BE49-F238E27FC236}">
                <a16:creationId xmlns:a16="http://schemas.microsoft.com/office/drawing/2014/main" id="{FD3CA415-7230-4B99-93FB-A98B9EC659FE}"/>
              </a:ext>
            </a:extLst>
          </p:cNvPr>
          <p:cNvPicPr>
            <a:picLocks noChangeAspect="1"/>
          </p:cNvPicPr>
          <p:nvPr/>
        </p:nvPicPr>
        <p:blipFill>
          <a:blip r:embed="rId5"/>
          <a:stretch>
            <a:fillRect/>
          </a:stretch>
        </p:blipFill>
        <p:spPr>
          <a:xfrm>
            <a:off x="78377" y="5620848"/>
            <a:ext cx="4916037" cy="1191416"/>
          </a:xfrm>
          <a:prstGeom prst="rect">
            <a:avLst/>
          </a:prstGeom>
        </p:spPr>
      </p:pic>
    </p:spTree>
    <p:extLst>
      <p:ext uri="{BB962C8B-B14F-4D97-AF65-F5344CB8AC3E}">
        <p14:creationId xmlns:p14="http://schemas.microsoft.com/office/powerpoint/2010/main" val="3498022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BEE0-F18C-4B04-BAA1-D25B3F317E5A}"/>
              </a:ext>
            </a:extLst>
          </p:cNvPr>
          <p:cNvSpPr>
            <a:spLocks noGrp="1"/>
          </p:cNvSpPr>
          <p:nvPr>
            <p:ph type="title"/>
          </p:nvPr>
        </p:nvSpPr>
        <p:spPr>
          <a:xfrm>
            <a:off x="1451579" y="1265464"/>
            <a:ext cx="9603275" cy="588290"/>
          </a:xfrm>
        </p:spPr>
        <p:txBody>
          <a:bodyPr/>
          <a:lstStyle/>
          <a:p>
            <a:r>
              <a:rPr lang="en-GB" dirty="0"/>
              <a:t>Reference List</a:t>
            </a:r>
          </a:p>
        </p:txBody>
      </p:sp>
      <p:graphicFrame>
        <p:nvGraphicFramePr>
          <p:cNvPr id="3" name="Table 3">
            <a:extLst>
              <a:ext uri="{FF2B5EF4-FFF2-40B4-BE49-F238E27FC236}">
                <a16:creationId xmlns:a16="http://schemas.microsoft.com/office/drawing/2014/main" id="{8DB00A60-2DB9-4FD9-9E6E-5D431F26A1F8}"/>
              </a:ext>
            </a:extLst>
          </p:cNvPr>
          <p:cNvGraphicFramePr>
            <a:graphicFrameLocks noGrp="1"/>
          </p:cNvGraphicFramePr>
          <p:nvPr>
            <p:extLst>
              <p:ext uri="{D42A27DB-BD31-4B8C-83A1-F6EECF244321}">
                <p14:modId xmlns:p14="http://schemas.microsoft.com/office/powerpoint/2010/main" val="1921481008"/>
              </p:ext>
            </p:extLst>
          </p:nvPr>
        </p:nvGraphicFramePr>
        <p:xfrm>
          <a:off x="0" y="2091297"/>
          <a:ext cx="12192000" cy="3882875"/>
        </p:xfrm>
        <a:graphic>
          <a:graphicData uri="http://schemas.openxmlformats.org/drawingml/2006/table">
            <a:tbl>
              <a:tblPr firstRow="1" bandRow="1">
                <a:tableStyleId>{616DA210-FB5B-4158-B5E0-FEB733F419BA}</a:tableStyleId>
              </a:tblPr>
              <a:tblGrid>
                <a:gridCol w="12192000">
                  <a:extLst>
                    <a:ext uri="{9D8B030D-6E8A-4147-A177-3AD203B41FA5}">
                      <a16:colId xmlns:a16="http://schemas.microsoft.com/office/drawing/2014/main" val="576926741"/>
                    </a:ext>
                  </a:extLst>
                </a:gridCol>
              </a:tblGrid>
              <a:tr h="486364">
                <a:tc>
                  <a:txBody>
                    <a:bodyPr/>
                    <a:lstStyle/>
                    <a:p>
                      <a:r>
                        <a:rPr lang="en-GB" sz="1600" b="0" dirty="0"/>
                        <a:t>Barton G (2019) It may be time to ditch GCSEs and dust out Tomlinson.  Available at: </a:t>
                      </a:r>
                      <a:r>
                        <a:rPr lang="en-GB" sz="1600" b="0" dirty="0">
                          <a:hlinkClick r:id="rId2"/>
                        </a:rPr>
                        <a:t>https://www.tes.com/news/it-may-be-time-ditch-gcses-and-dust-down-tomlinson</a:t>
                      </a:r>
                      <a:r>
                        <a:rPr lang="en-GB" sz="1600" b="0" dirty="0"/>
                        <a:t> (Accessed on 23rd November 2019)</a:t>
                      </a:r>
                    </a:p>
                  </a:txBody>
                  <a:tcPr/>
                </a:tc>
                <a:extLst>
                  <a:ext uri="{0D108BD9-81ED-4DB2-BD59-A6C34878D82A}">
                    <a16:rowId xmlns:a16="http://schemas.microsoft.com/office/drawing/2014/main" val="2537719662"/>
                  </a:ext>
                </a:extLst>
              </a:tr>
              <a:tr h="325998">
                <a:tc>
                  <a:txBody>
                    <a:bodyPr/>
                    <a:lstStyle/>
                    <a:p>
                      <a:r>
                        <a:rPr lang="en-GB" sz="1600" dirty="0"/>
                        <a:t>Boydell N, Are GCSEs Important. Available at: </a:t>
                      </a:r>
                      <a:r>
                        <a:rPr lang="en-GB" sz="1600" dirty="0">
                          <a:hlinkClick r:id="rId3"/>
                        </a:rPr>
                        <a:t>https://successatschool.org/blog/525/How-important-are-GCSEs%3F#</a:t>
                      </a:r>
                      <a:r>
                        <a:rPr lang="en-GB" sz="1600" dirty="0"/>
                        <a:t> (Accessed on 24</a:t>
                      </a:r>
                      <a:r>
                        <a:rPr lang="en-GB" sz="1600" baseline="30000" dirty="0"/>
                        <a:t>th</a:t>
                      </a:r>
                      <a:r>
                        <a:rPr lang="en-GB" sz="1600" dirty="0"/>
                        <a:t> November 2019)</a:t>
                      </a:r>
                    </a:p>
                  </a:txBody>
                  <a:tcPr/>
                </a:tc>
                <a:extLst>
                  <a:ext uri="{0D108BD9-81ED-4DB2-BD59-A6C34878D82A}">
                    <a16:rowId xmlns:a16="http://schemas.microsoft.com/office/drawing/2014/main" val="224921041"/>
                  </a:ext>
                </a:extLst>
              </a:tr>
              <a:tr h="486364">
                <a:tc>
                  <a:txBody>
                    <a:bodyPr/>
                    <a:lstStyle/>
                    <a:p>
                      <a:r>
                        <a:rPr lang="en-GB" sz="1600" dirty="0"/>
                        <a:t>Dept. of Education (2019) Teachers Pay scales. Available at: </a:t>
                      </a:r>
                      <a:r>
                        <a:rPr lang="en-GB" sz="1600" dirty="0">
                          <a:hlinkClick r:id="rId4"/>
                        </a:rPr>
                        <a:t>https://getintoteaching.education.gov.uk/teachers-salary-and-teaching-benefits/teachers-pay-scale-salary</a:t>
                      </a:r>
                      <a:r>
                        <a:rPr lang="en-GB" sz="1600" dirty="0"/>
                        <a:t> (Accessed on 25th November 2019)</a:t>
                      </a:r>
                    </a:p>
                  </a:txBody>
                  <a:tcPr/>
                </a:tc>
                <a:extLst>
                  <a:ext uri="{0D108BD9-81ED-4DB2-BD59-A6C34878D82A}">
                    <a16:rowId xmlns:a16="http://schemas.microsoft.com/office/drawing/2014/main" val="4145541611"/>
                  </a:ext>
                </a:extLst>
              </a:tr>
              <a:tr h="325998">
                <a:tc>
                  <a:txBody>
                    <a:bodyPr/>
                    <a:lstStyle/>
                    <a:p>
                      <a:r>
                        <a:rPr lang="en-GB" sz="1600" dirty="0" err="1"/>
                        <a:t>FullFacts</a:t>
                      </a:r>
                      <a:r>
                        <a:rPr lang="en-GB" sz="1600" dirty="0"/>
                        <a:t> Charity (2015) Unqualified Teachers. Available at: </a:t>
                      </a:r>
                      <a:r>
                        <a:rPr lang="en-GB" sz="1600" dirty="0">
                          <a:hlinkClick r:id="rId5"/>
                        </a:rPr>
                        <a:t>https://fullfact.org/education/unqualified-teachers/</a:t>
                      </a:r>
                      <a:r>
                        <a:rPr lang="en-GB" sz="1600" dirty="0"/>
                        <a:t> (Accessed on 24</a:t>
                      </a:r>
                      <a:r>
                        <a:rPr lang="en-GB" sz="1600" baseline="30000" dirty="0"/>
                        <a:t>th</a:t>
                      </a:r>
                      <a:r>
                        <a:rPr lang="en-GB" sz="1600" dirty="0"/>
                        <a:t> November 2019)</a:t>
                      </a:r>
                    </a:p>
                  </a:txBody>
                  <a:tcPr/>
                </a:tc>
                <a:extLst>
                  <a:ext uri="{0D108BD9-81ED-4DB2-BD59-A6C34878D82A}">
                    <a16:rowId xmlns:a16="http://schemas.microsoft.com/office/drawing/2014/main" val="701023009"/>
                  </a:ext>
                </a:extLst>
              </a:tr>
              <a:tr h="48636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Hazell W (2019), More than a third of students failed to pass GCSEs in English and Maths – and headteachers call for change. Available at: </a:t>
                      </a:r>
                      <a:r>
                        <a:rPr lang="en-GB" sz="1600" dirty="0">
                          <a:hlinkClick r:id="rId6"/>
                        </a:rPr>
                        <a:t>https://inews.co.uk/news/education/headteachers-students-fail-gcses-english-maths-816205</a:t>
                      </a:r>
                      <a:r>
                        <a:rPr lang="en-GB" sz="1600" dirty="0"/>
                        <a:t> (Accessed on 24th November 2019)</a:t>
                      </a:r>
                    </a:p>
                  </a:txBody>
                  <a:tcPr/>
                </a:tc>
                <a:extLst>
                  <a:ext uri="{0D108BD9-81ED-4DB2-BD59-A6C34878D82A}">
                    <a16:rowId xmlns:a16="http://schemas.microsoft.com/office/drawing/2014/main" val="2159313548"/>
                  </a:ext>
                </a:extLst>
              </a:tr>
              <a:tr h="486364">
                <a:tc>
                  <a:txBody>
                    <a:bodyPr/>
                    <a:lstStyle/>
                    <a:p>
                      <a:r>
                        <a:rPr lang="en-GB" sz="1600" dirty="0" err="1"/>
                        <a:t>Heick</a:t>
                      </a:r>
                      <a:r>
                        <a:rPr lang="en-GB" sz="1600" dirty="0"/>
                        <a:t> T (2019), 10 ways teaching has changed in the last 10 years. Available at: </a:t>
                      </a:r>
                      <a:r>
                        <a:rPr lang="en-GB" sz="1600" dirty="0">
                          <a:hlinkClick r:id="rId7"/>
                        </a:rPr>
                        <a:t>https://www.teachthought.com/the-future-of-learning/7-ways-teaching-has-changed/</a:t>
                      </a:r>
                      <a:r>
                        <a:rPr lang="en-GB" sz="1600" dirty="0"/>
                        <a:t> (Accessed on 25</a:t>
                      </a:r>
                      <a:r>
                        <a:rPr lang="en-GB" sz="1600" baseline="30000" dirty="0"/>
                        <a:t>th</a:t>
                      </a:r>
                      <a:r>
                        <a:rPr lang="en-GB" sz="1600" dirty="0"/>
                        <a:t> November 2019)</a:t>
                      </a:r>
                    </a:p>
                  </a:txBody>
                  <a:tcPr/>
                </a:tc>
                <a:extLst>
                  <a:ext uri="{0D108BD9-81ED-4DB2-BD59-A6C34878D82A}">
                    <a16:rowId xmlns:a16="http://schemas.microsoft.com/office/drawing/2014/main" val="2420368090"/>
                  </a:ext>
                </a:extLst>
              </a:tr>
              <a:tr h="651995">
                <a:tc>
                  <a:txBody>
                    <a:bodyPr/>
                    <a:lstStyle/>
                    <a:p>
                      <a:r>
                        <a:rPr lang="en-GB" sz="1600" dirty="0"/>
                        <a:t>National Education Union (2018), Qualified Teacher status. Available at: </a:t>
                      </a:r>
                      <a:r>
                        <a:rPr lang="en-GB" sz="1600" dirty="0">
                          <a:hlinkClick r:id="rId8"/>
                        </a:rPr>
                        <a:t>https://www.teachers.org.uk/edufacts/qualified-teacher-status</a:t>
                      </a:r>
                      <a:r>
                        <a:rPr lang="en-GB" sz="1600" dirty="0"/>
                        <a:t> (Accessed on 25th November 2019)</a:t>
                      </a:r>
                    </a:p>
                  </a:txBody>
                  <a:tcPr/>
                </a:tc>
                <a:extLst>
                  <a:ext uri="{0D108BD9-81ED-4DB2-BD59-A6C34878D82A}">
                    <a16:rowId xmlns:a16="http://schemas.microsoft.com/office/drawing/2014/main" val="2741219823"/>
                  </a:ext>
                </a:extLst>
              </a:tr>
            </a:tbl>
          </a:graphicData>
        </a:graphic>
      </p:graphicFrame>
    </p:spTree>
    <p:extLst>
      <p:ext uri="{BB962C8B-B14F-4D97-AF65-F5344CB8AC3E}">
        <p14:creationId xmlns:p14="http://schemas.microsoft.com/office/powerpoint/2010/main" val="428153165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357</TotalTime>
  <Words>683</Words>
  <Application>Microsoft Office PowerPoint</Application>
  <PresentationFormat>Widescreen</PresentationFormat>
  <Paragraphs>17</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Abadi</vt:lpstr>
      <vt:lpstr>Arial</vt:lpstr>
      <vt:lpstr>Gill Sans MT</vt:lpstr>
      <vt:lpstr>Gallery</vt:lpstr>
      <vt:lpstr>Key issues in Modern education</vt:lpstr>
      <vt:lpstr>The importance over GCSE grades</vt:lpstr>
      <vt:lpstr>Quality of teaching</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issues in Modern education</dc:title>
  <dc:creator>Zak Wiltshire (1802341)</dc:creator>
  <cp:lastModifiedBy>Zak Wiltshire (1802341)</cp:lastModifiedBy>
  <cp:revision>25</cp:revision>
  <dcterms:created xsi:type="dcterms:W3CDTF">2019-11-24T07:41:25Z</dcterms:created>
  <dcterms:modified xsi:type="dcterms:W3CDTF">2019-11-25T13:25:56Z</dcterms:modified>
</cp:coreProperties>
</file>