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69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65087AD-01DF-4DC4-B7A6-F8D4958746E2}" type="datetimeFigureOut">
              <a:rPr lang="en-US" smtClean="0"/>
              <a:t>10/30/2021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E5F543-B81E-4DA1-9EF2-8A655E41B238}"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1781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5087AD-01DF-4DC4-B7A6-F8D4958746E2}" type="datetimeFigureOut">
              <a:rPr lang="en-US" smtClean="0"/>
              <a:t>10/30/2021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E5F543-B81E-4DA1-9EF2-8A655E41B238}" type="slidenum">
              <a:rPr lang="en-US" smtClean="0"/>
              <a:t>‹#›</a:t>
            </a:fld>
            <a:endParaRPr lang="en-US"/>
          </a:p>
        </p:txBody>
      </p:sp>
    </p:spTree>
    <p:extLst>
      <p:ext uri="{BB962C8B-B14F-4D97-AF65-F5344CB8AC3E}">
        <p14:creationId xmlns:p14="http://schemas.microsoft.com/office/powerpoint/2010/main" val="2996358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5087AD-01DF-4DC4-B7A6-F8D4958746E2}" type="datetimeFigureOut">
              <a:rPr lang="en-US" smtClean="0"/>
              <a:t>10/30/2021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E5F543-B81E-4DA1-9EF2-8A655E41B238}"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9000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65087AD-01DF-4DC4-B7A6-F8D4958746E2}" type="datetimeFigureOut">
              <a:rPr lang="en-US" smtClean="0"/>
              <a:t>10/30/2021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E5F543-B81E-4DA1-9EF2-8A655E41B238}" type="slidenum">
              <a:rPr lang="en-US" smtClean="0"/>
              <a:t>‹#›</a:t>
            </a:fld>
            <a:endParaRPr lang="en-US"/>
          </a:p>
        </p:txBody>
      </p:sp>
    </p:spTree>
    <p:extLst>
      <p:ext uri="{BB962C8B-B14F-4D97-AF65-F5344CB8AC3E}">
        <p14:creationId xmlns:p14="http://schemas.microsoft.com/office/powerpoint/2010/main" val="118765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5087AD-01DF-4DC4-B7A6-F8D4958746E2}" type="datetimeFigureOut">
              <a:rPr lang="en-US" smtClean="0"/>
              <a:t>10/30/2021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9E5F543-B81E-4DA1-9EF2-8A655E41B238}" type="slidenum">
              <a:rPr lang="en-US" smtClean="0"/>
              <a:t>‹#›</a:t>
            </a:fld>
            <a:endParaRPr lang="en-US"/>
          </a:p>
        </p:txBody>
      </p:sp>
    </p:spTree>
    <p:extLst>
      <p:ext uri="{BB962C8B-B14F-4D97-AF65-F5344CB8AC3E}">
        <p14:creationId xmlns:p14="http://schemas.microsoft.com/office/powerpoint/2010/main" val="768337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65087AD-01DF-4DC4-B7A6-F8D4958746E2}" type="datetimeFigureOut">
              <a:rPr lang="en-US" smtClean="0"/>
              <a:t>10/30/2021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9E5F543-B81E-4DA1-9EF2-8A655E41B238}" type="slidenum">
              <a:rPr lang="en-US" smtClean="0"/>
              <a:t>‹#›</a:t>
            </a:fld>
            <a:endParaRPr lang="en-US"/>
          </a:p>
        </p:txBody>
      </p:sp>
    </p:spTree>
    <p:extLst>
      <p:ext uri="{BB962C8B-B14F-4D97-AF65-F5344CB8AC3E}">
        <p14:creationId xmlns:p14="http://schemas.microsoft.com/office/powerpoint/2010/main" val="1788699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5087AD-01DF-4DC4-B7A6-F8D4958746E2}" type="datetimeFigureOut">
              <a:rPr lang="en-US" smtClean="0"/>
              <a:t>10/30/2021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9E5F543-B81E-4DA1-9EF2-8A655E41B238}" type="slidenum">
              <a:rPr lang="en-US" smtClean="0"/>
              <a:t>‹#›</a:t>
            </a:fld>
            <a:endParaRPr lang="en-US"/>
          </a:p>
        </p:txBody>
      </p:sp>
    </p:spTree>
    <p:extLst>
      <p:ext uri="{BB962C8B-B14F-4D97-AF65-F5344CB8AC3E}">
        <p14:creationId xmlns:p14="http://schemas.microsoft.com/office/powerpoint/2010/main" val="1772386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5087AD-01DF-4DC4-B7A6-F8D4958746E2}" type="datetimeFigureOut">
              <a:rPr lang="en-US" smtClean="0"/>
              <a:t>10/30/2021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E5F543-B81E-4DA1-9EF2-8A655E41B238}" type="slidenum">
              <a:rPr lang="en-US" smtClean="0"/>
              <a:t>‹#›</a:t>
            </a:fld>
            <a:endParaRPr lang="en-US"/>
          </a:p>
        </p:txBody>
      </p:sp>
    </p:spTree>
    <p:extLst>
      <p:ext uri="{BB962C8B-B14F-4D97-AF65-F5344CB8AC3E}">
        <p14:creationId xmlns:p14="http://schemas.microsoft.com/office/powerpoint/2010/main" val="4130921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5087AD-01DF-4DC4-B7A6-F8D4958746E2}" type="datetimeFigureOut">
              <a:rPr lang="en-US" smtClean="0"/>
              <a:t>10/30/2021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9E5F543-B81E-4DA1-9EF2-8A655E41B238}"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0120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5087AD-01DF-4DC4-B7A6-F8D4958746E2}" type="datetimeFigureOut">
              <a:rPr lang="en-US" smtClean="0"/>
              <a:t>10/30/2021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E5F543-B81E-4DA1-9EF2-8A655E41B238}" type="slidenum">
              <a:rPr lang="en-US" smtClean="0"/>
              <a:t>‹#›</a:t>
            </a:fld>
            <a:endParaRPr lang="en-US"/>
          </a:p>
        </p:txBody>
      </p:sp>
    </p:spTree>
    <p:extLst>
      <p:ext uri="{BB962C8B-B14F-4D97-AF65-F5344CB8AC3E}">
        <p14:creationId xmlns:p14="http://schemas.microsoft.com/office/powerpoint/2010/main" val="3253817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5087AD-01DF-4DC4-B7A6-F8D4958746E2}" type="datetimeFigureOut">
              <a:rPr lang="en-US" smtClean="0"/>
              <a:t>10/30/2021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9E5F543-B81E-4DA1-9EF2-8A655E41B238}"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184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65087AD-01DF-4DC4-B7A6-F8D4958746E2}" type="datetimeFigureOut">
              <a:rPr lang="en-US" smtClean="0"/>
              <a:t>10/30/2021</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9E5F543-B81E-4DA1-9EF2-8A655E41B238}"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50523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6F2B0-260D-4C11-8BE9-1B87008EFAAC}"/>
              </a:ext>
            </a:extLst>
          </p:cNvPr>
          <p:cNvSpPr>
            <a:spLocks noGrp="1"/>
          </p:cNvSpPr>
          <p:nvPr>
            <p:ph type="ctrTitle"/>
          </p:nvPr>
        </p:nvSpPr>
        <p:spPr/>
        <p:txBody>
          <a:bodyPr>
            <a:normAutofit/>
          </a:bodyPr>
          <a:lstStyle/>
          <a:p>
            <a:r>
              <a:rPr lang="en-GB" sz="2400" b="1" dirty="0"/>
              <a:t>M5X01922</a:t>
            </a:r>
            <a:br>
              <a:rPr lang="en-US" sz="2400" dirty="0"/>
            </a:br>
            <a:r>
              <a:rPr lang="en-GB" sz="2400" b="1" dirty="0"/>
              <a:t>Financial Management for the Hotel Industry</a:t>
            </a:r>
            <a:endParaRPr lang="en-US" sz="2400" dirty="0"/>
          </a:p>
        </p:txBody>
      </p:sp>
      <p:sp>
        <p:nvSpPr>
          <p:cNvPr id="3" name="Subtitle 2">
            <a:extLst>
              <a:ext uri="{FF2B5EF4-FFF2-40B4-BE49-F238E27FC236}">
                <a16:creationId xmlns:a16="http://schemas.microsoft.com/office/drawing/2014/main" id="{C862E447-9BE6-40ED-A1F7-68655DB4A84F}"/>
              </a:ext>
            </a:extLst>
          </p:cNvPr>
          <p:cNvSpPr>
            <a:spLocks noGrp="1"/>
          </p:cNvSpPr>
          <p:nvPr>
            <p:ph type="subTitle" idx="1"/>
          </p:nvPr>
        </p:nvSpPr>
        <p:spPr/>
        <p:txBody>
          <a:bodyPr/>
          <a:lstStyle/>
          <a:p>
            <a:r>
              <a:rPr lang="en-GB" b="1" dirty="0"/>
              <a:t>Student Name: </a:t>
            </a:r>
            <a:r>
              <a:rPr lang="en-GB" b="1" dirty="0" err="1"/>
              <a:t>Shakera</a:t>
            </a:r>
            <a:r>
              <a:rPr lang="en-GB" b="1" dirty="0"/>
              <a:t> Akhtar</a:t>
            </a:r>
            <a:br>
              <a:rPr lang="en-US" dirty="0"/>
            </a:br>
            <a:r>
              <a:rPr lang="en-US" b="1" dirty="0"/>
              <a:t>Student Number: </a:t>
            </a:r>
            <a:r>
              <a:rPr lang="en-GB" b="1" dirty="0"/>
              <a:t>1</a:t>
            </a:r>
            <a:r>
              <a:rPr lang="en-US" b="1" dirty="0"/>
              <a:t>705054</a:t>
            </a:r>
            <a:endParaRPr lang="en-US" dirty="0"/>
          </a:p>
        </p:txBody>
      </p:sp>
    </p:spTree>
    <p:extLst>
      <p:ext uri="{BB962C8B-B14F-4D97-AF65-F5344CB8AC3E}">
        <p14:creationId xmlns:p14="http://schemas.microsoft.com/office/powerpoint/2010/main" val="2233873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DBBE-1617-4837-B0DC-E510FD28560E}"/>
              </a:ext>
            </a:extLst>
          </p:cNvPr>
          <p:cNvSpPr>
            <a:spLocks noGrp="1"/>
          </p:cNvSpPr>
          <p:nvPr>
            <p:ph type="title"/>
          </p:nvPr>
        </p:nvSpPr>
        <p:spPr/>
        <p:txBody>
          <a:bodyPr>
            <a:normAutofit/>
          </a:bodyPr>
          <a:lstStyle/>
          <a:p>
            <a:r>
              <a:rPr lang="en-GB" sz="3200" b="1" dirty="0"/>
              <a:t>Calculate suitable ratios for 2018 and 2019 to aid the analysis of the financial information included within the attached financial statements</a:t>
            </a:r>
            <a:endParaRPr lang="en-US" sz="3200" dirty="0"/>
          </a:p>
        </p:txBody>
      </p:sp>
      <p:sp>
        <p:nvSpPr>
          <p:cNvPr id="3" name="Content Placeholder 2">
            <a:extLst>
              <a:ext uri="{FF2B5EF4-FFF2-40B4-BE49-F238E27FC236}">
                <a16:creationId xmlns:a16="http://schemas.microsoft.com/office/drawing/2014/main" id="{6EAA6586-1EDB-4A49-AF5B-69B5A9E06617}"/>
              </a:ext>
            </a:extLst>
          </p:cNvPr>
          <p:cNvSpPr>
            <a:spLocks noGrp="1"/>
          </p:cNvSpPr>
          <p:nvPr>
            <p:ph idx="1"/>
          </p:nvPr>
        </p:nvSpPr>
        <p:spPr/>
        <p:txBody>
          <a:bodyPr/>
          <a:lstStyle/>
          <a:p>
            <a:r>
              <a:rPr lang="en-GB" b="1" dirty="0"/>
              <a:t>Current ratio=current asset/current liabilities</a:t>
            </a:r>
            <a:endParaRPr lang="en-US" b="1" dirty="0"/>
          </a:p>
          <a:p>
            <a:r>
              <a:rPr lang="en-GB" b="1" dirty="0"/>
              <a:t>In 2018, £1980, 000/£1539, 000=1.28</a:t>
            </a:r>
            <a:endParaRPr lang="en-US" dirty="0"/>
          </a:p>
          <a:p>
            <a:r>
              <a:rPr lang="en-GB" b="1" dirty="0"/>
              <a:t>In 2019, £2185000/£1696000=1.29</a:t>
            </a:r>
            <a:endParaRPr lang="en-US" dirty="0"/>
          </a:p>
          <a:p>
            <a:endParaRPr lang="en-US" dirty="0"/>
          </a:p>
        </p:txBody>
      </p:sp>
    </p:spTree>
    <p:extLst>
      <p:ext uri="{BB962C8B-B14F-4D97-AF65-F5344CB8AC3E}">
        <p14:creationId xmlns:p14="http://schemas.microsoft.com/office/powerpoint/2010/main" val="2371591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EF29E-34D7-4AD5-991E-8113C327F0E2}"/>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1DE771C6-0E7E-4ADA-A12A-1F1E15FAE096}"/>
              </a:ext>
            </a:extLst>
          </p:cNvPr>
          <p:cNvSpPr>
            <a:spLocks noGrp="1"/>
          </p:cNvSpPr>
          <p:nvPr>
            <p:ph idx="1"/>
          </p:nvPr>
        </p:nvSpPr>
        <p:spPr/>
        <p:txBody>
          <a:bodyPr/>
          <a:lstStyle/>
          <a:p>
            <a:r>
              <a:rPr lang="en-GB" b="1" dirty="0"/>
              <a:t>Quick ratio= Current asset-inventories/current liabilities</a:t>
            </a:r>
            <a:endParaRPr lang="en-US" b="1" dirty="0"/>
          </a:p>
          <a:p>
            <a:r>
              <a:rPr lang="en-GB" b="1" dirty="0"/>
              <a:t>In 2018, £1980, 000-800,000/1539, 000=.77</a:t>
            </a:r>
            <a:endParaRPr lang="en-US" dirty="0"/>
          </a:p>
          <a:p>
            <a:r>
              <a:rPr lang="en-GB" b="1" dirty="0"/>
              <a:t>In 2019, £2185, 000-900,000/1696, 000=.76</a:t>
            </a:r>
            <a:endParaRPr lang="en-US" dirty="0"/>
          </a:p>
          <a:p>
            <a:endParaRPr lang="en-US" dirty="0"/>
          </a:p>
        </p:txBody>
      </p:sp>
    </p:spTree>
    <p:extLst>
      <p:ext uri="{BB962C8B-B14F-4D97-AF65-F5344CB8AC3E}">
        <p14:creationId xmlns:p14="http://schemas.microsoft.com/office/powerpoint/2010/main" val="4138574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DDBB2-1C76-495F-9CFC-2DBBD3C48686}"/>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51E1991B-14E0-4B8B-A0AF-C381A872D472}"/>
              </a:ext>
            </a:extLst>
          </p:cNvPr>
          <p:cNvSpPr>
            <a:spLocks noGrp="1"/>
          </p:cNvSpPr>
          <p:nvPr>
            <p:ph idx="1"/>
          </p:nvPr>
        </p:nvSpPr>
        <p:spPr/>
        <p:txBody>
          <a:bodyPr/>
          <a:lstStyle/>
          <a:p>
            <a:r>
              <a:rPr lang="en-GB" b="1" dirty="0"/>
              <a:t>Debt ratio=Total debt/total assets</a:t>
            </a:r>
            <a:endParaRPr lang="en-US" b="1" dirty="0"/>
          </a:p>
          <a:p>
            <a:r>
              <a:rPr lang="en-GB" b="1" dirty="0"/>
              <a:t>For 2018, £1539, 000+150,000/11891, 000=0.14</a:t>
            </a:r>
            <a:endParaRPr lang="en-US" dirty="0"/>
          </a:p>
          <a:p>
            <a:r>
              <a:rPr lang="en-GB" b="1" dirty="0"/>
              <a:t>For 2019, £1696, 000+145,000/12,954,000=0.14</a:t>
            </a:r>
            <a:endParaRPr lang="en-US" dirty="0"/>
          </a:p>
          <a:p>
            <a:endParaRPr lang="en-US" dirty="0"/>
          </a:p>
        </p:txBody>
      </p:sp>
    </p:spTree>
    <p:extLst>
      <p:ext uri="{BB962C8B-B14F-4D97-AF65-F5344CB8AC3E}">
        <p14:creationId xmlns:p14="http://schemas.microsoft.com/office/powerpoint/2010/main" val="646159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DC940-7BC0-493B-ABAD-3F3BE01ADA1B}"/>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D52669A7-9F74-474A-87C4-159C17058EA3}"/>
              </a:ext>
            </a:extLst>
          </p:cNvPr>
          <p:cNvSpPr>
            <a:spLocks noGrp="1"/>
          </p:cNvSpPr>
          <p:nvPr>
            <p:ph idx="1"/>
          </p:nvPr>
        </p:nvSpPr>
        <p:spPr/>
        <p:txBody>
          <a:bodyPr>
            <a:normAutofit lnSpcReduction="10000"/>
          </a:bodyPr>
          <a:lstStyle/>
          <a:p>
            <a:r>
              <a:rPr lang="en-GB" b="1" dirty="0"/>
              <a:t>Profitability ratio</a:t>
            </a:r>
            <a:endParaRPr lang="en-US" dirty="0"/>
          </a:p>
          <a:p>
            <a:endParaRPr lang="en-GB" dirty="0"/>
          </a:p>
          <a:p>
            <a:r>
              <a:rPr lang="en-GB" dirty="0"/>
              <a:t>Gross profit margin=sales-cost of goods sold/sales</a:t>
            </a:r>
            <a:endParaRPr lang="en-US" dirty="0"/>
          </a:p>
          <a:p>
            <a:r>
              <a:rPr lang="en-GB" b="1" dirty="0"/>
              <a:t>For 2018, £14,000,000-1250, 000/14,000,000=0.91</a:t>
            </a:r>
            <a:endParaRPr lang="en-US" dirty="0"/>
          </a:p>
          <a:p>
            <a:r>
              <a:rPr lang="en-GB" b="1" dirty="0"/>
              <a:t>For 2019, £13,000,000-1750, 000/13,000,000=0.87</a:t>
            </a:r>
            <a:endParaRPr lang="en-US" dirty="0"/>
          </a:p>
          <a:p>
            <a:endParaRPr lang="en-GB" dirty="0"/>
          </a:p>
          <a:p>
            <a:r>
              <a:rPr lang="en-GB" dirty="0"/>
              <a:t>Net profit margin=net profit/total sales</a:t>
            </a:r>
            <a:endParaRPr lang="en-US" dirty="0"/>
          </a:p>
          <a:p>
            <a:r>
              <a:rPr lang="en-GB" b="1" dirty="0"/>
              <a:t>For 2018, £8150, 000/14,000,000=0.58</a:t>
            </a:r>
            <a:endParaRPr lang="en-US" dirty="0"/>
          </a:p>
          <a:p>
            <a:r>
              <a:rPr lang="en-GB" b="1" dirty="0"/>
              <a:t>For 2019, 6521, 000/13,000,000=0.50</a:t>
            </a:r>
            <a:endParaRPr lang="en-US" dirty="0"/>
          </a:p>
          <a:p>
            <a:endParaRPr lang="en-US" dirty="0"/>
          </a:p>
        </p:txBody>
      </p:sp>
    </p:spTree>
    <p:extLst>
      <p:ext uri="{BB962C8B-B14F-4D97-AF65-F5344CB8AC3E}">
        <p14:creationId xmlns:p14="http://schemas.microsoft.com/office/powerpoint/2010/main" val="685881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380E2-397E-4A1F-A8BB-FDD2C09F0D1D}"/>
              </a:ext>
            </a:extLst>
          </p:cNvPr>
          <p:cNvSpPr>
            <a:spLocks noGrp="1"/>
          </p:cNvSpPr>
          <p:nvPr>
            <p:ph type="title"/>
          </p:nvPr>
        </p:nvSpPr>
        <p:spPr/>
        <p:txBody>
          <a:bodyPr>
            <a:normAutofit/>
          </a:bodyPr>
          <a:lstStyle/>
          <a:p>
            <a:r>
              <a:rPr lang="en-GB" sz="3200" b="1" dirty="0"/>
              <a:t>Discuss why an understanding of ratios and their fluctuations is essential for Hotel management </a:t>
            </a:r>
            <a:endParaRPr lang="en-US" sz="3200" dirty="0"/>
          </a:p>
        </p:txBody>
      </p:sp>
      <p:sp>
        <p:nvSpPr>
          <p:cNvPr id="3" name="Content Placeholder 2">
            <a:extLst>
              <a:ext uri="{FF2B5EF4-FFF2-40B4-BE49-F238E27FC236}">
                <a16:creationId xmlns:a16="http://schemas.microsoft.com/office/drawing/2014/main" id="{53089F3E-9CC8-4C0B-990F-C771F5CBA399}"/>
              </a:ext>
            </a:extLst>
          </p:cNvPr>
          <p:cNvSpPr>
            <a:spLocks noGrp="1"/>
          </p:cNvSpPr>
          <p:nvPr>
            <p:ph idx="1"/>
          </p:nvPr>
        </p:nvSpPr>
        <p:spPr/>
        <p:txBody>
          <a:bodyPr/>
          <a:lstStyle/>
          <a:p>
            <a:pPr algn="just"/>
            <a:r>
              <a:rPr lang="en-GB" dirty="0"/>
              <a:t>Financial ratios and their fluctuations examine the current performance of the company which means that these ratios typically compare past results with present outcomes of that company. It is recommended that companies use financial ratios to identify problems in the development of the financial instruments to direct attention to potential problems (</a:t>
            </a:r>
            <a:r>
              <a:rPr lang="en-GB" dirty="0" err="1"/>
              <a:t>Guilding</a:t>
            </a:r>
            <a:r>
              <a:rPr lang="en-GB" dirty="0"/>
              <a:t>, 2007). Ratios show a broad trend that exists in the current structure of the organisation to assist in decision making. </a:t>
            </a:r>
            <a:endParaRPr lang="en-US" dirty="0"/>
          </a:p>
          <a:p>
            <a:endParaRPr lang="en-US" dirty="0"/>
          </a:p>
        </p:txBody>
      </p:sp>
    </p:spTree>
    <p:extLst>
      <p:ext uri="{BB962C8B-B14F-4D97-AF65-F5344CB8AC3E}">
        <p14:creationId xmlns:p14="http://schemas.microsoft.com/office/powerpoint/2010/main" val="1276177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F5047-4C83-4D53-A154-DCECF4FFCDD6}"/>
              </a:ext>
            </a:extLst>
          </p:cNvPr>
          <p:cNvSpPr>
            <a:spLocks noGrp="1"/>
          </p:cNvSpPr>
          <p:nvPr>
            <p:ph type="title"/>
          </p:nvPr>
        </p:nvSpPr>
        <p:spPr/>
        <p:txBody>
          <a:bodyPr>
            <a:normAutofit/>
          </a:bodyPr>
          <a:lstStyle/>
          <a:p>
            <a:r>
              <a:rPr lang="en-GB" sz="3200" b="1" dirty="0"/>
              <a:t>Discuss the benefits and limitations of using ratio analysis to aid decision making within the hotel and tourism industry</a:t>
            </a:r>
            <a:endParaRPr lang="en-US" sz="3200" dirty="0"/>
          </a:p>
        </p:txBody>
      </p:sp>
      <p:sp>
        <p:nvSpPr>
          <p:cNvPr id="3" name="Content Placeholder 2">
            <a:extLst>
              <a:ext uri="{FF2B5EF4-FFF2-40B4-BE49-F238E27FC236}">
                <a16:creationId xmlns:a16="http://schemas.microsoft.com/office/drawing/2014/main" id="{1A0AEE8E-2FC1-4233-9F56-2583A7F94BDE}"/>
              </a:ext>
            </a:extLst>
          </p:cNvPr>
          <p:cNvSpPr>
            <a:spLocks noGrp="1"/>
          </p:cNvSpPr>
          <p:nvPr>
            <p:ph idx="1"/>
          </p:nvPr>
        </p:nvSpPr>
        <p:spPr/>
        <p:txBody>
          <a:bodyPr>
            <a:normAutofit/>
          </a:bodyPr>
          <a:lstStyle/>
          <a:p>
            <a:r>
              <a:rPr lang="en-US" b="1" u="sng" dirty="0"/>
              <a:t>Benefits:</a:t>
            </a:r>
          </a:p>
          <a:p>
            <a:pPr lvl="1"/>
            <a:r>
              <a:rPr lang="en-GB" b="1" dirty="0"/>
              <a:t>Forecasting and planning for the hotel and tourism industry</a:t>
            </a:r>
          </a:p>
          <a:p>
            <a:pPr lvl="1"/>
            <a:r>
              <a:rPr lang="en-GB" b="1" dirty="0"/>
              <a:t>Budgeting</a:t>
            </a:r>
          </a:p>
          <a:p>
            <a:pPr lvl="1"/>
            <a:r>
              <a:rPr lang="en-GB" b="1" dirty="0"/>
              <a:t>Finding measurement of operation efficiency</a:t>
            </a:r>
          </a:p>
          <a:p>
            <a:pPr lvl="1"/>
            <a:r>
              <a:rPr lang="en-GB" b="1" dirty="0"/>
              <a:t>Controlling of performance and Cost</a:t>
            </a:r>
          </a:p>
          <a:p>
            <a:pPr lvl="1"/>
            <a:r>
              <a:rPr lang="en-GB" b="1" dirty="0"/>
              <a:t>Indicator of the liquidity position of the hospitality sector</a:t>
            </a:r>
          </a:p>
          <a:p>
            <a:pPr lvl="1"/>
            <a:r>
              <a:rPr lang="en-GB" b="1" dirty="0"/>
              <a:t>Assessing long-term solvency position</a:t>
            </a:r>
          </a:p>
          <a:p>
            <a:pPr lvl="1"/>
            <a:r>
              <a:rPr lang="en-GB" b="1" dirty="0"/>
              <a:t>Assessing overall profitability of hospitality sector</a:t>
            </a:r>
            <a:endParaRPr lang="en-US" dirty="0"/>
          </a:p>
        </p:txBody>
      </p:sp>
    </p:spTree>
    <p:extLst>
      <p:ext uri="{BB962C8B-B14F-4D97-AF65-F5344CB8AC3E}">
        <p14:creationId xmlns:p14="http://schemas.microsoft.com/office/powerpoint/2010/main" val="3678167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E2AAA-A239-45F3-A830-6AAADDCE3CBA}"/>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ADC0BCAB-1C35-40CA-98CD-80083967590B}"/>
              </a:ext>
            </a:extLst>
          </p:cNvPr>
          <p:cNvSpPr>
            <a:spLocks noGrp="1"/>
          </p:cNvSpPr>
          <p:nvPr>
            <p:ph idx="1"/>
          </p:nvPr>
        </p:nvSpPr>
        <p:spPr/>
        <p:txBody>
          <a:bodyPr>
            <a:normAutofit/>
          </a:bodyPr>
          <a:lstStyle/>
          <a:p>
            <a:r>
              <a:rPr lang="en-US" b="1" u="sng" dirty="0"/>
              <a:t>Limitations:</a:t>
            </a:r>
          </a:p>
          <a:p>
            <a:pPr lvl="1"/>
            <a:r>
              <a:rPr lang="en-GB" b="1" dirty="0"/>
              <a:t>Depends on historical information</a:t>
            </a:r>
          </a:p>
          <a:p>
            <a:pPr lvl="1"/>
            <a:r>
              <a:rPr lang="en-GB" b="1" dirty="0"/>
              <a:t>Lacking standard comparison</a:t>
            </a:r>
          </a:p>
          <a:p>
            <a:pPr lvl="1"/>
            <a:r>
              <a:rPr lang="en-GB" b="1" dirty="0"/>
              <a:t>Changes in price level</a:t>
            </a:r>
          </a:p>
          <a:p>
            <a:pPr lvl="1"/>
            <a:r>
              <a:rPr lang="en-GB" b="1" dirty="0"/>
              <a:t>Window-dressing</a:t>
            </a:r>
            <a:endParaRPr lang="en-US" dirty="0"/>
          </a:p>
        </p:txBody>
      </p:sp>
    </p:spTree>
    <p:extLst>
      <p:ext uri="{BB962C8B-B14F-4D97-AF65-F5344CB8AC3E}">
        <p14:creationId xmlns:p14="http://schemas.microsoft.com/office/powerpoint/2010/main" val="38134255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13</TotalTime>
  <Words>332</Words>
  <Application>Microsoft Office PowerPoint</Application>
  <PresentationFormat>Widescreen</PresentationFormat>
  <Paragraphs>41</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Tw Cen MT</vt:lpstr>
      <vt:lpstr>Tw Cen MT Condensed</vt:lpstr>
      <vt:lpstr>Wingdings 3</vt:lpstr>
      <vt:lpstr>Integral</vt:lpstr>
      <vt:lpstr>M5X01922 Financial Management for the Hotel Industry</vt:lpstr>
      <vt:lpstr>Calculate suitable ratios for 2018 and 2019 to aid the analysis of the financial information included within the attached financial statements</vt:lpstr>
      <vt:lpstr>(Cont.)</vt:lpstr>
      <vt:lpstr>(Cont.)</vt:lpstr>
      <vt:lpstr>(Cont.)</vt:lpstr>
      <vt:lpstr>Discuss why an understanding of ratios and their fluctuations is essential for Hotel management </vt:lpstr>
      <vt:lpstr>Discuss the benefits and limitations of using ratio analysis to aid decision making within the hotel and tourism industry</vt:lpstr>
      <vt:lpstr>(Cont.)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M5X01922 Financial Management for the Hotel Industry</dc:title>
  <cp:revision>2</cp:revision>
  <dcterms:created xsi:type="dcterms:W3CDTF">2021-10-30T21:36:46Z</dcterms:created>
  <dcterms:modified xsi:type="dcterms:W3CDTF">2021-10-30T21:50:43Z</dcterms:modified>
</cp:coreProperties>
</file>