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69" r:id="rId4"/>
    <p:sldId id="298" r:id="rId5"/>
    <p:sldId id="299" r:id="rId6"/>
    <p:sldId id="282" r:id="rId7"/>
    <p:sldId id="276" r:id="rId8"/>
    <p:sldId id="286" r:id="rId9"/>
    <p:sldId id="287" r:id="rId10"/>
    <p:sldId id="293" r:id="rId11"/>
    <p:sldId id="294" r:id="rId12"/>
    <p:sldId id="285" r:id="rId13"/>
    <p:sldId id="303" r:id="rId14"/>
    <p:sldId id="284" r:id="rId15"/>
    <p:sldId id="289" r:id="rId16"/>
    <p:sldId id="288" r:id="rId17"/>
    <p:sldId id="296" r:id="rId18"/>
    <p:sldId id="290" r:id="rId19"/>
    <p:sldId id="291" r:id="rId20"/>
    <p:sldId id="292" r:id="rId21"/>
    <p:sldId id="295" r:id="rId22"/>
    <p:sldId id="277" r:id="rId23"/>
    <p:sldId id="260" r:id="rId24"/>
    <p:sldId id="314" r:id="rId25"/>
    <p:sldId id="315" r:id="rId26"/>
    <p:sldId id="313" r:id="rId27"/>
    <p:sldId id="262" r:id="rId28"/>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225" autoAdjust="0"/>
  </p:normalViewPr>
  <p:slideViewPr>
    <p:cSldViewPr snapToGrid="0">
      <p:cViewPr varScale="1">
        <p:scale>
          <a:sx n="128" d="100"/>
          <a:sy n="128" d="100"/>
        </p:scale>
        <p:origin x="1512"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162C86-F137-463B-AA75-D1DCD6413926}"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7CE9C1D7-A4C7-4B4C-9F2B-8FEE78CDFCF6}">
      <dgm:prSet phldrT="[Text]"/>
      <dgm:spPr/>
      <dgm:t>
        <a:bodyPr/>
        <a:lstStyle/>
        <a:p>
          <a:r>
            <a:rPr lang="en-GB" dirty="0"/>
            <a:t>Product</a:t>
          </a:r>
        </a:p>
      </dgm:t>
    </dgm:pt>
    <dgm:pt modelId="{2A40FFE0-0290-46F6-B6E0-A695521C2AFF}" type="parTrans" cxnId="{663EDDDA-E56F-4EC0-982B-EAC5625170BF}">
      <dgm:prSet/>
      <dgm:spPr/>
      <dgm:t>
        <a:bodyPr/>
        <a:lstStyle/>
        <a:p>
          <a:endParaRPr lang="en-GB"/>
        </a:p>
      </dgm:t>
    </dgm:pt>
    <dgm:pt modelId="{65A060D7-628B-4738-BFDB-EFA11BC56427}" type="sibTrans" cxnId="{663EDDDA-E56F-4EC0-982B-EAC5625170BF}">
      <dgm:prSet/>
      <dgm:spPr/>
      <dgm:t>
        <a:bodyPr/>
        <a:lstStyle/>
        <a:p>
          <a:endParaRPr lang="en-GB"/>
        </a:p>
      </dgm:t>
    </dgm:pt>
    <dgm:pt modelId="{F8872F39-5167-4A48-9C6C-90C89C6A1817}">
      <dgm:prSet phldrT="[Text]"/>
      <dgm:spPr/>
      <dgm:t>
        <a:bodyPr/>
        <a:lstStyle/>
        <a:p>
          <a:r>
            <a:rPr lang="en-GB" dirty="0"/>
            <a:t>Waste</a:t>
          </a:r>
        </a:p>
      </dgm:t>
    </dgm:pt>
    <dgm:pt modelId="{ACE96CAF-F933-4237-8222-9364D8ABF3D5}" type="parTrans" cxnId="{D17371B0-275E-4F7D-9079-4DBD3BF3BB1F}">
      <dgm:prSet/>
      <dgm:spPr/>
      <dgm:t>
        <a:bodyPr/>
        <a:lstStyle/>
        <a:p>
          <a:endParaRPr lang="en-GB"/>
        </a:p>
      </dgm:t>
    </dgm:pt>
    <dgm:pt modelId="{DECD3A0C-1DB7-4EA6-BB8A-ACFE51D98FE4}" type="sibTrans" cxnId="{D17371B0-275E-4F7D-9079-4DBD3BF3BB1F}">
      <dgm:prSet/>
      <dgm:spPr/>
      <dgm:t>
        <a:bodyPr/>
        <a:lstStyle/>
        <a:p>
          <a:endParaRPr lang="en-GB"/>
        </a:p>
      </dgm:t>
    </dgm:pt>
    <dgm:pt modelId="{E595AF41-F9C3-4986-A90D-8F2A4EFCCC08}">
      <dgm:prSet phldrT="[Text]"/>
      <dgm:spPr/>
      <dgm:t>
        <a:bodyPr/>
        <a:lstStyle/>
        <a:p>
          <a:r>
            <a:rPr lang="en-GB" dirty="0"/>
            <a:t>Recycling Process</a:t>
          </a:r>
        </a:p>
      </dgm:t>
    </dgm:pt>
    <dgm:pt modelId="{C5E07B67-0C96-40DD-9691-294119680DD8}" type="parTrans" cxnId="{D80CB2D4-55B4-4E37-B1B3-5AB8CB9D984B}">
      <dgm:prSet/>
      <dgm:spPr/>
      <dgm:t>
        <a:bodyPr/>
        <a:lstStyle/>
        <a:p>
          <a:endParaRPr lang="en-GB"/>
        </a:p>
      </dgm:t>
    </dgm:pt>
    <dgm:pt modelId="{714FC230-15B6-47D4-9E88-3F204FB6A450}" type="sibTrans" cxnId="{D80CB2D4-55B4-4E37-B1B3-5AB8CB9D984B}">
      <dgm:prSet/>
      <dgm:spPr/>
      <dgm:t>
        <a:bodyPr/>
        <a:lstStyle/>
        <a:p>
          <a:endParaRPr lang="en-GB"/>
        </a:p>
      </dgm:t>
    </dgm:pt>
    <dgm:pt modelId="{BB426EED-DEE8-43C1-BDDD-EB058AA7ADBC}">
      <dgm:prSet phldrT="[Text]"/>
      <dgm:spPr/>
      <dgm:t>
        <a:bodyPr/>
        <a:lstStyle/>
        <a:p>
          <a:r>
            <a:rPr lang="en-GB" dirty="0"/>
            <a:t>New “Raw” Material</a:t>
          </a:r>
        </a:p>
      </dgm:t>
    </dgm:pt>
    <dgm:pt modelId="{839D6669-14E6-42EB-99BA-E7A9A12F4322}" type="parTrans" cxnId="{EC019944-83D1-46DA-AE82-9AFFECE1864F}">
      <dgm:prSet/>
      <dgm:spPr/>
      <dgm:t>
        <a:bodyPr/>
        <a:lstStyle/>
        <a:p>
          <a:endParaRPr lang="en-GB"/>
        </a:p>
      </dgm:t>
    </dgm:pt>
    <dgm:pt modelId="{97363CD4-A0A0-41C0-B5A1-B75455A07073}" type="sibTrans" cxnId="{EC019944-83D1-46DA-AE82-9AFFECE1864F}">
      <dgm:prSet/>
      <dgm:spPr/>
      <dgm:t>
        <a:bodyPr/>
        <a:lstStyle/>
        <a:p>
          <a:endParaRPr lang="en-GB"/>
        </a:p>
      </dgm:t>
    </dgm:pt>
    <dgm:pt modelId="{83E51746-9FB2-4DA5-A07E-29DA6151EAA4}" type="pres">
      <dgm:prSet presAssocID="{5A162C86-F137-463B-AA75-D1DCD6413926}" presName="Name0" presStyleCnt="0">
        <dgm:presLayoutVars>
          <dgm:dir/>
          <dgm:resizeHandles val="exact"/>
        </dgm:presLayoutVars>
      </dgm:prSet>
      <dgm:spPr/>
    </dgm:pt>
    <dgm:pt modelId="{14BD0F32-B232-47EC-A487-AD9673DAD398}" type="pres">
      <dgm:prSet presAssocID="{5A162C86-F137-463B-AA75-D1DCD6413926}" presName="cycle" presStyleCnt="0"/>
      <dgm:spPr/>
    </dgm:pt>
    <dgm:pt modelId="{83944785-0A07-457C-9E0C-31AA611B7F19}" type="pres">
      <dgm:prSet presAssocID="{7CE9C1D7-A4C7-4B4C-9F2B-8FEE78CDFCF6}" presName="nodeFirstNode" presStyleLbl="node1" presStyleIdx="0" presStyleCnt="4">
        <dgm:presLayoutVars>
          <dgm:bulletEnabled val="1"/>
        </dgm:presLayoutVars>
      </dgm:prSet>
      <dgm:spPr/>
    </dgm:pt>
    <dgm:pt modelId="{49C7FF0D-7B55-43B1-8461-668EF7181AF4}" type="pres">
      <dgm:prSet presAssocID="{65A060D7-628B-4738-BFDB-EFA11BC56427}" presName="sibTransFirstNode" presStyleLbl="bgShp" presStyleIdx="0" presStyleCnt="1"/>
      <dgm:spPr/>
    </dgm:pt>
    <dgm:pt modelId="{187326DE-ED8A-49EA-97CA-6AF8D5E28F84}" type="pres">
      <dgm:prSet presAssocID="{F8872F39-5167-4A48-9C6C-90C89C6A1817}" presName="nodeFollowingNodes" presStyleLbl="node1" presStyleIdx="1" presStyleCnt="4">
        <dgm:presLayoutVars>
          <dgm:bulletEnabled val="1"/>
        </dgm:presLayoutVars>
      </dgm:prSet>
      <dgm:spPr/>
    </dgm:pt>
    <dgm:pt modelId="{A560504D-A37F-4CCC-B48A-C547BC7108E7}" type="pres">
      <dgm:prSet presAssocID="{E595AF41-F9C3-4986-A90D-8F2A4EFCCC08}" presName="nodeFollowingNodes" presStyleLbl="node1" presStyleIdx="2" presStyleCnt="4">
        <dgm:presLayoutVars>
          <dgm:bulletEnabled val="1"/>
        </dgm:presLayoutVars>
      </dgm:prSet>
      <dgm:spPr/>
    </dgm:pt>
    <dgm:pt modelId="{80587D44-5554-4885-864A-EF127BECC196}" type="pres">
      <dgm:prSet presAssocID="{BB426EED-DEE8-43C1-BDDD-EB058AA7ADBC}" presName="nodeFollowingNodes" presStyleLbl="node1" presStyleIdx="3" presStyleCnt="4">
        <dgm:presLayoutVars>
          <dgm:bulletEnabled val="1"/>
        </dgm:presLayoutVars>
      </dgm:prSet>
      <dgm:spPr/>
    </dgm:pt>
  </dgm:ptLst>
  <dgm:cxnLst>
    <dgm:cxn modelId="{AFFDEB04-7170-4875-910D-4685EA8E42B2}" type="presOf" srcId="{E595AF41-F9C3-4986-A90D-8F2A4EFCCC08}" destId="{A560504D-A37F-4CCC-B48A-C547BC7108E7}" srcOrd="0" destOrd="0" presId="urn:microsoft.com/office/officeart/2005/8/layout/cycle3"/>
    <dgm:cxn modelId="{6E487A17-0D2A-478B-A114-E586E76B7350}" type="presOf" srcId="{5A162C86-F137-463B-AA75-D1DCD6413926}" destId="{83E51746-9FB2-4DA5-A07E-29DA6151EAA4}" srcOrd="0" destOrd="0" presId="urn:microsoft.com/office/officeart/2005/8/layout/cycle3"/>
    <dgm:cxn modelId="{79B29260-6E73-447B-9C7E-28431EBA185D}" type="presOf" srcId="{BB426EED-DEE8-43C1-BDDD-EB058AA7ADBC}" destId="{80587D44-5554-4885-864A-EF127BECC196}" srcOrd="0" destOrd="0" presId="urn:microsoft.com/office/officeart/2005/8/layout/cycle3"/>
    <dgm:cxn modelId="{D5B98842-68B0-4DBF-B06A-7DFA69031457}" type="presOf" srcId="{F8872F39-5167-4A48-9C6C-90C89C6A1817}" destId="{187326DE-ED8A-49EA-97CA-6AF8D5E28F84}" srcOrd="0" destOrd="0" presId="urn:microsoft.com/office/officeart/2005/8/layout/cycle3"/>
    <dgm:cxn modelId="{EC019944-83D1-46DA-AE82-9AFFECE1864F}" srcId="{5A162C86-F137-463B-AA75-D1DCD6413926}" destId="{BB426EED-DEE8-43C1-BDDD-EB058AA7ADBC}" srcOrd="3" destOrd="0" parTransId="{839D6669-14E6-42EB-99BA-E7A9A12F4322}" sibTransId="{97363CD4-A0A0-41C0-B5A1-B75455A07073}"/>
    <dgm:cxn modelId="{35A5C94E-F835-4B8C-AE31-1A24AEADDFED}" type="presOf" srcId="{7CE9C1D7-A4C7-4B4C-9F2B-8FEE78CDFCF6}" destId="{83944785-0A07-457C-9E0C-31AA611B7F19}" srcOrd="0" destOrd="0" presId="urn:microsoft.com/office/officeart/2005/8/layout/cycle3"/>
    <dgm:cxn modelId="{234F6E53-F26E-4668-86C4-E8302A985626}" type="presOf" srcId="{65A060D7-628B-4738-BFDB-EFA11BC56427}" destId="{49C7FF0D-7B55-43B1-8461-668EF7181AF4}" srcOrd="0" destOrd="0" presId="urn:microsoft.com/office/officeart/2005/8/layout/cycle3"/>
    <dgm:cxn modelId="{D17371B0-275E-4F7D-9079-4DBD3BF3BB1F}" srcId="{5A162C86-F137-463B-AA75-D1DCD6413926}" destId="{F8872F39-5167-4A48-9C6C-90C89C6A1817}" srcOrd="1" destOrd="0" parTransId="{ACE96CAF-F933-4237-8222-9364D8ABF3D5}" sibTransId="{DECD3A0C-1DB7-4EA6-BB8A-ACFE51D98FE4}"/>
    <dgm:cxn modelId="{D80CB2D4-55B4-4E37-B1B3-5AB8CB9D984B}" srcId="{5A162C86-F137-463B-AA75-D1DCD6413926}" destId="{E595AF41-F9C3-4986-A90D-8F2A4EFCCC08}" srcOrd="2" destOrd="0" parTransId="{C5E07B67-0C96-40DD-9691-294119680DD8}" sibTransId="{714FC230-15B6-47D4-9E88-3F204FB6A450}"/>
    <dgm:cxn modelId="{663EDDDA-E56F-4EC0-982B-EAC5625170BF}" srcId="{5A162C86-F137-463B-AA75-D1DCD6413926}" destId="{7CE9C1D7-A4C7-4B4C-9F2B-8FEE78CDFCF6}" srcOrd="0" destOrd="0" parTransId="{2A40FFE0-0290-46F6-B6E0-A695521C2AFF}" sibTransId="{65A060D7-628B-4738-BFDB-EFA11BC56427}"/>
    <dgm:cxn modelId="{878FDFE9-4F71-4E18-B431-9945D23FE02F}" type="presParOf" srcId="{83E51746-9FB2-4DA5-A07E-29DA6151EAA4}" destId="{14BD0F32-B232-47EC-A487-AD9673DAD398}" srcOrd="0" destOrd="0" presId="urn:microsoft.com/office/officeart/2005/8/layout/cycle3"/>
    <dgm:cxn modelId="{48FA12ED-CBBA-4969-8C25-3D41ACE394E5}" type="presParOf" srcId="{14BD0F32-B232-47EC-A487-AD9673DAD398}" destId="{83944785-0A07-457C-9E0C-31AA611B7F19}" srcOrd="0" destOrd="0" presId="urn:microsoft.com/office/officeart/2005/8/layout/cycle3"/>
    <dgm:cxn modelId="{D55A942D-332D-420E-B6AC-6B64FB98AFC5}" type="presParOf" srcId="{14BD0F32-B232-47EC-A487-AD9673DAD398}" destId="{49C7FF0D-7B55-43B1-8461-668EF7181AF4}" srcOrd="1" destOrd="0" presId="urn:microsoft.com/office/officeart/2005/8/layout/cycle3"/>
    <dgm:cxn modelId="{93996D0A-FC39-451D-AED0-C4E09D98FE20}" type="presParOf" srcId="{14BD0F32-B232-47EC-A487-AD9673DAD398}" destId="{187326DE-ED8A-49EA-97CA-6AF8D5E28F84}" srcOrd="2" destOrd="0" presId="urn:microsoft.com/office/officeart/2005/8/layout/cycle3"/>
    <dgm:cxn modelId="{2C10474A-BE10-4A8D-9788-BFDB2F5ACF0F}" type="presParOf" srcId="{14BD0F32-B232-47EC-A487-AD9673DAD398}" destId="{A560504D-A37F-4CCC-B48A-C547BC7108E7}" srcOrd="3" destOrd="0" presId="urn:microsoft.com/office/officeart/2005/8/layout/cycle3"/>
    <dgm:cxn modelId="{D43A7BD8-4AE1-482F-AE47-EC0F3C6BD925}" type="presParOf" srcId="{14BD0F32-B232-47EC-A487-AD9673DAD398}" destId="{80587D44-5554-4885-864A-EF127BECC196}"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604B08-47EF-47B9-9CFE-1C77D9915676}"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02DADDA5-D6AF-4A43-B2C0-17048E049551}">
      <dgm:prSet phldrT="[Text]"/>
      <dgm:spPr/>
      <dgm:t>
        <a:bodyPr/>
        <a:lstStyle/>
        <a:p>
          <a:r>
            <a:rPr lang="en-GB" dirty="0"/>
            <a:t>Visually Identify Waste</a:t>
          </a:r>
        </a:p>
      </dgm:t>
    </dgm:pt>
    <dgm:pt modelId="{FFF91E1F-4058-4C42-8298-439159AE2BE0}" type="parTrans" cxnId="{3659AA83-9721-4386-9597-3B33AB7CA30B}">
      <dgm:prSet/>
      <dgm:spPr/>
      <dgm:t>
        <a:bodyPr/>
        <a:lstStyle/>
        <a:p>
          <a:endParaRPr lang="en-GB"/>
        </a:p>
      </dgm:t>
    </dgm:pt>
    <dgm:pt modelId="{05ECCA7C-89BF-4A21-8131-2A43A0479C06}" type="sibTrans" cxnId="{3659AA83-9721-4386-9597-3B33AB7CA30B}">
      <dgm:prSet/>
      <dgm:spPr/>
      <dgm:t>
        <a:bodyPr/>
        <a:lstStyle/>
        <a:p>
          <a:endParaRPr lang="en-GB"/>
        </a:p>
      </dgm:t>
    </dgm:pt>
    <dgm:pt modelId="{15F95714-3970-4704-8495-DCE43447D293}">
      <dgm:prSet phldrT="[Text]"/>
      <dgm:spPr/>
      <dgm:t>
        <a:bodyPr/>
        <a:lstStyle/>
        <a:p>
          <a:r>
            <a:rPr lang="en-GB" dirty="0"/>
            <a:t>Check if Waste Needs to be Classified</a:t>
          </a:r>
        </a:p>
      </dgm:t>
    </dgm:pt>
    <dgm:pt modelId="{BF73F1E3-5AE7-407F-A8BF-E883A76DD130}" type="parTrans" cxnId="{73315B90-88D9-42B7-80AE-97BC47129966}">
      <dgm:prSet/>
      <dgm:spPr/>
      <dgm:t>
        <a:bodyPr/>
        <a:lstStyle/>
        <a:p>
          <a:endParaRPr lang="en-GB"/>
        </a:p>
      </dgm:t>
    </dgm:pt>
    <dgm:pt modelId="{91C7D1C8-5A9A-44E6-ADA0-8435431D2B26}" type="sibTrans" cxnId="{73315B90-88D9-42B7-80AE-97BC47129966}">
      <dgm:prSet/>
      <dgm:spPr/>
      <dgm:t>
        <a:bodyPr/>
        <a:lstStyle/>
        <a:p>
          <a:endParaRPr lang="en-GB"/>
        </a:p>
      </dgm:t>
    </dgm:pt>
    <dgm:pt modelId="{7C7B137B-9CD4-41D8-AD2F-F04A59E9EA58}">
      <dgm:prSet phldrT="[Text]"/>
      <dgm:spPr/>
      <dgm:t>
        <a:bodyPr/>
        <a:lstStyle/>
        <a:p>
          <a:r>
            <a:rPr lang="en-GB" dirty="0"/>
            <a:t>Identify Assessment Procedure</a:t>
          </a:r>
        </a:p>
      </dgm:t>
    </dgm:pt>
    <dgm:pt modelId="{63A62E53-0F5D-47B0-AEEC-391B2B8FC617}" type="parTrans" cxnId="{ADF4AE4F-8ABB-4AE4-8E06-1644F67F29DA}">
      <dgm:prSet/>
      <dgm:spPr/>
      <dgm:t>
        <a:bodyPr/>
        <a:lstStyle/>
        <a:p>
          <a:endParaRPr lang="en-GB"/>
        </a:p>
      </dgm:t>
    </dgm:pt>
    <dgm:pt modelId="{9C5BF4B5-B394-43D6-AAA5-81C357B94CAE}" type="sibTrans" cxnId="{ADF4AE4F-8ABB-4AE4-8E06-1644F67F29DA}">
      <dgm:prSet/>
      <dgm:spPr/>
      <dgm:t>
        <a:bodyPr/>
        <a:lstStyle/>
        <a:p>
          <a:endParaRPr lang="en-GB"/>
        </a:p>
      </dgm:t>
    </dgm:pt>
    <dgm:pt modelId="{950C1D13-F0CE-4188-88CA-F369B9CBF7FD}">
      <dgm:prSet phldrT="[Text]"/>
      <dgm:spPr/>
      <dgm:t>
        <a:bodyPr/>
        <a:lstStyle/>
        <a:p>
          <a:r>
            <a:rPr lang="en-GB" dirty="0"/>
            <a:t>Identify “Persistent Organic Pollutants”</a:t>
          </a:r>
        </a:p>
      </dgm:t>
    </dgm:pt>
    <dgm:pt modelId="{542E819F-EB4A-4339-8E27-4A04115441D9}" type="parTrans" cxnId="{0D610C7A-3A7E-44B1-9D6C-FDA39CB941DB}">
      <dgm:prSet/>
      <dgm:spPr/>
      <dgm:t>
        <a:bodyPr/>
        <a:lstStyle/>
        <a:p>
          <a:endParaRPr lang="en-GB"/>
        </a:p>
      </dgm:t>
    </dgm:pt>
    <dgm:pt modelId="{FEB199E3-545F-4A0E-884D-0CDA1E622020}" type="sibTrans" cxnId="{0D610C7A-3A7E-44B1-9D6C-FDA39CB941DB}">
      <dgm:prSet/>
      <dgm:spPr/>
      <dgm:t>
        <a:bodyPr/>
        <a:lstStyle/>
        <a:p>
          <a:endParaRPr lang="en-GB"/>
        </a:p>
      </dgm:t>
    </dgm:pt>
    <dgm:pt modelId="{1BFE092C-2135-4501-BCFF-F19C9CB59082}">
      <dgm:prSet phldrT="[Text]"/>
      <dgm:spPr/>
      <dgm:t>
        <a:bodyPr/>
        <a:lstStyle/>
        <a:p>
          <a:r>
            <a:rPr lang="en-GB" dirty="0"/>
            <a:t>Identify Hazardous Chemicals</a:t>
          </a:r>
        </a:p>
      </dgm:t>
    </dgm:pt>
    <dgm:pt modelId="{6F43066E-6AAE-43B3-B1D7-505E876F778A}" type="parTrans" cxnId="{087F5E64-6A0D-4B75-8782-9F10AB4ED65A}">
      <dgm:prSet/>
      <dgm:spPr/>
      <dgm:t>
        <a:bodyPr/>
        <a:lstStyle/>
        <a:p>
          <a:endParaRPr lang="en-GB"/>
        </a:p>
      </dgm:t>
    </dgm:pt>
    <dgm:pt modelId="{9678103A-7B68-4763-B1CC-3BFA2EEB8A58}" type="sibTrans" cxnId="{087F5E64-6A0D-4B75-8782-9F10AB4ED65A}">
      <dgm:prSet/>
      <dgm:spPr/>
      <dgm:t>
        <a:bodyPr/>
        <a:lstStyle/>
        <a:p>
          <a:endParaRPr lang="en-GB"/>
        </a:p>
      </dgm:t>
    </dgm:pt>
    <dgm:pt modelId="{F3304B79-87C8-4B43-98E6-D825749096A5}">
      <dgm:prSet phldrT="[Text]"/>
      <dgm:spPr/>
      <dgm:t>
        <a:bodyPr/>
        <a:lstStyle/>
        <a:p>
          <a:r>
            <a:rPr lang="en-GB" dirty="0"/>
            <a:t>Assess Chemical Composition</a:t>
          </a:r>
        </a:p>
      </dgm:t>
    </dgm:pt>
    <dgm:pt modelId="{4A6FF2AF-314E-44B7-BA68-3327D4CFA448}" type="parTrans" cxnId="{42A6F514-1DE7-4C20-AE9D-0156A44ADB76}">
      <dgm:prSet/>
      <dgm:spPr/>
      <dgm:t>
        <a:bodyPr/>
        <a:lstStyle/>
        <a:p>
          <a:endParaRPr lang="en-GB"/>
        </a:p>
      </dgm:t>
    </dgm:pt>
    <dgm:pt modelId="{9387DDFA-769A-47EF-8CF8-1038C2B4CF71}" type="sibTrans" cxnId="{42A6F514-1DE7-4C20-AE9D-0156A44ADB76}">
      <dgm:prSet/>
      <dgm:spPr/>
      <dgm:t>
        <a:bodyPr/>
        <a:lstStyle/>
        <a:p>
          <a:endParaRPr lang="en-GB"/>
        </a:p>
      </dgm:t>
    </dgm:pt>
    <dgm:pt modelId="{86F75847-FD10-497F-B538-5B67494CB78E}">
      <dgm:prSet phldrT="[Text]"/>
      <dgm:spPr/>
      <dgm:t>
        <a:bodyPr/>
        <a:lstStyle/>
        <a:p>
          <a:r>
            <a:rPr lang="en-GB" dirty="0"/>
            <a:t>Determine Hazardous Properties of the Waste</a:t>
          </a:r>
        </a:p>
      </dgm:t>
    </dgm:pt>
    <dgm:pt modelId="{3794F397-3E3D-4BE9-A63F-0C640D563514}" type="parTrans" cxnId="{147DDE2D-509C-45CF-B74A-74C121D0B127}">
      <dgm:prSet/>
      <dgm:spPr/>
      <dgm:t>
        <a:bodyPr/>
        <a:lstStyle/>
        <a:p>
          <a:endParaRPr lang="en-GB"/>
        </a:p>
      </dgm:t>
    </dgm:pt>
    <dgm:pt modelId="{27AB14D7-8AF9-42C2-A19E-6B98B0D65EE6}" type="sibTrans" cxnId="{147DDE2D-509C-45CF-B74A-74C121D0B127}">
      <dgm:prSet/>
      <dgm:spPr/>
      <dgm:t>
        <a:bodyPr/>
        <a:lstStyle/>
        <a:p>
          <a:endParaRPr lang="en-GB"/>
        </a:p>
      </dgm:t>
    </dgm:pt>
    <dgm:pt modelId="{D4CDCD22-4493-4F38-A5F0-781A0517BF78}">
      <dgm:prSet phldrT="[Text]"/>
      <dgm:spPr/>
      <dgm:t>
        <a:bodyPr/>
        <a:lstStyle/>
        <a:p>
          <a:r>
            <a:rPr lang="en-GB" dirty="0"/>
            <a:t>Assign EWC code</a:t>
          </a:r>
        </a:p>
      </dgm:t>
    </dgm:pt>
    <dgm:pt modelId="{B4A9B87A-FF95-4B2A-A39E-B0DE328FFEB0}" type="parTrans" cxnId="{1DA9B01D-7DDD-4538-85A3-8DB0E4836C25}">
      <dgm:prSet/>
      <dgm:spPr/>
      <dgm:t>
        <a:bodyPr/>
        <a:lstStyle/>
        <a:p>
          <a:endParaRPr lang="en-GB"/>
        </a:p>
      </dgm:t>
    </dgm:pt>
    <dgm:pt modelId="{58CD49D6-9289-4013-820E-85D8733F88E7}" type="sibTrans" cxnId="{1DA9B01D-7DDD-4538-85A3-8DB0E4836C25}">
      <dgm:prSet/>
      <dgm:spPr/>
      <dgm:t>
        <a:bodyPr/>
        <a:lstStyle/>
        <a:p>
          <a:endParaRPr lang="en-GB"/>
        </a:p>
      </dgm:t>
    </dgm:pt>
    <dgm:pt modelId="{2F1B4892-967E-4747-818F-6C7CFB69CDD2}">
      <dgm:prSet phldrT="[Text]"/>
      <dgm:spPr/>
      <dgm:t>
        <a:bodyPr/>
        <a:lstStyle/>
        <a:p>
          <a:r>
            <a:rPr lang="en-GB" dirty="0"/>
            <a:t>Describe Waste</a:t>
          </a:r>
        </a:p>
      </dgm:t>
    </dgm:pt>
    <dgm:pt modelId="{9606FC0A-CC98-4518-B4E1-E2FEB1B38142}" type="parTrans" cxnId="{0959EE05-C7BF-4BE6-8E36-6C42AC13780F}">
      <dgm:prSet/>
      <dgm:spPr/>
      <dgm:t>
        <a:bodyPr/>
        <a:lstStyle/>
        <a:p>
          <a:endParaRPr lang="en-GB"/>
        </a:p>
      </dgm:t>
    </dgm:pt>
    <dgm:pt modelId="{9A0F8899-7BE1-45D9-8BFC-B90D0641B240}" type="sibTrans" cxnId="{0959EE05-C7BF-4BE6-8E36-6C42AC13780F}">
      <dgm:prSet/>
      <dgm:spPr/>
      <dgm:t>
        <a:bodyPr/>
        <a:lstStyle/>
        <a:p>
          <a:endParaRPr lang="en-GB"/>
        </a:p>
      </dgm:t>
    </dgm:pt>
    <dgm:pt modelId="{42845BF5-4FF1-4931-84F8-E57BE881A104}" type="pres">
      <dgm:prSet presAssocID="{D4604B08-47EF-47B9-9CFE-1C77D9915676}" presName="Name0" presStyleCnt="0">
        <dgm:presLayoutVars>
          <dgm:dir/>
          <dgm:resizeHandles/>
        </dgm:presLayoutVars>
      </dgm:prSet>
      <dgm:spPr/>
    </dgm:pt>
    <dgm:pt modelId="{9BD1A72C-4EDA-448C-96E2-2490276EAAEB}" type="pres">
      <dgm:prSet presAssocID="{02DADDA5-D6AF-4A43-B2C0-17048E049551}" presName="compNode" presStyleCnt="0"/>
      <dgm:spPr/>
    </dgm:pt>
    <dgm:pt modelId="{3AA68FC1-5E8A-4741-9379-E36C78EFDF4B}" type="pres">
      <dgm:prSet presAssocID="{02DADDA5-D6AF-4A43-B2C0-17048E049551}" presName="dummyConnPt" presStyleCnt="0"/>
      <dgm:spPr/>
    </dgm:pt>
    <dgm:pt modelId="{8B2A3F5B-216B-49E3-A3F0-8BA5DF57FE8D}" type="pres">
      <dgm:prSet presAssocID="{02DADDA5-D6AF-4A43-B2C0-17048E049551}" presName="node" presStyleLbl="node1" presStyleIdx="0" presStyleCnt="9">
        <dgm:presLayoutVars>
          <dgm:bulletEnabled val="1"/>
        </dgm:presLayoutVars>
      </dgm:prSet>
      <dgm:spPr/>
    </dgm:pt>
    <dgm:pt modelId="{91F3545E-A7E4-4584-ADDA-48135A942C59}" type="pres">
      <dgm:prSet presAssocID="{05ECCA7C-89BF-4A21-8131-2A43A0479C06}" presName="sibTrans" presStyleLbl="bgSibTrans2D1" presStyleIdx="0" presStyleCnt="8"/>
      <dgm:spPr/>
    </dgm:pt>
    <dgm:pt modelId="{BF5BDB8F-6836-4D7E-8973-D4D4459FBDF4}" type="pres">
      <dgm:prSet presAssocID="{15F95714-3970-4704-8495-DCE43447D293}" presName="compNode" presStyleCnt="0"/>
      <dgm:spPr/>
    </dgm:pt>
    <dgm:pt modelId="{BD9AA6E8-1B1B-409E-9AC7-176D6E3A444B}" type="pres">
      <dgm:prSet presAssocID="{15F95714-3970-4704-8495-DCE43447D293}" presName="dummyConnPt" presStyleCnt="0"/>
      <dgm:spPr/>
    </dgm:pt>
    <dgm:pt modelId="{675746A2-F48E-44DE-BCA3-818ABA2AC869}" type="pres">
      <dgm:prSet presAssocID="{15F95714-3970-4704-8495-DCE43447D293}" presName="node" presStyleLbl="node1" presStyleIdx="1" presStyleCnt="9">
        <dgm:presLayoutVars>
          <dgm:bulletEnabled val="1"/>
        </dgm:presLayoutVars>
      </dgm:prSet>
      <dgm:spPr/>
    </dgm:pt>
    <dgm:pt modelId="{1E692C18-CF35-408F-8F27-EE2584020180}" type="pres">
      <dgm:prSet presAssocID="{91C7D1C8-5A9A-44E6-ADA0-8435431D2B26}" presName="sibTrans" presStyleLbl="bgSibTrans2D1" presStyleIdx="1" presStyleCnt="8"/>
      <dgm:spPr/>
    </dgm:pt>
    <dgm:pt modelId="{147DA6C2-D145-4C08-9BDC-6EF1A2D8AC5D}" type="pres">
      <dgm:prSet presAssocID="{7C7B137B-9CD4-41D8-AD2F-F04A59E9EA58}" presName="compNode" presStyleCnt="0"/>
      <dgm:spPr/>
    </dgm:pt>
    <dgm:pt modelId="{22257675-6F65-49AF-A190-0C39625F05D0}" type="pres">
      <dgm:prSet presAssocID="{7C7B137B-9CD4-41D8-AD2F-F04A59E9EA58}" presName="dummyConnPt" presStyleCnt="0"/>
      <dgm:spPr/>
    </dgm:pt>
    <dgm:pt modelId="{855B49B4-FB81-47D9-95B7-88ACCFA192A7}" type="pres">
      <dgm:prSet presAssocID="{7C7B137B-9CD4-41D8-AD2F-F04A59E9EA58}" presName="node" presStyleLbl="node1" presStyleIdx="2" presStyleCnt="9">
        <dgm:presLayoutVars>
          <dgm:bulletEnabled val="1"/>
        </dgm:presLayoutVars>
      </dgm:prSet>
      <dgm:spPr/>
    </dgm:pt>
    <dgm:pt modelId="{DFB00608-676D-4B38-9FD1-994FB7B119CD}" type="pres">
      <dgm:prSet presAssocID="{9C5BF4B5-B394-43D6-AAA5-81C357B94CAE}" presName="sibTrans" presStyleLbl="bgSibTrans2D1" presStyleIdx="2" presStyleCnt="8"/>
      <dgm:spPr/>
    </dgm:pt>
    <dgm:pt modelId="{E48391E6-3A39-4169-BD3F-66C1A7D7896C}" type="pres">
      <dgm:prSet presAssocID="{950C1D13-F0CE-4188-88CA-F369B9CBF7FD}" presName="compNode" presStyleCnt="0"/>
      <dgm:spPr/>
    </dgm:pt>
    <dgm:pt modelId="{C795DA73-85A5-4044-8F88-1741E38EAC69}" type="pres">
      <dgm:prSet presAssocID="{950C1D13-F0CE-4188-88CA-F369B9CBF7FD}" presName="dummyConnPt" presStyleCnt="0"/>
      <dgm:spPr/>
    </dgm:pt>
    <dgm:pt modelId="{3ED42572-0AF7-42EB-9BE0-9E3D88E34582}" type="pres">
      <dgm:prSet presAssocID="{950C1D13-F0CE-4188-88CA-F369B9CBF7FD}" presName="node" presStyleLbl="node1" presStyleIdx="3" presStyleCnt="9">
        <dgm:presLayoutVars>
          <dgm:bulletEnabled val="1"/>
        </dgm:presLayoutVars>
      </dgm:prSet>
      <dgm:spPr/>
    </dgm:pt>
    <dgm:pt modelId="{3C8512D8-8B6C-4974-8A1D-8D78D9A585B3}" type="pres">
      <dgm:prSet presAssocID="{FEB199E3-545F-4A0E-884D-0CDA1E622020}" presName="sibTrans" presStyleLbl="bgSibTrans2D1" presStyleIdx="3" presStyleCnt="8"/>
      <dgm:spPr/>
    </dgm:pt>
    <dgm:pt modelId="{A8AE12B8-FB2F-44C0-B4C5-A56B916F3979}" type="pres">
      <dgm:prSet presAssocID="{1BFE092C-2135-4501-BCFF-F19C9CB59082}" presName="compNode" presStyleCnt="0"/>
      <dgm:spPr/>
    </dgm:pt>
    <dgm:pt modelId="{D988FD90-CA17-415D-8569-3228D50B71B5}" type="pres">
      <dgm:prSet presAssocID="{1BFE092C-2135-4501-BCFF-F19C9CB59082}" presName="dummyConnPt" presStyleCnt="0"/>
      <dgm:spPr/>
    </dgm:pt>
    <dgm:pt modelId="{B1877B5A-7D9C-43ED-B07E-CC84F42A84B5}" type="pres">
      <dgm:prSet presAssocID="{1BFE092C-2135-4501-BCFF-F19C9CB59082}" presName="node" presStyleLbl="node1" presStyleIdx="4" presStyleCnt="9">
        <dgm:presLayoutVars>
          <dgm:bulletEnabled val="1"/>
        </dgm:presLayoutVars>
      </dgm:prSet>
      <dgm:spPr/>
    </dgm:pt>
    <dgm:pt modelId="{F5B8717F-3AFD-4442-98E8-370289DCBE63}" type="pres">
      <dgm:prSet presAssocID="{9678103A-7B68-4763-B1CC-3BFA2EEB8A58}" presName="sibTrans" presStyleLbl="bgSibTrans2D1" presStyleIdx="4" presStyleCnt="8"/>
      <dgm:spPr/>
    </dgm:pt>
    <dgm:pt modelId="{48A159BA-9321-4729-BD42-82E01B6BF528}" type="pres">
      <dgm:prSet presAssocID="{F3304B79-87C8-4B43-98E6-D825749096A5}" presName="compNode" presStyleCnt="0"/>
      <dgm:spPr/>
    </dgm:pt>
    <dgm:pt modelId="{CE8FCF4B-0CDF-4188-82B5-97045C2F84F8}" type="pres">
      <dgm:prSet presAssocID="{F3304B79-87C8-4B43-98E6-D825749096A5}" presName="dummyConnPt" presStyleCnt="0"/>
      <dgm:spPr/>
    </dgm:pt>
    <dgm:pt modelId="{A1EE0541-2F6F-4456-8562-DD483E9BA9D1}" type="pres">
      <dgm:prSet presAssocID="{F3304B79-87C8-4B43-98E6-D825749096A5}" presName="node" presStyleLbl="node1" presStyleIdx="5" presStyleCnt="9">
        <dgm:presLayoutVars>
          <dgm:bulletEnabled val="1"/>
        </dgm:presLayoutVars>
      </dgm:prSet>
      <dgm:spPr/>
    </dgm:pt>
    <dgm:pt modelId="{D1E418F5-3CCF-49FC-A2B0-95CEF8124BAA}" type="pres">
      <dgm:prSet presAssocID="{9387DDFA-769A-47EF-8CF8-1038C2B4CF71}" presName="sibTrans" presStyleLbl="bgSibTrans2D1" presStyleIdx="5" presStyleCnt="8"/>
      <dgm:spPr/>
    </dgm:pt>
    <dgm:pt modelId="{42786F60-8EAF-4055-A37C-73A91DE7592B}" type="pres">
      <dgm:prSet presAssocID="{86F75847-FD10-497F-B538-5B67494CB78E}" presName="compNode" presStyleCnt="0"/>
      <dgm:spPr/>
    </dgm:pt>
    <dgm:pt modelId="{0649E3B8-4856-45B4-B631-9F01217354CD}" type="pres">
      <dgm:prSet presAssocID="{86F75847-FD10-497F-B538-5B67494CB78E}" presName="dummyConnPt" presStyleCnt="0"/>
      <dgm:spPr/>
    </dgm:pt>
    <dgm:pt modelId="{AB2F4088-3131-41E5-B0B9-7A7FC1B98361}" type="pres">
      <dgm:prSet presAssocID="{86F75847-FD10-497F-B538-5B67494CB78E}" presName="node" presStyleLbl="node1" presStyleIdx="6" presStyleCnt="9">
        <dgm:presLayoutVars>
          <dgm:bulletEnabled val="1"/>
        </dgm:presLayoutVars>
      </dgm:prSet>
      <dgm:spPr/>
    </dgm:pt>
    <dgm:pt modelId="{52183494-08C3-4DFD-997B-2B8A3958EA5A}" type="pres">
      <dgm:prSet presAssocID="{27AB14D7-8AF9-42C2-A19E-6B98B0D65EE6}" presName="sibTrans" presStyleLbl="bgSibTrans2D1" presStyleIdx="6" presStyleCnt="8"/>
      <dgm:spPr/>
    </dgm:pt>
    <dgm:pt modelId="{9E8DC899-2F64-476E-8E7B-0B72559390B0}" type="pres">
      <dgm:prSet presAssocID="{D4CDCD22-4493-4F38-A5F0-781A0517BF78}" presName="compNode" presStyleCnt="0"/>
      <dgm:spPr/>
    </dgm:pt>
    <dgm:pt modelId="{4FE89B3D-1177-499E-91A0-62AD8D25FE79}" type="pres">
      <dgm:prSet presAssocID="{D4CDCD22-4493-4F38-A5F0-781A0517BF78}" presName="dummyConnPt" presStyleCnt="0"/>
      <dgm:spPr/>
    </dgm:pt>
    <dgm:pt modelId="{99CED19C-599B-4FF0-B0D0-76FEF701C50D}" type="pres">
      <dgm:prSet presAssocID="{D4CDCD22-4493-4F38-A5F0-781A0517BF78}" presName="node" presStyleLbl="node1" presStyleIdx="7" presStyleCnt="9">
        <dgm:presLayoutVars>
          <dgm:bulletEnabled val="1"/>
        </dgm:presLayoutVars>
      </dgm:prSet>
      <dgm:spPr/>
    </dgm:pt>
    <dgm:pt modelId="{4F767CA4-5265-4B09-B1F9-A23C45326220}" type="pres">
      <dgm:prSet presAssocID="{58CD49D6-9289-4013-820E-85D8733F88E7}" presName="sibTrans" presStyleLbl="bgSibTrans2D1" presStyleIdx="7" presStyleCnt="8"/>
      <dgm:spPr/>
    </dgm:pt>
    <dgm:pt modelId="{509A52E3-D1CC-4C38-97BF-9F3B1C323DD2}" type="pres">
      <dgm:prSet presAssocID="{2F1B4892-967E-4747-818F-6C7CFB69CDD2}" presName="compNode" presStyleCnt="0"/>
      <dgm:spPr/>
    </dgm:pt>
    <dgm:pt modelId="{0AE9C1F5-C082-49D1-9650-D8ECFC1F263D}" type="pres">
      <dgm:prSet presAssocID="{2F1B4892-967E-4747-818F-6C7CFB69CDD2}" presName="dummyConnPt" presStyleCnt="0"/>
      <dgm:spPr/>
    </dgm:pt>
    <dgm:pt modelId="{CD040E70-5875-4C8B-8DC2-156BD99A2F19}" type="pres">
      <dgm:prSet presAssocID="{2F1B4892-967E-4747-818F-6C7CFB69CDD2}" presName="node" presStyleLbl="node1" presStyleIdx="8" presStyleCnt="9">
        <dgm:presLayoutVars>
          <dgm:bulletEnabled val="1"/>
        </dgm:presLayoutVars>
      </dgm:prSet>
      <dgm:spPr/>
    </dgm:pt>
  </dgm:ptLst>
  <dgm:cxnLst>
    <dgm:cxn modelId="{0959EE05-C7BF-4BE6-8E36-6C42AC13780F}" srcId="{D4604B08-47EF-47B9-9CFE-1C77D9915676}" destId="{2F1B4892-967E-4747-818F-6C7CFB69CDD2}" srcOrd="8" destOrd="0" parTransId="{9606FC0A-CC98-4518-B4E1-E2FEB1B38142}" sibTransId="{9A0F8899-7BE1-45D9-8BFC-B90D0641B240}"/>
    <dgm:cxn modelId="{8BBF080B-C57D-4ACB-9FCF-D3E803843128}" type="presOf" srcId="{D4CDCD22-4493-4F38-A5F0-781A0517BF78}" destId="{99CED19C-599B-4FF0-B0D0-76FEF701C50D}" srcOrd="0" destOrd="0" presId="urn:microsoft.com/office/officeart/2005/8/layout/bProcess4"/>
    <dgm:cxn modelId="{42A6F514-1DE7-4C20-AE9D-0156A44ADB76}" srcId="{D4604B08-47EF-47B9-9CFE-1C77D9915676}" destId="{F3304B79-87C8-4B43-98E6-D825749096A5}" srcOrd="5" destOrd="0" parTransId="{4A6FF2AF-314E-44B7-BA68-3327D4CFA448}" sibTransId="{9387DDFA-769A-47EF-8CF8-1038C2B4CF71}"/>
    <dgm:cxn modelId="{1DA9B01D-7DDD-4538-85A3-8DB0E4836C25}" srcId="{D4604B08-47EF-47B9-9CFE-1C77D9915676}" destId="{D4CDCD22-4493-4F38-A5F0-781A0517BF78}" srcOrd="7" destOrd="0" parTransId="{B4A9B87A-FF95-4B2A-A39E-B0DE328FFEB0}" sibTransId="{58CD49D6-9289-4013-820E-85D8733F88E7}"/>
    <dgm:cxn modelId="{D8DDA320-33FE-44D7-AEA7-0AEEF6D0C000}" type="presOf" srcId="{86F75847-FD10-497F-B538-5B67494CB78E}" destId="{AB2F4088-3131-41E5-B0B9-7A7FC1B98361}" srcOrd="0" destOrd="0" presId="urn:microsoft.com/office/officeart/2005/8/layout/bProcess4"/>
    <dgm:cxn modelId="{147DDE2D-509C-45CF-B74A-74C121D0B127}" srcId="{D4604B08-47EF-47B9-9CFE-1C77D9915676}" destId="{86F75847-FD10-497F-B538-5B67494CB78E}" srcOrd="6" destOrd="0" parTransId="{3794F397-3E3D-4BE9-A63F-0C640D563514}" sibTransId="{27AB14D7-8AF9-42C2-A19E-6B98B0D65EE6}"/>
    <dgm:cxn modelId="{4A5FE63E-B022-4E4C-8A94-D54FDBB4F5CC}" type="presOf" srcId="{27AB14D7-8AF9-42C2-A19E-6B98B0D65EE6}" destId="{52183494-08C3-4DFD-997B-2B8A3958EA5A}" srcOrd="0" destOrd="0" presId="urn:microsoft.com/office/officeart/2005/8/layout/bProcess4"/>
    <dgm:cxn modelId="{EAA3EA42-C3F0-4A6B-9797-977859AB8500}" type="presOf" srcId="{FEB199E3-545F-4A0E-884D-0CDA1E622020}" destId="{3C8512D8-8B6C-4974-8A1D-8D78D9A585B3}" srcOrd="0" destOrd="0" presId="urn:microsoft.com/office/officeart/2005/8/layout/bProcess4"/>
    <dgm:cxn modelId="{087F5E64-6A0D-4B75-8782-9F10AB4ED65A}" srcId="{D4604B08-47EF-47B9-9CFE-1C77D9915676}" destId="{1BFE092C-2135-4501-BCFF-F19C9CB59082}" srcOrd="4" destOrd="0" parTransId="{6F43066E-6AAE-43B3-B1D7-505E876F778A}" sibTransId="{9678103A-7B68-4763-B1CC-3BFA2EEB8A58}"/>
    <dgm:cxn modelId="{F9544668-B0D4-42BF-8446-C5B4E7FDA668}" type="presOf" srcId="{58CD49D6-9289-4013-820E-85D8733F88E7}" destId="{4F767CA4-5265-4B09-B1F9-A23C45326220}" srcOrd="0" destOrd="0" presId="urn:microsoft.com/office/officeart/2005/8/layout/bProcess4"/>
    <dgm:cxn modelId="{7FFC3A4B-BB0E-43FA-9256-07CE1515B2DD}" type="presOf" srcId="{F3304B79-87C8-4B43-98E6-D825749096A5}" destId="{A1EE0541-2F6F-4456-8562-DD483E9BA9D1}" srcOrd="0" destOrd="0" presId="urn:microsoft.com/office/officeart/2005/8/layout/bProcess4"/>
    <dgm:cxn modelId="{A925AD4B-D950-404F-B0D6-C7A92D0634DB}" type="presOf" srcId="{15F95714-3970-4704-8495-DCE43447D293}" destId="{675746A2-F48E-44DE-BCA3-818ABA2AC869}" srcOrd="0" destOrd="0" presId="urn:microsoft.com/office/officeart/2005/8/layout/bProcess4"/>
    <dgm:cxn modelId="{ADF4AE4F-8ABB-4AE4-8E06-1644F67F29DA}" srcId="{D4604B08-47EF-47B9-9CFE-1C77D9915676}" destId="{7C7B137B-9CD4-41D8-AD2F-F04A59E9EA58}" srcOrd="2" destOrd="0" parTransId="{63A62E53-0F5D-47B0-AEEC-391B2B8FC617}" sibTransId="{9C5BF4B5-B394-43D6-AAA5-81C357B94CAE}"/>
    <dgm:cxn modelId="{3FACD950-6634-4DA6-9A1A-E7FEB5166F29}" type="presOf" srcId="{9387DDFA-769A-47EF-8CF8-1038C2B4CF71}" destId="{D1E418F5-3CCF-49FC-A2B0-95CEF8124BAA}" srcOrd="0" destOrd="0" presId="urn:microsoft.com/office/officeart/2005/8/layout/bProcess4"/>
    <dgm:cxn modelId="{0D610C7A-3A7E-44B1-9D6C-FDA39CB941DB}" srcId="{D4604B08-47EF-47B9-9CFE-1C77D9915676}" destId="{950C1D13-F0CE-4188-88CA-F369B9CBF7FD}" srcOrd="3" destOrd="0" parTransId="{542E819F-EB4A-4339-8E27-4A04115441D9}" sibTransId="{FEB199E3-545F-4A0E-884D-0CDA1E622020}"/>
    <dgm:cxn modelId="{BC92E37C-DF6A-48EA-99D9-B3A3E584625A}" type="presOf" srcId="{05ECCA7C-89BF-4A21-8131-2A43A0479C06}" destId="{91F3545E-A7E4-4584-ADDA-48135A942C59}" srcOrd="0" destOrd="0" presId="urn:microsoft.com/office/officeart/2005/8/layout/bProcess4"/>
    <dgm:cxn modelId="{3659AA83-9721-4386-9597-3B33AB7CA30B}" srcId="{D4604B08-47EF-47B9-9CFE-1C77D9915676}" destId="{02DADDA5-D6AF-4A43-B2C0-17048E049551}" srcOrd="0" destOrd="0" parTransId="{FFF91E1F-4058-4C42-8298-439159AE2BE0}" sibTransId="{05ECCA7C-89BF-4A21-8131-2A43A0479C06}"/>
    <dgm:cxn modelId="{73315B90-88D9-42B7-80AE-97BC47129966}" srcId="{D4604B08-47EF-47B9-9CFE-1C77D9915676}" destId="{15F95714-3970-4704-8495-DCE43447D293}" srcOrd="1" destOrd="0" parTransId="{BF73F1E3-5AE7-407F-A8BF-E883A76DD130}" sibTransId="{91C7D1C8-5A9A-44E6-ADA0-8435431D2B26}"/>
    <dgm:cxn modelId="{5C87D3B1-563B-4AD0-AF92-773857C8DCB6}" type="presOf" srcId="{91C7D1C8-5A9A-44E6-ADA0-8435431D2B26}" destId="{1E692C18-CF35-408F-8F27-EE2584020180}" srcOrd="0" destOrd="0" presId="urn:microsoft.com/office/officeart/2005/8/layout/bProcess4"/>
    <dgm:cxn modelId="{AB9BEFB2-9B67-4F33-A0BF-91A4FAA340BF}" type="presOf" srcId="{02DADDA5-D6AF-4A43-B2C0-17048E049551}" destId="{8B2A3F5B-216B-49E3-A3F0-8BA5DF57FE8D}" srcOrd="0" destOrd="0" presId="urn:microsoft.com/office/officeart/2005/8/layout/bProcess4"/>
    <dgm:cxn modelId="{0AEF3BB5-669A-4A50-8DED-CBAB1FDF95D0}" type="presOf" srcId="{2F1B4892-967E-4747-818F-6C7CFB69CDD2}" destId="{CD040E70-5875-4C8B-8DC2-156BD99A2F19}" srcOrd="0" destOrd="0" presId="urn:microsoft.com/office/officeart/2005/8/layout/bProcess4"/>
    <dgm:cxn modelId="{8492D2C6-17A1-45AD-B6FD-B82D24F4076B}" type="presOf" srcId="{950C1D13-F0CE-4188-88CA-F369B9CBF7FD}" destId="{3ED42572-0AF7-42EB-9BE0-9E3D88E34582}" srcOrd="0" destOrd="0" presId="urn:microsoft.com/office/officeart/2005/8/layout/bProcess4"/>
    <dgm:cxn modelId="{5BBF46CD-7E2C-4576-A1C0-DCEDB2754088}" type="presOf" srcId="{1BFE092C-2135-4501-BCFF-F19C9CB59082}" destId="{B1877B5A-7D9C-43ED-B07E-CC84F42A84B5}" srcOrd="0" destOrd="0" presId="urn:microsoft.com/office/officeart/2005/8/layout/bProcess4"/>
    <dgm:cxn modelId="{29D7B8D7-E8D2-4642-95BE-AF202A6D321D}" type="presOf" srcId="{9678103A-7B68-4763-B1CC-3BFA2EEB8A58}" destId="{F5B8717F-3AFD-4442-98E8-370289DCBE63}" srcOrd="0" destOrd="0" presId="urn:microsoft.com/office/officeart/2005/8/layout/bProcess4"/>
    <dgm:cxn modelId="{2B717ADC-DF64-4527-B98C-1A022EAD31A3}" type="presOf" srcId="{9C5BF4B5-B394-43D6-AAA5-81C357B94CAE}" destId="{DFB00608-676D-4B38-9FD1-994FB7B119CD}" srcOrd="0" destOrd="0" presId="urn:microsoft.com/office/officeart/2005/8/layout/bProcess4"/>
    <dgm:cxn modelId="{B0C108E5-6910-4922-9CB6-EBBB15399583}" type="presOf" srcId="{7C7B137B-9CD4-41D8-AD2F-F04A59E9EA58}" destId="{855B49B4-FB81-47D9-95B7-88ACCFA192A7}" srcOrd="0" destOrd="0" presId="urn:microsoft.com/office/officeart/2005/8/layout/bProcess4"/>
    <dgm:cxn modelId="{B5EDEBE5-B542-4BD5-A556-584A41A50CA2}" type="presOf" srcId="{D4604B08-47EF-47B9-9CFE-1C77D9915676}" destId="{42845BF5-4FF1-4931-84F8-E57BE881A104}" srcOrd="0" destOrd="0" presId="urn:microsoft.com/office/officeart/2005/8/layout/bProcess4"/>
    <dgm:cxn modelId="{DD83BB23-7D16-4C63-B008-E59A403453DE}" type="presParOf" srcId="{42845BF5-4FF1-4931-84F8-E57BE881A104}" destId="{9BD1A72C-4EDA-448C-96E2-2490276EAAEB}" srcOrd="0" destOrd="0" presId="urn:microsoft.com/office/officeart/2005/8/layout/bProcess4"/>
    <dgm:cxn modelId="{5981E541-2EBA-4795-A590-894FFE88D828}" type="presParOf" srcId="{9BD1A72C-4EDA-448C-96E2-2490276EAAEB}" destId="{3AA68FC1-5E8A-4741-9379-E36C78EFDF4B}" srcOrd="0" destOrd="0" presId="urn:microsoft.com/office/officeart/2005/8/layout/bProcess4"/>
    <dgm:cxn modelId="{A2BA9CBC-CDDB-4A82-935A-F998EE31F860}" type="presParOf" srcId="{9BD1A72C-4EDA-448C-96E2-2490276EAAEB}" destId="{8B2A3F5B-216B-49E3-A3F0-8BA5DF57FE8D}" srcOrd="1" destOrd="0" presId="urn:microsoft.com/office/officeart/2005/8/layout/bProcess4"/>
    <dgm:cxn modelId="{43F92E42-D188-4937-A922-32AFCA07A72A}" type="presParOf" srcId="{42845BF5-4FF1-4931-84F8-E57BE881A104}" destId="{91F3545E-A7E4-4584-ADDA-48135A942C59}" srcOrd="1" destOrd="0" presId="urn:microsoft.com/office/officeart/2005/8/layout/bProcess4"/>
    <dgm:cxn modelId="{EB099E2F-5E48-4D9B-852A-FB4437DCC6F7}" type="presParOf" srcId="{42845BF5-4FF1-4931-84F8-E57BE881A104}" destId="{BF5BDB8F-6836-4D7E-8973-D4D4459FBDF4}" srcOrd="2" destOrd="0" presId="urn:microsoft.com/office/officeart/2005/8/layout/bProcess4"/>
    <dgm:cxn modelId="{F42159F3-6184-4A43-BA66-85EA28BC83CA}" type="presParOf" srcId="{BF5BDB8F-6836-4D7E-8973-D4D4459FBDF4}" destId="{BD9AA6E8-1B1B-409E-9AC7-176D6E3A444B}" srcOrd="0" destOrd="0" presId="urn:microsoft.com/office/officeart/2005/8/layout/bProcess4"/>
    <dgm:cxn modelId="{932E8D0E-5A9E-42E1-87A7-E62C8C3BCC3F}" type="presParOf" srcId="{BF5BDB8F-6836-4D7E-8973-D4D4459FBDF4}" destId="{675746A2-F48E-44DE-BCA3-818ABA2AC869}" srcOrd="1" destOrd="0" presId="urn:microsoft.com/office/officeart/2005/8/layout/bProcess4"/>
    <dgm:cxn modelId="{6AC9E385-6FD8-478E-99D9-D3487F512669}" type="presParOf" srcId="{42845BF5-4FF1-4931-84F8-E57BE881A104}" destId="{1E692C18-CF35-408F-8F27-EE2584020180}" srcOrd="3" destOrd="0" presId="urn:microsoft.com/office/officeart/2005/8/layout/bProcess4"/>
    <dgm:cxn modelId="{3E9E93DF-8250-45F6-B8C5-CD225C9CD803}" type="presParOf" srcId="{42845BF5-4FF1-4931-84F8-E57BE881A104}" destId="{147DA6C2-D145-4C08-9BDC-6EF1A2D8AC5D}" srcOrd="4" destOrd="0" presId="urn:microsoft.com/office/officeart/2005/8/layout/bProcess4"/>
    <dgm:cxn modelId="{39C80730-3908-410A-851E-3148A05A9616}" type="presParOf" srcId="{147DA6C2-D145-4C08-9BDC-6EF1A2D8AC5D}" destId="{22257675-6F65-49AF-A190-0C39625F05D0}" srcOrd="0" destOrd="0" presId="urn:microsoft.com/office/officeart/2005/8/layout/bProcess4"/>
    <dgm:cxn modelId="{AE1BCC26-B4A6-4F41-B6B3-B78DE117B35F}" type="presParOf" srcId="{147DA6C2-D145-4C08-9BDC-6EF1A2D8AC5D}" destId="{855B49B4-FB81-47D9-95B7-88ACCFA192A7}" srcOrd="1" destOrd="0" presId="urn:microsoft.com/office/officeart/2005/8/layout/bProcess4"/>
    <dgm:cxn modelId="{FADA338A-7D44-43AA-8D2D-33EB8E2AB1B0}" type="presParOf" srcId="{42845BF5-4FF1-4931-84F8-E57BE881A104}" destId="{DFB00608-676D-4B38-9FD1-994FB7B119CD}" srcOrd="5" destOrd="0" presId="urn:microsoft.com/office/officeart/2005/8/layout/bProcess4"/>
    <dgm:cxn modelId="{0E5DEFE8-B7DC-48CA-B543-67916D6E46B5}" type="presParOf" srcId="{42845BF5-4FF1-4931-84F8-E57BE881A104}" destId="{E48391E6-3A39-4169-BD3F-66C1A7D7896C}" srcOrd="6" destOrd="0" presId="urn:microsoft.com/office/officeart/2005/8/layout/bProcess4"/>
    <dgm:cxn modelId="{35DEABAD-82F4-48F7-8387-F588003A4D80}" type="presParOf" srcId="{E48391E6-3A39-4169-BD3F-66C1A7D7896C}" destId="{C795DA73-85A5-4044-8F88-1741E38EAC69}" srcOrd="0" destOrd="0" presId="urn:microsoft.com/office/officeart/2005/8/layout/bProcess4"/>
    <dgm:cxn modelId="{820A393F-2227-441C-A678-4CD1E30A3A1C}" type="presParOf" srcId="{E48391E6-3A39-4169-BD3F-66C1A7D7896C}" destId="{3ED42572-0AF7-42EB-9BE0-9E3D88E34582}" srcOrd="1" destOrd="0" presId="urn:microsoft.com/office/officeart/2005/8/layout/bProcess4"/>
    <dgm:cxn modelId="{6ABB679F-F909-4D5C-974C-FE18640B9E5F}" type="presParOf" srcId="{42845BF5-4FF1-4931-84F8-E57BE881A104}" destId="{3C8512D8-8B6C-4974-8A1D-8D78D9A585B3}" srcOrd="7" destOrd="0" presId="urn:microsoft.com/office/officeart/2005/8/layout/bProcess4"/>
    <dgm:cxn modelId="{2BAEBBE1-DBEA-4CB9-BD6C-35E182EAE9CC}" type="presParOf" srcId="{42845BF5-4FF1-4931-84F8-E57BE881A104}" destId="{A8AE12B8-FB2F-44C0-B4C5-A56B916F3979}" srcOrd="8" destOrd="0" presId="urn:microsoft.com/office/officeart/2005/8/layout/bProcess4"/>
    <dgm:cxn modelId="{1732F689-D758-4059-88CF-04286C1DFCC8}" type="presParOf" srcId="{A8AE12B8-FB2F-44C0-B4C5-A56B916F3979}" destId="{D988FD90-CA17-415D-8569-3228D50B71B5}" srcOrd="0" destOrd="0" presId="urn:microsoft.com/office/officeart/2005/8/layout/bProcess4"/>
    <dgm:cxn modelId="{9F0039FE-649C-423E-9B0D-1B7644BD28FC}" type="presParOf" srcId="{A8AE12B8-FB2F-44C0-B4C5-A56B916F3979}" destId="{B1877B5A-7D9C-43ED-B07E-CC84F42A84B5}" srcOrd="1" destOrd="0" presId="urn:microsoft.com/office/officeart/2005/8/layout/bProcess4"/>
    <dgm:cxn modelId="{765D5F08-CFED-479A-A028-10214732E9DF}" type="presParOf" srcId="{42845BF5-4FF1-4931-84F8-E57BE881A104}" destId="{F5B8717F-3AFD-4442-98E8-370289DCBE63}" srcOrd="9" destOrd="0" presId="urn:microsoft.com/office/officeart/2005/8/layout/bProcess4"/>
    <dgm:cxn modelId="{62D50DCF-651A-47A5-B783-84F0E18B9116}" type="presParOf" srcId="{42845BF5-4FF1-4931-84F8-E57BE881A104}" destId="{48A159BA-9321-4729-BD42-82E01B6BF528}" srcOrd="10" destOrd="0" presId="urn:microsoft.com/office/officeart/2005/8/layout/bProcess4"/>
    <dgm:cxn modelId="{06A6B1CD-ABCF-45A9-BA44-803B3563E8B1}" type="presParOf" srcId="{48A159BA-9321-4729-BD42-82E01B6BF528}" destId="{CE8FCF4B-0CDF-4188-82B5-97045C2F84F8}" srcOrd="0" destOrd="0" presId="urn:microsoft.com/office/officeart/2005/8/layout/bProcess4"/>
    <dgm:cxn modelId="{4338B4F4-9755-4251-9C28-D5FCC21596D2}" type="presParOf" srcId="{48A159BA-9321-4729-BD42-82E01B6BF528}" destId="{A1EE0541-2F6F-4456-8562-DD483E9BA9D1}" srcOrd="1" destOrd="0" presId="urn:microsoft.com/office/officeart/2005/8/layout/bProcess4"/>
    <dgm:cxn modelId="{965A5CFC-6866-49B1-842A-234951FA8084}" type="presParOf" srcId="{42845BF5-4FF1-4931-84F8-E57BE881A104}" destId="{D1E418F5-3CCF-49FC-A2B0-95CEF8124BAA}" srcOrd="11" destOrd="0" presId="urn:microsoft.com/office/officeart/2005/8/layout/bProcess4"/>
    <dgm:cxn modelId="{D7A79AA1-DA0D-426F-B06D-C822568F8F0A}" type="presParOf" srcId="{42845BF5-4FF1-4931-84F8-E57BE881A104}" destId="{42786F60-8EAF-4055-A37C-73A91DE7592B}" srcOrd="12" destOrd="0" presId="urn:microsoft.com/office/officeart/2005/8/layout/bProcess4"/>
    <dgm:cxn modelId="{16261DB8-0F6F-4B0D-B928-334214D71FE3}" type="presParOf" srcId="{42786F60-8EAF-4055-A37C-73A91DE7592B}" destId="{0649E3B8-4856-45B4-B631-9F01217354CD}" srcOrd="0" destOrd="0" presId="urn:microsoft.com/office/officeart/2005/8/layout/bProcess4"/>
    <dgm:cxn modelId="{8B851E0C-4C45-4A14-9EEA-1FFCF78996BE}" type="presParOf" srcId="{42786F60-8EAF-4055-A37C-73A91DE7592B}" destId="{AB2F4088-3131-41E5-B0B9-7A7FC1B98361}" srcOrd="1" destOrd="0" presId="urn:microsoft.com/office/officeart/2005/8/layout/bProcess4"/>
    <dgm:cxn modelId="{D6CC52DF-9E02-4275-B648-24BF56913028}" type="presParOf" srcId="{42845BF5-4FF1-4931-84F8-E57BE881A104}" destId="{52183494-08C3-4DFD-997B-2B8A3958EA5A}" srcOrd="13" destOrd="0" presId="urn:microsoft.com/office/officeart/2005/8/layout/bProcess4"/>
    <dgm:cxn modelId="{FE58F5A6-2809-4F2F-A883-EB8EAA6EED76}" type="presParOf" srcId="{42845BF5-4FF1-4931-84F8-E57BE881A104}" destId="{9E8DC899-2F64-476E-8E7B-0B72559390B0}" srcOrd="14" destOrd="0" presId="urn:microsoft.com/office/officeart/2005/8/layout/bProcess4"/>
    <dgm:cxn modelId="{C85F6604-1B8B-41DA-9E13-2C8CF20E1D36}" type="presParOf" srcId="{9E8DC899-2F64-476E-8E7B-0B72559390B0}" destId="{4FE89B3D-1177-499E-91A0-62AD8D25FE79}" srcOrd="0" destOrd="0" presId="urn:microsoft.com/office/officeart/2005/8/layout/bProcess4"/>
    <dgm:cxn modelId="{B95F2A12-31D0-40BF-A007-7281313F1719}" type="presParOf" srcId="{9E8DC899-2F64-476E-8E7B-0B72559390B0}" destId="{99CED19C-599B-4FF0-B0D0-76FEF701C50D}" srcOrd="1" destOrd="0" presId="urn:microsoft.com/office/officeart/2005/8/layout/bProcess4"/>
    <dgm:cxn modelId="{F301302C-A1CC-41E7-87F1-B45F9C982094}" type="presParOf" srcId="{42845BF5-4FF1-4931-84F8-E57BE881A104}" destId="{4F767CA4-5265-4B09-B1F9-A23C45326220}" srcOrd="15" destOrd="0" presId="urn:microsoft.com/office/officeart/2005/8/layout/bProcess4"/>
    <dgm:cxn modelId="{E40F9AA7-0E68-4375-9C03-E0A285F11E7F}" type="presParOf" srcId="{42845BF5-4FF1-4931-84F8-E57BE881A104}" destId="{509A52E3-D1CC-4C38-97BF-9F3B1C323DD2}" srcOrd="16" destOrd="0" presId="urn:microsoft.com/office/officeart/2005/8/layout/bProcess4"/>
    <dgm:cxn modelId="{F4E23B48-744E-41D5-940E-89E19D4F4961}" type="presParOf" srcId="{509A52E3-D1CC-4C38-97BF-9F3B1C323DD2}" destId="{0AE9C1F5-C082-49D1-9650-D8ECFC1F263D}" srcOrd="0" destOrd="0" presId="urn:microsoft.com/office/officeart/2005/8/layout/bProcess4"/>
    <dgm:cxn modelId="{6948AC1E-3682-4A7B-807D-FCC616086B10}" type="presParOf" srcId="{509A52E3-D1CC-4C38-97BF-9F3B1C323DD2}" destId="{CD040E70-5875-4C8B-8DC2-156BD99A2F19}"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DD918A-4251-4073-B495-648ADBE719E8}"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9818B1C8-A88B-4582-935D-D925B3F892F2}">
      <dgm:prSet phldrT="[Text]"/>
      <dgm:spPr/>
      <dgm:t>
        <a:bodyPr/>
        <a:lstStyle/>
        <a:p>
          <a:r>
            <a:rPr lang="en-GB" dirty="0"/>
            <a:t>Raw Material</a:t>
          </a:r>
        </a:p>
      </dgm:t>
    </dgm:pt>
    <dgm:pt modelId="{5266E506-603D-48BF-937F-8840E356B4BB}" type="parTrans" cxnId="{5E1A35A7-661B-4B55-B549-03B1A27B2052}">
      <dgm:prSet/>
      <dgm:spPr/>
      <dgm:t>
        <a:bodyPr/>
        <a:lstStyle/>
        <a:p>
          <a:endParaRPr lang="en-GB"/>
        </a:p>
      </dgm:t>
    </dgm:pt>
    <dgm:pt modelId="{5E21CB3C-35CA-4B0A-98D8-1CE53803C0F9}" type="sibTrans" cxnId="{5E1A35A7-661B-4B55-B549-03B1A27B2052}">
      <dgm:prSet/>
      <dgm:spPr/>
      <dgm:t>
        <a:bodyPr/>
        <a:lstStyle/>
        <a:p>
          <a:endParaRPr lang="en-GB"/>
        </a:p>
      </dgm:t>
    </dgm:pt>
    <dgm:pt modelId="{B5ECF9B7-C256-4423-A9F4-8F2A3DDA14EE}">
      <dgm:prSet phldrT="[Text]"/>
      <dgm:spPr/>
      <dgm:t>
        <a:bodyPr/>
        <a:lstStyle/>
        <a:p>
          <a:r>
            <a:rPr lang="en-GB" dirty="0"/>
            <a:t>Crush</a:t>
          </a:r>
        </a:p>
      </dgm:t>
    </dgm:pt>
    <dgm:pt modelId="{4138C07A-1218-425E-A272-02D94F52821A}" type="parTrans" cxnId="{E1E74802-3B10-4D6E-A49F-931CCCE499CF}">
      <dgm:prSet/>
      <dgm:spPr/>
      <dgm:t>
        <a:bodyPr/>
        <a:lstStyle/>
        <a:p>
          <a:endParaRPr lang="en-GB"/>
        </a:p>
      </dgm:t>
    </dgm:pt>
    <dgm:pt modelId="{6803AD80-F25B-4E98-84B3-6A559E35430B}" type="sibTrans" cxnId="{E1E74802-3B10-4D6E-A49F-931CCCE499CF}">
      <dgm:prSet/>
      <dgm:spPr/>
      <dgm:t>
        <a:bodyPr/>
        <a:lstStyle/>
        <a:p>
          <a:endParaRPr lang="en-GB"/>
        </a:p>
      </dgm:t>
    </dgm:pt>
    <dgm:pt modelId="{C4C59EE4-D739-4CAD-81CE-0A49F48F1C68}">
      <dgm:prSet phldrT="[Text]"/>
      <dgm:spPr/>
      <dgm:t>
        <a:bodyPr/>
        <a:lstStyle/>
        <a:p>
          <a:r>
            <a:rPr lang="en-GB" dirty="0"/>
            <a:t>Screen</a:t>
          </a:r>
        </a:p>
      </dgm:t>
    </dgm:pt>
    <dgm:pt modelId="{86A3B287-390E-4EA0-85C5-AD574DF525BD}" type="parTrans" cxnId="{09B8F5A3-8E58-4B0A-9725-36B6E8E4357A}">
      <dgm:prSet/>
      <dgm:spPr/>
      <dgm:t>
        <a:bodyPr/>
        <a:lstStyle/>
        <a:p>
          <a:endParaRPr lang="en-GB"/>
        </a:p>
      </dgm:t>
    </dgm:pt>
    <dgm:pt modelId="{A3F39EC6-E0B5-4C2D-813B-3C353D9F72F1}" type="sibTrans" cxnId="{09B8F5A3-8E58-4B0A-9725-36B6E8E4357A}">
      <dgm:prSet/>
      <dgm:spPr/>
      <dgm:t>
        <a:bodyPr/>
        <a:lstStyle/>
        <a:p>
          <a:endParaRPr lang="en-GB"/>
        </a:p>
      </dgm:t>
    </dgm:pt>
    <dgm:pt modelId="{02AD4633-9104-4ADD-A4AC-FCF998E7D650}">
      <dgm:prSet phldrT="[Text]"/>
      <dgm:spPr/>
      <dgm:t>
        <a:bodyPr/>
        <a:lstStyle/>
        <a:p>
          <a:r>
            <a:rPr lang="en-GB" dirty="0"/>
            <a:t>Stockpiled</a:t>
          </a:r>
        </a:p>
      </dgm:t>
    </dgm:pt>
    <dgm:pt modelId="{E1CD1CA1-91F4-43D2-8503-FCB49881DBFC}" type="parTrans" cxnId="{89739AF1-977B-4B11-B038-FC11453B047F}">
      <dgm:prSet/>
      <dgm:spPr/>
      <dgm:t>
        <a:bodyPr/>
        <a:lstStyle/>
        <a:p>
          <a:endParaRPr lang="en-GB"/>
        </a:p>
      </dgm:t>
    </dgm:pt>
    <dgm:pt modelId="{7373416A-D4E1-44D1-827D-98C9A94BC1AC}" type="sibTrans" cxnId="{89739AF1-977B-4B11-B038-FC11453B047F}">
      <dgm:prSet/>
      <dgm:spPr/>
      <dgm:t>
        <a:bodyPr/>
        <a:lstStyle/>
        <a:p>
          <a:endParaRPr lang="en-GB"/>
        </a:p>
      </dgm:t>
    </dgm:pt>
    <dgm:pt modelId="{A02AB215-AFEB-475E-8ECB-1E495BBD75A0}" type="pres">
      <dgm:prSet presAssocID="{59DD918A-4251-4073-B495-648ADBE719E8}" presName="CompostProcess" presStyleCnt="0">
        <dgm:presLayoutVars>
          <dgm:dir/>
          <dgm:resizeHandles val="exact"/>
        </dgm:presLayoutVars>
      </dgm:prSet>
      <dgm:spPr/>
    </dgm:pt>
    <dgm:pt modelId="{12AF9B06-7724-4EF1-B479-E2C74CC3EE53}" type="pres">
      <dgm:prSet presAssocID="{59DD918A-4251-4073-B495-648ADBE719E8}" presName="arrow" presStyleLbl="bgShp" presStyleIdx="0" presStyleCnt="1"/>
      <dgm:spPr/>
    </dgm:pt>
    <dgm:pt modelId="{49B56EBE-F410-4A5D-ACD5-CDD9582A1B2F}" type="pres">
      <dgm:prSet presAssocID="{59DD918A-4251-4073-B495-648ADBE719E8}" presName="linearProcess" presStyleCnt="0"/>
      <dgm:spPr/>
    </dgm:pt>
    <dgm:pt modelId="{C5945C51-1D49-4D32-97A1-2E0381A904D0}" type="pres">
      <dgm:prSet presAssocID="{9818B1C8-A88B-4582-935D-D925B3F892F2}" presName="textNode" presStyleLbl="node1" presStyleIdx="0" presStyleCnt="4" custScaleX="53994" custScaleY="64816">
        <dgm:presLayoutVars>
          <dgm:bulletEnabled val="1"/>
        </dgm:presLayoutVars>
      </dgm:prSet>
      <dgm:spPr/>
    </dgm:pt>
    <dgm:pt modelId="{49F15711-92B9-4B7A-9B71-7CD809F2CA2E}" type="pres">
      <dgm:prSet presAssocID="{5E21CB3C-35CA-4B0A-98D8-1CE53803C0F9}" presName="sibTrans" presStyleCnt="0"/>
      <dgm:spPr/>
    </dgm:pt>
    <dgm:pt modelId="{B6145E7D-0251-43B1-B90F-02AFF40471FB}" type="pres">
      <dgm:prSet presAssocID="{B5ECF9B7-C256-4423-A9F4-8F2A3DDA14EE}" presName="textNode" presStyleLbl="node1" presStyleIdx="1" presStyleCnt="4" custScaleX="50501" custScaleY="60315">
        <dgm:presLayoutVars>
          <dgm:bulletEnabled val="1"/>
        </dgm:presLayoutVars>
      </dgm:prSet>
      <dgm:spPr/>
    </dgm:pt>
    <dgm:pt modelId="{4212E98C-0A09-4304-8994-BE3CA55DAFBB}" type="pres">
      <dgm:prSet presAssocID="{6803AD80-F25B-4E98-84B3-6A559E35430B}" presName="sibTrans" presStyleCnt="0"/>
      <dgm:spPr/>
    </dgm:pt>
    <dgm:pt modelId="{4F459261-4979-4EA0-9CA9-1C66A17B6178}" type="pres">
      <dgm:prSet presAssocID="{C4C59EE4-D739-4CAD-81CE-0A49F48F1C68}" presName="textNode" presStyleLbl="node1" presStyleIdx="2" presStyleCnt="4" custScaleX="55134" custScaleY="54914">
        <dgm:presLayoutVars>
          <dgm:bulletEnabled val="1"/>
        </dgm:presLayoutVars>
      </dgm:prSet>
      <dgm:spPr/>
    </dgm:pt>
    <dgm:pt modelId="{18990023-BC1B-4707-8391-9E1865C44634}" type="pres">
      <dgm:prSet presAssocID="{A3F39EC6-E0B5-4C2D-813B-3C353D9F72F1}" presName="sibTrans" presStyleCnt="0"/>
      <dgm:spPr/>
    </dgm:pt>
    <dgm:pt modelId="{3CCC2B74-8FA6-4429-97FB-0D9E944B70AF}" type="pres">
      <dgm:prSet presAssocID="{02AD4633-9104-4ADD-A4AC-FCF998E7D650}" presName="textNode" presStyleLbl="node1" presStyleIdx="3" presStyleCnt="4" custScaleX="44716" custScaleY="56714">
        <dgm:presLayoutVars>
          <dgm:bulletEnabled val="1"/>
        </dgm:presLayoutVars>
      </dgm:prSet>
      <dgm:spPr/>
    </dgm:pt>
  </dgm:ptLst>
  <dgm:cxnLst>
    <dgm:cxn modelId="{E1E74802-3B10-4D6E-A49F-931CCCE499CF}" srcId="{59DD918A-4251-4073-B495-648ADBE719E8}" destId="{B5ECF9B7-C256-4423-A9F4-8F2A3DDA14EE}" srcOrd="1" destOrd="0" parTransId="{4138C07A-1218-425E-A272-02D94F52821A}" sibTransId="{6803AD80-F25B-4E98-84B3-6A559E35430B}"/>
    <dgm:cxn modelId="{E645180C-DE99-462C-AF29-233F688F6E02}" type="presOf" srcId="{C4C59EE4-D739-4CAD-81CE-0A49F48F1C68}" destId="{4F459261-4979-4EA0-9CA9-1C66A17B6178}" srcOrd="0" destOrd="0" presId="urn:microsoft.com/office/officeart/2005/8/layout/hProcess9"/>
    <dgm:cxn modelId="{68E8AE14-2909-487B-9752-48391D48540A}" type="presOf" srcId="{02AD4633-9104-4ADD-A4AC-FCF998E7D650}" destId="{3CCC2B74-8FA6-4429-97FB-0D9E944B70AF}" srcOrd="0" destOrd="0" presId="urn:microsoft.com/office/officeart/2005/8/layout/hProcess9"/>
    <dgm:cxn modelId="{B37B8A60-5288-415B-9D88-EC7E089AF9E6}" type="presOf" srcId="{59DD918A-4251-4073-B495-648ADBE719E8}" destId="{A02AB215-AFEB-475E-8ECB-1E495BBD75A0}" srcOrd="0" destOrd="0" presId="urn:microsoft.com/office/officeart/2005/8/layout/hProcess9"/>
    <dgm:cxn modelId="{C3F8649F-9D10-44D0-BBFB-463AA50B15FB}" type="presOf" srcId="{9818B1C8-A88B-4582-935D-D925B3F892F2}" destId="{C5945C51-1D49-4D32-97A1-2E0381A904D0}" srcOrd="0" destOrd="0" presId="urn:microsoft.com/office/officeart/2005/8/layout/hProcess9"/>
    <dgm:cxn modelId="{09B8F5A3-8E58-4B0A-9725-36B6E8E4357A}" srcId="{59DD918A-4251-4073-B495-648ADBE719E8}" destId="{C4C59EE4-D739-4CAD-81CE-0A49F48F1C68}" srcOrd="2" destOrd="0" parTransId="{86A3B287-390E-4EA0-85C5-AD574DF525BD}" sibTransId="{A3F39EC6-E0B5-4C2D-813B-3C353D9F72F1}"/>
    <dgm:cxn modelId="{5E1A35A7-661B-4B55-B549-03B1A27B2052}" srcId="{59DD918A-4251-4073-B495-648ADBE719E8}" destId="{9818B1C8-A88B-4582-935D-D925B3F892F2}" srcOrd="0" destOrd="0" parTransId="{5266E506-603D-48BF-937F-8840E356B4BB}" sibTransId="{5E21CB3C-35CA-4B0A-98D8-1CE53803C0F9}"/>
    <dgm:cxn modelId="{3DE248EC-AED4-4477-B376-190D516BE67E}" type="presOf" srcId="{B5ECF9B7-C256-4423-A9F4-8F2A3DDA14EE}" destId="{B6145E7D-0251-43B1-B90F-02AFF40471FB}" srcOrd="0" destOrd="0" presId="urn:microsoft.com/office/officeart/2005/8/layout/hProcess9"/>
    <dgm:cxn modelId="{89739AF1-977B-4B11-B038-FC11453B047F}" srcId="{59DD918A-4251-4073-B495-648ADBE719E8}" destId="{02AD4633-9104-4ADD-A4AC-FCF998E7D650}" srcOrd="3" destOrd="0" parTransId="{E1CD1CA1-91F4-43D2-8503-FCB49881DBFC}" sibTransId="{7373416A-D4E1-44D1-827D-98C9A94BC1AC}"/>
    <dgm:cxn modelId="{0FE635F3-700B-4692-B971-40AFCA72E77E}" type="presParOf" srcId="{A02AB215-AFEB-475E-8ECB-1E495BBD75A0}" destId="{12AF9B06-7724-4EF1-B479-E2C74CC3EE53}" srcOrd="0" destOrd="0" presId="urn:microsoft.com/office/officeart/2005/8/layout/hProcess9"/>
    <dgm:cxn modelId="{E901DD3B-5E12-469C-98FB-F0B3CC74F569}" type="presParOf" srcId="{A02AB215-AFEB-475E-8ECB-1E495BBD75A0}" destId="{49B56EBE-F410-4A5D-ACD5-CDD9582A1B2F}" srcOrd="1" destOrd="0" presId="urn:microsoft.com/office/officeart/2005/8/layout/hProcess9"/>
    <dgm:cxn modelId="{17A937EE-345E-4FCC-92E8-6342C0BF87AE}" type="presParOf" srcId="{49B56EBE-F410-4A5D-ACD5-CDD9582A1B2F}" destId="{C5945C51-1D49-4D32-97A1-2E0381A904D0}" srcOrd="0" destOrd="0" presId="urn:microsoft.com/office/officeart/2005/8/layout/hProcess9"/>
    <dgm:cxn modelId="{1D4DAC3D-A30D-4949-9A48-C52796796306}" type="presParOf" srcId="{49B56EBE-F410-4A5D-ACD5-CDD9582A1B2F}" destId="{49F15711-92B9-4B7A-9B71-7CD809F2CA2E}" srcOrd="1" destOrd="0" presId="urn:microsoft.com/office/officeart/2005/8/layout/hProcess9"/>
    <dgm:cxn modelId="{8F8A3369-7AA2-4D4C-802B-75DD691043B1}" type="presParOf" srcId="{49B56EBE-F410-4A5D-ACD5-CDD9582A1B2F}" destId="{B6145E7D-0251-43B1-B90F-02AFF40471FB}" srcOrd="2" destOrd="0" presId="urn:microsoft.com/office/officeart/2005/8/layout/hProcess9"/>
    <dgm:cxn modelId="{FF9D515C-1203-4AB3-A353-E6349641703C}" type="presParOf" srcId="{49B56EBE-F410-4A5D-ACD5-CDD9582A1B2F}" destId="{4212E98C-0A09-4304-8994-BE3CA55DAFBB}" srcOrd="3" destOrd="0" presId="urn:microsoft.com/office/officeart/2005/8/layout/hProcess9"/>
    <dgm:cxn modelId="{CBD95BD4-C8A8-4021-A730-01A2B86A2CF0}" type="presParOf" srcId="{49B56EBE-F410-4A5D-ACD5-CDD9582A1B2F}" destId="{4F459261-4979-4EA0-9CA9-1C66A17B6178}" srcOrd="4" destOrd="0" presId="urn:microsoft.com/office/officeart/2005/8/layout/hProcess9"/>
    <dgm:cxn modelId="{9F1C56E4-B962-48C2-AF23-8A6552AE0F05}" type="presParOf" srcId="{49B56EBE-F410-4A5D-ACD5-CDD9582A1B2F}" destId="{18990023-BC1B-4707-8391-9E1865C44634}" srcOrd="5" destOrd="0" presId="urn:microsoft.com/office/officeart/2005/8/layout/hProcess9"/>
    <dgm:cxn modelId="{A15124F7-1581-4510-AF85-1108EE32C5CF}" type="presParOf" srcId="{49B56EBE-F410-4A5D-ACD5-CDD9582A1B2F}" destId="{3CCC2B74-8FA6-4429-97FB-0D9E944B70AF}"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7FF0D-7B55-43B1-8461-668EF7181AF4}">
      <dsp:nvSpPr>
        <dsp:cNvPr id="0" name=""/>
        <dsp:cNvSpPr/>
      </dsp:nvSpPr>
      <dsp:spPr>
        <a:xfrm>
          <a:off x="1141951" y="-83599"/>
          <a:ext cx="4117771" cy="4117771"/>
        </a:xfrm>
        <a:prstGeom prst="circularArrow">
          <a:avLst>
            <a:gd name="adj1" fmla="val 4668"/>
            <a:gd name="adj2" fmla="val 272909"/>
            <a:gd name="adj3" fmla="val 12974679"/>
            <a:gd name="adj4" fmla="val 17933909"/>
            <a:gd name="adj5" fmla="val 484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944785-0A07-457C-9E0C-31AA611B7F19}">
      <dsp:nvSpPr>
        <dsp:cNvPr id="0" name=""/>
        <dsp:cNvSpPr/>
      </dsp:nvSpPr>
      <dsp:spPr>
        <a:xfrm>
          <a:off x="1880179" y="975"/>
          <a:ext cx="2641316" cy="132065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Product</a:t>
          </a:r>
        </a:p>
      </dsp:txBody>
      <dsp:txXfrm>
        <a:off x="1944648" y="65444"/>
        <a:ext cx="2512378" cy="1191720"/>
      </dsp:txXfrm>
    </dsp:sp>
    <dsp:sp modelId="{187326DE-ED8A-49EA-97CA-6AF8D5E28F84}">
      <dsp:nvSpPr>
        <dsp:cNvPr id="0" name=""/>
        <dsp:cNvSpPr/>
      </dsp:nvSpPr>
      <dsp:spPr>
        <a:xfrm>
          <a:off x="3358733" y="1479528"/>
          <a:ext cx="2641316" cy="132065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Waste</a:t>
          </a:r>
        </a:p>
      </dsp:txBody>
      <dsp:txXfrm>
        <a:off x="3423202" y="1543997"/>
        <a:ext cx="2512378" cy="1191720"/>
      </dsp:txXfrm>
    </dsp:sp>
    <dsp:sp modelId="{A560504D-A37F-4CCC-B48A-C547BC7108E7}">
      <dsp:nvSpPr>
        <dsp:cNvPr id="0" name=""/>
        <dsp:cNvSpPr/>
      </dsp:nvSpPr>
      <dsp:spPr>
        <a:xfrm>
          <a:off x="1880179" y="2958082"/>
          <a:ext cx="2641316" cy="132065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Recycling Process</a:t>
          </a:r>
        </a:p>
      </dsp:txBody>
      <dsp:txXfrm>
        <a:off x="1944648" y="3022551"/>
        <a:ext cx="2512378" cy="1191720"/>
      </dsp:txXfrm>
    </dsp:sp>
    <dsp:sp modelId="{80587D44-5554-4885-864A-EF127BECC196}">
      <dsp:nvSpPr>
        <dsp:cNvPr id="0" name=""/>
        <dsp:cNvSpPr/>
      </dsp:nvSpPr>
      <dsp:spPr>
        <a:xfrm>
          <a:off x="401625" y="1479528"/>
          <a:ext cx="2641316" cy="132065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New “Raw” Material</a:t>
          </a:r>
        </a:p>
      </dsp:txBody>
      <dsp:txXfrm>
        <a:off x="466094" y="1543997"/>
        <a:ext cx="2512378" cy="11917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3545E-A7E4-4584-ADDA-48135A942C59}">
      <dsp:nvSpPr>
        <dsp:cNvPr id="0" name=""/>
        <dsp:cNvSpPr/>
      </dsp:nvSpPr>
      <dsp:spPr>
        <a:xfrm rot="5400000">
          <a:off x="1754157" y="889141"/>
          <a:ext cx="1392271"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2A3F5B-216B-49E3-A3F0-8BA5DF57FE8D}">
      <dsp:nvSpPr>
        <dsp:cNvPr id="0" name=""/>
        <dsp:cNvSpPr/>
      </dsp:nvSpPr>
      <dsp:spPr>
        <a:xfrm>
          <a:off x="2074330" y="436"/>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Visually Identify Waste</a:t>
          </a:r>
        </a:p>
      </dsp:txBody>
      <dsp:txXfrm>
        <a:off x="2107096" y="33202"/>
        <a:ext cx="1798986" cy="1053179"/>
      </dsp:txXfrm>
    </dsp:sp>
    <dsp:sp modelId="{1E692C18-CF35-408F-8F27-EE2584020180}">
      <dsp:nvSpPr>
        <dsp:cNvPr id="0" name=""/>
        <dsp:cNvSpPr/>
      </dsp:nvSpPr>
      <dsp:spPr>
        <a:xfrm rot="5400000">
          <a:off x="1754157" y="2287530"/>
          <a:ext cx="1392271"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75746A2-F48E-44DE-BCA3-818ABA2AC869}">
      <dsp:nvSpPr>
        <dsp:cNvPr id="0" name=""/>
        <dsp:cNvSpPr/>
      </dsp:nvSpPr>
      <dsp:spPr>
        <a:xfrm>
          <a:off x="2074330" y="1398825"/>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Check if Waste Needs to be Classified</a:t>
          </a:r>
        </a:p>
      </dsp:txBody>
      <dsp:txXfrm>
        <a:off x="2107096" y="1431591"/>
        <a:ext cx="1798986" cy="1053179"/>
      </dsp:txXfrm>
    </dsp:sp>
    <dsp:sp modelId="{DFB00608-676D-4B38-9FD1-994FB7B119CD}">
      <dsp:nvSpPr>
        <dsp:cNvPr id="0" name=""/>
        <dsp:cNvSpPr/>
      </dsp:nvSpPr>
      <dsp:spPr>
        <a:xfrm>
          <a:off x="2453351" y="2986725"/>
          <a:ext cx="2473692"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55B49B4-FB81-47D9-95B7-88ACCFA192A7}">
      <dsp:nvSpPr>
        <dsp:cNvPr id="0" name=""/>
        <dsp:cNvSpPr/>
      </dsp:nvSpPr>
      <dsp:spPr>
        <a:xfrm>
          <a:off x="2074330" y="2797214"/>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Identify Assessment Procedure</a:t>
          </a:r>
        </a:p>
      </dsp:txBody>
      <dsp:txXfrm>
        <a:off x="2107096" y="2829980"/>
        <a:ext cx="1798986" cy="1053179"/>
      </dsp:txXfrm>
    </dsp:sp>
    <dsp:sp modelId="{3C8512D8-8B6C-4974-8A1D-8D78D9A585B3}">
      <dsp:nvSpPr>
        <dsp:cNvPr id="0" name=""/>
        <dsp:cNvSpPr/>
      </dsp:nvSpPr>
      <dsp:spPr>
        <a:xfrm rot="16200000">
          <a:off x="4233967" y="2287530"/>
          <a:ext cx="1392271"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D42572-0AF7-42EB-9BE0-9E3D88E34582}">
      <dsp:nvSpPr>
        <dsp:cNvPr id="0" name=""/>
        <dsp:cNvSpPr/>
      </dsp:nvSpPr>
      <dsp:spPr>
        <a:xfrm>
          <a:off x="4554140" y="2797214"/>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Identify “Persistent Organic Pollutants”</a:t>
          </a:r>
        </a:p>
      </dsp:txBody>
      <dsp:txXfrm>
        <a:off x="4586906" y="2829980"/>
        <a:ext cx="1798986" cy="1053179"/>
      </dsp:txXfrm>
    </dsp:sp>
    <dsp:sp modelId="{F5B8717F-3AFD-4442-98E8-370289DCBE63}">
      <dsp:nvSpPr>
        <dsp:cNvPr id="0" name=""/>
        <dsp:cNvSpPr/>
      </dsp:nvSpPr>
      <dsp:spPr>
        <a:xfrm rot="16200000">
          <a:off x="4233967" y="889141"/>
          <a:ext cx="1392271"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1877B5A-7D9C-43ED-B07E-CC84F42A84B5}">
      <dsp:nvSpPr>
        <dsp:cNvPr id="0" name=""/>
        <dsp:cNvSpPr/>
      </dsp:nvSpPr>
      <dsp:spPr>
        <a:xfrm>
          <a:off x="4554140" y="1398825"/>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Identify Hazardous Chemicals</a:t>
          </a:r>
        </a:p>
      </dsp:txBody>
      <dsp:txXfrm>
        <a:off x="4586906" y="1431591"/>
        <a:ext cx="1798986" cy="1053179"/>
      </dsp:txXfrm>
    </dsp:sp>
    <dsp:sp modelId="{D1E418F5-3CCF-49FC-A2B0-95CEF8124BAA}">
      <dsp:nvSpPr>
        <dsp:cNvPr id="0" name=""/>
        <dsp:cNvSpPr/>
      </dsp:nvSpPr>
      <dsp:spPr>
        <a:xfrm>
          <a:off x="4933161" y="189947"/>
          <a:ext cx="2473692"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1EE0541-2F6F-4456-8562-DD483E9BA9D1}">
      <dsp:nvSpPr>
        <dsp:cNvPr id="0" name=""/>
        <dsp:cNvSpPr/>
      </dsp:nvSpPr>
      <dsp:spPr>
        <a:xfrm>
          <a:off x="4554140" y="436"/>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Assess Chemical Composition</a:t>
          </a:r>
        </a:p>
      </dsp:txBody>
      <dsp:txXfrm>
        <a:off x="4586906" y="33202"/>
        <a:ext cx="1798986" cy="1053179"/>
      </dsp:txXfrm>
    </dsp:sp>
    <dsp:sp modelId="{52183494-08C3-4DFD-997B-2B8A3958EA5A}">
      <dsp:nvSpPr>
        <dsp:cNvPr id="0" name=""/>
        <dsp:cNvSpPr/>
      </dsp:nvSpPr>
      <dsp:spPr>
        <a:xfrm rot="5400000">
          <a:off x="6713776" y="889141"/>
          <a:ext cx="1392271"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2F4088-3131-41E5-B0B9-7A7FC1B98361}">
      <dsp:nvSpPr>
        <dsp:cNvPr id="0" name=""/>
        <dsp:cNvSpPr/>
      </dsp:nvSpPr>
      <dsp:spPr>
        <a:xfrm>
          <a:off x="7033950" y="436"/>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Determine Hazardous Properties of the Waste</a:t>
          </a:r>
        </a:p>
      </dsp:txBody>
      <dsp:txXfrm>
        <a:off x="7066716" y="33202"/>
        <a:ext cx="1798986" cy="1053179"/>
      </dsp:txXfrm>
    </dsp:sp>
    <dsp:sp modelId="{4F767CA4-5265-4B09-B1F9-A23C45326220}">
      <dsp:nvSpPr>
        <dsp:cNvPr id="0" name=""/>
        <dsp:cNvSpPr/>
      </dsp:nvSpPr>
      <dsp:spPr>
        <a:xfrm rot="5400000">
          <a:off x="6713776" y="2287530"/>
          <a:ext cx="1392271" cy="167806"/>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9CED19C-599B-4FF0-B0D0-76FEF701C50D}">
      <dsp:nvSpPr>
        <dsp:cNvPr id="0" name=""/>
        <dsp:cNvSpPr/>
      </dsp:nvSpPr>
      <dsp:spPr>
        <a:xfrm>
          <a:off x="7033950" y="1398825"/>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Assign EWC code</a:t>
          </a:r>
        </a:p>
      </dsp:txBody>
      <dsp:txXfrm>
        <a:off x="7066716" y="1431591"/>
        <a:ext cx="1798986" cy="1053179"/>
      </dsp:txXfrm>
    </dsp:sp>
    <dsp:sp modelId="{CD040E70-5875-4C8B-8DC2-156BD99A2F19}">
      <dsp:nvSpPr>
        <dsp:cNvPr id="0" name=""/>
        <dsp:cNvSpPr/>
      </dsp:nvSpPr>
      <dsp:spPr>
        <a:xfrm>
          <a:off x="7033950" y="2797214"/>
          <a:ext cx="1864518" cy="111871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Describe Waste</a:t>
          </a:r>
        </a:p>
      </dsp:txBody>
      <dsp:txXfrm>
        <a:off x="7066716" y="2829980"/>
        <a:ext cx="1798986" cy="1053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AF9B06-7724-4EF1-B479-E2C74CC3EE53}">
      <dsp:nvSpPr>
        <dsp:cNvPr id="0" name=""/>
        <dsp:cNvSpPr/>
      </dsp:nvSpPr>
      <dsp:spPr>
        <a:xfrm>
          <a:off x="822959" y="0"/>
          <a:ext cx="9326880" cy="423227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945C51-1D49-4D32-97A1-2E0381A904D0}">
      <dsp:nvSpPr>
        <dsp:cNvPr id="0" name=""/>
        <dsp:cNvSpPr/>
      </dsp:nvSpPr>
      <dsp:spPr>
        <a:xfrm>
          <a:off x="934595" y="1567499"/>
          <a:ext cx="2032549" cy="109727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Raw Material</a:t>
          </a:r>
        </a:p>
      </dsp:txBody>
      <dsp:txXfrm>
        <a:off x="988160" y="1621064"/>
        <a:ext cx="1925419" cy="990146"/>
      </dsp:txXfrm>
    </dsp:sp>
    <dsp:sp modelId="{B6145E7D-0251-43B1-B90F-02AFF40471FB}">
      <dsp:nvSpPr>
        <dsp:cNvPr id="0" name=""/>
        <dsp:cNvSpPr/>
      </dsp:nvSpPr>
      <dsp:spPr>
        <a:xfrm>
          <a:off x="3437561" y="1605598"/>
          <a:ext cx="1901059" cy="102107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Crush</a:t>
          </a:r>
        </a:p>
      </dsp:txBody>
      <dsp:txXfrm>
        <a:off x="3487406" y="1655443"/>
        <a:ext cx="1801369" cy="921388"/>
      </dsp:txXfrm>
    </dsp:sp>
    <dsp:sp modelId="{4F459261-4979-4EA0-9CA9-1C66A17B6178}">
      <dsp:nvSpPr>
        <dsp:cNvPr id="0" name=""/>
        <dsp:cNvSpPr/>
      </dsp:nvSpPr>
      <dsp:spPr>
        <a:xfrm>
          <a:off x="5809036" y="1651315"/>
          <a:ext cx="2075463" cy="9296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Screen</a:t>
          </a:r>
        </a:p>
      </dsp:txBody>
      <dsp:txXfrm>
        <a:off x="5854417" y="1696696"/>
        <a:ext cx="1984701" cy="838882"/>
      </dsp:txXfrm>
    </dsp:sp>
    <dsp:sp modelId="{3CCC2B74-8FA6-4429-97FB-0D9E944B70AF}">
      <dsp:nvSpPr>
        <dsp:cNvPr id="0" name=""/>
        <dsp:cNvSpPr/>
      </dsp:nvSpPr>
      <dsp:spPr>
        <a:xfrm>
          <a:off x="8354915" y="1636079"/>
          <a:ext cx="1683288" cy="96011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Stockpiled</a:t>
          </a:r>
        </a:p>
      </dsp:txBody>
      <dsp:txXfrm>
        <a:off x="8401784" y="1682948"/>
        <a:ext cx="1589550" cy="86637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8.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5E84AD4-97D5-4566-A467-FF615CEFD78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2139891E-F333-466A-87E9-78BF96113C31}"/>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smtClean="0">
                <a:latin typeface="+mn-lt"/>
              </a:defRPr>
            </a:lvl1pPr>
          </a:lstStyle>
          <a:p>
            <a:pPr>
              <a:defRPr/>
            </a:pPr>
            <a:fld id="{98B293F6-8DEF-4CFC-B262-7316442411E5}" type="datetimeFigureOut">
              <a:rPr lang="en-GB"/>
              <a:pPr>
                <a:defRPr/>
              </a:pPr>
              <a:t>06/03/2019</a:t>
            </a:fld>
            <a:endParaRPr lang="en-GB"/>
          </a:p>
        </p:txBody>
      </p:sp>
      <p:sp>
        <p:nvSpPr>
          <p:cNvPr id="4" name="Slide Image Placeholder 3">
            <a:extLst>
              <a:ext uri="{FF2B5EF4-FFF2-40B4-BE49-F238E27FC236}">
                <a16:creationId xmlns:a16="http://schemas.microsoft.com/office/drawing/2014/main" id="{68B722FD-AAB7-4713-A643-CD26FFC7AB0D}"/>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CF6A70C8-62D3-473B-A212-3EB97761E496}"/>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6BFA956C-F453-4612-8B67-AA98D799E4D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F057E7C2-98E3-4353-805C-F5A47B6FDFD8}"/>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smtClean="0">
                <a:latin typeface="+mn-lt"/>
              </a:defRPr>
            </a:lvl1pPr>
          </a:lstStyle>
          <a:p>
            <a:pPr>
              <a:defRPr/>
            </a:pPr>
            <a:fld id="{7A781AE0-E97D-4C15-872C-7C8563E4B09F}"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42562EFC-01EB-43DF-95BC-C5BB1D820C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E4E40F53-AAB9-483A-9463-A2DD442A6E6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6148" name="Slide Number Placeholder 3">
            <a:extLst>
              <a:ext uri="{FF2B5EF4-FFF2-40B4-BE49-F238E27FC236}">
                <a16:creationId xmlns:a16="http://schemas.microsoft.com/office/drawing/2014/main" id="{12AF7489-26D1-45E5-A51D-47A6920E655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5B726A4D-FCBF-4E52-9A6C-0272FA274F1C}" type="slidenum">
              <a:rPr lang="en-GB" altLang="en-US">
                <a:solidFill>
                  <a:srgbClr val="000000"/>
                </a:solidFill>
                <a:latin typeface="Calibri" panose="020F0502020204030204" pitchFamily="34" charset="0"/>
              </a:rPr>
              <a:pPr fontAlgn="base">
                <a:spcBef>
                  <a:spcPct val="0"/>
                </a:spcBef>
                <a:spcAft>
                  <a:spcPct val="0"/>
                </a:spcAft>
              </a:pPr>
              <a:t>1</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B736F9A6-882D-4D21-8001-7D8A429B282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12BB623-03B9-48A4-8706-11F1086775A4}"/>
              </a:ext>
            </a:extLst>
          </p:cNvPr>
          <p:cNvSpPr>
            <a:spLocks noGrp="1"/>
          </p:cNvSpPr>
          <p:nvPr>
            <p:ph type="body" idx="1"/>
          </p:nvPr>
        </p:nvSpPr>
        <p:spPr/>
        <p:txBody>
          <a:bodyPr/>
          <a:lstStyle/>
          <a:p>
            <a:pPr fontAlgn="auto">
              <a:spcBef>
                <a:spcPts val="0"/>
              </a:spcBef>
              <a:spcAft>
                <a:spcPts val="0"/>
              </a:spcAft>
              <a:defRPr/>
            </a:pPr>
            <a:r>
              <a:rPr lang="en-GB" dirty="0"/>
              <a:t>My background is in Chemistry, prior to coming to UWTSD, I did my BSC and MSC in Chemistry and I worked on extracting medicinal chemicals from plants.</a:t>
            </a:r>
          </a:p>
          <a:p>
            <a:pPr fontAlgn="auto">
              <a:spcBef>
                <a:spcPts val="0"/>
              </a:spcBef>
              <a:spcAft>
                <a:spcPts val="0"/>
              </a:spcAft>
              <a:defRPr/>
            </a:pPr>
            <a:r>
              <a:rPr lang="en-GB" dirty="0"/>
              <a:t>I began my career at UWTSD working on a Knowledge Transfer Partnership (KTP), where I was the KTP Associate. This project was conducted jointly with Stenor Environmental Services Ltd (Stenor).</a:t>
            </a:r>
          </a:p>
          <a:p>
            <a:pPr fontAlgn="auto">
              <a:spcBef>
                <a:spcPts val="0"/>
              </a:spcBef>
              <a:spcAft>
                <a:spcPts val="0"/>
              </a:spcAft>
              <a:defRPr/>
            </a:pPr>
            <a:endParaRPr lang="en-GB" dirty="0"/>
          </a:p>
          <a:p>
            <a:pPr fontAlgn="auto">
              <a:spcBef>
                <a:spcPts val="0"/>
              </a:spcBef>
              <a:spcAft>
                <a:spcPts val="0"/>
              </a:spcAft>
              <a:defRPr/>
            </a:pPr>
            <a:r>
              <a:rPr lang="en-GB" dirty="0"/>
              <a:t>Stenor’ main business activities are:</a:t>
            </a:r>
          </a:p>
          <a:p>
            <a:pPr fontAlgn="auto">
              <a:spcBef>
                <a:spcPts val="0"/>
              </a:spcBef>
              <a:spcAft>
                <a:spcPts val="0"/>
              </a:spcAft>
              <a:defRPr/>
            </a:pPr>
            <a:endParaRPr lang="en-GB" dirty="0"/>
          </a:p>
          <a:p>
            <a:pPr marL="228600" indent="-228600" fontAlgn="auto">
              <a:spcBef>
                <a:spcPts val="0"/>
              </a:spcBef>
              <a:spcAft>
                <a:spcPts val="0"/>
              </a:spcAft>
              <a:buFontTx/>
              <a:buAutoNum type="arabicParenR"/>
              <a:defRPr/>
            </a:pPr>
            <a:r>
              <a:rPr lang="en-GB" dirty="0"/>
              <a:t>Supply of Recycled Aggregates</a:t>
            </a:r>
          </a:p>
          <a:p>
            <a:pPr marL="228600" indent="-228600" fontAlgn="auto">
              <a:spcBef>
                <a:spcPts val="0"/>
              </a:spcBef>
              <a:spcAft>
                <a:spcPts val="0"/>
              </a:spcAft>
              <a:buFontTx/>
              <a:buAutoNum type="arabicParenR"/>
              <a:defRPr/>
            </a:pPr>
            <a:r>
              <a:rPr lang="en-GB" dirty="0"/>
              <a:t>Manufactured Soils</a:t>
            </a:r>
          </a:p>
          <a:p>
            <a:pPr fontAlgn="auto">
              <a:spcBef>
                <a:spcPts val="0"/>
              </a:spcBef>
              <a:spcAft>
                <a:spcPts val="0"/>
              </a:spcAft>
              <a:defRPr/>
            </a:pPr>
            <a:endParaRPr lang="en-GB" dirty="0"/>
          </a:p>
          <a:p>
            <a:pPr fontAlgn="auto">
              <a:spcBef>
                <a:spcPts val="0"/>
              </a:spcBef>
              <a:spcAft>
                <a:spcPts val="0"/>
              </a:spcAft>
              <a:defRPr/>
            </a:pPr>
            <a:r>
              <a:rPr lang="en-GB" dirty="0"/>
              <a:t>Directly Related to this, they also Provide a Waste Removal Service for Specific Construction and Demolition Wastes:</a:t>
            </a:r>
          </a:p>
          <a:p>
            <a:pPr fontAlgn="auto">
              <a:spcBef>
                <a:spcPts val="0"/>
              </a:spcBef>
              <a:spcAft>
                <a:spcPts val="0"/>
              </a:spcAft>
              <a:defRPr/>
            </a:pPr>
            <a:endParaRPr lang="en-GB" dirty="0"/>
          </a:p>
          <a:p>
            <a:pPr marL="228600" indent="-228600" fontAlgn="auto">
              <a:spcBef>
                <a:spcPts val="0"/>
              </a:spcBef>
              <a:spcAft>
                <a:spcPts val="0"/>
              </a:spcAft>
              <a:buFontTx/>
              <a:buAutoNum type="arabicParenR"/>
              <a:defRPr/>
            </a:pPr>
            <a:r>
              <a:rPr lang="en-GB" dirty="0"/>
              <a:t>Soils</a:t>
            </a:r>
          </a:p>
          <a:p>
            <a:pPr marL="228600" indent="-228600" fontAlgn="auto">
              <a:spcBef>
                <a:spcPts val="0"/>
              </a:spcBef>
              <a:spcAft>
                <a:spcPts val="0"/>
              </a:spcAft>
              <a:buFontTx/>
              <a:buAutoNum type="arabicParenR"/>
              <a:defRPr/>
            </a:pPr>
            <a:r>
              <a:rPr lang="en-GB" dirty="0"/>
              <a:t>Stones</a:t>
            </a:r>
          </a:p>
          <a:p>
            <a:pPr marL="228600" indent="-228600" fontAlgn="auto">
              <a:spcBef>
                <a:spcPts val="0"/>
              </a:spcBef>
              <a:spcAft>
                <a:spcPts val="0"/>
              </a:spcAft>
              <a:buFontTx/>
              <a:buAutoNum type="arabicParenR"/>
              <a:defRPr/>
            </a:pPr>
            <a:r>
              <a:rPr lang="en-GB" dirty="0"/>
              <a:t>Hardcore</a:t>
            </a:r>
          </a:p>
          <a:p>
            <a:pPr fontAlgn="auto">
              <a:spcBef>
                <a:spcPts val="0"/>
              </a:spcBef>
              <a:spcAft>
                <a:spcPts val="0"/>
              </a:spcAft>
              <a:defRPr/>
            </a:pPr>
            <a:endParaRPr lang="en-GB" dirty="0"/>
          </a:p>
          <a:p>
            <a:pPr fontAlgn="auto">
              <a:spcBef>
                <a:spcPts val="0"/>
              </a:spcBef>
              <a:spcAft>
                <a:spcPts val="0"/>
              </a:spcAft>
              <a:defRPr/>
            </a:pPr>
            <a:r>
              <a:rPr lang="en-GB" dirty="0"/>
              <a:t>The term Hardcore normally reincludes:</a:t>
            </a:r>
          </a:p>
          <a:p>
            <a:pPr fontAlgn="auto">
              <a:spcBef>
                <a:spcPts val="0"/>
              </a:spcBef>
              <a:spcAft>
                <a:spcPts val="0"/>
              </a:spcAft>
              <a:defRPr/>
            </a:pPr>
            <a:endParaRPr lang="en-GB" dirty="0"/>
          </a:p>
          <a:p>
            <a:pPr marL="228600" indent="-228600" fontAlgn="auto">
              <a:spcBef>
                <a:spcPts val="0"/>
              </a:spcBef>
              <a:spcAft>
                <a:spcPts val="0"/>
              </a:spcAft>
              <a:buFontTx/>
              <a:buAutoNum type="arabicParenR"/>
              <a:defRPr/>
            </a:pPr>
            <a:r>
              <a:rPr lang="en-GB" dirty="0"/>
              <a:t>Concrete Products</a:t>
            </a:r>
          </a:p>
          <a:p>
            <a:pPr marL="228600" indent="-228600" fontAlgn="auto">
              <a:spcBef>
                <a:spcPts val="0"/>
              </a:spcBef>
              <a:spcAft>
                <a:spcPts val="0"/>
              </a:spcAft>
              <a:buFontTx/>
              <a:buAutoNum type="arabicParenR"/>
              <a:defRPr/>
            </a:pPr>
            <a:r>
              <a:rPr lang="en-GB" dirty="0"/>
              <a:t>Bricks</a:t>
            </a:r>
          </a:p>
          <a:p>
            <a:pPr marL="228600" indent="-228600" fontAlgn="auto">
              <a:spcBef>
                <a:spcPts val="0"/>
              </a:spcBef>
              <a:spcAft>
                <a:spcPts val="0"/>
              </a:spcAft>
              <a:buFontTx/>
              <a:buAutoNum type="arabicParenR"/>
              <a:defRPr/>
            </a:pPr>
            <a:r>
              <a:rPr lang="en-GB" dirty="0"/>
              <a:t>Mortar</a:t>
            </a:r>
          </a:p>
          <a:p>
            <a:pPr fontAlgn="auto">
              <a:spcBef>
                <a:spcPts val="0"/>
              </a:spcBef>
              <a:spcAft>
                <a:spcPts val="0"/>
              </a:spcAft>
              <a:defRPr/>
            </a:pPr>
            <a:r>
              <a:rPr lang="en-GB" dirty="0"/>
              <a:t>(this term is typically applied when the materials are somewhat crushed or broken up)</a:t>
            </a:r>
          </a:p>
          <a:p>
            <a:pPr fontAlgn="auto">
              <a:spcBef>
                <a:spcPts val="0"/>
              </a:spcBef>
              <a:spcAft>
                <a:spcPts val="0"/>
              </a:spcAft>
              <a:defRPr/>
            </a:pPr>
            <a:endParaRPr lang="en-GB" dirty="0"/>
          </a:p>
          <a:p>
            <a:pPr fontAlgn="auto">
              <a:spcBef>
                <a:spcPts val="0"/>
              </a:spcBef>
              <a:spcAft>
                <a:spcPts val="0"/>
              </a:spcAft>
              <a:defRPr/>
            </a:pPr>
            <a:r>
              <a:rPr lang="en-GB" dirty="0"/>
              <a:t>Whilst working with alongside Stenor I have attained a significant amount of knowledge regarding:</a:t>
            </a:r>
          </a:p>
          <a:p>
            <a:pPr marL="228600" indent="-228600" fontAlgn="auto">
              <a:spcBef>
                <a:spcPts val="0"/>
              </a:spcBef>
              <a:spcAft>
                <a:spcPts val="0"/>
              </a:spcAft>
              <a:buFontTx/>
              <a:buAutoNum type="arabicParenR"/>
              <a:defRPr/>
            </a:pPr>
            <a:r>
              <a:rPr lang="en-GB" dirty="0"/>
              <a:t>The manufacture of Aggregates &amp; Soil Products, which are generated from wastes originating within the construction industry.</a:t>
            </a:r>
          </a:p>
          <a:p>
            <a:pPr marL="228600" indent="-228600" fontAlgn="auto">
              <a:spcBef>
                <a:spcPts val="0"/>
              </a:spcBef>
              <a:spcAft>
                <a:spcPts val="0"/>
              </a:spcAft>
              <a:buFontTx/>
              <a:buAutoNum type="arabicParenR"/>
              <a:defRPr/>
            </a:pPr>
            <a:r>
              <a:rPr lang="en-GB" dirty="0"/>
              <a:t>The technical specifications which must be adhered to for High Quality Aggregate &amp; Soil products.</a:t>
            </a:r>
          </a:p>
          <a:p>
            <a:pPr marL="228600" indent="-228600" fontAlgn="auto">
              <a:spcBef>
                <a:spcPts val="0"/>
              </a:spcBef>
              <a:spcAft>
                <a:spcPts val="0"/>
              </a:spcAft>
              <a:buFontTx/>
              <a:buAutoNum type="arabicParenR"/>
              <a:defRPr/>
            </a:pPr>
            <a:r>
              <a:rPr lang="en-GB" dirty="0"/>
              <a:t>Legal requirements of contamination levels within waste materials used to generate recycled Aggregate &amp; Soil Products.</a:t>
            </a:r>
          </a:p>
          <a:p>
            <a:pPr fontAlgn="auto">
              <a:spcBef>
                <a:spcPts val="0"/>
              </a:spcBef>
              <a:spcAft>
                <a:spcPts val="0"/>
              </a:spcAft>
              <a:defRPr/>
            </a:pPr>
            <a:endParaRPr lang="en-GB" dirty="0"/>
          </a:p>
          <a:p>
            <a:pPr fontAlgn="auto">
              <a:spcBef>
                <a:spcPts val="0"/>
              </a:spcBef>
              <a:spcAft>
                <a:spcPts val="0"/>
              </a:spcAft>
              <a:defRPr/>
            </a:pPr>
            <a:r>
              <a:rPr lang="en-GB" dirty="0"/>
              <a:t>We grew the initially successful KTP Project into a PhD Research Project, focusing on many of the same areas of Waste Management and the Creation of New Products from Waste materials.</a:t>
            </a:r>
          </a:p>
          <a:p>
            <a:pPr fontAlgn="auto">
              <a:spcBef>
                <a:spcPts val="0"/>
              </a:spcBef>
              <a:spcAft>
                <a:spcPts val="0"/>
              </a:spcAft>
              <a:defRPr/>
            </a:pPr>
            <a:r>
              <a:rPr lang="en-GB" dirty="0"/>
              <a:t>So, now I am a PhD Candidate, with my specific research focus being the Evaluation of Manufactured </a:t>
            </a:r>
            <a:r>
              <a:rPr lang="en-GB" dirty="0" err="1"/>
              <a:t>Topsoils</a:t>
            </a:r>
            <a:r>
              <a:rPr lang="en-GB" dirty="0"/>
              <a:t>.</a:t>
            </a:r>
          </a:p>
          <a:p>
            <a:pPr fontAlgn="auto">
              <a:spcBef>
                <a:spcPts val="0"/>
              </a:spcBef>
              <a:spcAft>
                <a:spcPts val="0"/>
              </a:spcAft>
              <a:defRPr/>
            </a:pPr>
            <a:endParaRPr lang="en-GB" dirty="0"/>
          </a:p>
          <a:p>
            <a:pPr fontAlgn="auto">
              <a:spcBef>
                <a:spcPts val="0"/>
              </a:spcBef>
              <a:spcAft>
                <a:spcPts val="0"/>
              </a:spcAft>
              <a:defRPr/>
            </a:pPr>
            <a:r>
              <a:rPr lang="en-GB" dirty="0"/>
              <a:t>I am going to use todays session to share my experiences and expertise with you, so that you can better understand how the industry operates!</a:t>
            </a:r>
          </a:p>
          <a:p>
            <a:pPr marL="228600" indent="-228600" fontAlgn="auto">
              <a:spcBef>
                <a:spcPts val="0"/>
              </a:spcBef>
              <a:spcAft>
                <a:spcPts val="0"/>
              </a:spcAft>
              <a:buFontTx/>
              <a:buAutoNum type="arabicParenR"/>
              <a:defRPr/>
            </a:pPr>
            <a:endParaRPr lang="en-GB" dirty="0"/>
          </a:p>
        </p:txBody>
      </p:sp>
      <p:sp>
        <p:nvSpPr>
          <p:cNvPr id="9220" name="Slide Number Placeholder 3">
            <a:extLst>
              <a:ext uri="{FF2B5EF4-FFF2-40B4-BE49-F238E27FC236}">
                <a16:creationId xmlns:a16="http://schemas.microsoft.com/office/drawing/2014/main" id="{A1C2FAC5-59C4-47FB-96AB-7D46DF4DC3E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E602F72E-9D8A-4240-910B-D2F6B72AD55A}" type="slidenum">
              <a:rPr lang="en-GB" altLang="en-US">
                <a:solidFill>
                  <a:srgbClr val="000000"/>
                </a:solidFill>
                <a:latin typeface="Calibri" panose="020F0502020204030204" pitchFamily="34" charset="0"/>
              </a:rPr>
              <a:pPr fontAlgn="base">
                <a:spcBef>
                  <a:spcPct val="0"/>
                </a:spcBef>
                <a:spcAft>
                  <a:spcPct val="0"/>
                </a:spcAft>
              </a:pPr>
              <a:t>2</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The waste I have dealt with include </a:t>
            </a:r>
          </a:p>
          <a:p>
            <a:pPr marL="0" indent="0">
              <a:buNone/>
            </a:pPr>
            <a:endParaRPr lang="en-GB" dirty="0"/>
          </a:p>
          <a:p>
            <a:pPr marL="0" indent="0">
              <a:buNone/>
            </a:pPr>
            <a:r>
              <a:rPr lang="en-GB" dirty="0"/>
              <a:t>Rubble,</a:t>
            </a:r>
          </a:p>
          <a:p>
            <a:pPr marL="0" indent="0">
              <a:buNone/>
            </a:pPr>
            <a:r>
              <a:rPr lang="en-GB" dirty="0"/>
              <a:t>Brick</a:t>
            </a:r>
          </a:p>
          <a:p>
            <a:pPr marL="0" indent="0">
              <a:buNone/>
            </a:pPr>
            <a:r>
              <a:rPr lang="en-GB" dirty="0"/>
              <a:t>Excavation soils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73400D-1125-4CCE-9DC0-5877F373F26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0825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The quantities of Waste being generated by the Construction &amp; Demolition Industry has been increasing and it is anticipated that this trend will continue. As these waste quantities continue to rise, there has been increasing demand for disposal. </a:t>
            </a:r>
          </a:p>
          <a:p>
            <a:endParaRPr lang="en-GB" dirty="0"/>
          </a:p>
          <a:p>
            <a:pPr marL="171450" indent="-171450">
              <a:buFontTx/>
              <a:buChar char="-"/>
            </a:pPr>
            <a:r>
              <a:rPr lang="en-GB" dirty="0"/>
              <a:t>Traditionally these wastes are disposed of into Landfills, however, this uses up scare landfill resources.</a:t>
            </a:r>
          </a:p>
          <a:p>
            <a:pPr marL="171450" indent="-171450">
              <a:buFontTx/>
              <a:buChar char="-"/>
            </a:pPr>
            <a:r>
              <a:rPr lang="en-GB" dirty="0"/>
              <a:t>And if we consider land it self to be a valuable natural resource, then by removing excavation wastes from a construction site and using landfill as disposal may be considered a very inefficient use of a Natural Resource.</a:t>
            </a:r>
          </a:p>
          <a:p>
            <a:pPr marL="171450" indent="-171450">
              <a:buFontTx/>
              <a:buChar char="-"/>
            </a:pPr>
            <a:endParaRPr lang="en-GB" dirty="0"/>
          </a:p>
          <a:p>
            <a:pPr marL="171450" indent="-171450">
              <a:buFontTx/>
              <a:buChar char="-"/>
            </a:pPr>
            <a:r>
              <a:rPr lang="en-GB" dirty="0"/>
              <a:t>What “Escalates” these problems further is the requirement for construction companies to move excavation wastes off-site, as the “spoils” of materials physically get in their way on-site.</a:t>
            </a:r>
          </a:p>
          <a:p>
            <a:pPr marL="171450" indent="-171450">
              <a:buFontTx/>
              <a:buChar char="-"/>
            </a:pPr>
            <a:r>
              <a:rPr lang="en-GB" dirty="0"/>
              <a:t>Therefore Construction companies are often in a rush to remove Excavation Waste off-site and they do not always do this in the most effective manner.</a:t>
            </a:r>
          </a:p>
          <a:p>
            <a:pPr marL="171450" indent="-171450">
              <a:buFontTx/>
              <a:buChar char="-"/>
            </a:pPr>
            <a:endParaRPr lang="en-GB" dirty="0"/>
          </a:p>
          <a:p>
            <a:pPr marL="171450" indent="-171450">
              <a:buFontTx/>
              <a:buChar char="-"/>
            </a:pPr>
            <a:r>
              <a:rPr lang="en-GB" dirty="0"/>
              <a:t>The company partner have a very specific issue related to the Excavation Waste, after they remove it off-site for client they recycle it into a topsoil product.</a:t>
            </a:r>
          </a:p>
          <a:p>
            <a:pPr marL="171450" indent="-171450">
              <a:buFontTx/>
              <a:buChar char="-"/>
            </a:pPr>
            <a:r>
              <a:rPr lang="en-GB" dirty="0"/>
              <a:t>This topsoil product needs to adhere to a specified standard, which can be difficult.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73400D-1125-4CCE-9DC0-5877F373F26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0122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sng" dirty="0"/>
          </a:p>
          <a:p>
            <a:r>
              <a:rPr lang="en-GB" u="sng" dirty="0"/>
              <a:t>What makes the problem of site removal even worse (Compounding)</a:t>
            </a:r>
          </a:p>
          <a:p>
            <a:endParaRPr lang="en-GB" u="sng" dirty="0"/>
          </a:p>
          <a:p>
            <a:endParaRPr lang="en-GB" u="sng" dirty="0"/>
          </a:p>
          <a:p>
            <a:r>
              <a:rPr lang="en-GB" dirty="0"/>
              <a:t>It has been previously identified that within the UK construction industry:</a:t>
            </a:r>
          </a:p>
          <a:p>
            <a:endParaRPr lang="en-GB" dirty="0"/>
          </a:p>
          <a:p>
            <a:pPr marL="171450" indent="-171450">
              <a:buFontTx/>
              <a:buChar char="-"/>
            </a:pPr>
            <a:r>
              <a:rPr lang="en-GB" dirty="0"/>
              <a:t>Need for change in the industries perception and overall cultural attitude towards waste, if we are to reduce waste quantities being generated.</a:t>
            </a:r>
          </a:p>
          <a:p>
            <a:pPr marL="628650" lvl="1" indent="-171450">
              <a:buFontTx/>
              <a:buChar char="-"/>
            </a:pPr>
            <a:r>
              <a:rPr lang="en-GB" dirty="0"/>
              <a:t>However this is being stifled by 5 identified attitudes!</a:t>
            </a:r>
          </a:p>
          <a:p>
            <a:pPr marL="628650" lvl="1" indent="-171450">
              <a:buFontTx/>
              <a:buChar char="-"/>
            </a:pPr>
            <a:r>
              <a:rPr lang="en-GB" dirty="0"/>
              <a:t>1) It will do, they don’t try and use equipment as effectively as possible. If there is a digger here, it doesn’t matter if bucket is dirty, it will still do the job (this contaminates soil though).</a:t>
            </a:r>
          </a:p>
          <a:p>
            <a:pPr marL="628650" lvl="1" indent="-171450">
              <a:buFontTx/>
              <a:buChar char="-"/>
            </a:pPr>
            <a:r>
              <a:rPr lang="en-GB" dirty="0"/>
              <a:t>2) There is little interest in collaborating with others, this leads to a situation where one contractor does one thing and another, something else (again this leads to waste)</a:t>
            </a:r>
          </a:p>
          <a:p>
            <a:pPr marL="628650" lvl="1" indent="-171450">
              <a:buFontTx/>
              <a:buChar char="-"/>
            </a:pPr>
            <a:r>
              <a:rPr lang="en-GB" dirty="0"/>
              <a:t>3) Over the wall syndrome, its over there its his problem, not mine.</a:t>
            </a:r>
          </a:p>
          <a:p>
            <a:pPr marL="628650" lvl="1" indent="-171450">
              <a:buFontTx/>
              <a:buChar char="-"/>
            </a:pPr>
            <a:r>
              <a:rPr lang="en-GB" dirty="0"/>
              <a:t>4) Blame Culture, literally pushing the blame onto other contractors, and refusing to take responsibility.</a:t>
            </a:r>
          </a:p>
          <a:p>
            <a:pPr marL="628650" lvl="1" indent="-171450">
              <a:buFontTx/>
              <a:buChar char="-"/>
            </a:pPr>
            <a:r>
              <a:rPr lang="en-GB" dirty="0"/>
              <a:t>5) Contractors are unable to use resources efficiently, and therefore end-up over ordering materials which causes wastage.</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C73400D-1125-4CCE-9DC0-5877F373F26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6604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EC61D7B4-5E26-4D51-8F52-5C9A2CE5C1E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D63941D7-0B85-4F88-81B3-39C27182522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1268" name="Slide Number Placeholder 3">
            <a:extLst>
              <a:ext uri="{FF2B5EF4-FFF2-40B4-BE49-F238E27FC236}">
                <a16:creationId xmlns:a16="http://schemas.microsoft.com/office/drawing/2014/main" id="{06BFC057-00B3-475B-9239-61D4BED63EA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FCE3F94D-C7F4-4D5C-B67A-4CA2F9B62518}" type="slidenum">
              <a:rPr lang="en-GB" altLang="en-US">
                <a:solidFill>
                  <a:srgbClr val="000000"/>
                </a:solidFill>
                <a:latin typeface="Calibri" panose="020F0502020204030204" pitchFamily="34" charset="0"/>
              </a:rPr>
              <a:pPr fontAlgn="base">
                <a:spcBef>
                  <a:spcPct val="0"/>
                </a:spcBef>
                <a:spcAft>
                  <a:spcPct val="0"/>
                </a:spcAft>
              </a:pPr>
              <a:t>6</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D1B0E39-84FD-4C75-9979-F16204D7C1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52D4437A-AEEC-41FF-90A5-583058849EF5}"/>
              </a:ext>
            </a:extLst>
          </p:cNvPr>
          <p:cNvSpPr>
            <a:spLocks noGrp="1"/>
          </p:cNvSpPr>
          <p:nvPr>
            <p:ph type="body" idx="1"/>
          </p:nvPr>
        </p:nvSpPr>
        <p:spPr/>
        <p:txBody>
          <a:bodyPr/>
          <a:lstStyle/>
          <a:p>
            <a:pPr fontAlgn="auto">
              <a:spcBef>
                <a:spcPts val="0"/>
              </a:spcBef>
              <a:spcAft>
                <a:spcPts val="0"/>
              </a:spcAft>
              <a:defRPr/>
            </a:pPr>
            <a:r>
              <a:rPr lang="en-GB" dirty="0"/>
              <a:t>Firstly, we must define what we mean by a Waste. The term waste is defined a piece of European Law passed in 1975.</a:t>
            </a:r>
          </a:p>
          <a:p>
            <a:pPr fontAlgn="auto">
              <a:spcBef>
                <a:spcPts val="0"/>
              </a:spcBef>
              <a:spcAft>
                <a:spcPts val="0"/>
              </a:spcAft>
              <a:defRPr/>
            </a:pPr>
            <a:endParaRPr lang="en-GB" dirty="0"/>
          </a:p>
          <a:p>
            <a:pPr fontAlgn="auto">
              <a:spcBef>
                <a:spcPts val="0"/>
              </a:spcBef>
              <a:spcAft>
                <a:spcPts val="0"/>
              </a:spcAft>
              <a:defRPr/>
            </a:pPr>
            <a:r>
              <a:rPr lang="en-GB" dirty="0"/>
              <a:t>Briefly Put: Any substance or object, which somebody chooses to dispose of or is required to be disposed of by law!</a:t>
            </a:r>
          </a:p>
          <a:p>
            <a:pPr fontAlgn="auto">
              <a:spcBef>
                <a:spcPts val="0"/>
              </a:spcBef>
              <a:spcAft>
                <a:spcPts val="0"/>
              </a:spcAft>
              <a:defRPr/>
            </a:pPr>
            <a:endParaRPr lang="en-GB" dirty="0"/>
          </a:p>
          <a:p>
            <a:pPr fontAlgn="auto">
              <a:spcBef>
                <a:spcPts val="0"/>
              </a:spcBef>
              <a:spcAft>
                <a:spcPts val="0"/>
              </a:spcAft>
              <a:defRPr/>
            </a:pPr>
            <a:r>
              <a:rPr lang="en-GB" dirty="0"/>
              <a:t>The methods of disposal can include:</a:t>
            </a:r>
          </a:p>
          <a:p>
            <a:pPr fontAlgn="auto">
              <a:spcBef>
                <a:spcPts val="0"/>
              </a:spcBef>
              <a:spcAft>
                <a:spcPts val="0"/>
              </a:spcAft>
              <a:defRPr/>
            </a:pPr>
            <a:endParaRPr lang="en-GB" dirty="0"/>
          </a:p>
          <a:p>
            <a:pPr marL="228600" indent="-228600" fontAlgn="auto">
              <a:spcBef>
                <a:spcPts val="0"/>
              </a:spcBef>
              <a:spcAft>
                <a:spcPts val="0"/>
              </a:spcAft>
              <a:buFontTx/>
              <a:buAutoNum type="arabicParenR"/>
              <a:defRPr/>
            </a:pPr>
            <a:r>
              <a:rPr lang="en-GB" dirty="0"/>
              <a:t>Collection</a:t>
            </a:r>
          </a:p>
          <a:p>
            <a:pPr marL="228600" indent="-228600" fontAlgn="auto">
              <a:spcBef>
                <a:spcPts val="0"/>
              </a:spcBef>
              <a:spcAft>
                <a:spcPts val="0"/>
              </a:spcAft>
              <a:buFontTx/>
              <a:buAutoNum type="arabicParenR"/>
              <a:defRPr/>
            </a:pPr>
            <a:r>
              <a:rPr lang="en-GB" dirty="0"/>
              <a:t>Sorting</a:t>
            </a:r>
          </a:p>
          <a:p>
            <a:pPr marL="228600" indent="-228600" fontAlgn="auto">
              <a:spcBef>
                <a:spcPts val="0"/>
              </a:spcBef>
              <a:spcAft>
                <a:spcPts val="0"/>
              </a:spcAft>
              <a:buFontTx/>
              <a:buAutoNum type="arabicParenR"/>
              <a:defRPr/>
            </a:pPr>
            <a:r>
              <a:rPr lang="en-GB" dirty="0"/>
              <a:t>Transport</a:t>
            </a:r>
          </a:p>
          <a:p>
            <a:pPr marL="228600" indent="-228600" fontAlgn="auto">
              <a:spcBef>
                <a:spcPts val="0"/>
              </a:spcBef>
              <a:spcAft>
                <a:spcPts val="0"/>
              </a:spcAft>
              <a:buFontTx/>
              <a:buAutoNum type="arabicParenR"/>
              <a:defRPr/>
            </a:pPr>
            <a:r>
              <a:rPr lang="en-GB" dirty="0"/>
              <a:t>Treatment </a:t>
            </a:r>
          </a:p>
          <a:p>
            <a:pPr marL="228600" indent="-228600" fontAlgn="auto">
              <a:spcBef>
                <a:spcPts val="0"/>
              </a:spcBef>
              <a:spcAft>
                <a:spcPts val="0"/>
              </a:spcAft>
              <a:buFontTx/>
              <a:buAutoNum type="arabicParenR"/>
              <a:defRPr/>
            </a:pPr>
            <a:r>
              <a:rPr lang="en-GB" dirty="0"/>
              <a:t>Storage (incl. above and below ground)</a:t>
            </a:r>
          </a:p>
          <a:p>
            <a:pPr marL="228600" indent="-228600" fontAlgn="auto">
              <a:spcBef>
                <a:spcPts val="0"/>
              </a:spcBef>
              <a:spcAft>
                <a:spcPts val="0"/>
              </a:spcAft>
              <a:buFontTx/>
              <a:buAutoNum type="arabicParenR"/>
              <a:defRPr/>
            </a:pPr>
            <a:r>
              <a:rPr lang="en-GB" dirty="0"/>
              <a:t>Transformation Procedure in </a:t>
            </a:r>
            <a:r>
              <a:rPr lang="en-GB" dirty="0" err="1"/>
              <a:t>Preperation</a:t>
            </a:r>
            <a:r>
              <a:rPr lang="en-GB" dirty="0"/>
              <a:t> for:</a:t>
            </a:r>
          </a:p>
          <a:p>
            <a:pPr marL="685800" lvl="1" indent="-228600" fontAlgn="auto">
              <a:spcBef>
                <a:spcPts val="0"/>
              </a:spcBef>
              <a:spcAft>
                <a:spcPts val="0"/>
              </a:spcAft>
              <a:buFontTx/>
              <a:buAutoNum type="arabicParenR"/>
              <a:defRPr/>
            </a:pPr>
            <a:r>
              <a:rPr lang="en-GB" dirty="0"/>
              <a:t>Re-use</a:t>
            </a:r>
          </a:p>
          <a:p>
            <a:pPr marL="685800" lvl="1" indent="-228600" fontAlgn="auto">
              <a:spcBef>
                <a:spcPts val="0"/>
              </a:spcBef>
              <a:spcAft>
                <a:spcPts val="0"/>
              </a:spcAft>
              <a:buFontTx/>
              <a:buAutoNum type="arabicParenR"/>
              <a:defRPr/>
            </a:pPr>
            <a:r>
              <a:rPr lang="en-GB" dirty="0"/>
              <a:t>Recovery </a:t>
            </a:r>
          </a:p>
          <a:p>
            <a:pPr marL="685800" lvl="1" indent="-228600" fontAlgn="auto">
              <a:spcBef>
                <a:spcPts val="0"/>
              </a:spcBef>
              <a:spcAft>
                <a:spcPts val="0"/>
              </a:spcAft>
              <a:buFontTx/>
              <a:buAutoNum type="arabicParenR"/>
              <a:defRPr/>
            </a:pPr>
            <a:r>
              <a:rPr lang="en-GB" dirty="0"/>
              <a:t>Recycle</a:t>
            </a:r>
          </a:p>
          <a:p>
            <a:pPr fontAlgn="auto">
              <a:spcBef>
                <a:spcPts val="0"/>
              </a:spcBef>
              <a:spcAft>
                <a:spcPts val="0"/>
              </a:spcAft>
              <a:defRPr/>
            </a:pPr>
            <a:endParaRPr lang="en-GB" dirty="0"/>
          </a:p>
          <a:p>
            <a:pPr marL="228600" indent="-228600" fontAlgn="auto">
              <a:spcBef>
                <a:spcPts val="0"/>
              </a:spcBef>
              <a:spcAft>
                <a:spcPts val="0"/>
              </a:spcAft>
              <a:buFontTx/>
              <a:buAutoNum type="arabicParenR"/>
              <a:defRPr/>
            </a:pPr>
            <a:endParaRPr lang="en-GB" dirty="0"/>
          </a:p>
          <a:p>
            <a:pPr marL="228600" indent="-228600" fontAlgn="auto">
              <a:spcBef>
                <a:spcPts val="0"/>
              </a:spcBef>
              <a:spcAft>
                <a:spcPts val="0"/>
              </a:spcAft>
              <a:buFontTx/>
              <a:buAutoNum type="alphaUcParenR"/>
              <a:defRPr/>
            </a:pPr>
            <a:r>
              <a:rPr lang="en-GB" dirty="0"/>
              <a:t>Within the European Union, all the Member States are responsible for implementing this Directive passed in 1975.</a:t>
            </a:r>
          </a:p>
          <a:p>
            <a:pPr marL="228600" indent="-228600" fontAlgn="auto">
              <a:spcBef>
                <a:spcPts val="0"/>
              </a:spcBef>
              <a:spcAft>
                <a:spcPts val="0"/>
              </a:spcAft>
              <a:buFontTx/>
              <a:buAutoNum type="alphaUcParenR"/>
              <a:defRPr/>
            </a:pPr>
            <a:r>
              <a:rPr lang="en-GB" dirty="0"/>
              <a:t>Within Britain, we have multiple devolved administrations, here in Wales we have the Welsh Government, etc…….. (Scotland, NI), who each have their own Agencies for Regulating Waste Laws.</a:t>
            </a:r>
          </a:p>
          <a:p>
            <a:pPr marL="685800" lvl="1" indent="-228600" fontAlgn="auto">
              <a:spcBef>
                <a:spcPts val="0"/>
              </a:spcBef>
              <a:spcAft>
                <a:spcPts val="0"/>
              </a:spcAft>
              <a:buFontTx/>
              <a:buAutoNum type="alphaUcParenR"/>
              <a:defRPr/>
            </a:pPr>
            <a:r>
              <a:rPr lang="en-GB" dirty="0"/>
              <a:t>Wales – Natural Resources Wales (NRW)</a:t>
            </a:r>
          </a:p>
          <a:p>
            <a:pPr marL="685800" lvl="1" indent="-228600" fontAlgn="auto">
              <a:spcBef>
                <a:spcPts val="0"/>
              </a:spcBef>
              <a:spcAft>
                <a:spcPts val="0"/>
              </a:spcAft>
              <a:buFontTx/>
              <a:buAutoNum type="alphaUcParenR"/>
              <a:defRPr/>
            </a:pPr>
            <a:r>
              <a:rPr lang="en-GB" dirty="0"/>
              <a:t>Scottish Environmental Protection Agency (SEPA)</a:t>
            </a:r>
          </a:p>
          <a:p>
            <a:pPr marL="685800" lvl="1" indent="-228600" fontAlgn="auto">
              <a:spcBef>
                <a:spcPts val="0"/>
              </a:spcBef>
              <a:spcAft>
                <a:spcPts val="0"/>
              </a:spcAft>
              <a:buFontTx/>
              <a:buAutoNum type="alphaUcParenR"/>
              <a:defRPr/>
            </a:pPr>
            <a:r>
              <a:rPr lang="en-GB" dirty="0"/>
              <a:t>Northern Ireland Environment Agency (NIEA)</a:t>
            </a:r>
          </a:p>
          <a:p>
            <a:pPr marL="685800" lvl="1" indent="-228600" fontAlgn="auto">
              <a:spcBef>
                <a:spcPts val="0"/>
              </a:spcBef>
              <a:spcAft>
                <a:spcPts val="0"/>
              </a:spcAft>
              <a:buFontTx/>
              <a:buAutoNum type="alphaUcParenR"/>
              <a:defRPr/>
            </a:pPr>
            <a:endParaRPr lang="en-GB" dirty="0"/>
          </a:p>
          <a:p>
            <a:pPr marL="685800" lvl="1" indent="-228600" fontAlgn="auto">
              <a:spcBef>
                <a:spcPts val="0"/>
              </a:spcBef>
              <a:spcAft>
                <a:spcPts val="0"/>
              </a:spcAft>
              <a:buFontTx/>
              <a:buAutoNum type="alphaUcParenR"/>
              <a:defRPr/>
            </a:pPr>
            <a:r>
              <a:rPr lang="en-GB" dirty="0"/>
              <a:t>The UK Government has the Environment Agency, which regulate Environmental Laws in England</a:t>
            </a:r>
          </a:p>
          <a:p>
            <a:pPr fontAlgn="auto">
              <a:spcBef>
                <a:spcPts val="0"/>
              </a:spcBef>
              <a:spcAft>
                <a:spcPts val="0"/>
              </a:spcAft>
              <a:defRPr/>
            </a:pPr>
            <a:endParaRPr lang="en-GB" dirty="0"/>
          </a:p>
          <a:p>
            <a:pPr marL="228600" indent="-228600" fontAlgn="auto">
              <a:spcBef>
                <a:spcPts val="0"/>
              </a:spcBef>
              <a:spcAft>
                <a:spcPts val="0"/>
              </a:spcAft>
              <a:buFontTx/>
              <a:buAutoNum type="alphaUcParenR"/>
              <a:defRPr/>
            </a:pPr>
            <a:endParaRPr lang="en-GB" dirty="0"/>
          </a:p>
          <a:p>
            <a:pPr marL="228600" indent="-228600" fontAlgn="auto">
              <a:spcBef>
                <a:spcPts val="0"/>
              </a:spcBef>
              <a:spcAft>
                <a:spcPts val="0"/>
              </a:spcAft>
              <a:buFontTx/>
              <a:buAutoNum type="alphaUcParenR"/>
              <a:defRPr/>
            </a:pPr>
            <a:r>
              <a:rPr lang="en-GB" dirty="0"/>
              <a:t>These bodies follow the rules set-out within Technical Guidance Manual WM3</a:t>
            </a:r>
          </a:p>
          <a:p>
            <a:pPr marL="685800" lvl="1" indent="-228600" fontAlgn="auto">
              <a:spcBef>
                <a:spcPts val="0"/>
              </a:spcBef>
              <a:spcAft>
                <a:spcPts val="0"/>
              </a:spcAft>
              <a:buFontTx/>
              <a:buAutoNum type="alphaUcParenR"/>
              <a:defRPr/>
            </a:pPr>
            <a:r>
              <a:rPr lang="en-GB" dirty="0"/>
              <a:t>This essentially ensures that Wastes Materials are classified appropriately and go through the proper procedures for this classifications.</a:t>
            </a:r>
          </a:p>
          <a:p>
            <a:pPr marL="685800" lvl="1" indent="-228600" fontAlgn="auto">
              <a:spcBef>
                <a:spcPts val="0"/>
              </a:spcBef>
              <a:spcAft>
                <a:spcPts val="0"/>
              </a:spcAft>
              <a:buFontTx/>
              <a:buAutoNum type="alphaUcParenR"/>
              <a:defRPr/>
            </a:pPr>
            <a:r>
              <a:rPr lang="en-GB" dirty="0"/>
              <a:t>The Waste Classification Procedure essentially tries to Evaluate whether or not a substance has the potential to cause harm to Human Health &amp; The Environment.</a:t>
            </a:r>
          </a:p>
          <a:p>
            <a:pPr marL="685800" lvl="1" indent="-228600" fontAlgn="auto">
              <a:spcBef>
                <a:spcPts val="0"/>
              </a:spcBef>
              <a:spcAft>
                <a:spcPts val="0"/>
              </a:spcAft>
              <a:buFontTx/>
              <a:buAutoNum type="alphaUcParenR"/>
              <a:defRPr/>
            </a:pPr>
            <a:r>
              <a:rPr lang="en-GB" dirty="0"/>
              <a:t>Additionally, to what extent this such harm may occur.</a:t>
            </a:r>
          </a:p>
        </p:txBody>
      </p:sp>
      <p:sp>
        <p:nvSpPr>
          <p:cNvPr id="13316" name="Slide Number Placeholder 3">
            <a:extLst>
              <a:ext uri="{FF2B5EF4-FFF2-40B4-BE49-F238E27FC236}">
                <a16:creationId xmlns:a16="http://schemas.microsoft.com/office/drawing/2014/main" id="{DE0AAFF9-C476-4745-B230-53A77381807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E12E94C2-A771-41C7-AEF7-AF2895A6D87A}" type="slidenum">
              <a:rPr lang="en-GB" altLang="en-US">
                <a:solidFill>
                  <a:srgbClr val="000000"/>
                </a:solidFill>
                <a:latin typeface="Calibri" panose="020F0502020204030204" pitchFamily="34" charset="0"/>
              </a:rPr>
              <a:pPr fontAlgn="base">
                <a:spcBef>
                  <a:spcPct val="0"/>
                </a:spcBef>
                <a:spcAft>
                  <a:spcPct val="0"/>
                </a:spcAft>
              </a:pPr>
              <a:t>7</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7DF71941-455D-44B3-9D62-E6BF65F6817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BE83A6D4-6A5B-439F-9CC2-4B4C2F675CD1}"/>
              </a:ext>
            </a:extLst>
          </p:cNvPr>
          <p:cNvSpPr>
            <a:spLocks noGrp="1"/>
          </p:cNvSpPr>
          <p:nvPr>
            <p:ph type="body" idx="1"/>
          </p:nvPr>
        </p:nvSpPr>
        <p:spPr/>
        <p:txBody>
          <a:bodyPr/>
          <a:lstStyle/>
          <a:p>
            <a:pPr fontAlgn="auto">
              <a:spcBef>
                <a:spcPts val="0"/>
              </a:spcBef>
              <a:spcAft>
                <a:spcPts val="0"/>
              </a:spcAft>
              <a:defRPr/>
            </a:pPr>
            <a:r>
              <a:rPr lang="en-GB" dirty="0"/>
              <a:t>The Classification of waste is a multi-step process.</a:t>
            </a:r>
          </a:p>
          <a:p>
            <a:pPr fontAlgn="auto">
              <a:spcBef>
                <a:spcPts val="0"/>
              </a:spcBef>
              <a:spcAft>
                <a:spcPts val="0"/>
              </a:spcAft>
              <a:defRPr/>
            </a:pPr>
            <a:endParaRPr lang="en-GB" dirty="0"/>
          </a:p>
          <a:p>
            <a:pPr marL="228600" indent="-228600" fontAlgn="auto">
              <a:spcBef>
                <a:spcPts val="0"/>
              </a:spcBef>
              <a:spcAft>
                <a:spcPts val="0"/>
              </a:spcAft>
              <a:buFontTx/>
              <a:buAutoNum type="arabicParenR"/>
              <a:defRPr/>
            </a:pPr>
            <a:r>
              <a:rPr lang="en-GB" dirty="0"/>
              <a:t>You always begin by visually identifying what the waste appears to be.  As you gain experience you will gain intuition and be able to identify the type of waste criteria the material may fall into.</a:t>
            </a:r>
          </a:p>
          <a:p>
            <a:pPr marL="228600" indent="-228600" fontAlgn="auto">
              <a:spcBef>
                <a:spcPts val="0"/>
              </a:spcBef>
              <a:spcAft>
                <a:spcPts val="0"/>
              </a:spcAft>
              <a:buFontTx/>
              <a:buAutoNum type="arabicParenR"/>
              <a:defRPr/>
            </a:pPr>
            <a:endParaRPr lang="en-GB" dirty="0"/>
          </a:p>
          <a:p>
            <a:pPr marL="228600" indent="-228600" fontAlgn="auto">
              <a:spcBef>
                <a:spcPts val="0"/>
              </a:spcBef>
              <a:spcAft>
                <a:spcPts val="0"/>
              </a:spcAft>
              <a:buFontTx/>
              <a:buAutoNum type="arabicParenR"/>
              <a:defRPr/>
            </a:pPr>
            <a:r>
              <a:rPr lang="en-GB" dirty="0"/>
              <a:t>From looking at the waste, you should be able to determine roughly what type of waste code you may assign it. Within certain context, specific materials may not require a Waste Classification.</a:t>
            </a:r>
          </a:p>
          <a:p>
            <a:pPr marL="685800" lvl="1" indent="-228600" fontAlgn="auto">
              <a:spcBef>
                <a:spcPts val="0"/>
              </a:spcBef>
              <a:spcAft>
                <a:spcPts val="0"/>
              </a:spcAft>
              <a:buFontTx/>
              <a:buAutoNum type="arabicParenR"/>
              <a:defRPr/>
            </a:pPr>
            <a:r>
              <a:rPr lang="en-GB" dirty="0"/>
              <a:t>An instance where a full waste classification can be avoided would include non-Hazardous Waste not leaving site.</a:t>
            </a:r>
          </a:p>
          <a:p>
            <a:pPr marL="685800" lvl="1" indent="-228600" fontAlgn="auto">
              <a:spcBef>
                <a:spcPts val="0"/>
              </a:spcBef>
              <a:spcAft>
                <a:spcPts val="0"/>
              </a:spcAft>
              <a:buFontTx/>
              <a:buAutoNum type="arabicParenR"/>
              <a:defRPr/>
            </a:pPr>
            <a:r>
              <a:rPr lang="en-GB" dirty="0"/>
              <a:t>Such a Waste, would therefore not even be termed a waste. It would remain a material.</a:t>
            </a:r>
          </a:p>
          <a:p>
            <a:pPr marL="228600" indent="-228600" fontAlgn="auto">
              <a:spcBef>
                <a:spcPts val="0"/>
              </a:spcBef>
              <a:spcAft>
                <a:spcPts val="0"/>
              </a:spcAft>
              <a:buFontTx/>
              <a:buAutoNum type="arabicParenR"/>
              <a:defRPr/>
            </a:pPr>
            <a:r>
              <a:rPr lang="en-GB" dirty="0"/>
              <a:t>If you have identified that the waste must be classified under the WM3 system, then you go on to identify the correct identification procedure.</a:t>
            </a:r>
          </a:p>
          <a:p>
            <a:pPr marL="685800" lvl="1" indent="-228600" fontAlgn="auto">
              <a:spcBef>
                <a:spcPts val="0"/>
              </a:spcBef>
              <a:spcAft>
                <a:spcPts val="0"/>
              </a:spcAft>
              <a:buFontTx/>
              <a:buAutoNum type="arabicParenR"/>
              <a:defRPr/>
            </a:pPr>
            <a:r>
              <a:rPr lang="en-GB" dirty="0"/>
              <a:t>For Excavation Wastes and Demolition Wastes, the first decision is what does the “Owner” of the Waste wish to do with the Waste? You essentially have 3 options?</a:t>
            </a:r>
          </a:p>
          <a:p>
            <a:pPr marL="1143000" lvl="2" indent="-228600" fontAlgn="auto">
              <a:spcBef>
                <a:spcPts val="0"/>
              </a:spcBef>
              <a:spcAft>
                <a:spcPts val="0"/>
              </a:spcAft>
              <a:buFontTx/>
              <a:buAutoNum type="arabicParenR"/>
              <a:defRPr/>
            </a:pPr>
            <a:r>
              <a:rPr lang="en-GB" dirty="0"/>
              <a:t>Dispose of on-site (Dig a hole, Re-use)</a:t>
            </a:r>
          </a:p>
          <a:p>
            <a:pPr marL="1143000" lvl="2" indent="-228600" fontAlgn="auto">
              <a:spcBef>
                <a:spcPts val="0"/>
              </a:spcBef>
              <a:spcAft>
                <a:spcPts val="0"/>
              </a:spcAft>
              <a:buFontTx/>
              <a:buAutoNum type="arabicParenR"/>
              <a:defRPr/>
            </a:pPr>
            <a:r>
              <a:rPr lang="en-GB" dirty="0"/>
              <a:t>Remove for Recycling</a:t>
            </a:r>
          </a:p>
          <a:p>
            <a:pPr marL="1143000" lvl="2" indent="-228600" fontAlgn="auto">
              <a:spcBef>
                <a:spcPts val="0"/>
              </a:spcBef>
              <a:spcAft>
                <a:spcPts val="0"/>
              </a:spcAft>
              <a:buFontTx/>
              <a:buAutoNum type="arabicParenR"/>
              <a:defRPr/>
            </a:pPr>
            <a:r>
              <a:rPr lang="en-GB" dirty="0"/>
              <a:t>Dispose of into Landfill</a:t>
            </a:r>
          </a:p>
          <a:p>
            <a:pPr marL="685800" lvl="1" indent="-228600" fontAlgn="auto">
              <a:spcBef>
                <a:spcPts val="0"/>
              </a:spcBef>
              <a:spcAft>
                <a:spcPts val="0"/>
              </a:spcAft>
              <a:buFontTx/>
              <a:buAutoNum type="arabicParenR"/>
              <a:defRPr/>
            </a:pPr>
            <a:endParaRPr lang="en-GB" dirty="0"/>
          </a:p>
          <a:p>
            <a:pPr marL="685800" lvl="1" indent="-228600" fontAlgn="auto">
              <a:spcBef>
                <a:spcPts val="0"/>
              </a:spcBef>
              <a:spcAft>
                <a:spcPts val="0"/>
              </a:spcAft>
              <a:buFontTx/>
              <a:buAutoNum type="arabicParenR"/>
              <a:defRPr/>
            </a:pPr>
            <a:r>
              <a:rPr lang="en-GB" dirty="0"/>
              <a:t>Ideally the Waste “Owner” should follow the Waste </a:t>
            </a:r>
            <a:r>
              <a:rPr lang="en-GB" dirty="0" err="1"/>
              <a:t>Hierachy</a:t>
            </a:r>
            <a:r>
              <a:rPr lang="en-GB" dirty="0"/>
              <a:t>. (Reduce, Reuse, Recycle)</a:t>
            </a:r>
          </a:p>
          <a:p>
            <a:pPr marL="685800" lvl="1" indent="-228600" fontAlgn="auto">
              <a:spcBef>
                <a:spcPts val="0"/>
              </a:spcBef>
              <a:spcAft>
                <a:spcPts val="0"/>
              </a:spcAft>
              <a:buFontTx/>
              <a:buAutoNum type="arabicParenR"/>
              <a:defRPr/>
            </a:pPr>
            <a:endParaRPr lang="en-GB" dirty="0"/>
          </a:p>
          <a:p>
            <a:pPr marL="685800" lvl="1" indent="-228600" fontAlgn="auto">
              <a:spcBef>
                <a:spcPts val="0"/>
              </a:spcBef>
              <a:spcAft>
                <a:spcPts val="0"/>
              </a:spcAft>
              <a:buFontTx/>
              <a:buAutoNum type="arabicParenR"/>
              <a:defRPr/>
            </a:pPr>
            <a:r>
              <a:rPr lang="en-GB" dirty="0"/>
              <a:t>Off-site disposal – LANDFILL – WAC</a:t>
            </a:r>
          </a:p>
          <a:p>
            <a:pPr marL="685800" lvl="1" indent="-228600" fontAlgn="auto">
              <a:spcBef>
                <a:spcPts val="0"/>
              </a:spcBef>
              <a:spcAft>
                <a:spcPts val="0"/>
              </a:spcAft>
              <a:buFontTx/>
              <a:buAutoNum type="arabicParenR"/>
              <a:defRPr/>
            </a:pPr>
            <a:r>
              <a:rPr lang="en-GB" dirty="0"/>
              <a:t>Off-site Recycling –  EWC Waste Classification</a:t>
            </a:r>
          </a:p>
          <a:p>
            <a:pPr marL="228600" indent="-228600" fontAlgn="auto">
              <a:spcBef>
                <a:spcPts val="0"/>
              </a:spcBef>
              <a:spcAft>
                <a:spcPts val="0"/>
              </a:spcAft>
              <a:buFontTx/>
              <a:buAutoNum type="arabicParenR"/>
              <a:defRPr/>
            </a:pPr>
            <a:endParaRPr lang="en-GB" dirty="0"/>
          </a:p>
          <a:p>
            <a:pPr marL="228600" indent="-228600" fontAlgn="auto">
              <a:spcBef>
                <a:spcPts val="0"/>
              </a:spcBef>
              <a:spcAft>
                <a:spcPts val="0"/>
              </a:spcAft>
              <a:buFontTx/>
              <a:buAutoNum type="arabicParenR"/>
              <a:defRPr/>
            </a:pPr>
            <a:endParaRPr lang="en-GB" dirty="0"/>
          </a:p>
          <a:p>
            <a:pPr marL="228600" indent="-228600" fontAlgn="auto">
              <a:spcBef>
                <a:spcPts val="0"/>
              </a:spcBef>
              <a:spcAft>
                <a:spcPts val="0"/>
              </a:spcAft>
              <a:buFontTx/>
              <a:buAutoNum type="arabicParenR"/>
              <a:defRPr/>
            </a:pPr>
            <a:r>
              <a:rPr lang="en-GB" dirty="0"/>
              <a:t>You will then go onto assess the likelihood of Persistent Organic Pollutants (Chlorinated, Dioxin)</a:t>
            </a:r>
          </a:p>
          <a:p>
            <a:pPr marL="228600" indent="-228600" fontAlgn="auto">
              <a:spcBef>
                <a:spcPts val="0"/>
              </a:spcBef>
              <a:spcAft>
                <a:spcPts val="0"/>
              </a:spcAft>
              <a:buFontTx/>
              <a:buAutoNum type="arabicParenR"/>
              <a:defRPr/>
            </a:pPr>
            <a:r>
              <a:rPr lang="en-GB" dirty="0"/>
              <a:t>Assess the content of Hazardous Chemicals</a:t>
            </a:r>
          </a:p>
          <a:p>
            <a:pPr marL="228600" indent="-228600" fontAlgn="auto">
              <a:spcBef>
                <a:spcPts val="0"/>
              </a:spcBef>
              <a:spcAft>
                <a:spcPts val="0"/>
              </a:spcAft>
              <a:buFontTx/>
              <a:buAutoNum type="arabicParenR"/>
              <a:defRPr/>
            </a:pPr>
            <a:r>
              <a:rPr lang="en-GB" dirty="0"/>
              <a:t>All of these assessed via suitable Chemical testing. (Accredited Laboratory)</a:t>
            </a:r>
          </a:p>
          <a:p>
            <a:pPr marL="228600" indent="-228600" fontAlgn="auto">
              <a:spcBef>
                <a:spcPts val="0"/>
              </a:spcBef>
              <a:spcAft>
                <a:spcPts val="0"/>
              </a:spcAft>
              <a:buFontTx/>
              <a:buAutoNum type="arabicParenR"/>
              <a:defRPr/>
            </a:pPr>
            <a:endParaRPr lang="en-GB" dirty="0"/>
          </a:p>
          <a:p>
            <a:pPr marL="228600" indent="-228600" fontAlgn="auto">
              <a:spcBef>
                <a:spcPts val="0"/>
              </a:spcBef>
              <a:spcAft>
                <a:spcPts val="0"/>
              </a:spcAft>
              <a:buFontTx/>
              <a:buAutoNum type="arabicParenR"/>
              <a:defRPr/>
            </a:pPr>
            <a:r>
              <a:rPr lang="en-GB" dirty="0"/>
              <a:t>You will then assess the Hazardous Properties of the Waste from the chemical data obtained.</a:t>
            </a:r>
          </a:p>
          <a:p>
            <a:pPr marL="685800" lvl="1" indent="-228600" fontAlgn="auto">
              <a:spcBef>
                <a:spcPts val="0"/>
              </a:spcBef>
              <a:spcAft>
                <a:spcPts val="0"/>
              </a:spcAft>
              <a:buFontTx/>
              <a:buAutoNum type="arabicParenR"/>
              <a:defRPr/>
            </a:pPr>
            <a:r>
              <a:rPr lang="en-GB" dirty="0"/>
              <a:t>This is done using worst case scenario calculations.</a:t>
            </a:r>
          </a:p>
          <a:p>
            <a:pPr marL="685800" lvl="1" indent="-228600" fontAlgn="auto">
              <a:spcBef>
                <a:spcPts val="0"/>
              </a:spcBef>
              <a:spcAft>
                <a:spcPts val="0"/>
              </a:spcAft>
              <a:buFontTx/>
              <a:buAutoNum type="arabicParenR"/>
              <a:defRPr/>
            </a:pPr>
            <a:r>
              <a:rPr lang="en-GB" dirty="0"/>
              <a:t>(65.4 + 16 / 65.4) * 1446ppm = 1800ppm </a:t>
            </a:r>
            <a:r>
              <a:rPr lang="en-GB" dirty="0" err="1"/>
              <a:t>ZnO</a:t>
            </a:r>
            <a:r>
              <a:rPr lang="en-GB" dirty="0"/>
              <a:t> or 0.18% (legal limit 0.14%)</a:t>
            </a:r>
          </a:p>
          <a:p>
            <a:pPr marL="685800" lvl="1" indent="-228600" fontAlgn="auto">
              <a:spcBef>
                <a:spcPts val="0"/>
              </a:spcBef>
              <a:spcAft>
                <a:spcPts val="0"/>
              </a:spcAft>
              <a:buFontTx/>
              <a:buAutoNum type="arabicParenR"/>
              <a:defRPr/>
            </a:pPr>
            <a:endParaRPr lang="en-GB" dirty="0"/>
          </a:p>
          <a:p>
            <a:pPr fontAlgn="auto">
              <a:spcBef>
                <a:spcPts val="0"/>
              </a:spcBef>
              <a:spcAft>
                <a:spcPts val="0"/>
              </a:spcAft>
              <a:defRPr/>
            </a:pPr>
            <a:r>
              <a:rPr lang="en-GB" dirty="0"/>
              <a:t>8) After determining the potential worst case hazards associated with the waste you can assign an EWC code.</a:t>
            </a:r>
          </a:p>
          <a:p>
            <a:pPr fontAlgn="auto">
              <a:spcBef>
                <a:spcPts val="0"/>
              </a:spcBef>
              <a:spcAft>
                <a:spcPts val="0"/>
              </a:spcAft>
              <a:defRPr/>
            </a:pPr>
            <a:r>
              <a:rPr lang="en-GB" dirty="0"/>
              <a:t>	Soils and stones = EWC 17 05 04 (20 02 02 – virgin soil)</a:t>
            </a:r>
          </a:p>
          <a:p>
            <a:pPr fontAlgn="auto">
              <a:spcBef>
                <a:spcPts val="0"/>
              </a:spcBef>
              <a:spcAft>
                <a:spcPts val="0"/>
              </a:spcAft>
              <a:defRPr/>
            </a:pPr>
            <a:endParaRPr lang="en-GB" dirty="0"/>
          </a:p>
          <a:p>
            <a:pPr fontAlgn="auto">
              <a:spcBef>
                <a:spcPts val="0"/>
              </a:spcBef>
              <a:spcAft>
                <a:spcPts val="0"/>
              </a:spcAft>
              <a:defRPr/>
            </a:pPr>
            <a:r>
              <a:rPr lang="en-GB" dirty="0"/>
              <a:t>9) Description of Waste</a:t>
            </a:r>
          </a:p>
          <a:p>
            <a:pPr fontAlgn="auto">
              <a:spcBef>
                <a:spcPts val="0"/>
              </a:spcBef>
              <a:spcAft>
                <a:spcPts val="0"/>
              </a:spcAft>
              <a:defRPr/>
            </a:pPr>
            <a:endParaRPr lang="en-GB" dirty="0"/>
          </a:p>
        </p:txBody>
      </p:sp>
      <p:sp>
        <p:nvSpPr>
          <p:cNvPr id="15364" name="Slide Number Placeholder 3">
            <a:extLst>
              <a:ext uri="{FF2B5EF4-FFF2-40B4-BE49-F238E27FC236}">
                <a16:creationId xmlns:a16="http://schemas.microsoft.com/office/drawing/2014/main" id="{E7409057-A178-4798-9286-A657565995B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FCA7599B-AC37-4907-9040-D7D3E66FB9D1}" type="slidenum">
              <a:rPr lang="en-GB" altLang="en-US">
                <a:solidFill>
                  <a:srgbClr val="000000"/>
                </a:solidFill>
                <a:latin typeface="Calibri" panose="020F0502020204030204" pitchFamily="34" charset="0"/>
              </a:rPr>
              <a:pPr fontAlgn="base">
                <a:spcBef>
                  <a:spcPct val="0"/>
                </a:spcBef>
                <a:spcAft>
                  <a:spcPct val="0"/>
                </a:spcAft>
              </a:pPr>
              <a:t>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6A1EEA34-EA48-44DD-8194-890135D9D81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3185DC9F-695E-4396-9ACF-3060F423522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7412" name="Slide Number Placeholder 3">
            <a:extLst>
              <a:ext uri="{FF2B5EF4-FFF2-40B4-BE49-F238E27FC236}">
                <a16:creationId xmlns:a16="http://schemas.microsoft.com/office/drawing/2014/main" id="{4C4AA5D6-F4F8-4D4B-B7AC-33D5E5229A4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953F6FD7-497B-47A0-A6F2-377CFA0F4DD7}" type="slidenum">
              <a:rPr lang="en-GB" altLang="en-US">
                <a:solidFill>
                  <a:srgbClr val="000000"/>
                </a:solidFill>
                <a:latin typeface="Calibri" panose="020F0502020204030204" pitchFamily="34" charset="0"/>
              </a:rPr>
              <a:pPr fontAlgn="base">
                <a:spcBef>
                  <a:spcPct val="0"/>
                </a:spcBef>
                <a:spcAft>
                  <a:spcPct val="0"/>
                </a:spcAft>
              </a:pPr>
              <a:t>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6F84FD9A-F67D-4791-9C23-6A736CC7D67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FE31A86B-9D7E-47FB-9867-D54CED0302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19460" name="Slide Number Placeholder 3">
            <a:extLst>
              <a:ext uri="{FF2B5EF4-FFF2-40B4-BE49-F238E27FC236}">
                <a16:creationId xmlns:a16="http://schemas.microsoft.com/office/drawing/2014/main" id="{936E894C-3360-4713-ACF6-756ED3D503E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55CE3987-6EDA-4BA1-83B1-7D47238169EB}" type="slidenum">
              <a:rPr lang="en-GB" altLang="en-US">
                <a:solidFill>
                  <a:srgbClr val="000000"/>
                </a:solidFill>
                <a:latin typeface="Calibri" panose="020F0502020204030204" pitchFamily="34" charset="0"/>
              </a:rPr>
              <a:pPr fontAlgn="base">
                <a:spcBef>
                  <a:spcPct val="0"/>
                </a:spcBef>
                <a:spcAft>
                  <a:spcPct val="0"/>
                </a:spcAft>
              </a:pPr>
              <a:t>10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9DFEBA4-272D-47AA-8ADC-16B0AECD82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9748685D-0A1F-4DFB-911A-65EA7F0354C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21508" name="Slide Number Placeholder 3">
            <a:extLst>
              <a:ext uri="{FF2B5EF4-FFF2-40B4-BE49-F238E27FC236}">
                <a16:creationId xmlns:a16="http://schemas.microsoft.com/office/drawing/2014/main" id="{8F2DFE34-1752-4B12-ABF9-479C30775F7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BA20D8CB-3D07-4318-B30B-03DAE862112B}" type="slidenum">
              <a:rPr lang="en-GB" altLang="en-US">
                <a:solidFill>
                  <a:srgbClr val="000000"/>
                </a:solidFill>
                <a:latin typeface="Calibri" panose="020F0502020204030204" pitchFamily="34" charset="0"/>
              </a:rPr>
              <a:pPr fontAlgn="base">
                <a:spcBef>
                  <a:spcPct val="0"/>
                </a:spcBef>
                <a:spcAft>
                  <a:spcPct val="0"/>
                </a:spcAft>
              </a:pPr>
              <a:t>11</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720C4D99-9002-43E6-AEB3-22B1B82FD50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2166691C-0649-43D5-B9D6-16B5918AB0F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The more scientific definition 1</a:t>
            </a:r>
          </a:p>
          <a:p>
            <a:pPr>
              <a:spcBef>
                <a:spcPct val="0"/>
              </a:spcBef>
            </a:pPr>
            <a:r>
              <a:rPr lang="en-GB" altLang="en-US"/>
              <a:t>The more loose, abstract definition 2</a:t>
            </a:r>
          </a:p>
        </p:txBody>
      </p:sp>
      <p:sp>
        <p:nvSpPr>
          <p:cNvPr id="23556" name="Slide Number Placeholder 3">
            <a:extLst>
              <a:ext uri="{FF2B5EF4-FFF2-40B4-BE49-F238E27FC236}">
                <a16:creationId xmlns:a16="http://schemas.microsoft.com/office/drawing/2014/main" id="{06C7D108-6917-47E7-AF91-F94B54B04A4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547DE385-469B-4574-B752-8B1E9AB857E6}" type="slidenum">
              <a:rPr lang="en-GB" altLang="en-US">
                <a:solidFill>
                  <a:srgbClr val="000000"/>
                </a:solidFill>
                <a:latin typeface="Calibri" panose="020F0502020204030204" pitchFamily="34" charset="0"/>
              </a:rPr>
              <a:pPr fontAlgn="base">
                <a:spcBef>
                  <a:spcPct val="0"/>
                </a:spcBef>
                <a:spcAft>
                  <a:spcPct val="0"/>
                </a:spcAft>
              </a:pPr>
              <a:t>12</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Waste </a:t>
            </a:r>
            <a:r>
              <a:rPr lang="en-GB" dirty="0" err="1"/>
              <a:t>Hierachy</a:t>
            </a:r>
            <a:endParaRPr lang="en-GB" dirty="0"/>
          </a:p>
          <a:p>
            <a:endParaRPr lang="en-GB" dirty="0"/>
          </a:p>
          <a:p>
            <a:r>
              <a:rPr lang="en-GB" dirty="0"/>
              <a:t>Permitted Quarrying Operations are anticipated to reach limitations by 2020, therefore primary sources of aggregate are running low.</a:t>
            </a:r>
          </a:p>
        </p:txBody>
      </p:sp>
      <p:sp>
        <p:nvSpPr>
          <p:cNvPr id="4" name="Slide Number Placeholder 3"/>
          <p:cNvSpPr>
            <a:spLocks noGrp="1"/>
          </p:cNvSpPr>
          <p:nvPr>
            <p:ph type="sldNum" sz="quarter" idx="10"/>
          </p:nvPr>
        </p:nvSpPr>
        <p:spPr/>
        <p:txBody>
          <a:bodyPr/>
          <a:lstStyle/>
          <a:p>
            <a:pPr>
              <a:defRPr/>
            </a:pPr>
            <a:fld id="{7A781AE0-E97D-4C15-872C-7C8563E4B09F}" type="slidenum">
              <a:rPr lang="en-GB" smtClean="0"/>
              <a:pPr>
                <a:defRPr/>
              </a:pPr>
              <a:t>13</a:t>
            </a:fld>
            <a:endParaRPr lang="en-GB"/>
          </a:p>
        </p:txBody>
      </p:sp>
    </p:spTree>
    <p:extLst>
      <p:ext uri="{BB962C8B-B14F-4D97-AF65-F5344CB8AC3E}">
        <p14:creationId xmlns:p14="http://schemas.microsoft.com/office/powerpoint/2010/main" val="2537982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0413FCD6-08D0-4531-A531-37EE84D1A6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043DBC10-FC64-4F20-BB5D-94212D018EE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The recycling processes </a:t>
            </a:r>
          </a:p>
        </p:txBody>
      </p:sp>
      <p:sp>
        <p:nvSpPr>
          <p:cNvPr id="25604" name="Slide Number Placeholder 3">
            <a:extLst>
              <a:ext uri="{FF2B5EF4-FFF2-40B4-BE49-F238E27FC236}">
                <a16:creationId xmlns:a16="http://schemas.microsoft.com/office/drawing/2014/main" id="{01C21A9E-79B7-4901-80D7-C9283DF5947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7735D850-9441-46F1-BBEE-583F92F03D50}" type="slidenum">
              <a:rPr lang="en-GB" altLang="en-US">
                <a:solidFill>
                  <a:srgbClr val="000000"/>
                </a:solidFill>
                <a:latin typeface="Calibri" panose="020F0502020204030204" pitchFamily="34" charset="0"/>
              </a:rPr>
              <a:pPr fontAlgn="base">
                <a:spcBef>
                  <a:spcPct val="0"/>
                </a:spcBef>
                <a:spcAft>
                  <a:spcPct val="0"/>
                </a:spcAft>
              </a:pPr>
              <a:t>14</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D7157D66-A06B-4427-A93F-BC73675453A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80208BF9-5108-48FB-A777-6E56DE02DD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The recycling processes </a:t>
            </a:r>
          </a:p>
          <a:p>
            <a:pPr>
              <a:spcBef>
                <a:spcPct val="0"/>
              </a:spcBef>
            </a:pPr>
            <a:endParaRPr lang="en-GB" altLang="en-US" dirty="0"/>
          </a:p>
          <a:p>
            <a:pPr>
              <a:spcBef>
                <a:spcPct val="0"/>
              </a:spcBef>
            </a:pPr>
            <a:r>
              <a:rPr lang="en-GB" altLang="en-US" dirty="0"/>
              <a:t>Remember to mention the EXCAVATION WASTES</a:t>
            </a:r>
          </a:p>
          <a:p>
            <a:pPr>
              <a:spcBef>
                <a:spcPct val="0"/>
              </a:spcBef>
            </a:pPr>
            <a:r>
              <a:rPr lang="en-GB" altLang="en-US" dirty="0"/>
              <a:t>Sometime excavation waste subsoils are screened to remove the stones, these stones are then used as the raw material to be crushed making an aggregate.</a:t>
            </a:r>
          </a:p>
        </p:txBody>
      </p:sp>
      <p:sp>
        <p:nvSpPr>
          <p:cNvPr id="27652" name="Slide Number Placeholder 3">
            <a:extLst>
              <a:ext uri="{FF2B5EF4-FFF2-40B4-BE49-F238E27FC236}">
                <a16:creationId xmlns:a16="http://schemas.microsoft.com/office/drawing/2014/main" id="{32A7B5FC-3BF0-43B4-854A-0F6C08D474A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B7B62B4B-9F89-43A9-B300-458AE9CA95ED}" type="slidenum">
              <a:rPr lang="en-GB" altLang="en-US">
                <a:solidFill>
                  <a:srgbClr val="000000"/>
                </a:solidFill>
                <a:latin typeface="Calibri" panose="020F0502020204030204" pitchFamily="34" charset="0"/>
              </a:rPr>
              <a:pPr fontAlgn="base">
                <a:spcBef>
                  <a:spcPct val="0"/>
                </a:spcBef>
                <a:spcAft>
                  <a:spcPct val="0"/>
                </a:spcAft>
              </a:pPr>
              <a:t>15</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42ECF7C-C228-44AA-BFA8-CBDBBBE5264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2402E84-E9F7-4F12-B473-D28EE4A5BF4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Management system procedures</a:t>
            </a:r>
          </a:p>
          <a:p>
            <a:pPr>
              <a:spcBef>
                <a:spcPct val="0"/>
              </a:spcBef>
            </a:pPr>
            <a:endParaRPr lang="en-GB" altLang="en-US" dirty="0"/>
          </a:p>
          <a:p>
            <a:pPr>
              <a:spcBef>
                <a:spcPct val="0"/>
              </a:spcBef>
            </a:pPr>
            <a:r>
              <a:rPr lang="en-GB" altLang="en-US" dirty="0"/>
              <a:t>Standard Forms</a:t>
            </a:r>
          </a:p>
          <a:p>
            <a:pPr>
              <a:spcBef>
                <a:spcPct val="0"/>
              </a:spcBef>
            </a:pPr>
            <a:endParaRPr lang="en-GB" altLang="en-US" dirty="0"/>
          </a:p>
          <a:p>
            <a:pPr>
              <a:spcBef>
                <a:spcPct val="0"/>
              </a:spcBef>
            </a:pPr>
            <a:r>
              <a:rPr lang="en-GB" altLang="en-US" dirty="0"/>
              <a:t>Waste Quantity Returns</a:t>
            </a:r>
          </a:p>
        </p:txBody>
      </p:sp>
      <p:sp>
        <p:nvSpPr>
          <p:cNvPr id="29700" name="Slide Number Placeholder 3">
            <a:extLst>
              <a:ext uri="{FF2B5EF4-FFF2-40B4-BE49-F238E27FC236}">
                <a16:creationId xmlns:a16="http://schemas.microsoft.com/office/drawing/2014/main" id="{F72A05C1-E282-4315-A684-6FF425EC814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302D105F-963D-4CCE-B053-12D42DB08EF2}" type="slidenum">
              <a:rPr lang="en-GB" altLang="en-US">
                <a:solidFill>
                  <a:srgbClr val="000000"/>
                </a:solidFill>
                <a:latin typeface="Calibri" panose="020F0502020204030204" pitchFamily="34" charset="0"/>
              </a:rPr>
              <a:pPr fontAlgn="base">
                <a:spcBef>
                  <a:spcPct val="0"/>
                </a:spcBef>
                <a:spcAft>
                  <a:spcPct val="0"/>
                </a:spcAft>
              </a:pPr>
              <a:t>16</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F42ECF7C-C228-44AA-BFA8-CBDBBBE5264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52402E84-E9F7-4F12-B473-D28EE4A5BF4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Management system procedures</a:t>
            </a:r>
          </a:p>
          <a:p>
            <a:pPr>
              <a:spcBef>
                <a:spcPct val="0"/>
              </a:spcBef>
            </a:pPr>
            <a:endParaRPr lang="en-GB" altLang="en-US" dirty="0"/>
          </a:p>
          <a:p>
            <a:pPr>
              <a:spcBef>
                <a:spcPct val="0"/>
              </a:spcBef>
            </a:pPr>
            <a:r>
              <a:rPr lang="en-GB" altLang="en-US" dirty="0"/>
              <a:t>Standard Forms</a:t>
            </a:r>
          </a:p>
          <a:p>
            <a:pPr>
              <a:spcBef>
                <a:spcPct val="0"/>
              </a:spcBef>
            </a:pPr>
            <a:endParaRPr lang="en-GB" altLang="en-US" dirty="0"/>
          </a:p>
          <a:p>
            <a:pPr>
              <a:spcBef>
                <a:spcPct val="0"/>
              </a:spcBef>
            </a:pPr>
            <a:r>
              <a:rPr lang="en-GB" altLang="en-US" dirty="0"/>
              <a:t>Waste Quantity Returns</a:t>
            </a:r>
          </a:p>
        </p:txBody>
      </p:sp>
      <p:sp>
        <p:nvSpPr>
          <p:cNvPr id="29700" name="Slide Number Placeholder 3">
            <a:extLst>
              <a:ext uri="{FF2B5EF4-FFF2-40B4-BE49-F238E27FC236}">
                <a16:creationId xmlns:a16="http://schemas.microsoft.com/office/drawing/2014/main" id="{F72A05C1-E282-4315-A684-6FF425EC814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302D105F-963D-4CCE-B053-12D42DB08EF2}" type="slidenum">
              <a:rPr lang="en-GB" altLang="en-US">
                <a:solidFill>
                  <a:srgbClr val="000000"/>
                </a:solidFill>
                <a:latin typeface="Calibri" panose="020F0502020204030204" pitchFamily="34" charset="0"/>
              </a:rPr>
              <a:pPr fontAlgn="base">
                <a:spcBef>
                  <a:spcPct val="0"/>
                </a:spcBef>
                <a:spcAft>
                  <a:spcPct val="0"/>
                </a:spcAft>
              </a:pPr>
              <a:t>17</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18300130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12DEF79F-3D6A-4C85-B9AE-3495FA73511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7115B68F-5A60-4826-AEE6-04D9ACA5AD2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p:txBody>
      </p:sp>
      <p:sp>
        <p:nvSpPr>
          <p:cNvPr id="31748" name="Slide Number Placeholder 3">
            <a:extLst>
              <a:ext uri="{FF2B5EF4-FFF2-40B4-BE49-F238E27FC236}">
                <a16:creationId xmlns:a16="http://schemas.microsoft.com/office/drawing/2014/main" id="{23E12D6F-CC14-42EC-BAF7-1C6CF6D7BB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BF1D0A06-30D6-4832-A0F2-EB0380241179}" type="slidenum">
              <a:rPr lang="en-GB" altLang="en-US">
                <a:solidFill>
                  <a:srgbClr val="000000"/>
                </a:solidFill>
                <a:latin typeface="Calibri" panose="020F0502020204030204" pitchFamily="34" charset="0"/>
              </a:rPr>
              <a:pPr fontAlgn="base">
                <a:spcBef>
                  <a:spcPct val="0"/>
                </a:spcBef>
                <a:spcAft>
                  <a:spcPct val="0"/>
                </a:spcAft>
              </a:pPr>
              <a:t>18</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0CFB595-D4DE-438A-85CD-798FCE479AA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FCA6A2EC-C56F-43DE-808A-23902FF61B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The SHW outlines a vast amount of areas</a:t>
            </a:r>
          </a:p>
        </p:txBody>
      </p:sp>
      <p:sp>
        <p:nvSpPr>
          <p:cNvPr id="33796" name="Slide Number Placeholder 3">
            <a:extLst>
              <a:ext uri="{FF2B5EF4-FFF2-40B4-BE49-F238E27FC236}">
                <a16:creationId xmlns:a16="http://schemas.microsoft.com/office/drawing/2014/main" id="{55FC55E9-0F47-43C5-BC23-E36E9E22B7F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1A2F291C-0C62-4F36-9A93-A4FC47142FC7}" type="slidenum">
              <a:rPr lang="en-GB" altLang="en-US">
                <a:solidFill>
                  <a:srgbClr val="000000"/>
                </a:solidFill>
                <a:latin typeface="Calibri" panose="020F0502020204030204" pitchFamily="34" charset="0"/>
              </a:rPr>
              <a:pPr fontAlgn="base">
                <a:spcBef>
                  <a:spcPct val="0"/>
                </a:spcBef>
                <a:spcAft>
                  <a:spcPct val="0"/>
                </a:spcAft>
              </a:pPr>
              <a:t>19</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6B8D4E0B-AEAF-4F34-B6F5-324BB17B84F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BB518E89-7167-4E68-A14C-3FF2C6D8830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Particle Size Distribution is the most important aggregate test and most commonly used.</a:t>
            </a:r>
          </a:p>
          <a:p>
            <a:pPr>
              <a:spcBef>
                <a:spcPct val="0"/>
              </a:spcBef>
            </a:pPr>
            <a:endParaRPr lang="en-GB" altLang="en-US" dirty="0"/>
          </a:p>
          <a:p>
            <a:pPr>
              <a:spcBef>
                <a:spcPct val="0"/>
              </a:spcBef>
            </a:pPr>
            <a:r>
              <a:rPr lang="en-GB" altLang="en-US" dirty="0"/>
              <a:t>Flakiness determines to what extent elongation of the particle sizes have occurred within the aggregate.</a:t>
            </a:r>
          </a:p>
          <a:p>
            <a:pPr>
              <a:spcBef>
                <a:spcPct val="0"/>
              </a:spcBef>
            </a:pPr>
            <a:r>
              <a:rPr lang="en-GB" altLang="en-US" dirty="0" err="1"/>
              <a:t>Sulpahte</a:t>
            </a:r>
            <a:r>
              <a:rPr lang="en-GB" altLang="en-US" dirty="0"/>
              <a:t> and chlorides are generally leached out and tested for using an ISE, or a more advanced Laboratory  may use ICP.</a:t>
            </a:r>
          </a:p>
          <a:p>
            <a:pPr>
              <a:spcBef>
                <a:spcPct val="0"/>
              </a:spcBef>
            </a:pPr>
            <a:endParaRPr lang="en-GB" altLang="en-US" dirty="0"/>
          </a:p>
          <a:p>
            <a:pPr>
              <a:spcBef>
                <a:spcPct val="0"/>
              </a:spcBef>
            </a:pPr>
            <a:r>
              <a:rPr lang="en-GB" altLang="en-US" dirty="0"/>
              <a:t>Explain what Frost Heave is?</a:t>
            </a:r>
          </a:p>
          <a:p>
            <a:pPr>
              <a:spcBef>
                <a:spcPct val="0"/>
              </a:spcBef>
            </a:pPr>
            <a:r>
              <a:rPr lang="en-GB" altLang="en-US" dirty="0"/>
              <a:t>How to test?</a:t>
            </a:r>
          </a:p>
        </p:txBody>
      </p:sp>
      <p:sp>
        <p:nvSpPr>
          <p:cNvPr id="35844" name="Slide Number Placeholder 3">
            <a:extLst>
              <a:ext uri="{FF2B5EF4-FFF2-40B4-BE49-F238E27FC236}">
                <a16:creationId xmlns:a16="http://schemas.microsoft.com/office/drawing/2014/main" id="{DB693BBA-B2AD-4052-8E15-CB35C15C753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1AF91184-A736-474D-93D8-192C21345F85}" type="slidenum">
              <a:rPr lang="en-GB" altLang="en-US">
                <a:solidFill>
                  <a:srgbClr val="000000"/>
                </a:solidFill>
                <a:latin typeface="Calibri" panose="020F0502020204030204" pitchFamily="34" charset="0"/>
              </a:rPr>
              <a:pPr fontAlgn="base">
                <a:spcBef>
                  <a:spcPct val="0"/>
                </a:spcBef>
                <a:spcAft>
                  <a:spcPct val="0"/>
                </a:spcAft>
              </a:pPr>
              <a:t>20</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00CE9AC-A039-4DD5-8482-1F4A379A508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32B51251-8C93-4BD2-BA8A-0663188F133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Parameters</a:t>
            </a:r>
          </a:p>
        </p:txBody>
      </p:sp>
      <p:sp>
        <p:nvSpPr>
          <p:cNvPr id="37892" name="Slide Number Placeholder 3">
            <a:extLst>
              <a:ext uri="{FF2B5EF4-FFF2-40B4-BE49-F238E27FC236}">
                <a16:creationId xmlns:a16="http://schemas.microsoft.com/office/drawing/2014/main" id="{18BE001E-00DA-47E1-B983-69934C13650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478DEB61-D8C2-42B7-B14A-229C4EC64D52}" type="slidenum">
              <a:rPr lang="en-GB" altLang="en-US">
                <a:solidFill>
                  <a:srgbClr val="000000"/>
                </a:solidFill>
                <a:latin typeface="Calibri" panose="020F0502020204030204" pitchFamily="34" charset="0"/>
              </a:rPr>
              <a:pPr fontAlgn="base">
                <a:spcBef>
                  <a:spcPct val="0"/>
                </a:spcBef>
                <a:spcAft>
                  <a:spcPct val="0"/>
                </a:spcAft>
              </a:pPr>
              <a:t>21</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BE2077E0-1516-4C9B-A021-BC243B3BD7B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3A93DA04-499B-4B9B-9677-BDF6D365537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Integrating wastes from different sectors and industries into the construction materials.</a:t>
            </a:r>
          </a:p>
          <a:p>
            <a:pPr>
              <a:spcBef>
                <a:spcPct val="0"/>
              </a:spcBef>
            </a:pPr>
            <a:endParaRPr lang="en-GB" altLang="en-US" dirty="0"/>
          </a:p>
          <a:p>
            <a:pPr>
              <a:spcBef>
                <a:spcPct val="0"/>
              </a:spcBef>
            </a:pPr>
            <a:r>
              <a:rPr lang="en-GB" altLang="en-US" dirty="0"/>
              <a:t>Each have their own advantages.</a:t>
            </a:r>
          </a:p>
          <a:p>
            <a:pPr>
              <a:spcBef>
                <a:spcPct val="0"/>
              </a:spcBef>
            </a:pPr>
            <a:endParaRPr lang="en-GB" altLang="en-US" dirty="0"/>
          </a:p>
          <a:p>
            <a:pPr>
              <a:spcBef>
                <a:spcPct val="0"/>
              </a:spcBef>
            </a:pPr>
            <a:r>
              <a:rPr lang="en-GB" altLang="en-US" dirty="0"/>
              <a:t>PET = Low water </a:t>
            </a:r>
            <a:r>
              <a:rPr lang="en-GB" altLang="en-US" dirty="0" err="1"/>
              <a:t>asorption</a:t>
            </a:r>
            <a:endParaRPr lang="en-GB" altLang="en-US" dirty="0"/>
          </a:p>
          <a:p>
            <a:pPr>
              <a:spcBef>
                <a:spcPct val="0"/>
              </a:spcBef>
            </a:pPr>
            <a:endParaRPr lang="en-GB" altLang="en-US" dirty="0"/>
          </a:p>
          <a:p>
            <a:pPr>
              <a:spcBef>
                <a:spcPct val="0"/>
              </a:spcBef>
            </a:pPr>
            <a:r>
              <a:rPr lang="en-GB" altLang="en-US" dirty="0"/>
              <a:t>HEMP = High tensile strength</a:t>
            </a:r>
          </a:p>
          <a:p>
            <a:pPr>
              <a:spcBef>
                <a:spcPct val="0"/>
              </a:spcBef>
            </a:pPr>
            <a:endParaRPr lang="en-GB" altLang="en-US" dirty="0"/>
          </a:p>
          <a:p>
            <a:pPr>
              <a:spcBef>
                <a:spcPct val="0"/>
              </a:spcBef>
            </a:pPr>
            <a:endParaRPr lang="en-GB" altLang="en-US" dirty="0"/>
          </a:p>
        </p:txBody>
      </p:sp>
      <p:sp>
        <p:nvSpPr>
          <p:cNvPr id="39940" name="Slide Number Placeholder 3">
            <a:extLst>
              <a:ext uri="{FF2B5EF4-FFF2-40B4-BE49-F238E27FC236}">
                <a16:creationId xmlns:a16="http://schemas.microsoft.com/office/drawing/2014/main" id="{E16FA22B-C42D-40B4-9538-F9207DC094C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0134A564-6950-4EF6-B0A3-8CBE52EB863E}" type="slidenum">
              <a:rPr lang="en-GB" altLang="en-US">
                <a:solidFill>
                  <a:srgbClr val="000000"/>
                </a:solidFill>
                <a:latin typeface="Calibri" panose="020F0502020204030204" pitchFamily="34" charset="0"/>
              </a:rPr>
              <a:pPr fontAlgn="base">
                <a:spcBef>
                  <a:spcPct val="0"/>
                </a:spcBef>
                <a:spcAft>
                  <a:spcPct val="0"/>
                </a:spcAft>
              </a:pPr>
              <a:t>22</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10F92C2-DFDC-4C9A-9F0F-73BFD86F43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899B155D-BEEF-4FD2-ACCE-6A04DCAC57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15 </a:t>
            </a:r>
            <a:r>
              <a:rPr lang="en-GB" altLang="en-US" dirty="0" err="1"/>
              <a:t>mT</a:t>
            </a:r>
            <a:r>
              <a:rPr lang="en-GB" altLang="en-US" dirty="0"/>
              <a:t> used </a:t>
            </a:r>
            <a:r>
              <a:rPr lang="en-GB" altLang="en-US" dirty="0" err="1"/>
              <a:t>annualy</a:t>
            </a:r>
            <a:r>
              <a:rPr lang="en-GB" altLang="en-US" dirty="0"/>
              <a:t> in England for Trunk Roads only.</a:t>
            </a:r>
          </a:p>
        </p:txBody>
      </p:sp>
      <p:sp>
        <p:nvSpPr>
          <p:cNvPr id="41988" name="Slide Number Placeholder 3">
            <a:extLst>
              <a:ext uri="{FF2B5EF4-FFF2-40B4-BE49-F238E27FC236}">
                <a16:creationId xmlns:a16="http://schemas.microsoft.com/office/drawing/2014/main" id="{4DBA099C-6BF7-4FA1-8113-968736E2CC1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7CC000A0-9D98-49D0-80A4-BFA418286E3C}" type="slidenum">
              <a:rPr lang="en-GB" altLang="en-US">
                <a:solidFill>
                  <a:srgbClr val="000000"/>
                </a:solidFill>
                <a:latin typeface="Calibri" panose="020F0502020204030204" pitchFamily="34" charset="0"/>
              </a:rPr>
              <a:pPr fontAlgn="base">
                <a:spcBef>
                  <a:spcPct val="0"/>
                </a:spcBef>
                <a:spcAft>
                  <a:spcPct val="0"/>
                </a:spcAft>
              </a:pPr>
              <a:t>23</a:t>
            </a:fld>
            <a:endParaRPr lang="en-GB" altLang="en-US">
              <a:solidFill>
                <a:srgbClr val="000000"/>
              </a:solidFill>
              <a:latin typeface="Calibri" panose="020F050202020403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A781AE0-E97D-4C15-872C-7C8563E4B09F}" type="slidenum">
              <a:rPr lang="en-GB" smtClean="0"/>
              <a:pPr>
                <a:defRPr/>
              </a:pPr>
              <a:t>24</a:t>
            </a:fld>
            <a:endParaRPr lang="en-GB"/>
          </a:p>
        </p:txBody>
      </p:sp>
    </p:spTree>
    <p:extLst>
      <p:ext uri="{BB962C8B-B14F-4D97-AF65-F5344CB8AC3E}">
        <p14:creationId xmlns:p14="http://schemas.microsoft.com/office/powerpoint/2010/main" val="40845310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A781AE0-E97D-4C15-872C-7C8563E4B09F}" type="slidenum">
              <a:rPr lang="en-GB" smtClean="0"/>
              <a:pPr>
                <a:defRPr/>
              </a:pPr>
              <a:t>25</a:t>
            </a:fld>
            <a:endParaRPr lang="en-GB"/>
          </a:p>
        </p:txBody>
      </p:sp>
    </p:spTree>
    <p:extLst>
      <p:ext uri="{BB962C8B-B14F-4D97-AF65-F5344CB8AC3E}">
        <p14:creationId xmlns:p14="http://schemas.microsoft.com/office/powerpoint/2010/main" val="15745416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10F92C2-DFDC-4C9A-9F0F-73BFD86F43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899B155D-BEEF-4FD2-ACCE-6A04DCAC57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41988" name="Slide Number Placeholder 3">
            <a:extLst>
              <a:ext uri="{FF2B5EF4-FFF2-40B4-BE49-F238E27FC236}">
                <a16:creationId xmlns:a16="http://schemas.microsoft.com/office/drawing/2014/main" id="{4DBA099C-6BF7-4FA1-8113-968736E2CC1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7CC000A0-9D98-49D0-80A4-BFA418286E3C}" type="slidenum">
              <a:rPr lang="en-GB" altLang="en-US">
                <a:solidFill>
                  <a:srgbClr val="000000"/>
                </a:solidFill>
                <a:latin typeface="Calibri" panose="020F0502020204030204" pitchFamily="34" charset="0"/>
              </a:rPr>
              <a:pPr fontAlgn="base">
                <a:spcBef>
                  <a:spcPct val="0"/>
                </a:spcBef>
                <a:spcAft>
                  <a:spcPct val="0"/>
                </a:spcAft>
              </a:pPr>
              <a:t>26</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79923499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F1DA8880-7BF9-4478-8762-D544BDC11E2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D65B69DA-696E-44D6-B574-AE98E7BDACE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a:p>
          <a:p>
            <a:pPr>
              <a:spcBef>
                <a:spcPct val="0"/>
              </a:spcBef>
            </a:pPr>
            <a:endParaRPr lang="en-GB" altLang="en-US"/>
          </a:p>
          <a:p>
            <a:pPr>
              <a:spcBef>
                <a:spcPct val="0"/>
              </a:spcBef>
            </a:pPr>
            <a:r>
              <a:rPr lang="en-GB" altLang="en-US"/>
              <a:t>Finally I would like to acknowledge </a:t>
            </a:r>
          </a:p>
          <a:p>
            <a:pPr>
              <a:spcBef>
                <a:spcPct val="0"/>
              </a:spcBef>
            </a:pPr>
            <a:r>
              <a:rPr lang="en-GB" altLang="en-US"/>
              <a:t>1) The University, which has provided me w/ resources, facilities and academic support (i.e. my supervisory team).</a:t>
            </a:r>
          </a:p>
          <a:p>
            <a:pPr>
              <a:spcBef>
                <a:spcPct val="0"/>
              </a:spcBef>
            </a:pPr>
            <a:endParaRPr lang="en-GB" altLang="en-US"/>
          </a:p>
          <a:p>
            <a:pPr>
              <a:spcBef>
                <a:spcPct val="0"/>
              </a:spcBef>
            </a:pPr>
            <a:r>
              <a:rPr lang="en-GB" altLang="en-US"/>
              <a:t>2) My Company Partner, Stenor, who have made not only this PhD possible, but also a previous KTP.</a:t>
            </a:r>
          </a:p>
          <a:p>
            <a:pPr>
              <a:spcBef>
                <a:spcPct val="0"/>
              </a:spcBef>
            </a:pPr>
            <a:endParaRPr lang="en-GB" altLang="en-US"/>
          </a:p>
          <a:p>
            <a:pPr>
              <a:spcBef>
                <a:spcPct val="0"/>
              </a:spcBef>
            </a:pPr>
            <a:r>
              <a:rPr lang="en-GB" altLang="en-US"/>
              <a:t>3) The Funding Body, the ESF who supply the financial resources (via KESS2), ultimately making the PhD possible.</a:t>
            </a:r>
          </a:p>
          <a:p>
            <a:pPr>
              <a:spcBef>
                <a:spcPct val="0"/>
              </a:spcBef>
            </a:pPr>
            <a:endParaRPr lang="en-GB" altLang="en-US"/>
          </a:p>
          <a:p>
            <a:pPr>
              <a:spcBef>
                <a:spcPct val="0"/>
              </a:spcBef>
            </a:pPr>
            <a:endParaRPr lang="en-GB" altLang="en-US"/>
          </a:p>
          <a:p>
            <a:pPr>
              <a:spcBef>
                <a:spcPct val="0"/>
              </a:spcBef>
            </a:pPr>
            <a:r>
              <a:rPr lang="en-GB" altLang="en-US"/>
              <a:t>To be honest, I quite enjoyed making that Presentation, it really helped me put everything into review and helped me better understand my own project.</a:t>
            </a:r>
          </a:p>
        </p:txBody>
      </p:sp>
      <p:sp>
        <p:nvSpPr>
          <p:cNvPr id="54276" name="Slide Number Placeholder 3">
            <a:extLst>
              <a:ext uri="{FF2B5EF4-FFF2-40B4-BE49-F238E27FC236}">
                <a16:creationId xmlns:a16="http://schemas.microsoft.com/office/drawing/2014/main" id="{1A6BC507-EBAD-4BAB-9345-5BB1443D34A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fontAlgn="base">
              <a:spcBef>
                <a:spcPct val="0"/>
              </a:spcBef>
              <a:spcAft>
                <a:spcPct val="0"/>
              </a:spcAft>
            </a:pPr>
            <a:fld id="{7DC51901-6B2A-4B4D-B776-F3AF8D79BA74}" type="slidenum">
              <a:rPr lang="en-GB" altLang="en-US">
                <a:solidFill>
                  <a:srgbClr val="000000"/>
                </a:solidFill>
                <a:latin typeface="Calibri" panose="020F0502020204030204" pitchFamily="34" charset="0"/>
              </a:rPr>
              <a:pPr fontAlgn="base">
                <a:spcBef>
                  <a:spcPct val="0"/>
                </a:spcBef>
                <a:spcAft>
                  <a:spcPct val="0"/>
                </a:spcAft>
              </a:pPr>
              <a:t>27</a:t>
            </a:fld>
            <a:endParaRPr lang="en-GB" altLang="en-US">
              <a:solidFill>
                <a:srgbClr val="000000"/>
              </a:solidFill>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40F6CA-DDBF-476C-9BE0-24CD33286193}"/>
              </a:ext>
            </a:extLst>
          </p:cNvPr>
          <p:cNvSpPr>
            <a:spLocks noGrp="1"/>
          </p:cNvSpPr>
          <p:nvPr>
            <p:ph type="dt" sz="half" idx="10"/>
          </p:nvPr>
        </p:nvSpPr>
        <p:spPr>
          <a:xfrm>
            <a:off x="527050" y="6524625"/>
            <a:ext cx="1295400" cy="219075"/>
          </a:xfrm>
        </p:spPr>
        <p:txBody>
          <a:bodyPr/>
          <a:lstStyle>
            <a:lvl1pPr>
              <a:defRPr/>
            </a:lvl1pPr>
          </a:lstStyle>
          <a:p>
            <a:pPr>
              <a:defRPr/>
            </a:pPr>
            <a:fld id="{627C9773-12E8-4EBE-9042-AA9070DF4214}" type="datetimeFigureOut">
              <a:rPr lang="en-GB"/>
              <a:pPr>
                <a:defRPr/>
              </a:pPr>
              <a:t>06/03/2019</a:t>
            </a:fld>
            <a:endParaRPr lang="en-GB"/>
          </a:p>
        </p:txBody>
      </p:sp>
      <p:sp>
        <p:nvSpPr>
          <p:cNvPr id="5" name="Footer Placeholder 4">
            <a:extLst>
              <a:ext uri="{FF2B5EF4-FFF2-40B4-BE49-F238E27FC236}">
                <a16:creationId xmlns:a16="http://schemas.microsoft.com/office/drawing/2014/main" id="{78807ED1-B289-43F1-A4D2-20CF95B7503C}"/>
              </a:ext>
            </a:extLst>
          </p:cNvPr>
          <p:cNvSpPr>
            <a:spLocks noGrp="1"/>
          </p:cNvSpPr>
          <p:nvPr>
            <p:ph type="ftr" sz="quarter" idx="11"/>
          </p:nvPr>
        </p:nvSpPr>
        <p:spPr>
          <a:xfrm>
            <a:off x="5519738" y="6381750"/>
            <a:ext cx="38608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D316468E-E8F8-44BF-B08B-6B92BA233576}"/>
              </a:ext>
            </a:extLst>
          </p:cNvPr>
          <p:cNvSpPr>
            <a:spLocks noGrp="1"/>
          </p:cNvSpPr>
          <p:nvPr>
            <p:ph type="sldNum" sz="quarter" idx="12"/>
          </p:nvPr>
        </p:nvSpPr>
        <p:spPr/>
        <p:txBody>
          <a:bodyPr/>
          <a:lstStyle>
            <a:lvl1pPr>
              <a:defRPr/>
            </a:lvl1pPr>
          </a:lstStyle>
          <a:p>
            <a:pPr>
              <a:defRPr/>
            </a:pPr>
            <a:fld id="{BD43D2B0-45DA-4008-A588-DAC64D910606}" type="slidenum">
              <a:rPr lang="en-GB"/>
              <a:pPr>
                <a:defRPr/>
              </a:pPr>
              <a:t>‹#›</a:t>
            </a:fld>
            <a:endParaRPr lang="en-GB"/>
          </a:p>
        </p:txBody>
      </p:sp>
    </p:spTree>
    <p:extLst>
      <p:ext uri="{BB962C8B-B14F-4D97-AF65-F5344CB8AC3E}">
        <p14:creationId xmlns:p14="http://schemas.microsoft.com/office/powerpoint/2010/main" val="3460711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7A5597-BB09-462D-A76C-9B4DA8128176}"/>
              </a:ext>
            </a:extLst>
          </p:cNvPr>
          <p:cNvSpPr>
            <a:spLocks noGrp="1"/>
          </p:cNvSpPr>
          <p:nvPr>
            <p:ph type="dt" sz="half" idx="10"/>
          </p:nvPr>
        </p:nvSpPr>
        <p:spPr/>
        <p:txBody>
          <a:bodyPr/>
          <a:lstStyle>
            <a:lvl1pPr>
              <a:defRPr/>
            </a:lvl1pPr>
          </a:lstStyle>
          <a:p>
            <a:pPr>
              <a:defRPr/>
            </a:pPr>
            <a:fld id="{6603F728-702F-49B8-957F-6515BB085BAB}" type="datetimeFigureOut">
              <a:rPr lang="en-GB"/>
              <a:pPr>
                <a:defRPr/>
              </a:pPr>
              <a:t>06/03/2019</a:t>
            </a:fld>
            <a:endParaRPr lang="en-GB"/>
          </a:p>
        </p:txBody>
      </p:sp>
      <p:sp>
        <p:nvSpPr>
          <p:cNvPr id="5" name="Footer Placeholder 4">
            <a:extLst>
              <a:ext uri="{FF2B5EF4-FFF2-40B4-BE49-F238E27FC236}">
                <a16:creationId xmlns:a16="http://schemas.microsoft.com/office/drawing/2014/main" id="{FAE674A1-F1A2-49FD-8386-BCC4D26D74C2}"/>
              </a:ext>
            </a:extLst>
          </p:cNvPr>
          <p:cNvSpPr>
            <a:spLocks noGrp="1"/>
          </p:cNvSpPr>
          <p:nvPr>
            <p:ph type="ftr" sz="quarter" idx="11"/>
          </p:nvPr>
        </p:nvSpPr>
        <p:spPr>
          <a:xfrm>
            <a:off x="4175125" y="6461125"/>
            <a:ext cx="3860800" cy="365125"/>
          </a:xfrm>
          <a:prstGeom prst="rect">
            <a:avLst/>
          </a:prstGeom>
        </p:spPr>
        <p:txBody>
          <a:bodyPr/>
          <a:lstStyle>
            <a:lvl1pPr eaLnBrk="1" fontAlgn="auto" hangingPunct="1">
              <a:spcBef>
                <a:spcPts val="0"/>
              </a:spcBef>
              <a:spcAft>
                <a:spcPts val="0"/>
              </a:spcAft>
              <a:defRPr dirty="0">
                <a:latin typeface="+mn-lt"/>
              </a:defRPr>
            </a:lvl1pPr>
          </a:lstStyle>
          <a:p>
            <a:pPr>
              <a:defRPr/>
            </a:pPr>
            <a:endParaRPr lang="en-GB"/>
          </a:p>
        </p:txBody>
      </p:sp>
      <p:sp>
        <p:nvSpPr>
          <p:cNvPr id="6" name="Slide Number Placeholder 5">
            <a:extLst>
              <a:ext uri="{FF2B5EF4-FFF2-40B4-BE49-F238E27FC236}">
                <a16:creationId xmlns:a16="http://schemas.microsoft.com/office/drawing/2014/main" id="{70E9AD42-AC9E-466B-96E1-BE2D01AE111C}"/>
              </a:ext>
            </a:extLst>
          </p:cNvPr>
          <p:cNvSpPr>
            <a:spLocks noGrp="1"/>
          </p:cNvSpPr>
          <p:nvPr>
            <p:ph type="sldNum" sz="quarter" idx="12"/>
          </p:nvPr>
        </p:nvSpPr>
        <p:spPr/>
        <p:txBody>
          <a:bodyPr/>
          <a:lstStyle>
            <a:lvl1pPr>
              <a:defRPr/>
            </a:lvl1pPr>
          </a:lstStyle>
          <a:p>
            <a:pPr>
              <a:defRPr/>
            </a:pPr>
            <a:fld id="{807B4522-2C8F-4C84-8785-D6B898CD1F4D}" type="slidenum">
              <a:rPr lang="en-GB"/>
              <a:pPr>
                <a:defRPr/>
              </a:pPr>
              <a:t>‹#›</a:t>
            </a:fld>
            <a:endParaRPr lang="en-GB"/>
          </a:p>
        </p:txBody>
      </p:sp>
    </p:spTree>
    <p:extLst>
      <p:ext uri="{BB962C8B-B14F-4D97-AF65-F5344CB8AC3E}">
        <p14:creationId xmlns:p14="http://schemas.microsoft.com/office/powerpoint/2010/main" val="2588860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067C5F-96C4-4947-A693-987F3F51E5BE}"/>
              </a:ext>
            </a:extLst>
          </p:cNvPr>
          <p:cNvSpPr>
            <a:spLocks noGrp="1"/>
          </p:cNvSpPr>
          <p:nvPr>
            <p:ph type="dt" sz="half" idx="10"/>
          </p:nvPr>
        </p:nvSpPr>
        <p:spPr/>
        <p:txBody>
          <a:bodyPr/>
          <a:lstStyle>
            <a:lvl1pPr>
              <a:defRPr/>
            </a:lvl1pPr>
          </a:lstStyle>
          <a:p>
            <a:pPr>
              <a:defRPr/>
            </a:pPr>
            <a:fld id="{E776EE7F-BFDA-4368-96F9-3E747B68DA5D}" type="datetimeFigureOut">
              <a:rPr lang="en-GB"/>
              <a:pPr>
                <a:defRPr/>
              </a:pPr>
              <a:t>06/03/2019</a:t>
            </a:fld>
            <a:endParaRPr lang="en-GB" dirty="0"/>
          </a:p>
        </p:txBody>
      </p:sp>
      <p:sp>
        <p:nvSpPr>
          <p:cNvPr id="5" name="Slide Number Placeholder 5">
            <a:extLst>
              <a:ext uri="{FF2B5EF4-FFF2-40B4-BE49-F238E27FC236}">
                <a16:creationId xmlns:a16="http://schemas.microsoft.com/office/drawing/2014/main" id="{5E0B8A12-4329-41C3-9780-B3EB96833B2E}"/>
              </a:ext>
            </a:extLst>
          </p:cNvPr>
          <p:cNvSpPr>
            <a:spLocks noGrp="1"/>
          </p:cNvSpPr>
          <p:nvPr>
            <p:ph type="sldNum" sz="quarter" idx="11"/>
          </p:nvPr>
        </p:nvSpPr>
        <p:spPr/>
        <p:txBody>
          <a:bodyPr/>
          <a:lstStyle>
            <a:lvl1pPr>
              <a:defRPr/>
            </a:lvl1pPr>
          </a:lstStyle>
          <a:p>
            <a:pPr>
              <a:defRPr/>
            </a:pPr>
            <a:fld id="{A2503C7A-0B69-4AF6-B982-66E4116AAC1E}" type="slidenum">
              <a:rPr lang="en-GB"/>
              <a:pPr>
                <a:defRPr/>
              </a:pPr>
              <a:t>‹#›</a:t>
            </a:fld>
            <a:endParaRPr lang="en-GB" dirty="0"/>
          </a:p>
        </p:txBody>
      </p:sp>
    </p:spTree>
    <p:extLst>
      <p:ext uri="{BB962C8B-B14F-4D97-AF65-F5344CB8AC3E}">
        <p14:creationId xmlns:p14="http://schemas.microsoft.com/office/powerpoint/2010/main" val="96587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AC760D1-5380-4D4B-92D6-A20506EBDBCF}"/>
              </a:ext>
            </a:extLst>
          </p:cNvPr>
          <p:cNvSpPr>
            <a:spLocks noGrp="1"/>
          </p:cNvSpPr>
          <p:nvPr>
            <p:ph type="dt" sz="half" idx="10"/>
          </p:nvPr>
        </p:nvSpPr>
        <p:spPr/>
        <p:txBody>
          <a:bodyPr/>
          <a:lstStyle>
            <a:lvl1pPr>
              <a:defRPr/>
            </a:lvl1pPr>
          </a:lstStyle>
          <a:p>
            <a:pPr>
              <a:defRPr/>
            </a:pPr>
            <a:fld id="{B2DA5F9B-573F-48F5-A639-BBCFA7189909}" type="datetimeFigureOut">
              <a:rPr lang="en-GB"/>
              <a:pPr>
                <a:defRPr/>
              </a:pPr>
              <a:t>06/03/2019</a:t>
            </a:fld>
            <a:endParaRPr lang="en-GB" dirty="0"/>
          </a:p>
        </p:txBody>
      </p:sp>
      <p:sp>
        <p:nvSpPr>
          <p:cNvPr id="6" name="Slide Number Placeholder 5">
            <a:extLst>
              <a:ext uri="{FF2B5EF4-FFF2-40B4-BE49-F238E27FC236}">
                <a16:creationId xmlns:a16="http://schemas.microsoft.com/office/drawing/2014/main" id="{F876B7CE-0E4E-42D6-A562-F87730E4DF41}"/>
              </a:ext>
            </a:extLst>
          </p:cNvPr>
          <p:cNvSpPr>
            <a:spLocks noGrp="1"/>
          </p:cNvSpPr>
          <p:nvPr>
            <p:ph type="sldNum" sz="quarter" idx="11"/>
          </p:nvPr>
        </p:nvSpPr>
        <p:spPr/>
        <p:txBody>
          <a:bodyPr/>
          <a:lstStyle>
            <a:lvl1pPr>
              <a:defRPr/>
            </a:lvl1pPr>
          </a:lstStyle>
          <a:p>
            <a:pPr>
              <a:defRPr/>
            </a:pPr>
            <a:fld id="{F7573254-4A84-4C4D-95EA-EC7CBD67B883}" type="slidenum">
              <a:rPr lang="en-GB"/>
              <a:pPr>
                <a:defRPr/>
              </a:pPr>
              <a:t>‹#›</a:t>
            </a:fld>
            <a:endParaRPr lang="en-GB" dirty="0"/>
          </a:p>
        </p:txBody>
      </p:sp>
    </p:spTree>
    <p:extLst>
      <p:ext uri="{BB962C8B-B14F-4D97-AF65-F5344CB8AC3E}">
        <p14:creationId xmlns:p14="http://schemas.microsoft.com/office/powerpoint/2010/main" val="502318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DCE6147-410C-4BF8-9DEB-1EBC05AF5512}"/>
              </a:ext>
            </a:extLst>
          </p:cNvPr>
          <p:cNvSpPr>
            <a:spLocks noGrp="1"/>
          </p:cNvSpPr>
          <p:nvPr>
            <p:ph type="dt" sz="half" idx="10"/>
          </p:nvPr>
        </p:nvSpPr>
        <p:spPr/>
        <p:txBody>
          <a:bodyPr/>
          <a:lstStyle>
            <a:lvl1pPr>
              <a:defRPr/>
            </a:lvl1pPr>
          </a:lstStyle>
          <a:p>
            <a:pPr>
              <a:defRPr/>
            </a:pPr>
            <a:fld id="{35E6DBDD-FEE2-4C40-A728-5B611C58A2F9}" type="datetimeFigureOut">
              <a:rPr lang="en-GB"/>
              <a:pPr>
                <a:defRPr/>
              </a:pPr>
              <a:t>06/03/2019</a:t>
            </a:fld>
            <a:endParaRPr lang="en-GB" dirty="0"/>
          </a:p>
        </p:txBody>
      </p:sp>
      <p:sp>
        <p:nvSpPr>
          <p:cNvPr id="8" name="Slide Number Placeholder 5">
            <a:extLst>
              <a:ext uri="{FF2B5EF4-FFF2-40B4-BE49-F238E27FC236}">
                <a16:creationId xmlns:a16="http://schemas.microsoft.com/office/drawing/2014/main" id="{C1428C17-908A-45CE-ADEA-06C457C17A4C}"/>
              </a:ext>
            </a:extLst>
          </p:cNvPr>
          <p:cNvSpPr>
            <a:spLocks noGrp="1"/>
          </p:cNvSpPr>
          <p:nvPr>
            <p:ph type="sldNum" sz="quarter" idx="11"/>
          </p:nvPr>
        </p:nvSpPr>
        <p:spPr/>
        <p:txBody>
          <a:bodyPr/>
          <a:lstStyle>
            <a:lvl1pPr>
              <a:defRPr/>
            </a:lvl1pPr>
          </a:lstStyle>
          <a:p>
            <a:pPr>
              <a:defRPr/>
            </a:pPr>
            <a:fld id="{823A3207-ADFB-4394-848C-FCE6E2CA45DB}" type="slidenum">
              <a:rPr lang="en-GB"/>
              <a:pPr>
                <a:defRPr/>
              </a:pPr>
              <a:t>‹#›</a:t>
            </a:fld>
            <a:endParaRPr lang="en-GB" dirty="0"/>
          </a:p>
        </p:txBody>
      </p:sp>
    </p:spTree>
    <p:extLst>
      <p:ext uri="{BB962C8B-B14F-4D97-AF65-F5344CB8AC3E}">
        <p14:creationId xmlns:p14="http://schemas.microsoft.com/office/powerpoint/2010/main" val="2467584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36CBD7D-C299-4C9B-B5ED-55526DB4F496}"/>
              </a:ext>
            </a:extLst>
          </p:cNvPr>
          <p:cNvSpPr>
            <a:spLocks noGrp="1"/>
          </p:cNvSpPr>
          <p:nvPr>
            <p:ph type="dt" sz="half" idx="10"/>
          </p:nvPr>
        </p:nvSpPr>
        <p:spPr/>
        <p:txBody>
          <a:bodyPr/>
          <a:lstStyle>
            <a:lvl1pPr>
              <a:defRPr/>
            </a:lvl1pPr>
          </a:lstStyle>
          <a:p>
            <a:pPr>
              <a:defRPr/>
            </a:pPr>
            <a:fld id="{8E622A35-3F0E-4783-8547-B3A2C5F2FEEA}" type="datetimeFigureOut">
              <a:rPr lang="en-GB"/>
              <a:pPr>
                <a:defRPr/>
              </a:pPr>
              <a:t>06/03/2019</a:t>
            </a:fld>
            <a:endParaRPr lang="en-GB" dirty="0"/>
          </a:p>
        </p:txBody>
      </p:sp>
      <p:sp>
        <p:nvSpPr>
          <p:cNvPr id="4" name="Slide Number Placeholder 5">
            <a:extLst>
              <a:ext uri="{FF2B5EF4-FFF2-40B4-BE49-F238E27FC236}">
                <a16:creationId xmlns:a16="http://schemas.microsoft.com/office/drawing/2014/main" id="{865F6056-6A46-44FF-AD39-0011F2BB5407}"/>
              </a:ext>
            </a:extLst>
          </p:cNvPr>
          <p:cNvSpPr>
            <a:spLocks noGrp="1"/>
          </p:cNvSpPr>
          <p:nvPr>
            <p:ph type="sldNum" sz="quarter" idx="11"/>
          </p:nvPr>
        </p:nvSpPr>
        <p:spPr/>
        <p:txBody>
          <a:bodyPr/>
          <a:lstStyle>
            <a:lvl1pPr>
              <a:defRPr/>
            </a:lvl1pPr>
          </a:lstStyle>
          <a:p>
            <a:pPr>
              <a:defRPr/>
            </a:pPr>
            <a:fld id="{A4930BB3-9AC0-4181-86BB-7DE395C2805D}" type="slidenum">
              <a:rPr lang="en-GB"/>
              <a:pPr>
                <a:defRPr/>
              </a:pPr>
              <a:t>‹#›</a:t>
            </a:fld>
            <a:endParaRPr lang="en-GB" dirty="0"/>
          </a:p>
        </p:txBody>
      </p:sp>
    </p:spTree>
    <p:extLst>
      <p:ext uri="{BB962C8B-B14F-4D97-AF65-F5344CB8AC3E}">
        <p14:creationId xmlns:p14="http://schemas.microsoft.com/office/powerpoint/2010/main" val="747582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999CA8-E0BB-4414-ACA0-88178253BE1D}"/>
              </a:ext>
            </a:extLst>
          </p:cNvPr>
          <p:cNvSpPr>
            <a:spLocks noGrp="1"/>
          </p:cNvSpPr>
          <p:nvPr>
            <p:ph type="dt" sz="half" idx="10"/>
          </p:nvPr>
        </p:nvSpPr>
        <p:spPr/>
        <p:txBody>
          <a:bodyPr/>
          <a:lstStyle>
            <a:lvl1pPr>
              <a:defRPr/>
            </a:lvl1pPr>
          </a:lstStyle>
          <a:p>
            <a:pPr>
              <a:defRPr/>
            </a:pPr>
            <a:fld id="{71F17A2C-DDA6-43D5-A751-BBD6180E4664}" type="datetimeFigureOut">
              <a:rPr lang="en-GB"/>
              <a:pPr>
                <a:defRPr/>
              </a:pPr>
              <a:t>06/03/2019</a:t>
            </a:fld>
            <a:endParaRPr lang="en-GB" dirty="0"/>
          </a:p>
        </p:txBody>
      </p:sp>
      <p:sp>
        <p:nvSpPr>
          <p:cNvPr id="3" name="Slide Number Placeholder 5">
            <a:extLst>
              <a:ext uri="{FF2B5EF4-FFF2-40B4-BE49-F238E27FC236}">
                <a16:creationId xmlns:a16="http://schemas.microsoft.com/office/drawing/2014/main" id="{EFF5DA57-0E89-4ACE-9F1A-A5FE9F42CDA6}"/>
              </a:ext>
            </a:extLst>
          </p:cNvPr>
          <p:cNvSpPr>
            <a:spLocks noGrp="1"/>
          </p:cNvSpPr>
          <p:nvPr>
            <p:ph type="sldNum" sz="quarter" idx="11"/>
          </p:nvPr>
        </p:nvSpPr>
        <p:spPr/>
        <p:txBody>
          <a:bodyPr/>
          <a:lstStyle>
            <a:lvl1pPr>
              <a:defRPr/>
            </a:lvl1pPr>
          </a:lstStyle>
          <a:p>
            <a:pPr>
              <a:defRPr/>
            </a:pPr>
            <a:fld id="{5C9C2CF0-41D6-47B9-B8DB-A898E8156A9C}" type="slidenum">
              <a:rPr lang="en-GB"/>
              <a:pPr>
                <a:defRPr/>
              </a:pPr>
              <a:t>‹#›</a:t>
            </a:fld>
            <a:endParaRPr lang="en-GB" dirty="0"/>
          </a:p>
        </p:txBody>
      </p:sp>
    </p:spTree>
    <p:extLst>
      <p:ext uri="{BB962C8B-B14F-4D97-AF65-F5344CB8AC3E}">
        <p14:creationId xmlns:p14="http://schemas.microsoft.com/office/powerpoint/2010/main" val="4193683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2C3D971-0181-4B73-9975-1F9E0CB33F2C}"/>
              </a:ext>
            </a:extLst>
          </p:cNvPr>
          <p:cNvSpPr>
            <a:spLocks noGrp="1"/>
          </p:cNvSpPr>
          <p:nvPr>
            <p:ph type="dt" sz="half" idx="10"/>
          </p:nvPr>
        </p:nvSpPr>
        <p:spPr/>
        <p:txBody>
          <a:bodyPr/>
          <a:lstStyle>
            <a:lvl1pPr>
              <a:defRPr/>
            </a:lvl1pPr>
          </a:lstStyle>
          <a:p>
            <a:pPr>
              <a:defRPr/>
            </a:pPr>
            <a:fld id="{E0BE93F2-816F-4CED-9E87-2A50E4CF729A}" type="datetimeFigureOut">
              <a:rPr lang="en-GB"/>
              <a:pPr>
                <a:defRPr/>
              </a:pPr>
              <a:t>06/03/2019</a:t>
            </a:fld>
            <a:endParaRPr lang="en-GB" dirty="0"/>
          </a:p>
        </p:txBody>
      </p:sp>
      <p:sp>
        <p:nvSpPr>
          <p:cNvPr id="6" name="Slide Number Placeholder 5">
            <a:extLst>
              <a:ext uri="{FF2B5EF4-FFF2-40B4-BE49-F238E27FC236}">
                <a16:creationId xmlns:a16="http://schemas.microsoft.com/office/drawing/2014/main" id="{A166E9FE-69AA-4EF6-9626-3D265E2DEEB8}"/>
              </a:ext>
            </a:extLst>
          </p:cNvPr>
          <p:cNvSpPr>
            <a:spLocks noGrp="1"/>
          </p:cNvSpPr>
          <p:nvPr>
            <p:ph type="sldNum" sz="quarter" idx="11"/>
          </p:nvPr>
        </p:nvSpPr>
        <p:spPr/>
        <p:txBody>
          <a:bodyPr/>
          <a:lstStyle>
            <a:lvl1pPr>
              <a:defRPr/>
            </a:lvl1pPr>
          </a:lstStyle>
          <a:p>
            <a:pPr>
              <a:defRPr/>
            </a:pPr>
            <a:fld id="{78FDFD52-44DB-4ED2-85CF-F24D808707D6}" type="slidenum">
              <a:rPr lang="en-GB"/>
              <a:pPr>
                <a:defRPr/>
              </a:pPr>
              <a:t>‹#›</a:t>
            </a:fld>
            <a:endParaRPr lang="en-GB" dirty="0"/>
          </a:p>
        </p:txBody>
      </p:sp>
    </p:spTree>
    <p:extLst>
      <p:ext uri="{BB962C8B-B14F-4D97-AF65-F5344CB8AC3E}">
        <p14:creationId xmlns:p14="http://schemas.microsoft.com/office/powerpoint/2010/main" val="3133284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9D54AA9-BF89-405D-A770-2C8B2C5735C9}"/>
              </a:ext>
            </a:extLst>
          </p:cNvPr>
          <p:cNvSpPr>
            <a:spLocks noGrp="1"/>
          </p:cNvSpPr>
          <p:nvPr>
            <p:ph type="dt" sz="half" idx="10"/>
          </p:nvPr>
        </p:nvSpPr>
        <p:spPr/>
        <p:txBody>
          <a:bodyPr/>
          <a:lstStyle>
            <a:lvl1pPr>
              <a:defRPr/>
            </a:lvl1pPr>
          </a:lstStyle>
          <a:p>
            <a:pPr>
              <a:defRPr/>
            </a:pPr>
            <a:fld id="{8A044D39-D085-4713-8C59-F968C507160D}" type="datetimeFigureOut">
              <a:rPr lang="en-GB"/>
              <a:pPr>
                <a:defRPr/>
              </a:pPr>
              <a:t>06/03/2019</a:t>
            </a:fld>
            <a:endParaRPr lang="en-GB" dirty="0"/>
          </a:p>
        </p:txBody>
      </p:sp>
      <p:sp>
        <p:nvSpPr>
          <p:cNvPr id="6" name="Slide Number Placeholder 5">
            <a:extLst>
              <a:ext uri="{FF2B5EF4-FFF2-40B4-BE49-F238E27FC236}">
                <a16:creationId xmlns:a16="http://schemas.microsoft.com/office/drawing/2014/main" id="{E282907B-D163-4952-A17E-BE35E10E64D5}"/>
              </a:ext>
            </a:extLst>
          </p:cNvPr>
          <p:cNvSpPr>
            <a:spLocks noGrp="1"/>
          </p:cNvSpPr>
          <p:nvPr>
            <p:ph type="sldNum" sz="quarter" idx="11"/>
          </p:nvPr>
        </p:nvSpPr>
        <p:spPr/>
        <p:txBody>
          <a:bodyPr/>
          <a:lstStyle>
            <a:lvl1pPr>
              <a:defRPr/>
            </a:lvl1pPr>
          </a:lstStyle>
          <a:p>
            <a:pPr>
              <a:defRPr/>
            </a:pPr>
            <a:fld id="{28C44B73-8179-464D-9ADC-3550572C520E}" type="slidenum">
              <a:rPr lang="en-GB"/>
              <a:pPr>
                <a:defRPr/>
              </a:pPr>
              <a:t>‹#›</a:t>
            </a:fld>
            <a:endParaRPr lang="en-GB" dirty="0"/>
          </a:p>
        </p:txBody>
      </p:sp>
    </p:spTree>
    <p:extLst>
      <p:ext uri="{BB962C8B-B14F-4D97-AF65-F5344CB8AC3E}">
        <p14:creationId xmlns:p14="http://schemas.microsoft.com/office/powerpoint/2010/main" val="2928658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86FF98-5FE9-4756-8CE8-8EBAB6EDBA71}"/>
              </a:ext>
            </a:extLst>
          </p:cNvPr>
          <p:cNvSpPr>
            <a:spLocks noGrp="1"/>
          </p:cNvSpPr>
          <p:nvPr>
            <p:ph type="dt" sz="half" idx="10"/>
          </p:nvPr>
        </p:nvSpPr>
        <p:spPr/>
        <p:txBody>
          <a:bodyPr/>
          <a:lstStyle>
            <a:lvl1pPr>
              <a:defRPr/>
            </a:lvl1pPr>
          </a:lstStyle>
          <a:p>
            <a:pPr>
              <a:defRPr/>
            </a:pPr>
            <a:fld id="{D67F9B50-F2B4-4E21-9DC3-1619ABEB23C9}" type="datetimeFigureOut">
              <a:rPr lang="en-GB"/>
              <a:pPr>
                <a:defRPr/>
              </a:pPr>
              <a:t>06/03/2019</a:t>
            </a:fld>
            <a:endParaRPr lang="en-GB" dirty="0"/>
          </a:p>
        </p:txBody>
      </p:sp>
      <p:sp>
        <p:nvSpPr>
          <p:cNvPr id="5" name="Slide Number Placeholder 5">
            <a:extLst>
              <a:ext uri="{FF2B5EF4-FFF2-40B4-BE49-F238E27FC236}">
                <a16:creationId xmlns:a16="http://schemas.microsoft.com/office/drawing/2014/main" id="{6E2ECDF1-FB98-44EC-9500-9222C2A5EAC6}"/>
              </a:ext>
            </a:extLst>
          </p:cNvPr>
          <p:cNvSpPr>
            <a:spLocks noGrp="1"/>
          </p:cNvSpPr>
          <p:nvPr>
            <p:ph type="sldNum" sz="quarter" idx="11"/>
          </p:nvPr>
        </p:nvSpPr>
        <p:spPr/>
        <p:txBody>
          <a:bodyPr/>
          <a:lstStyle>
            <a:lvl1pPr>
              <a:defRPr/>
            </a:lvl1pPr>
          </a:lstStyle>
          <a:p>
            <a:pPr>
              <a:defRPr/>
            </a:pPr>
            <a:fld id="{0A4B3B91-A0D8-4790-8E2E-831FE207BA43}" type="slidenum">
              <a:rPr lang="en-GB"/>
              <a:pPr>
                <a:defRPr/>
              </a:pPr>
              <a:t>‹#›</a:t>
            </a:fld>
            <a:endParaRPr lang="en-GB" dirty="0"/>
          </a:p>
        </p:txBody>
      </p:sp>
    </p:spTree>
    <p:extLst>
      <p:ext uri="{BB962C8B-B14F-4D97-AF65-F5344CB8AC3E}">
        <p14:creationId xmlns:p14="http://schemas.microsoft.com/office/powerpoint/2010/main" val="172424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147F01-7638-48FF-9DCA-8CD84288D03D}"/>
              </a:ext>
            </a:extLst>
          </p:cNvPr>
          <p:cNvSpPr>
            <a:spLocks noGrp="1"/>
          </p:cNvSpPr>
          <p:nvPr>
            <p:ph type="dt" sz="half" idx="10"/>
          </p:nvPr>
        </p:nvSpPr>
        <p:spPr/>
        <p:txBody>
          <a:bodyPr/>
          <a:lstStyle>
            <a:lvl1pPr>
              <a:defRPr/>
            </a:lvl1pPr>
          </a:lstStyle>
          <a:p>
            <a:pPr>
              <a:defRPr/>
            </a:pPr>
            <a:fld id="{92105045-18F4-4034-B03E-0D0FF874B112}" type="datetimeFigureOut">
              <a:rPr lang="en-GB"/>
              <a:pPr>
                <a:defRPr/>
              </a:pPr>
              <a:t>06/03/2019</a:t>
            </a:fld>
            <a:endParaRPr lang="en-GB" dirty="0"/>
          </a:p>
        </p:txBody>
      </p:sp>
      <p:sp>
        <p:nvSpPr>
          <p:cNvPr id="5" name="Slide Number Placeholder 5">
            <a:extLst>
              <a:ext uri="{FF2B5EF4-FFF2-40B4-BE49-F238E27FC236}">
                <a16:creationId xmlns:a16="http://schemas.microsoft.com/office/drawing/2014/main" id="{775F42EB-C2D7-4552-999C-10B17ACF7859}"/>
              </a:ext>
            </a:extLst>
          </p:cNvPr>
          <p:cNvSpPr>
            <a:spLocks noGrp="1"/>
          </p:cNvSpPr>
          <p:nvPr>
            <p:ph type="sldNum" sz="quarter" idx="11"/>
          </p:nvPr>
        </p:nvSpPr>
        <p:spPr/>
        <p:txBody>
          <a:bodyPr/>
          <a:lstStyle>
            <a:lvl1pPr>
              <a:defRPr/>
            </a:lvl1pPr>
          </a:lstStyle>
          <a:p>
            <a:pPr>
              <a:defRPr/>
            </a:pPr>
            <a:fld id="{51BD4949-2C6D-4C03-9F2F-D360D23AB7B9}" type="slidenum">
              <a:rPr lang="en-GB"/>
              <a:pPr>
                <a:defRPr/>
              </a:pPr>
              <a:t>‹#›</a:t>
            </a:fld>
            <a:endParaRPr lang="en-GB" dirty="0"/>
          </a:p>
        </p:txBody>
      </p:sp>
    </p:spTree>
    <p:extLst>
      <p:ext uri="{BB962C8B-B14F-4D97-AF65-F5344CB8AC3E}">
        <p14:creationId xmlns:p14="http://schemas.microsoft.com/office/powerpoint/2010/main" val="2073839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86F56CA-4B7F-4D5E-9352-E0D442945B38}"/>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7C7D4CD-4E81-45B7-B804-B1F8D0E46B99}"/>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9A0CB41-436C-4F5B-8100-BC674769E91C}"/>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smtClean="0">
                <a:solidFill>
                  <a:schemeClr val="tx1">
                    <a:tint val="75000"/>
                  </a:schemeClr>
                </a:solidFill>
                <a:latin typeface="+mn-lt"/>
              </a:defRPr>
            </a:lvl1pPr>
          </a:lstStyle>
          <a:p>
            <a:pPr>
              <a:defRPr/>
            </a:pPr>
            <a:fld id="{6FBFB1A5-DB87-4130-AEA9-C2E962CF3253}" type="datetimeFigureOut">
              <a:rPr lang="en-GB"/>
              <a:pPr>
                <a:defRPr/>
              </a:pPr>
              <a:t>06/03/2019</a:t>
            </a:fld>
            <a:endParaRPr lang="en-GB" dirty="0"/>
          </a:p>
        </p:txBody>
      </p:sp>
      <p:sp>
        <p:nvSpPr>
          <p:cNvPr id="6" name="Slide Number Placeholder 5">
            <a:extLst>
              <a:ext uri="{FF2B5EF4-FFF2-40B4-BE49-F238E27FC236}">
                <a16:creationId xmlns:a16="http://schemas.microsoft.com/office/drawing/2014/main" id="{32B9B07D-7055-4ECD-A8D5-D9725F00C6DB}"/>
              </a:ext>
            </a:extLst>
          </p:cNvPr>
          <p:cNvSpPr>
            <a:spLocks noGrp="1"/>
          </p:cNvSpPr>
          <p:nvPr>
            <p:ph type="sldNum" sz="quarter" idx="4"/>
          </p:nvPr>
        </p:nvSpPr>
        <p:spPr>
          <a:xfrm>
            <a:off x="10609263" y="6381750"/>
            <a:ext cx="973137" cy="3397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1">
                    <a:tint val="75000"/>
                  </a:schemeClr>
                </a:solidFill>
                <a:latin typeface="+mn-lt"/>
              </a:defRPr>
            </a:lvl1pPr>
          </a:lstStyle>
          <a:p>
            <a:pPr>
              <a:defRPr/>
            </a:pPr>
            <a:fld id="{349B2EB6-2253-43C7-87D1-B92BCA3140B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83" r:id="rId1"/>
    <p:sldLayoutId id="2147483684"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39.jpeg"/><Relationship Id="rId5" Type="http://schemas.openxmlformats.org/officeDocument/2006/relationships/image" Target="../media/image3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1453-6894-4F1C-8153-075900A17E5C}"/>
              </a:ext>
            </a:extLst>
          </p:cNvPr>
          <p:cNvSpPr>
            <a:spLocks noGrp="1"/>
          </p:cNvSpPr>
          <p:nvPr>
            <p:ph type="ctrTitle"/>
          </p:nvPr>
        </p:nvSpPr>
        <p:spPr>
          <a:xfrm>
            <a:off x="1992313" y="1484313"/>
            <a:ext cx="7772400" cy="2160587"/>
          </a:xfrm>
        </p:spPr>
        <p:txBody>
          <a:bodyPr rtlCol="0">
            <a:normAutofit/>
          </a:bodyPr>
          <a:lstStyle/>
          <a:p>
            <a:pPr fontAlgn="auto">
              <a:spcAft>
                <a:spcPts val="0"/>
              </a:spcAft>
              <a:defRPr/>
            </a:pPr>
            <a:r>
              <a:rPr lang="en-GB" sz="3100" dirty="0"/>
              <a:t>Recycling of Construction &amp; Demolition:</a:t>
            </a:r>
            <a:br>
              <a:rPr lang="en-GB" sz="3100" dirty="0"/>
            </a:br>
            <a:r>
              <a:rPr lang="en-GB" sz="3100" dirty="0"/>
              <a:t>Recycled Aggregates</a:t>
            </a:r>
            <a:br>
              <a:rPr lang="en-GB" sz="3100" dirty="0"/>
            </a:br>
            <a:br>
              <a:rPr lang="en-GB" dirty="0"/>
            </a:br>
            <a:endParaRPr lang="en-GB" sz="1800" dirty="0"/>
          </a:p>
        </p:txBody>
      </p:sp>
      <p:sp>
        <p:nvSpPr>
          <p:cNvPr id="3" name="Subtitle 2">
            <a:extLst>
              <a:ext uri="{FF2B5EF4-FFF2-40B4-BE49-F238E27FC236}">
                <a16:creationId xmlns:a16="http://schemas.microsoft.com/office/drawing/2014/main" id="{347BC88E-233A-4E12-A7F4-EE747F197945}"/>
              </a:ext>
            </a:extLst>
          </p:cNvPr>
          <p:cNvSpPr>
            <a:spLocks noGrp="1"/>
          </p:cNvSpPr>
          <p:nvPr>
            <p:ph type="subTitle" idx="1"/>
          </p:nvPr>
        </p:nvSpPr>
        <p:spPr>
          <a:xfrm>
            <a:off x="2640013" y="3860800"/>
            <a:ext cx="6946900" cy="765175"/>
          </a:xfrm>
        </p:spPr>
        <p:txBody>
          <a:bodyPr rtlCol="0">
            <a:normAutofit fontScale="85000" lnSpcReduction="10000"/>
          </a:bodyPr>
          <a:lstStyle/>
          <a:p>
            <a:pPr fontAlgn="auto">
              <a:spcAft>
                <a:spcPts val="0"/>
              </a:spcAft>
              <a:defRPr/>
            </a:pPr>
            <a:r>
              <a:rPr lang="en-GB" dirty="0"/>
              <a:t>Simon Thomas </a:t>
            </a:r>
            <a:r>
              <a:rPr lang="en-GB" dirty="0" err="1"/>
              <a:t>B.Sc</a:t>
            </a:r>
            <a:r>
              <a:rPr lang="en-GB" dirty="0"/>
              <a:t> (Hons)  </a:t>
            </a:r>
            <a:r>
              <a:rPr lang="en-GB" dirty="0" err="1"/>
              <a:t>M.Sc</a:t>
            </a:r>
            <a:r>
              <a:rPr lang="en-GB" dirty="0"/>
              <a:t>  AMRSC</a:t>
            </a:r>
          </a:p>
        </p:txBody>
      </p:sp>
      <p:pic>
        <p:nvPicPr>
          <p:cNvPr id="5124" name="Picture 6" descr="A close up of a sign&#10;&#10;Description generated with high confidence">
            <a:extLst>
              <a:ext uri="{FF2B5EF4-FFF2-40B4-BE49-F238E27FC236}">
                <a16:creationId xmlns:a16="http://schemas.microsoft.com/office/drawing/2014/main" id="{F1F89D26-BA8E-4CC9-B85E-2287EAAF76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8075" y="138113"/>
            <a:ext cx="1460500" cy="1058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8" descr="A close up of a sign&#10;&#10;Description generated with high confidence">
            <a:extLst>
              <a:ext uri="{FF2B5EF4-FFF2-40B4-BE49-F238E27FC236}">
                <a16:creationId xmlns:a16="http://schemas.microsoft.com/office/drawing/2014/main" id="{79366764-45EA-423C-AA56-035A511809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3175" y="147638"/>
            <a:ext cx="1754188" cy="1049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12" descr="A picture containing clipart&#10;&#10;Description generated with high confidence">
            <a:extLst>
              <a:ext uri="{FF2B5EF4-FFF2-40B4-BE49-F238E27FC236}">
                <a16:creationId xmlns:a16="http://schemas.microsoft.com/office/drawing/2014/main" id="{11CB2A56-D57F-4F73-976D-B979ABB054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51300" y="233363"/>
            <a:ext cx="285750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EBF2F7FE-EB6C-4525-B833-0F695BC831BA}"/>
              </a:ext>
            </a:extLst>
          </p:cNvPr>
          <p:cNvSpPr txBox="1"/>
          <p:nvPr/>
        </p:nvSpPr>
        <p:spPr>
          <a:xfrm>
            <a:off x="161693" y="234029"/>
            <a:ext cx="309700" cy="369332"/>
          </a:xfrm>
          <a:prstGeom prst="rect">
            <a:avLst/>
          </a:prstGeom>
          <a:noFill/>
        </p:spPr>
        <p:txBody>
          <a:bodyPr wrap="none" rtlCol="0">
            <a:spAutoFit/>
          </a:bodyPr>
          <a:lstStyle/>
          <a:p>
            <a:r>
              <a:rPr lang="en-GB" dirty="0"/>
              <a:t>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EDEF1CA-5ED1-4B1D-AD03-B37D461E03B4}"/>
              </a:ext>
            </a:extLst>
          </p:cNvPr>
          <p:cNvSpPr>
            <a:spLocks noGrp="1" noChangeArrowheads="1"/>
          </p:cNvSpPr>
          <p:nvPr>
            <p:ph type="title"/>
          </p:nvPr>
        </p:nvSpPr>
        <p:spPr/>
        <p:txBody>
          <a:bodyPr/>
          <a:lstStyle/>
          <a:p>
            <a:r>
              <a:rPr lang="en-GB" altLang="en-US"/>
              <a:t>Introduction </a:t>
            </a:r>
          </a:p>
        </p:txBody>
      </p:sp>
      <p:sp>
        <p:nvSpPr>
          <p:cNvPr id="4" name="Content Placeholder 2">
            <a:extLst>
              <a:ext uri="{FF2B5EF4-FFF2-40B4-BE49-F238E27FC236}">
                <a16:creationId xmlns:a16="http://schemas.microsoft.com/office/drawing/2014/main" id="{695DDA9B-7679-4191-A91D-D0FF16529597}"/>
              </a:ext>
            </a:extLst>
          </p:cNvPr>
          <p:cNvSpPr txBox="1">
            <a:spLocks/>
          </p:cNvSpPr>
          <p:nvPr/>
        </p:nvSpPr>
        <p:spPr>
          <a:xfrm>
            <a:off x="688975" y="1312863"/>
            <a:ext cx="10972800" cy="391636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fontAlgn="auto">
              <a:spcAft>
                <a:spcPts val="0"/>
              </a:spcAft>
              <a:buFont typeface="Arial" pitchFamily="34" charset="0"/>
              <a:buNone/>
              <a:defRPr/>
            </a:pPr>
            <a:endParaRPr lang="en-GB" dirty="0"/>
          </a:p>
          <a:p>
            <a:pPr marL="0" indent="0" fontAlgn="auto">
              <a:spcAft>
                <a:spcPts val="0"/>
              </a:spcAft>
              <a:buFont typeface="Arial" pitchFamily="34" charset="0"/>
              <a:buNone/>
              <a:defRPr/>
            </a:pPr>
            <a:endParaRPr lang="en-GB" dirty="0"/>
          </a:p>
          <a:p>
            <a:pPr fontAlgn="auto">
              <a:spcAft>
                <a:spcPts val="0"/>
              </a:spcAft>
              <a:defRPr/>
            </a:pPr>
            <a:endParaRPr lang="en-GB" dirty="0"/>
          </a:p>
        </p:txBody>
      </p:sp>
      <p:sp>
        <p:nvSpPr>
          <p:cNvPr id="6" name="TextBox 5">
            <a:extLst>
              <a:ext uri="{FF2B5EF4-FFF2-40B4-BE49-F238E27FC236}">
                <a16:creationId xmlns:a16="http://schemas.microsoft.com/office/drawing/2014/main" id="{7D07755C-C620-416E-8E54-CDC11263EA4D}"/>
              </a:ext>
            </a:extLst>
          </p:cNvPr>
          <p:cNvSpPr txBox="1"/>
          <p:nvPr/>
        </p:nvSpPr>
        <p:spPr>
          <a:xfrm>
            <a:off x="384175" y="1417638"/>
            <a:ext cx="5414963" cy="3508375"/>
          </a:xfrm>
          <a:prstGeom prst="rect">
            <a:avLst/>
          </a:prstGeom>
          <a:noFill/>
        </p:spPr>
        <p:txBody>
          <a:bodyPr>
            <a:spAutoFit/>
          </a:bodyPr>
          <a:lstStyle/>
          <a:p>
            <a:pPr eaLnBrk="1" fontAlgn="auto" hangingPunct="1">
              <a:spcBef>
                <a:spcPts val="0"/>
              </a:spcBef>
              <a:spcAft>
                <a:spcPts val="0"/>
              </a:spcAft>
              <a:defRPr/>
            </a:pPr>
            <a:endParaRPr lang="en-GB" dirty="0">
              <a:latin typeface="+mn-lt"/>
            </a:endParaRPr>
          </a:p>
          <a:p>
            <a:pPr marL="285750" indent="-285750" eaLnBrk="1" fontAlgn="auto" hangingPunct="1">
              <a:spcBef>
                <a:spcPts val="0"/>
              </a:spcBef>
              <a:spcAft>
                <a:spcPts val="0"/>
              </a:spcAft>
              <a:buFont typeface="Arial" panose="020B0604020202020204" pitchFamily="34" charset="0"/>
              <a:buChar char="•"/>
              <a:defRPr/>
            </a:pPr>
            <a:r>
              <a:rPr lang="en-GB" sz="2400" dirty="0">
                <a:latin typeface="+mn-lt"/>
              </a:rPr>
              <a:t>My Background &amp; Experience(s)</a:t>
            </a:r>
          </a:p>
          <a:p>
            <a:pPr marL="285750" indent="-285750" eaLnBrk="1" fontAlgn="auto" hangingPunct="1">
              <a:spcBef>
                <a:spcPts val="0"/>
              </a:spcBef>
              <a:spcAft>
                <a:spcPts val="0"/>
              </a:spcAft>
              <a:buFont typeface="Arial" panose="020B0604020202020204" pitchFamily="34" charset="0"/>
              <a:buChar char="•"/>
              <a:defRPr/>
            </a:pPr>
            <a:endParaRPr lang="en-GB" sz="2400" dirty="0">
              <a:latin typeface="+mn-lt"/>
            </a:endParaRPr>
          </a:p>
          <a:p>
            <a:pPr marL="285750" indent="-285750" eaLnBrk="1" fontAlgn="auto" hangingPunct="1">
              <a:spcBef>
                <a:spcPts val="0"/>
              </a:spcBef>
              <a:spcAft>
                <a:spcPts val="0"/>
              </a:spcAft>
              <a:buFont typeface="Arial" panose="020B0604020202020204" pitchFamily="34" charset="0"/>
              <a:buChar char="•"/>
              <a:defRPr/>
            </a:pPr>
            <a:r>
              <a:rPr lang="en-GB" sz="2400" dirty="0">
                <a:latin typeface="+mn-lt"/>
              </a:rPr>
              <a:t>Chemistry</a:t>
            </a:r>
          </a:p>
          <a:p>
            <a:pPr marL="285750" indent="-285750" eaLnBrk="1" fontAlgn="auto" hangingPunct="1">
              <a:spcBef>
                <a:spcPts val="0"/>
              </a:spcBef>
              <a:spcAft>
                <a:spcPts val="0"/>
              </a:spcAft>
              <a:buFont typeface="Arial" panose="020B0604020202020204" pitchFamily="34" charset="0"/>
              <a:buChar char="•"/>
              <a:defRPr/>
            </a:pPr>
            <a:r>
              <a:rPr lang="en-GB" sz="2400" dirty="0">
                <a:latin typeface="+mn-lt"/>
              </a:rPr>
              <a:t>Industry Collaboration </a:t>
            </a:r>
          </a:p>
          <a:p>
            <a:pPr eaLnBrk="1" fontAlgn="auto" hangingPunct="1">
              <a:spcBef>
                <a:spcPts val="0"/>
              </a:spcBef>
              <a:spcAft>
                <a:spcPts val="0"/>
              </a:spcAft>
              <a:defRPr/>
            </a:pPr>
            <a:r>
              <a:rPr lang="en-GB" sz="2400" dirty="0">
                <a:latin typeface="+mn-lt"/>
              </a:rPr>
              <a:t>(Stenor Environmental Services Ltd.)</a:t>
            </a:r>
          </a:p>
          <a:p>
            <a:pPr marL="342900" indent="-342900" eaLnBrk="1" fontAlgn="auto" hangingPunct="1">
              <a:spcBef>
                <a:spcPts val="0"/>
              </a:spcBef>
              <a:spcAft>
                <a:spcPts val="0"/>
              </a:spcAft>
              <a:buFont typeface="Arial" panose="020B0604020202020204" pitchFamily="34" charset="0"/>
              <a:buChar char="•"/>
              <a:defRPr/>
            </a:pPr>
            <a:endParaRPr lang="en-GB" sz="2400" dirty="0">
              <a:latin typeface="+mn-lt"/>
            </a:endParaRPr>
          </a:p>
          <a:p>
            <a:pPr marL="342900" indent="-342900" eaLnBrk="1" fontAlgn="auto" hangingPunct="1">
              <a:spcBef>
                <a:spcPts val="0"/>
              </a:spcBef>
              <a:spcAft>
                <a:spcPts val="0"/>
              </a:spcAft>
              <a:buFont typeface="Arial" panose="020B0604020202020204" pitchFamily="34" charset="0"/>
              <a:buChar char="•"/>
              <a:defRPr/>
            </a:pPr>
            <a:endParaRPr lang="en-GB" sz="2400" dirty="0">
              <a:latin typeface="+mn-lt"/>
            </a:endParaRPr>
          </a:p>
          <a:p>
            <a:pPr marL="285750" indent="-285750" eaLnBrk="1" fontAlgn="auto" hangingPunct="1">
              <a:spcBef>
                <a:spcPts val="0"/>
              </a:spcBef>
              <a:spcAft>
                <a:spcPts val="0"/>
              </a:spcAft>
              <a:buFont typeface="Arial" panose="020B0604020202020204" pitchFamily="34" charset="0"/>
              <a:buChar char="•"/>
              <a:defRPr/>
            </a:pPr>
            <a:endParaRPr lang="en-GB" dirty="0">
              <a:latin typeface="+mn-lt"/>
            </a:endParaRPr>
          </a:p>
          <a:p>
            <a:pPr marL="285750" indent="-285750" eaLnBrk="1" fontAlgn="auto" hangingPunct="1">
              <a:spcBef>
                <a:spcPts val="0"/>
              </a:spcBef>
              <a:spcAft>
                <a:spcPts val="0"/>
              </a:spcAft>
              <a:buFont typeface="Arial" panose="020B0604020202020204" pitchFamily="34" charset="0"/>
              <a:buChar char="•"/>
              <a:defRPr/>
            </a:pPr>
            <a:endParaRPr lang="en-GB" dirty="0">
              <a:latin typeface="+mn-lt"/>
            </a:endParaRPr>
          </a:p>
        </p:txBody>
      </p:sp>
      <p:pic>
        <p:nvPicPr>
          <p:cNvPr id="2" name="Picture 1">
            <a:extLst>
              <a:ext uri="{FF2B5EF4-FFF2-40B4-BE49-F238E27FC236}">
                <a16:creationId xmlns:a16="http://schemas.microsoft.com/office/drawing/2014/main" id="{6F044C74-FD4D-4393-BEC1-1B5CA234CF3C}"/>
              </a:ext>
            </a:extLst>
          </p:cNvPr>
          <p:cNvPicPr>
            <a:picLocks noChangeAspect="1"/>
          </p:cNvPicPr>
          <p:nvPr/>
        </p:nvPicPr>
        <p:blipFill>
          <a:blip r:embed="rId3"/>
          <a:stretch>
            <a:fillRect/>
          </a:stretch>
        </p:blipFill>
        <p:spPr>
          <a:xfrm>
            <a:off x="6656643" y="1417638"/>
            <a:ext cx="4365114" cy="3121423"/>
          </a:xfrm>
          <a:prstGeom prst="rect">
            <a:avLst/>
          </a:prstGeom>
        </p:spPr>
      </p:pic>
      <p:sp>
        <p:nvSpPr>
          <p:cNvPr id="7" name="TextBox 6">
            <a:extLst>
              <a:ext uri="{FF2B5EF4-FFF2-40B4-BE49-F238E27FC236}">
                <a16:creationId xmlns:a16="http://schemas.microsoft.com/office/drawing/2014/main" id="{0AA684D8-A3B6-4A46-87B6-9E7D28E9DF2D}"/>
              </a:ext>
            </a:extLst>
          </p:cNvPr>
          <p:cNvSpPr txBox="1"/>
          <p:nvPr/>
        </p:nvSpPr>
        <p:spPr>
          <a:xfrm>
            <a:off x="161693" y="234029"/>
            <a:ext cx="309700" cy="369332"/>
          </a:xfrm>
          <a:prstGeom prst="rect">
            <a:avLst/>
          </a:prstGeom>
          <a:noFill/>
        </p:spPr>
        <p:txBody>
          <a:bodyPr wrap="none" rtlCol="0">
            <a:spAutoFit/>
          </a:bodyPr>
          <a:lstStyle/>
          <a:p>
            <a:r>
              <a:rPr lang="en-GB" dirty="0"/>
              <a:t>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1198E95-44E6-471F-8140-1E9A4E399289}"/>
              </a:ext>
            </a:extLst>
          </p:cNvPr>
          <p:cNvSpPr>
            <a:spLocks noGrp="1"/>
          </p:cNvSpPr>
          <p:nvPr>
            <p:ph type="title"/>
          </p:nvPr>
        </p:nvSpPr>
        <p:spPr>
          <a:xfrm>
            <a:off x="796414" y="365125"/>
            <a:ext cx="10557386" cy="1144191"/>
          </a:xfrm>
        </p:spPr>
        <p:txBody>
          <a:bodyPr>
            <a:normAutofit fontScale="90000"/>
          </a:bodyPr>
          <a:lstStyle/>
          <a:p>
            <a:pPr algn="ctr"/>
            <a:r>
              <a:rPr lang="en-GB" dirty="0"/>
              <a:t>Current Problems: Construction &amp; Demolition Waste (CDW)</a:t>
            </a:r>
          </a:p>
        </p:txBody>
      </p:sp>
      <p:sp>
        <p:nvSpPr>
          <p:cNvPr id="6" name="Content Placeholder 5">
            <a:extLst>
              <a:ext uri="{FF2B5EF4-FFF2-40B4-BE49-F238E27FC236}">
                <a16:creationId xmlns:a16="http://schemas.microsoft.com/office/drawing/2014/main" id="{2AF6C4AD-D5DE-4BA8-A0D9-FF1FCBABF1B9}"/>
              </a:ext>
            </a:extLst>
          </p:cNvPr>
          <p:cNvSpPr txBox="1">
            <a:spLocks/>
          </p:cNvSpPr>
          <p:nvPr/>
        </p:nvSpPr>
        <p:spPr>
          <a:xfrm>
            <a:off x="375789" y="1630347"/>
            <a:ext cx="5318205" cy="35930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2"/>
            <a:endParaRPr lang="en-GB" dirty="0"/>
          </a:p>
          <a:p>
            <a:pPr marL="457200" lvl="1" indent="0">
              <a:buNone/>
            </a:pPr>
            <a:endParaRPr lang="en-GB" dirty="0"/>
          </a:p>
        </p:txBody>
      </p:sp>
      <p:pic>
        <p:nvPicPr>
          <p:cNvPr id="8" name="Picture 7">
            <a:extLst>
              <a:ext uri="{FF2B5EF4-FFF2-40B4-BE49-F238E27FC236}">
                <a16:creationId xmlns:a16="http://schemas.microsoft.com/office/drawing/2014/main" id="{7A3AA4D0-C625-4FB6-AD51-809CF0864601}"/>
              </a:ext>
            </a:extLst>
          </p:cNvPr>
          <p:cNvPicPr>
            <a:picLocks noChangeAspect="1"/>
          </p:cNvPicPr>
          <p:nvPr/>
        </p:nvPicPr>
        <p:blipFill>
          <a:blip r:embed="rId3"/>
          <a:stretch>
            <a:fillRect/>
          </a:stretch>
        </p:blipFill>
        <p:spPr>
          <a:xfrm>
            <a:off x="8442249" y="1913993"/>
            <a:ext cx="3442510" cy="2612401"/>
          </a:xfrm>
          <a:prstGeom prst="rect">
            <a:avLst/>
          </a:prstGeom>
        </p:spPr>
      </p:pic>
      <p:pic>
        <p:nvPicPr>
          <p:cNvPr id="9" name="Picture 8">
            <a:extLst>
              <a:ext uri="{FF2B5EF4-FFF2-40B4-BE49-F238E27FC236}">
                <a16:creationId xmlns:a16="http://schemas.microsoft.com/office/drawing/2014/main" id="{FB142CF8-86DB-4490-9DEE-4D8C591F27B4}"/>
              </a:ext>
            </a:extLst>
          </p:cNvPr>
          <p:cNvPicPr>
            <a:picLocks noChangeAspect="1"/>
          </p:cNvPicPr>
          <p:nvPr/>
        </p:nvPicPr>
        <p:blipFill rotWithShape="1">
          <a:blip r:embed="rId4"/>
          <a:srcRect b="15435"/>
          <a:stretch/>
        </p:blipFill>
        <p:spPr>
          <a:xfrm>
            <a:off x="225937" y="1890198"/>
            <a:ext cx="3738543" cy="2295400"/>
          </a:xfrm>
          <a:prstGeom prst="rect">
            <a:avLst/>
          </a:prstGeom>
        </p:spPr>
      </p:pic>
      <p:sp>
        <p:nvSpPr>
          <p:cNvPr id="10" name="TextBox 9">
            <a:extLst>
              <a:ext uri="{FF2B5EF4-FFF2-40B4-BE49-F238E27FC236}">
                <a16:creationId xmlns:a16="http://schemas.microsoft.com/office/drawing/2014/main" id="{D6F3BFDC-DE11-4A8C-BB73-107040B42A75}"/>
              </a:ext>
            </a:extLst>
          </p:cNvPr>
          <p:cNvSpPr txBox="1"/>
          <p:nvPr/>
        </p:nvSpPr>
        <p:spPr>
          <a:xfrm>
            <a:off x="161693" y="234029"/>
            <a:ext cx="309700" cy="369332"/>
          </a:xfrm>
          <a:prstGeom prst="rect">
            <a:avLst/>
          </a:prstGeom>
          <a:noFill/>
        </p:spPr>
        <p:txBody>
          <a:bodyPr wrap="none" rtlCol="0">
            <a:spAutoFit/>
          </a:bodyPr>
          <a:lstStyle/>
          <a:p>
            <a:r>
              <a:rPr lang="en-GB" dirty="0"/>
              <a:t>3</a:t>
            </a:r>
          </a:p>
        </p:txBody>
      </p:sp>
      <p:pic>
        <p:nvPicPr>
          <p:cNvPr id="3" name="Picture 2">
            <a:extLst>
              <a:ext uri="{FF2B5EF4-FFF2-40B4-BE49-F238E27FC236}">
                <a16:creationId xmlns:a16="http://schemas.microsoft.com/office/drawing/2014/main" id="{8F35FFCD-4989-4AFE-8DAA-E6BC806C6EB3}"/>
              </a:ext>
            </a:extLst>
          </p:cNvPr>
          <p:cNvPicPr>
            <a:picLocks noChangeAspect="1"/>
          </p:cNvPicPr>
          <p:nvPr/>
        </p:nvPicPr>
        <p:blipFill>
          <a:blip r:embed="rId5"/>
          <a:stretch>
            <a:fillRect/>
          </a:stretch>
        </p:blipFill>
        <p:spPr>
          <a:xfrm>
            <a:off x="4043854" y="1913993"/>
            <a:ext cx="4273933" cy="2247810"/>
          </a:xfrm>
          <a:prstGeom prst="rect">
            <a:avLst/>
          </a:prstGeom>
        </p:spPr>
      </p:pic>
    </p:spTree>
    <p:extLst>
      <p:ext uri="{BB962C8B-B14F-4D97-AF65-F5344CB8AC3E}">
        <p14:creationId xmlns:p14="http://schemas.microsoft.com/office/powerpoint/2010/main" val="3539546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Problems: Landfill </a:t>
            </a:r>
          </a:p>
        </p:txBody>
      </p:sp>
      <p:sp>
        <p:nvSpPr>
          <p:cNvPr id="4" name="Content Placeholder 2">
            <a:extLst>
              <a:ext uri="{FF2B5EF4-FFF2-40B4-BE49-F238E27FC236}">
                <a16:creationId xmlns:a16="http://schemas.microsoft.com/office/drawing/2014/main" id="{695DDA9B-7679-4191-A91D-D0FF16529597}"/>
              </a:ext>
            </a:extLst>
          </p:cNvPr>
          <p:cNvSpPr txBox="1">
            <a:spLocks/>
          </p:cNvSpPr>
          <p:nvPr/>
        </p:nvSpPr>
        <p:spPr>
          <a:xfrm>
            <a:off x="688695" y="1312764"/>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pic>
        <p:nvPicPr>
          <p:cNvPr id="7" name="Content Placeholder 6" descr="A sign on the side of a road&#10;&#10;Description generated with very high confidence">
            <a:extLst>
              <a:ext uri="{FF2B5EF4-FFF2-40B4-BE49-F238E27FC236}">
                <a16:creationId xmlns:a16="http://schemas.microsoft.com/office/drawing/2014/main" id="{E22AD93B-CD9A-4916-940F-D071C324AC3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5502" t="21846" r="10270" b="26378"/>
          <a:stretch/>
        </p:blipFill>
        <p:spPr>
          <a:xfrm>
            <a:off x="13541608" y="1340052"/>
            <a:ext cx="2917155" cy="2088948"/>
          </a:xfrm>
        </p:spPr>
      </p:pic>
      <p:pic>
        <p:nvPicPr>
          <p:cNvPr id="8" name="Picture 7">
            <a:extLst>
              <a:ext uri="{FF2B5EF4-FFF2-40B4-BE49-F238E27FC236}">
                <a16:creationId xmlns:a16="http://schemas.microsoft.com/office/drawing/2014/main" id="{0FEF926E-CB69-419A-BC53-A171D4BAAE1E}"/>
              </a:ext>
            </a:extLst>
          </p:cNvPr>
          <p:cNvPicPr>
            <a:picLocks noChangeAspect="1"/>
          </p:cNvPicPr>
          <p:nvPr/>
        </p:nvPicPr>
        <p:blipFill>
          <a:blip r:embed="rId4"/>
          <a:stretch>
            <a:fillRect/>
          </a:stretch>
        </p:blipFill>
        <p:spPr>
          <a:xfrm>
            <a:off x="5338915" y="1417637"/>
            <a:ext cx="6164390" cy="3880905"/>
          </a:xfrm>
          <a:prstGeom prst="rect">
            <a:avLst/>
          </a:prstGeom>
        </p:spPr>
      </p:pic>
      <p:sp>
        <p:nvSpPr>
          <p:cNvPr id="5" name="TextBox 4">
            <a:extLst>
              <a:ext uri="{FF2B5EF4-FFF2-40B4-BE49-F238E27FC236}">
                <a16:creationId xmlns:a16="http://schemas.microsoft.com/office/drawing/2014/main" id="{DC001C79-D08E-4EFF-840A-84E976D087D8}"/>
              </a:ext>
            </a:extLst>
          </p:cNvPr>
          <p:cNvSpPr txBox="1"/>
          <p:nvPr/>
        </p:nvSpPr>
        <p:spPr>
          <a:xfrm>
            <a:off x="383457" y="1936831"/>
            <a:ext cx="4955458" cy="3970318"/>
          </a:xfrm>
          <a:prstGeom prst="rect">
            <a:avLst/>
          </a:prstGeom>
          <a:noFill/>
        </p:spPr>
        <p:txBody>
          <a:bodyPr wrap="square" rtlCol="0">
            <a:spAutoFit/>
          </a:bodyPr>
          <a:lstStyle/>
          <a:p>
            <a:pPr marL="285750" indent="-285750">
              <a:buFont typeface="Arial" panose="020B0604020202020204" pitchFamily="34" charset="0"/>
              <a:buChar char="•"/>
            </a:pPr>
            <a:r>
              <a:rPr lang="en-GB" dirty="0"/>
              <a:t>Increasing Waste Quantities</a:t>
            </a:r>
          </a:p>
          <a:p>
            <a:pPr marL="742950" lvl="1" indent="-285750">
              <a:buFont typeface="Arial" panose="020B0604020202020204" pitchFamily="34" charset="0"/>
              <a:buChar char="•"/>
            </a:pPr>
            <a:r>
              <a:rPr lang="en-GB" dirty="0"/>
              <a:t>Construction and Demolition Waste (CDW) increased from 510 to 970 million tonnes year</a:t>
            </a:r>
            <a:r>
              <a:rPr lang="en-GB" baseline="30000" dirty="0"/>
              <a:t>-1</a:t>
            </a:r>
            <a:r>
              <a:rPr lang="en-GB" dirty="0"/>
              <a:t>, between 2002 and 2006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Construction Site Requirements</a:t>
            </a:r>
          </a:p>
          <a:p>
            <a:pPr marL="742950" lvl="1" indent="-285750">
              <a:buFont typeface="Arial" panose="020B0604020202020204" pitchFamily="34" charset="0"/>
              <a:buChar char="•"/>
            </a:pPr>
            <a:r>
              <a:rPr lang="en-GB" dirty="0"/>
              <a:t>Removal of Waste from site.</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849ADB3F-8F27-4874-86FF-610633290B04}"/>
              </a:ext>
            </a:extLst>
          </p:cNvPr>
          <p:cNvSpPr txBox="1"/>
          <p:nvPr/>
        </p:nvSpPr>
        <p:spPr>
          <a:xfrm>
            <a:off x="161693" y="234029"/>
            <a:ext cx="309700" cy="369332"/>
          </a:xfrm>
          <a:prstGeom prst="rect">
            <a:avLst/>
          </a:prstGeom>
          <a:noFill/>
        </p:spPr>
        <p:txBody>
          <a:bodyPr wrap="none" rtlCol="0">
            <a:spAutoFit/>
          </a:bodyPr>
          <a:lstStyle/>
          <a:p>
            <a:r>
              <a:rPr lang="en-GB" dirty="0"/>
              <a:t>4</a:t>
            </a:r>
          </a:p>
        </p:txBody>
      </p:sp>
    </p:spTree>
    <p:extLst>
      <p:ext uri="{BB962C8B-B14F-4D97-AF65-F5344CB8AC3E}">
        <p14:creationId xmlns:p14="http://schemas.microsoft.com/office/powerpoint/2010/main" val="2319398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Current Problems: Culture</a:t>
            </a:r>
          </a:p>
        </p:txBody>
      </p:sp>
      <p:pic>
        <p:nvPicPr>
          <p:cNvPr id="6" name="Content Placeholder 5" descr="A screenshot of a cell phone&#10;&#10;Description generated with very high confidence">
            <a:extLst>
              <a:ext uri="{FF2B5EF4-FFF2-40B4-BE49-F238E27FC236}">
                <a16:creationId xmlns:a16="http://schemas.microsoft.com/office/drawing/2014/main" id="{A50DB045-42C7-4CF1-B0ED-1F9AB6B19B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49604" y="1334801"/>
            <a:ext cx="1847850" cy="3800475"/>
          </a:xfrm>
        </p:spPr>
      </p:pic>
      <p:sp>
        <p:nvSpPr>
          <p:cNvPr id="4" name="Content Placeholder 2">
            <a:extLst>
              <a:ext uri="{FF2B5EF4-FFF2-40B4-BE49-F238E27FC236}">
                <a16:creationId xmlns:a16="http://schemas.microsoft.com/office/drawing/2014/main" id="{695DDA9B-7679-4191-A91D-D0FF16529597}"/>
              </a:ext>
            </a:extLst>
          </p:cNvPr>
          <p:cNvSpPr txBox="1">
            <a:spLocks/>
          </p:cNvSpPr>
          <p:nvPr/>
        </p:nvSpPr>
        <p:spPr>
          <a:xfrm>
            <a:off x="688695" y="1312764"/>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dirty="0"/>
          </a:p>
          <a:p>
            <a:endParaRPr lang="en-GB" dirty="0"/>
          </a:p>
        </p:txBody>
      </p:sp>
      <p:pic>
        <p:nvPicPr>
          <p:cNvPr id="8" name="Picture 7" descr="A close up of a logo&#10;&#10;Description generated with very high confidence">
            <a:extLst>
              <a:ext uri="{FF2B5EF4-FFF2-40B4-BE49-F238E27FC236}">
                <a16:creationId xmlns:a16="http://schemas.microsoft.com/office/drawing/2014/main" id="{547C37C4-49D9-41B2-8EC5-0DB78569F8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60926" y="1334801"/>
            <a:ext cx="5727745" cy="3977832"/>
          </a:xfrm>
          <a:prstGeom prst="rect">
            <a:avLst/>
          </a:prstGeom>
        </p:spPr>
      </p:pic>
      <p:sp>
        <p:nvSpPr>
          <p:cNvPr id="7" name="TextBox 6">
            <a:extLst>
              <a:ext uri="{FF2B5EF4-FFF2-40B4-BE49-F238E27FC236}">
                <a16:creationId xmlns:a16="http://schemas.microsoft.com/office/drawing/2014/main" id="{690AA334-6E26-4C90-8D9E-898964C887D2}"/>
              </a:ext>
            </a:extLst>
          </p:cNvPr>
          <p:cNvSpPr txBox="1"/>
          <p:nvPr/>
        </p:nvSpPr>
        <p:spPr>
          <a:xfrm>
            <a:off x="161693" y="234029"/>
            <a:ext cx="309700" cy="369332"/>
          </a:xfrm>
          <a:prstGeom prst="rect">
            <a:avLst/>
          </a:prstGeom>
          <a:noFill/>
        </p:spPr>
        <p:txBody>
          <a:bodyPr wrap="none" rtlCol="0">
            <a:spAutoFit/>
          </a:bodyPr>
          <a:lstStyle/>
          <a:p>
            <a:r>
              <a:rPr lang="en-GB" dirty="0"/>
              <a:t>5</a:t>
            </a:r>
          </a:p>
        </p:txBody>
      </p:sp>
    </p:spTree>
    <p:extLst>
      <p:ext uri="{BB962C8B-B14F-4D97-AF65-F5344CB8AC3E}">
        <p14:creationId xmlns:p14="http://schemas.microsoft.com/office/powerpoint/2010/main" val="2374107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19E5401-6D9A-4414-A90F-7E532122E647}"/>
              </a:ext>
            </a:extLst>
          </p:cNvPr>
          <p:cNvSpPr>
            <a:spLocks noGrp="1" noChangeArrowheads="1"/>
          </p:cNvSpPr>
          <p:nvPr>
            <p:ph type="title"/>
          </p:nvPr>
        </p:nvSpPr>
        <p:spPr/>
        <p:txBody>
          <a:bodyPr/>
          <a:lstStyle/>
          <a:p>
            <a:r>
              <a:rPr lang="en-GB" altLang="en-US"/>
              <a:t>Circular Economy</a:t>
            </a:r>
          </a:p>
        </p:txBody>
      </p:sp>
      <p:sp>
        <p:nvSpPr>
          <p:cNvPr id="10243" name="Content Placeholder 2">
            <a:extLst>
              <a:ext uri="{FF2B5EF4-FFF2-40B4-BE49-F238E27FC236}">
                <a16:creationId xmlns:a16="http://schemas.microsoft.com/office/drawing/2014/main" id="{9CC19ED5-B08C-4884-9CD1-7D8E5AA91BAD}"/>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a:p>
          <a:p>
            <a:pPr eaLnBrk="1" hangingPunct="1"/>
            <a:endParaRPr lang="en-GB" altLang="en-US"/>
          </a:p>
        </p:txBody>
      </p:sp>
      <p:sp>
        <p:nvSpPr>
          <p:cNvPr id="10244" name="TextBox 4">
            <a:extLst>
              <a:ext uri="{FF2B5EF4-FFF2-40B4-BE49-F238E27FC236}">
                <a16:creationId xmlns:a16="http://schemas.microsoft.com/office/drawing/2014/main" id="{F6B91797-50DA-4655-ACA0-DC0BFCDFBC72}"/>
              </a:ext>
            </a:extLst>
          </p:cNvPr>
          <p:cNvSpPr txBox="1">
            <a:spLocks noChangeArrowheads="1"/>
          </p:cNvSpPr>
          <p:nvPr/>
        </p:nvSpPr>
        <p:spPr bwMode="auto">
          <a:xfrm>
            <a:off x="384175" y="1417638"/>
            <a:ext cx="49545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buFont typeface="Arial" panose="020B0604020202020204" pitchFamily="34" charset="0"/>
              <a:buChar char="•"/>
            </a:pPr>
            <a:endParaRPr lang="en-GB" altLang="en-US"/>
          </a:p>
          <a:p>
            <a:pPr eaLnBrk="1" hangingPunct="1">
              <a:buFont typeface="Arial" panose="020B0604020202020204" pitchFamily="34" charset="0"/>
              <a:buChar char="•"/>
            </a:pPr>
            <a:endParaRPr lang="en-GB" altLang="en-US"/>
          </a:p>
          <a:p>
            <a:pPr eaLnBrk="1" hangingPunct="1">
              <a:buFont typeface="Arial" panose="020B0604020202020204" pitchFamily="34" charset="0"/>
              <a:buChar char="•"/>
            </a:pPr>
            <a:endParaRPr lang="en-GB" altLang="en-US"/>
          </a:p>
          <a:p>
            <a:pPr eaLnBrk="1" hangingPunct="1">
              <a:buFont typeface="Arial" panose="020B0604020202020204" pitchFamily="34" charset="0"/>
              <a:buChar char="•"/>
            </a:pPr>
            <a:endParaRPr lang="en-GB" altLang="en-US"/>
          </a:p>
        </p:txBody>
      </p:sp>
      <p:sp>
        <p:nvSpPr>
          <p:cNvPr id="6" name="Content Placeholder 5">
            <a:extLst>
              <a:ext uri="{FF2B5EF4-FFF2-40B4-BE49-F238E27FC236}">
                <a16:creationId xmlns:a16="http://schemas.microsoft.com/office/drawing/2014/main" id="{0EE2D259-9699-4369-AFA8-9270B6E7D535}"/>
              </a:ext>
            </a:extLst>
          </p:cNvPr>
          <p:cNvSpPr>
            <a:spLocks noGrp="1"/>
          </p:cNvSpPr>
          <p:nvPr>
            <p:ph idx="1"/>
          </p:nvPr>
        </p:nvSpPr>
        <p:spPr>
          <a:xfrm>
            <a:off x="490538" y="1196975"/>
            <a:ext cx="10972800" cy="3917950"/>
          </a:xfrm>
        </p:spPr>
        <p:txBody>
          <a:bodyPr rtlCol="0">
            <a:normAutofit/>
          </a:bodyPr>
          <a:lstStyle/>
          <a:p>
            <a:pPr marL="0" indent="0" fontAlgn="auto">
              <a:spcAft>
                <a:spcPts val="0"/>
              </a:spcAft>
              <a:buFont typeface="Arial" panose="020B0604020202020204" pitchFamily="34" charset="0"/>
              <a:buNone/>
              <a:defRPr/>
            </a:pPr>
            <a:r>
              <a:rPr lang="en-GB" dirty="0"/>
              <a:t>Societal Impacts:</a:t>
            </a:r>
          </a:p>
          <a:p>
            <a:pPr fontAlgn="auto">
              <a:spcAft>
                <a:spcPts val="0"/>
              </a:spcAft>
              <a:defRPr/>
            </a:pPr>
            <a:r>
              <a:rPr lang="en-GB" dirty="0"/>
              <a:t>Resource Scarcity</a:t>
            </a:r>
          </a:p>
          <a:p>
            <a:pPr fontAlgn="auto">
              <a:spcAft>
                <a:spcPts val="0"/>
              </a:spcAft>
              <a:defRPr/>
            </a:pPr>
            <a:r>
              <a:rPr lang="en-GB" dirty="0"/>
              <a:t>Waste Overload</a:t>
            </a:r>
          </a:p>
          <a:p>
            <a:pPr fontAlgn="auto">
              <a:spcAft>
                <a:spcPts val="0"/>
              </a:spcAft>
              <a:defRPr/>
            </a:pPr>
            <a:endParaRPr lang="en-GB" dirty="0"/>
          </a:p>
        </p:txBody>
      </p:sp>
      <p:graphicFrame>
        <p:nvGraphicFramePr>
          <p:cNvPr id="10" name="Diagram 9">
            <a:extLst>
              <a:ext uri="{FF2B5EF4-FFF2-40B4-BE49-F238E27FC236}">
                <a16:creationId xmlns:a16="http://schemas.microsoft.com/office/drawing/2014/main" id="{20507772-7756-49ED-8B8E-E14CAFDB68C2}"/>
              </a:ext>
            </a:extLst>
          </p:cNvPr>
          <p:cNvGraphicFramePr/>
          <p:nvPr/>
        </p:nvGraphicFramePr>
        <p:xfrm>
          <a:off x="5299368" y="1340767"/>
          <a:ext cx="6401675" cy="4279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7" name="Picture 10">
            <a:extLst>
              <a:ext uri="{FF2B5EF4-FFF2-40B4-BE49-F238E27FC236}">
                <a16:creationId xmlns:a16="http://schemas.microsoft.com/office/drawing/2014/main" id="{DC042A61-D03F-4A16-9D8C-96E649A3C22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7100" y="3117850"/>
            <a:ext cx="2471738" cy="2487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DDC6ED92-72EF-4F0A-AE71-B82A237F01FC}"/>
              </a:ext>
            </a:extLst>
          </p:cNvPr>
          <p:cNvSpPr txBox="1"/>
          <p:nvPr/>
        </p:nvSpPr>
        <p:spPr>
          <a:xfrm>
            <a:off x="161693" y="234029"/>
            <a:ext cx="309700" cy="646331"/>
          </a:xfrm>
          <a:prstGeom prst="rect">
            <a:avLst/>
          </a:prstGeom>
          <a:noFill/>
        </p:spPr>
        <p:txBody>
          <a:bodyPr wrap="none" rtlCol="0">
            <a:spAutoFit/>
          </a:bodyPr>
          <a:lstStyle/>
          <a:p>
            <a:r>
              <a:rPr lang="en-GB" dirty="0"/>
              <a:t>6</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2B53C43-110F-4DF7-9A2E-651077EBA4F3}"/>
              </a:ext>
            </a:extLst>
          </p:cNvPr>
          <p:cNvSpPr>
            <a:spLocks noGrp="1" noChangeArrowheads="1"/>
          </p:cNvSpPr>
          <p:nvPr>
            <p:ph type="title"/>
          </p:nvPr>
        </p:nvSpPr>
        <p:spPr>
          <a:xfrm>
            <a:off x="609600" y="169863"/>
            <a:ext cx="10972800" cy="1143000"/>
          </a:xfrm>
        </p:spPr>
        <p:txBody>
          <a:bodyPr/>
          <a:lstStyle/>
          <a:p>
            <a:r>
              <a:rPr lang="en-GB" altLang="en-US" dirty="0"/>
              <a:t>Classification of </a:t>
            </a:r>
            <a:r>
              <a:rPr lang="en-GB" altLang="en-US"/>
              <a:t>Excavation Wastes</a:t>
            </a:r>
            <a:endParaRPr lang="en-GB" altLang="en-US" dirty="0"/>
          </a:p>
        </p:txBody>
      </p:sp>
      <p:pic>
        <p:nvPicPr>
          <p:cNvPr id="12291" name="Content Placeholder 4">
            <a:extLst>
              <a:ext uri="{FF2B5EF4-FFF2-40B4-BE49-F238E27FC236}">
                <a16:creationId xmlns:a16="http://schemas.microsoft.com/office/drawing/2014/main" id="{C8F9069A-7706-4609-BE82-C32847F9168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7273925" y="1312863"/>
            <a:ext cx="4525963" cy="3916362"/>
          </a:xfrm>
        </p:spPr>
      </p:pic>
      <p:sp>
        <p:nvSpPr>
          <p:cNvPr id="12292" name="Content Placeholder 2">
            <a:extLst>
              <a:ext uri="{FF2B5EF4-FFF2-40B4-BE49-F238E27FC236}">
                <a16:creationId xmlns:a16="http://schemas.microsoft.com/office/drawing/2014/main" id="{26AEC7B7-C4A6-4D02-9B89-0DE0CE3B5527}"/>
              </a:ext>
            </a:extLst>
          </p:cNvPr>
          <p:cNvSpPr txBox="1">
            <a:spLocks noChangeArrowheads="1"/>
          </p:cNvSpPr>
          <p:nvPr/>
        </p:nvSpPr>
        <p:spPr bwMode="auto">
          <a:xfrm>
            <a:off x="717550" y="1306513"/>
            <a:ext cx="6556375"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r>
              <a:rPr lang="en-GB" altLang="en-US"/>
              <a:t>Definition: </a:t>
            </a:r>
            <a:r>
              <a:rPr lang="en-GB" altLang="en-US" u="sng"/>
              <a:t>75/442/EEC</a:t>
            </a:r>
          </a:p>
          <a:p>
            <a:pPr eaLnBrk="1" hangingPunct="1"/>
            <a:endParaRPr lang="en-GB" altLang="en-US"/>
          </a:p>
          <a:p>
            <a:pPr eaLnBrk="1" hangingPunct="1"/>
            <a:r>
              <a:rPr lang="en-GB" altLang="en-US"/>
              <a:t>Natural Resources Wales (NRW)</a:t>
            </a:r>
          </a:p>
          <a:p>
            <a:pPr eaLnBrk="1" hangingPunct="1"/>
            <a:r>
              <a:rPr lang="en-GB" altLang="en-US"/>
              <a:t>Guidance on The Classification and Assessment of Waste</a:t>
            </a:r>
          </a:p>
          <a:p>
            <a:pPr eaLnBrk="1" hangingPunct="1"/>
            <a:r>
              <a:rPr lang="en-GB" altLang="en-US"/>
              <a:t>Technical Guidance: WM3</a:t>
            </a:r>
          </a:p>
          <a:p>
            <a:pPr eaLnBrk="1" hangingPunct="1"/>
            <a:endParaRPr lang="en-GB" altLang="en-US"/>
          </a:p>
        </p:txBody>
      </p:sp>
      <p:sp>
        <p:nvSpPr>
          <p:cNvPr id="5" name="TextBox 4">
            <a:extLst>
              <a:ext uri="{FF2B5EF4-FFF2-40B4-BE49-F238E27FC236}">
                <a16:creationId xmlns:a16="http://schemas.microsoft.com/office/drawing/2014/main" id="{6A010A15-90C2-40BF-8B9A-894E5E871E97}"/>
              </a:ext>
            </a:extLst>
          </p:cNvPr>
          <p:cNvSpPr txBox="1"/>
          <p:nvPr/>
        </p:nvSpPr>
        <p:spPr>
          <a:xfrm>
            <a:off x="161693" y="234029"/>
            <a:ext cx="309700" cy="369332"/>
          </a:xfrm>
          <a:prstGeom prst="rect">
            <a:avLst/>
          </a:prstGeom>
          <a:noFill/>
        </p:spPr>
        <p:txBody>
          <a:bodyPr wrap="none" rtlCol="0">
            <a:spAutoFit/>
          </a:bodyPr>
          <a:lstStyle/>
          <a:p>
            <a:r>
              <a:rPr lang="en-GB" dirty="0"/>
              <a:t>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39C92C2-E7A2-4499-A64C-281E0C217AD3}"/>
              </a:ext>
            </a:extLst>
          </p:cNvPr>
          <p:cNvSpPr>
            <a:spLocks noGrp="1" noChangeArrowheads="1"/>
          </p:cNvSpPr>
          <p:nvPr>
            <p:ph type="title"/>
          </p:nvPr>
        </p:nvSpPr>
        <p:spPr>
          <a:xfrm>
            <a:off x="609600" y="169863"/>
            <a:ext cx="10972800" cy="1143000"/>
          </a:xfrm>
        </p:spPr>
        <p:txBody>
          <a:bodyPr/>
          <a:lstStyle/>
          <a:p>
            <a:r>
              <a:rPr lang="en-GB" altLang="en-US"/>
              <a:t>Waste Classification: The Process</a:t>
            </a:r>
          </a:p>
        </p:txBody>
      </p:sp>
      <p:graphicFrame>
        <p:nvGraphicFramePr>
          <p:cNvPr id="7" name="Content Placeholder 6">
            <a:extLst>
              <a:ext uri="{FF2B5EF4-FFF2-40B4-BE49-F238E27FC236}">
                <a16:creationId xmlns:a16="http://schemas.microsoft.com/office/drawing/2014/main" id="{944820EA-0AA3-41B0-99D5-8EA7DCA9A214}"/>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C1B9BF0-4288-4338-8E28-F1465895E368}"/>
              </a:ext>
            </a:extLst>
          </p:cNvPr>
          <p:cNvSpPr txBox="1"/>
          <p:nvPr/>
        </p:nvSpPr>
        <p:spPr>
          <a:xfrm>
            <a:off x="161693" y="234029"/>
            <a:ext cx="309700" cy="369332"/>
          </a:xfrm>
          <a:prstGeom prst="rect">
            <a:avLst/>
          </a:prstGeom>
          <a:noFill/>
        </p:spPr>
        <p:txBody>
          <a:bodyPr wrap="none" rtlCol="0">
            <a:spAutoFit/>
          </a:bodyPr>
          <a:lstStyle/>
          <a:p>
            <a:r>
              <a:rPr lang="en-GB" dirty="0"/>
              <a:t>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635A0BF-AAE1-472F-B553-D22F4AF5AF79}"/>
              </a:ext>
            </a:extLst>
          </p:cNvPr>
          <p:cNvSpPr>
            <a:spLocks noGrp="1" noChangeArrowheads="1"/>
          </p:cNvSpPr>
          <p:nvPr>
            <p:ph type="title"/>
          </p:nvPr>
        </p:nvSpPr>
        <p:spPr>
          <a:xfrm>
            <a:off x="609600" y="169863"/>
            <a:ext cx="10972800" cy="1143000"/>
          </a:xfrm>
        </p:spPr>
        <p:txBody>
          <a:bodyPr/>
          <a:lstStyle/>
          <a:p>
            <a:r>
              <a:rPr lang="en-GB" altLang="en-US"/>
              <a:t>Waste Classification: End Result</a:t>
            </a:r>
          </a:p>
        </p:txBody>
      </p:sp>
      <p:sp>
        <p:nvSpPr>
          <p:cNvPr id="6" name="Content Placeholder 5">
            <a:extLst>
              <a:ext uri="{FF2B5EF4-FFF2-40B4-BE49-F238E27FC236}">
                <a16:creationId xmlns:a16="http://schemas.microsoft.com/office/drawing/2014/main" id="{BC5F14C5-9C31-43FD-BEE6-B161342F8AAC}"/>
              </a:ext>
            </a:extLst>
          </p:cNvPr>
          <p:cNvSpPr>
            <a:spLocks noGrp="1"/>
          </p:cNvSpPr>
          <p:nvPr>
            <p:ph idx="1"/>
          </p:nvPr>
        </p:nvSpPr>
        <p:spPr>
          <a:xfrm>
            <a:off x="609600" y="1600200"/>
            <a:ext cx="10972800" cy="1143000"/>
          </a:xfrm>
        </p:spPr>
        <p:txBody>
          <a:bodyPr rtlCol="0">
            <a:normAutofit lnSpcReduction="10000"/>
          </a:bodyPr>
          <a:lstStyle/>
          <a:p>
            <a:pPr fontAlgn="auto">
              <a:spcAft>
                <a:spcPts val="0"/>
              </a:spcAft>
              <a:defRPr/>
            </a:pPr>
            <a:r>
              <a:rPr lang="en-GB" dirty="0"/>
              <a:t>European Waste Catalogue</a:t>
            </a:r>
          </a:p>
          <a:p>
            <a:pPr fontAlgn="auto">
              <a:spcAft>
                <a:spcPts val="0"/>
              </a:spcAft>
              <a:defRPr/>
            </a:pPr>
            <a:r>
              <a:rPr lang="en-GB" dirty="0"/>
              <a:t>List of Wastes</a:t>
            </a:r>
          </a:p>
        </p:txBody>
      </p:sp>
      <p:pic>
        <p:nvPicPr>
          <p:cNvPr id="16388" name="Picture 2">
            <a:extLst>
              <a:ext uri="{FF2B5EF4-FFF2-40B4-BE49-F238E27FC236}">
                <a16:creationId xmlns:a16="http://schemas.microsoft.com/office/drawing/2014/main" id="{AAE9833D-523A-4D97-AA4B-959AD92239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2175" y="2970213"/>
            <a:ext cx="5149850" cy="271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3">
            <a:extLst>
              <a:ext uri="{FF2B5EF4-FFF2-40B4-BE49-F238E27FC236}">
                <a16:creationId xmlns:a16="http://schemas.microsoft.com/office/drawing/2014/main" id="{D5641545-2E92-46E1-B9E8-7A1B0A17FC0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8725" y="2970213"/>
            <a:ext cx="4838700" cy="273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41D75F11-89B5-4357-87D2-56AB86D08937}"/>
              </a:ext>
            </a:extLst>
          </p:cNvPr>
          <p:cNvSpPr txBox="1"/>
          <p:nvPr/>
        </p:nvSpPr>
        <p:spPr>
          <a:xfrm>
            <a:off x="161693" y="234029"/>
            <a:ext cx="309700" cy="369332"/>
          </a:xfrm>
          <a:prstGeom prst="rect">
            <a:avLst/>
          </a:prstGeom>
          <a:noFill/>
        </p:spPr>
        <p:txBody>
          <a:bodyPr wrap="none" rtlCol="0">
            <a:spAutoFit/>
          </a:bodyPr>
          <a:lstStyle/>
          <a:p>
            <a:r>
              <a:rPr lang="en-GB" dirty="0"/>
              <a:t>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F3DDF6C-37BD-441F-836D-D1E586A5B54F}"/>
              </a:ext>
            </a:extLst>
          </p:cNvPr>
          <p:cNvSpPr>
            <a:spLocks noGrp="1" noChangeArrowheads="1"/>
          </p:cNvSpPr>
          <p:nvPr>
            <p:ph type="title"/>
          </p:nvPr>
        </p:nvSpPr>
        <p:spPr>
          <a:xfrm>
            <a:off x="609600" y="169863"/>
            <a:ext cx="10972800" cy="1143000"/>
          </a:xfrm>
        </p:spPr>
        <p:txBody>
          <a:bodyPr/>
          <a:lstStyle/>
          <a:p>
            <a:r>
              <a:rPr lang="en-GB" altLang="en-US"/>
              <a:t>Waste Classification: Waste Transfer Facility</a:t>
            </a:r>
          </a:p>
        </p:txBody>
      </p:sp>
      <p:sp>
        <p:nvSpPr>
          <p:cNvPr id="6" name="Content Placeholder 5">
            <a:extLst>
              <a:ext uri="{FF2B5EF4-FFF2-40B4-BE49-F238E27FC236}">
                <a16:creationId xmlns:a16="http://schemas.microsoft.com/office/drawing/2014/main" id="{BC5F14C5-9C31-43FD-BEE6-B161342F8AAC}"/>
              </a:ext>
            </a:extLst>
          </p:cNvPr>
          <p:cNvSpPr>
            <a:spLocks noGrp="1"/>
          </p:cNvSpPr>
          <p:nvPr>
            <p:ph idx="1"/>
          </p:nvPr>
        </p:nvSpPr>
        <p:spPr>
          <a:xfrm>
            <a:off x="609600" y="1600200"/>
            <a:ext cx="10972800" cy="3475038"/>
          </a:xfrm>
        </p:spPr>
        <p:txBody>
          <a:bodyPr rtlCol="0">
            <a:normAutofit/>
          </a:bodyPr>
          <a:lstStyle/>
          <a:p>
            <a:pPr marL="0" indent="0" algn="ctr" fontAlgn="auto">
              <a:spcAft>
                <a:spcPts val="0"/>
              </a:spcAft>
              <a:buFont typeface="Arial" panose="020B0604020202020204" pitchFamily="34" charset="0"/>
              <a:buNone/>
              <a:defRPr/>
            </a:pPr>
            <a:r>
              <a:rPr lang="en-GB" u="sng" dirty="0"/>
              <a:t>Relevant Licenses</a:t>
            </a:r>
          </a:p>
          <a:p>
            <a:pPr fontAlgn="auto">
              <a:spcAft>
                <a:spcPts val="0"/>
              </a:spcAft>
              <a:defRPr/>
            </a:pPr>
            <a:r>
              <a:rPr lang="en-GB" dirty="0"/>
              <a:t>Environmental Permit (Regulator)</a:t>
            </a:r>
          </a:p>
          <a:p>
            <a:pPr fontAlgn="auto">
              <a:spcAft>
                <a:spcPts val="0"/>
              </a:spcAft>
              <a:defRPr/>
            </a:pPr>
            <a:r>
              <a:rPr lang="en-GB" dirty="0"/>
              <a:t>Duty of Care Notice (Collecting Waste – Regulator)</a:t>
            </a:r>
          </a:p>
          <a:p>
            <a:pPr fontAlgn="auto">
              <a:spcAft>
                <a:spcPts val="0"/>
              </a:spcAft>
              <a:defRPr/>
            </a:pPr>
            <a:r>
              <a:rPr lang="en-GB" dirty="0"/>
              <a:t>Waste Carrier License (Haulage)</a:t>
            </a:r>
          </a:p>
          <a:p>
            <a:pPr fontAlgn="auto">
              <a:spcAft>
                <a:spcPts val="0"/>
              </a:spcAft>
              <a:defRPr/>
            </a:pPr>
            <a:r>
              <a:rPr lang="en-GB" dirty="0"/>
              <a:t>Liability Insurance (£10-20 000 000)</a:t>
            </a:r>
          </a:p>
          <a:p>
            <a:pPr fontAlgn="auto">
              <a:spcAft>
                <a:spcPts val="0"/>
              </a:spcAft>
              <a:defRPr/>
            </a:pPr>
            <a:endParaRPr lang="en-GB" dirty="0"/>
          </a:p>
        </p:txBody>
      </p:sp>
      <p:sp>
        <p:nvSpPr>
          <p:cNvPr id="4" name="TextBox 3">
            <a:extLst>
              <a:ext uri="{FF2B5EF4-FFF2-40B4-BE49-F238E27FC236}">
                <a16:creationId xmlns:a16="http://schemas.microsoft.com/office/drawing/2014/main" id="{49466749-5689-47CD-88BC-99613ABF222D}"/>
              </a:ext>
            </a:extLst>
          </p:cNvPr>
          <p:cNvSpPr txBox="1"/>
          <p:nvPr/>
        </p:nvSpPr>
        <p:spPr>
          <a:xfrm>
            <a:off x="161693" y="234029"/>
            <a:ext cx="434734" cy="369332"/>
          </a:xfrm>
          <a:prstGeom prst="rect">
            <a:avLst/>
          </a:prstGeom>
          <a:noFill/>
        </p:spPr>
        <p:txBody>
          <a:bodyPr wrap="none" rtlCol="0">
            <a:spAutoFit/>
          </a:bodyPr>
          <a:lstStyle/>
          <a:p>
            <a:r>
              <a:rPr lang="en-GB" dirty="0"/>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7A76641-7007-4102-ADCA-B98F45B0C4AB}"/>
              </a:ext>
            </a:extLst>
          </p:cNvPr>
          <p:cNvSpPr>
            <a:spLocks noGrp="1" noChangeArrowheads="1"/>
          </p:cNvSpPr>
          <p:nvPr>
            <p:ph type="title"/>
          </p:nvPr>
        </p:nvSpPr>
        <p:spPr>
          <a:xfrm>
            <a:off x="609600" y="169863"/>
            <a:ext cx="10972800" cy="1143000"/>
          </a:xfrm>
        </p:spPr>
        <p:txBody>
          <a:bodyPr/>
          <a:lstStyle/>
          <a:p>
            <a:r>
              <a:rPr lang="en-GB" altLang="en-US"/>
              <a:t>Waste Classification: Waste Transfer Facility</a:t>
            </a:r>
          </a:p>
        </p:txBody>
      </p:sp>
      <p:sp>
        <p:nvSpPr>
          <p:cNvPr id="20483" name="Content Placeholder 5">
            <a:extLst>
              <a:ext uri="{FF2B5EF4-FFF2-40B4-BE49-F238E27FC236}">
                <a16:creationId xmlns:a16="http://schemas.microsoft.com/office/drawing/2014/main" id="{9FB51596-ED19-4EF9-8438-8D3684AFAEEF}"/>
              </a:ext>
            </a:extLst>
          </p:cNvPr>
          <p:cNvSpPr>
            <a:spLocks noGrp="1" noChangeArrowheads="1"/>
          </p:cNvSpPr>
          <p:nvPr>
            <p:ph idx="1"/>
          </p:nvPr>
        </p:nvSpPr>
        <p:spPr>
          <a:xfrm>
            <a:off x="609600" y="7434810"/>
            <a:ext cx="10956926" cy="3489325"/>
          </a:xfrm>
        </p:spPr>
        <p:txBody>
          <a:bodyPr/>
          <a:lstStyle/>
          <a:p>
            <a:endParaRPr lang="en-GB" altLang="en-US"/>
          </a:p>
        </p:txBody>
      </p:sp>
      <p:pic>
        <p:nvPicPr>
          <p:cNvPr id="20484" name="Picture 2">
            <a:extLst>
              <a:ext uri="{FF2B5EF4-FFF2-40B4-BE49-F238E27FC236}">
                <a16:creationId xmlns:a16="http://schemas.microsoft.com/office/drawing/2014/main" id="{46C74F4F-2A85-4A1B-A19D-F65847C83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025" y="1195388"/>
            <a:ext cx="3436938" cy="308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3">
            <a:extLst>
              <a:ext uri="{FF2B5EF4-FFF2-40B4-BE49-F238E27FC236}">
                <a16:creationId xmlns:a16="http://schemas.microsoft.com/office/drawing/2014/main" id="{4CB07677-DC40-470D-984C-A088CABE1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7450" y="1312863"/>
            <a:ext cx="2197100" cy="3322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4">
            <a:extLst>
              <a:ext uri="{FF2B5EF4-FFF2-40B4-BE49-F238E27FC236}">
                <a16:creationId xmlns:a16="http://schemas.microsoft.com/office/drawing/2014/main" id="{FD276984-E5A6-4A76-95A2-92070C8D84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4325" y="1260475"/>
            <a:ext cx="3094038" cy="433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B5F3CF22-D0A5-4B6E-950A-9277CEE47D96}"/>
              </a:ext>
            </a:extLst>
          </p:cNvPr>
          <p:cNvSpPr txBox="1"/>
          <p:nvPr/>
        </p:nvSpPr>
        <p:spPr>
          <a:xfrm>
            <a:off x="161693" y="234029"/>
            <a:ext cx="434734" cy="369332"/>
          </a:xfrm>
          <a:prstGeom prst="rect">
            <a:avLst/>
          </a:prstGeom>
          <a:noFill/>
        </p:spPr>
        <p:txBody>
          <a:bodyPr wrap="none" rtlCol="0">
            <a:spAutoFit/>
          </a:bodyPr>
          <a:lstStyle/>
          <a:p>
            <a:r>
              <a:rPr lang="en-GB" dirty="0"/>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5FC8A1C-5EB1-4585-BB02-5CD5B9CD98F4}"/>
              </a:ext>
            </a:extLst>
          </p:cNvPr>
          <p:cNvSpPr>
            <a:spLocks noGrp="1" noChangeArrowheads="1"/>
          </p:cNvSpPr>
          <p:nvPr>
            <p:ph type="title"/>
          </p:nvPr>
        </p:nvSpPr>
        <p:spPr/>
        <p:txBody>
          <a:bodyPr/>
          <a:lstStyle/>
          <a:p>
            <a:r>
              <a:rPr lang="en-GB" altLang="en-US"/>
              <a:t>Aggregates</a:t>
            </a:r>
          </a:p>
        </p:txBody>
      </p:sp>
      <p:sp>
        <p:nvSpPr>
          <p:cNvPr id="22531" name="Content Placeholder 2">
            <a:extLst>
              <a:ext uri="{FF2B5EF4-FFF2-40B4-BE49-F238E27FC236}">
                <a16:creationId xmlns:a16="http://schemas.microsoft.com/office/drawing/2014/main" id="{F93EF394-E1FA-4DA6-B5CD-FD60962259A9}"/>
              </a:ext>
            </a:extLst>
          </p:cNvPr>
          <p:cNvSpPr>
            <a:spLocks noGrp="1" noChangeArrowheads="1"/>
          </p:cNvSpPr>
          <p:nvPr>
            <p:ph idx="1"/>
          </p:nvPr>
        </p:nvSpPr>
        <p:spPr>
          <a:xfrm>
            <a:off x="530225" y="1312863"/>
            <a:ext cx="10972800" cy="3916362"/>
          </a:xfrm>
        </p:spPr>
        <p:txBody>
          <a:bodyPr/>
          <a:lstStyle/>
          <a:p>
            <a:pPr marL="0" indent="0">
              <a:buFont typeface="Arial" panose="020B0604020202020204" pitchFamily="34" charset="0"/>
              <a:buNone/>
            </a:pPr>
            <a:r>
              <a:rPr lang="en-GB" altLang="en-US"/>
              <a:t>Defining an Aggregate: </a:t>
            </a:r>
          </a:p>
          <a:p>
            <a:pPr marL="0" indent="0">
              <a:buFont typeface="Arial" panose="020B0604020202020204" pitchFamily="34" charset="0"/>
              <a:buNone/>
            </a:pPr>
            <a:r>
              <a:rPr lang="en-GB" altLang="en-US"/>
              <a:t>“a single mass or cluster of particles which acts as a unit”, closely related to “Crumb Structure” </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“a construction material made from crushed stone or gravel and sand, used in making concrete, road surfaces, etc.” </a:t>
            </a:r>
          </a:p>
          <a:p>
            <a:pPr marL="0" indent="0">
              <a:buFont typeface="Arial" panose="020B0604020202020204" pitchFamily="34" charset="0"/>
              <a:buNone/>
            </a:pPr>
            <a:endParaRPr lang="en-GB" altLang="en-US"/>
          </a:p>
        </p:txBody>
      </p:sp>
      <p:sp>
        <p:nvSpPr>
          <p:cNvPr id="22532" name="Content Placeholder 2">
            <a:extLst>
              <a:ext uri="{FF2B5EF4-FFF2-40B4-BE49-F238E27FC236}">
                <a16:creationId xmlns:a16="http://schemas.microsoft.com/office/drawing/2014/main" id="{FE314826-2546-46CD-8F87-1833C5A57A6D}"/>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a:p>
          <a:p>
            <a:pPr eaLnBrk="1" hangingPunct="1"/>
            <a:endParaRPr lang="en-GB" altLang="en-US"/>
          </a:p>
        </p:txBody>
      </p:sp>
      <p:sp>
        <p:nvSpPr>
          <p:cNvPr id="5" name="TextBox 4">
            <a:extLst>
              <a:ext uri="{FF2B5EF4-FFF2-40B4-BE49-F238E27FC236}">
                <a16:creationId xmlns:a16="http://schemas.microsoft.com/office/drawing/2014/main" id="{6D47B3D5-FF78-469B-9357-EED66667B080}"/>
              </a:ext>
            </a:extLst>
          </p:cNvPr>
          <p:cNvSpPr txBox="1"/>
          <p:nvPr/>
        </p:nvSpPr>
        <p:spPr>
          <a:xfrm>
            <a:off x="161693" y="234029"/>
            <a:ext cx="434734" cy="369332"/>
          </a:xfrm>
          <a:prstGeom prst="rect">
            <a:avLst/>
          </a:prstGeom>
          <a:noFill/>
        </p:spPr>
        <p:txBody>
          <a:bodyPr wrap="none" rtlCol="0">
            <a:spAutoFit/>
          </a:bodyPr>
          <a:lstStyle/>
          <a:p>
            <a:r>
              <a:rPr lang="en-GB" dirty="0"/>
              <a:t>12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37F8F-7098-4713-B031-DC6EF4612289}"/>
              </a:ext>
            </a:extLst>
          </p:cNvPr>
          <p:cNvSpPr>
            <a:spLocks noGrp="1"/>
          </p:cNvSpPr>
          <p:nvPr>
            <p:ph type="title"/>
          </p:nvPr>
        </p:nvSpPr>
        <p:spPr/>
        <p:txBody>
          <a:bodyPr/>
          <a:lstStyle/>
          <a:p>
            <a:r>
              <a:rPr lang="en-GB" dirty="0"/>
              <a:t>Aggregates: Types</a:t>
            </a:r>
          </a:p>
        </p:txBody>
      </p:sp>
      <p:sp>
        <p:nvSpPr>
          <p:cNvPr id="3" name="Content Placeholder 2">
            <a:extLst>
              <a:ext uri="{FF2B5EF4-FFF2-40B4-BE49-F238E27FC236}">
                <a16:creationId xmlns:a16="http://schemas.microsoft.com/office/drawing/2014/main" id="{2370299B-8771-4160-9AE0-7A7329722F46}"/>
              </a:ext>
            </a:extLst>
          </p:cNvPr>
          <p:cNvSpPr>
            <a:spLocks noGrp="1"/>
          </p:cNvSpPr>
          <p:nvPr>
            <p:ph idx="1"/>
          </p:nvPr>
        </p:nvSpPr>
        <p:spPr/>
        <p:txBody>
          <a:bodyPr/>
          <a:lstStyle/>
          <a:p>
            <a:r>
              <a:rPr lang="en-GB" dirty="0"/>
              <a:t>Primary: </a:t>
            </a:r>
            <a:r>
              <a:rPr lang="en-GB" dirty="0">
                <a:solidFill>
                  <a:schemeClr val="tx2"/>
                </a:solidFill>
              </a:rPr>
              <a:t>Extracted from Virgin Materials</a:t>
            </a:r>
          </a:p>
          <a:p>
            <a:pPr lvl="4"/>
            <a:r>
              <a:rPr lang="en-GB" dirty="0">
                <a:solidFill>
                  <a:schemeClr val="tx2">
                    <a:lumMod val="60000"/>
                    <a:lumOff val="40000"/>
                  </a:schemeClr>
                </a:solidFill>
              </a:rPr>
              <a:t>Quarried Sourced</a:t>
            </a:r>
          </a:p>
          <a:p>
            <a:pPr lvl="4"/>
            <a:endParaRPr lang="en-GB" dirty="0">
              <a:solidFill>
                <a:schemeClr val="tx2">
                  <a:lumMod val="60000"/>
                  <a:lumOff val="40000"/>
                </a:schemeClr>
              </a:solidFill>
            </a:endParaRPr>
          </a:p>
          <a:p>
            <a:r>
              <a:rPr lang="en-GB" dirty="0"/>
              <a:t>Secondary: </a:t>
            </a:r>
            <a:r>
              <a:rPr lang="en-GB" dirty="0">
                <a:solidFill>
                  <a:schemeClr val="tx2"/>
                </a:solidFill>
              </a:rPr>
              <a:t>By-Product from Industry or Human Activity</a:t>
            </a:r>
          </a:p>
          <a:p>
            <a:pPr lvl="4"/>
            <a:r>
              <a:rPr lang="en-GB" dirty="0">
                <a:solidFill>
                  <a:schemeClr val="tx2">
                    <a:lumMod val="60000"/>
                    <a:lumOff val="40000"/>
                  </a:schemeClr>
                </a:solidFill>
              </a:rPr>
              <a:t>Incinerator Bottom Ash, Slag</a:t>
            </a:r>
          </a:p>
          <a:p>
            <a:pPr lvl="4"/>
            <a:endParaRPr lang="en-GB" dirty="0"/>
          </a:p>
          <a:p>
            <a:r>
              <a:rPr lang="en-GB" dirty="0"/>
              <a:t>Tertiary: </a:t>
            </a:r>
            <a:r>
              <a:rPr lang="en-GB" dirty="0">
                <a:solidFill>
                  <a:schemeClr val="tx2"/>
                </a:solidFill>
              </a:rPr>
              <a:t>Remanufactured after Initial Use</a:t>
            </a:r>
          </a:p>
          <a:p>
            <a:pPr lvl="4"/>
            <a:r>
              <a:rPr lang="en-GB" dirty="0">
                <a:solidFill>
                  <a:schemeClr val="tx2">
                    <a:lumMod val="60000"/>
                    <a:lumOff val="40000"/>
                  </a:schemeClr>
                </a:solidFill>
              </a:rPr>
              <a:t>Recycled Aggregate, Recycled Concrete Aggregate</a:t>
            </a:r>
          </a:p>
        </p:txBody>
      </p:sp>
      <p:sp>
        <p:nvSpPr>
          <p:cNvPr id="4" name="TextBox 3">
            <a:extLst>
              <a:ext uri="{FF2B5EF4-FFF2-40B4-BE49-F238E27FC236}">
                <a16:creationId xmlns:a16="http://schemas.microsoft.com/office/drawing/2014/main" id="{85169F69-E407-41FC-AC09-24E570A2A1D6}"/>
              </a:ext>
            </a:extLst>
          </p:cNvPr>
          <p:cNvSpPr txBox="1"/>
          <p:nvPr/>
        </p:nvSpPr>
        <p:spPr>
          <a:xfrm>
            <a:off x="161693" y="234029"/>
            <a:ext cx="434734" cy="369332"/>
          </a:xfrm>
          <a:prstGeom prst="rect">
            <a:avLst/>
          </a:prstGeom>
          <a:noFill/>
        </p:spPr>
        <p:txBody>
          <a:bodyPr wrap="none" rtlCol="0">
            <a:spAutoFit/>
          </a:bodyPr>
          <a:lstStyle/>
          <a:p>
            <a:r>
              <a:rPr lang="en-GB" dirty="0"/>
              <a:t>13</a:t>
            </a:r>
          </a:p>
        </p:txBody>
      </p:sp>
    </p:spTree>
    <p:extLst>
      <p:ext uri="{BB962C8B-B14F-4D97-AF65-F5344CB8AC3E}">
        <p14:creationId xmlns:p14="http://schemas.microsoft.com/office/powerpoint/2010/main" val="2230133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E58BDDF1-C0B3-4564-9DD8-7F19505C5456}"/>
              </a:ext>
            </a:extLst>
          </p:cNvPr>
          <p:cNvSpPr>
            <a:spLocks noGrp="1" noChangeArrowheads="1"/>
          </p:cNvSpPr>
          <p:nvPr>
            <p:ph type="title"/>
          </p:nvPr>
        </p:nvSpPr>
        <p:spPr/>
        <p:txBody>
          <a:bodyPr/>
          <a:lstStyle/>
          <a:p>
            <a:r>
              <a:rPr lang="en-GB" altLang="en-US"/>
              <a:t>Aggregates: Recycling Process</a:t>
            </a:r>
          </a:p>
        </p:txBody>
      </p:sp>
      <p:graphicFrame>
        <p:nvGraphicFramePr>
          <p:cNvPr id="5" name="Content Placeholder 4">
            <a:extLst>
              <a:ext uri="{FF2B5EF4-FFF2-40B4-BE49-F238E27FC236}">
                <a16:creationId xmlns:a16="http://schemas.microsoft.com/office/drawing/2014/main" id="{8D7176AC-BBA5-4E4F-B7D1-906AE25DD910}"/>
              </a:ext>
            </a:extLst>
          </p:cNvPr>
          <p:cNvGraphicFramePr>
            <a:graphicFrameLocks noGrp="1"/>
          </p:cNvGraphicFramePr>
          <p:nvPr>
            <p:ph idx="1"/>
          </p:nvPr>
        </p:nvGraphicFramePr>
        <p:xfrm>
          <a:off x="530225" y="1312863"/>
          <a:ext cx="10972800" cy="4232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580" name="Content Placeholder 2">
            <a:extLst>
              <a:ext uri="{FF2B5EF4-FFF2-40B4-BE49-F238E27FC236}">
                <a16:creationId xmlns:a16="http://schemas.microsoft.com/office/drawing/2014/main" id="{9E04626F-4E1B-46C1-B2E5-1E3C681488E5}"/>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a:p>
          <a:p>
            <a:pPr eaLnBrk="1" hangingPunct="1"/>
            <a:endParaRPr lang="en-GB" altLang="en-US"/>
          </a:p>
        </p:txBody>
      </p:sp>
      <p:sp>
        <p:nvSpPr>
          <p:cNvPr id="6" name="TextBox 5">
            <a:extLst>
              <a:ext uri="{FF2B5EF4-FFF2-40B4-BE49-F238E27FC236}">
                <a16:creationId xmlns:a16="http://schemas.microsoft.com/office/drawing/2014/main" id="{0C78C529-A352-4F46-A622-8277EF57D8B8}"/>
              </a:ext>
            </a:extLst>
          </p:cNvPr>
          <p:cNvSpPr txBox="1"/>
          <p:nvPr/>
        </p:nvSpPr>
        <p:spPr>
          <a:xfrm>
            <a:off x="161693" y="234029"/>
            <a:ext cx="434734" cy="369332"/>
          </a:xfrm>
          <a:prstGeom prst="rect">
            <a:avLst/>
          </a:prstGeom>
          <a:noFill/>
        </p:spPr>
        <p:txBody>
          <a:bodyPr wrap="none" rtlCol="0">
            <a:spAutoFit/>
          </a:bodyPr>
          <a:lstStyle/>
          <a:p>
            <a:r>
              <a:rPr lang="en-GB" dirty="0"/>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548E997A-F9CA-4CBC-BD73-BF793DD99F8C}"/>
              </a:ext>
            </a:extLst>
          </p:cNvPr>
          <p:cNvSpPr>
            <a:spLocks noGrp="1" noChangeArrowheads="1"/>
          </p:cNvSpPr>
          <p:nvPr>
            <p:ph type="title"/>
          </p:nvPr>
        </p:nvSpPr>
        <p:spPr/>
        <p:txBody>
          <a:bodyPr/>
          <a:lstStyle/>
          <a:p>
            <a:r>
              <a:rPr lang="en-GB" altLang="en-US" dirty="0"/>
              <a:t>Aggregates: Recycling Process</a:t>
            </a:r>
          </a:p>
        </p:txBody>
      </p:sp>
      <p:pic>
        <p:nvPicPr>
          <p:cNvPr id="26627" name="Content Placeholder 5" descr="A picture containing sky, outdoor, ground, nature&#10;&#10;Description generated with very high confidence">
            <a:extLst>
              <a:ext uri="{FF2B5EF4-FFF2-40B4-BE49-F238E27FC236}">
                <a16:creationId xmlns:a16="http://schemas.microsoft.com/office/drawing/2014/main" id="{BFF27E39-1AF7-4325-AFB8-0DB1E43CA67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74650" y="1312863"/>
            <a:ext cx="5641975" cy="4232275"/>
          </a:xfrm>
        </p:spPr>
      </p:pic>
      <p:sp>
        <p:nvSpPr>
          <p:cNvPr id="26628" name="Content Placeholder 2">
            <a:extLst>
              <a:ext uri="{FF2B5EF4-FFF2-40B4-BE49-F238E27FC236}">
                <a16:creationId xmlns:a16="http://schemas.microsoft.com/office/drawing/2014/main" id="{9A4368A8-A72C-4D49-9E81-55D48A66A328}"/>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a:p>
          <a:p>
            <a:pPr eaLnBrk="1" hangingPunct="1"/>
            <a:endParaRPr lang="en-GB" altLang="en-US"/>
          </a:p>
        </p:txBody>
      </p:sp>
      <p:pic>
        <p:nvPicPr>
          <p:cNvPr id="26629" name="Picture 7" descr="A truck driving down a dirt road&#10;&#10;Description generated with high confidence">
            <a:extLst>
              <a:ext uri="{FF2B5EF4-FFF2-40B4-BE49-F238E27FC236}">
                <a16:creationId xmlns:a16="http://schemas.microsoft.com/office/drawing/2014/main" id="{1BFB3F9B-4F4B-427D-90B9-86F2B1F9AA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5375" y="1312863"/>
            <a:ext cx="5641975" cy="423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8E59848D-A6D4-4329-8285-86823BAD5263}"/>
              </a:ext>
            </a:extLst>
          </p:cNvPr>
          <p:cNvSpPr txBox="1"/>
          <p:nvPr/>
        </p:nvSpPr>
        <p:spPr>
          <a:xfrm>
            <a:off x="161693" y="234029"/>
            <a:ext cx="434734" cy="369332"/>
          </a:xfrm>
          <a:prstGeom prst="rect">
            <a:avLst/>
          </a:prstGeom>
          <a:noFill/>
        </p:spPr>
        <p:txBody>
          <a:bodyPr wrap="none" rtlCol="0">
            <a:spAutoFit/>
          </a:bodyPr>
          <a:lstStyle/>
          <a:p>
            <a:r>
              <a:rPr lang="en-GB" dirty="0"/>
              <a:t>15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29053D83-2C80-4F02-B61D-4FA13006C440}"/>
              </a:ext>
            </a:extLst>
          </p:cNvPr>
          <p:cNvSpPr>
            <a:spLocks noGrp="1" noChangeArrowheads="1"/>
          </p:cNvSpPr>
          <p:nvPr>
            <p:ph type="title"/>
          </p:nvPr>
        </p:nvSpPr>
        <p:spPr/>
        <p:txBody>
          <a:bodyPr/>
          <a:lstStyle/>
          <a:p>
            <a:r>
              <a:rPr lang="en-GB" altLang="en-US"/>
              <a:t>Aggregates: Technical Requirements</a:t>
            </a:r>
          </a:p>
        </p:txBody>
      </p:sp>
      <p:sp>
        <p:nvSpPr>
          <p:cNvPr id="28675" name="Content Placeholder 2">
            <a:extLst>
              <a:ext uri="{FF2B5EF4-FFF2-40B4-BE49-F238E27FC236}">
                <a16:creationId xmlns:a16="http://schemas.microsoft.com/office/drawing/2014/main" id="{F8304106-A0C8-4014-9381-97434968D99C}"/>
              </a:ext>
            </a:extLst>
          </p:cNvPr>
          <p:cNvSpPr>
            <a:spLocks noGrp="1" noChangeArrowheads="1"/>
          </p:cNvSpPr>
          <p:nvPr>
            <p:ph idx="1"/>
          </p:nvPr>
        </p:nvSpPr>
        <p:spPr>
          <a:xfrm>
            <a:off x="530225" y="1312863"/>
            <a:ext cx="10972800" cy="4232275"/>
          </a:xfrm>
        </p:spPr>
        <p:txBody>
          <a:bodyPr/>
          <a:lstStyle/>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Waste &amp; Resources Action Programme WRAP</a:t>
            </a:r>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End of Waste Criteria (with Approval from NRW)</a:t>
            </a:r>
          </a:p>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a:t>These two Criteria must be met!!!</a:t>
            </a:r>
          </a:p>
        </p:txBody>
      </p:sp>
      <p:sp>
        <p:nvSpPr>
          <p:cNvPr id="28676" name="Content Placeholder 2">
            <a:extLst>
              <a:ext uri="{FF2B5EF4-FFF2-40B4-BE49-F238E27FC236}">
                <a16:creationId xmlns:a16="http://schemas.microsoft.com/office/drawing/2014/main" id="{3392A0FC-3DC1-4AB1-BA08-53B01F385242}"/>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a:p>
          <a:p>
            <a:pPr eaLnBrk="1" hangingPunct="1"/>
            <a:endParaRPr lang="en-GB" altLang="en-US"/>
          </a:p>
        </p:txBody>
      </p:sp>
      <p:sp>
        <p:nvSpPr>
          <p:cNvPr id="5" name="TextBox 4">
            <a:extLst>
              <a:ext uri="{FF2B5EF4-FFF2-40B4-BE49-F238E27FC236}">
                <a16:creationId xmlns:a16="http://schemas.microsoft.com/office/drawing/2014/main" id="{0383D27C-D989-4F08-B87D-16C8DA0ECF20}"/>
              </a:ext>
            </a:extLst>
          </p:cNvPr>
          <p:cNvSpPr txBox="1"/>
          <p:nvPr/>
        </p:nvSpPr>
        <p:spPr>
          <a:xfrm>
            <a:off x="161693" y="234029"/>
            <a:ext cx="434734" cy="369332"/>
          </a:xfrm>
          <a:prstGeom prst="rect">
            <a:avLst/>
          </a:prstGeom>
          <a:noFill/>
        </p:spPr>
        <p:txBody>
          <a:bodyPr wrap="none" rtlCol="0">
            <a:spAutoFit/>
          </a:bodyPr>
          <a:lstStyle/>
          <a:p>
            <a:r>
              <a:rPr lang="en-GB" dirty="0"/>
              <a:t>16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29053D83-2C80-4F02-B61D-4FA13006C440}"/>
              </a:ext>
            </a:extLst>
          </p:cNvPr>
          <p:cNvSpPr>
            <a:spLocks noGrp="1" noChangeArrowheads="1"/>
          </p:cNvSpPr>
          <p:nvPr>
            <p:ph type="title"/>
          </p:nvPr>
        </p:nvSpPr>
        <p:spPr/>
        <p:txBody>
          <a:bodyPr/>
          <a:lstStyle/>
          <a:p>
            <a:r>
              <a:rPr lang="en-GB" altLang="en-US"/>
              <a:t>Aggregates: Technical Requirements</a:t>
            </a:r>
          </a:p>
        </p:txBody>
      </p:sp>
      <p:pic>
        <p:nvPicPr>
          <p:cNvPr id="3" name="Picture 2">
            <a:extLst>
              <a:ext uri="{FF2B5EF4-FFF2-40B4-BE49-F238E27FC236}">
                <a16:creationId xmlns:a16="http://schemas.microsoft.com/office/drawing/2014/main" id="{5029BEE5-F4A8-444F-9A07-D89D2153FF7A}"/>
              </a:ext>
            </a:extLst>
          </p:cNvPr>
          <p:cNvPicPr>
            <a:picLocks noChangeAspect="1"/>
          </p:cNvPicPr>
          <p:nvPr/>
        </p:nvPicPr>
        <p:blipFill>
          <a:blip r:embed="rId3"/>
          <a:stretch>
            <a:fillRect/>
          </a:stretch>
        </p:blipFill>
        <p:spPr>
          <a:xfrm>
            <a:off x="1067248" y="1206853"/>
            <a:ext cx="4468231" cy="4120369"/>
          </a:xfrm>
          <a:prstGeom prst="rect">
            <a:avLst/>
          </a:prstGeom>
        </p:spPr>
      </p:pic>
      <p:pic>
        <p:nvPicPr>
          <p:cNvPr id="4" name="Picture 3">
            <a:extLst>
              <a:ext uri="{FF2B5EF4-FFF2-40B4-BE49-F238E27FC236}">
                <a16:creationId xmlns:a16="http://schemas.microsoft.com/office/drawing/2014/main" id="{51A4E0A3-ECC7-413F-A059-98F14704C328}"/>
              </a:ext>
            </a:extLst>
          </p:cNvPr>
          <p:cNvPicPr>
            <a:picLocks noChangeAspect="1"/>
          </p:cNvPicPr>
          <p:nvPr/>
        </p:nvPicPr>
        <p:blipFill>
          <a:blip r:embed="rId4"/>
          <a:stretch>
            <a:fillRect/>
          </a:stretch>
        </p:blipFill>
        <p:spPr>
          <a:xfrm>
            <a:off x="6656522" y="1175693"/>
            <a:ext cx="3812583" cy="4518617"/>
          </a:xfrm>
          <a:prstGeom prst="rect">
            <a:avLst/>
          </a:prstGeom>
        </p:spPr>
      </p:pic>
      <p:sp>
        <p:nvSpPr>
          <p:cNvPr id="5" name="TextBox 4">
            <a:extLst>
              <a:ext uri="{FF2B5EF4-FFF2-40B4-BE49-F238E27FC236}">
                <a16:creationId xmlns:a16="http://schemas.microsoft.com/office/drawing/2014/main" id="{3C40AE3B-32D2-4DBF-A035-8285EE6357DF}"/>
              </a:ext>
            </a:extLst>
          </p:cNvPr>
          <p:cNvSpPr txBox="1"/>
          <p:nvPr/>
        </p:nvSpPr>
        <p:spPr>
          <a:xfrm>
            <a:off x="161693" y="234029"/>
            <a:ext cx="434734" cy="369332"/>
          </a:xfrm>
          <a:prstGeom prst="rect">
            <a:avLst/>
          </a:prstGeom>
          <a:noFill/>
        </p:spPr>
        <p:txBody>
          <a:bodyPr wrap="none" rtlCol="0">
            <a:spAutoFit/>
          </a:bodyPr>
          <a:lstStyle/>
          <a:p>
            <a:r>
              <a:rPr lang="en-GB" dirty="0"/>
              <a:t>17</a:t>
            </a:r>
          </a:p>
        </p:txBody>
      </p:sp>
    </p:spTree>
    <p:extLst>
      <p:ext uri="{BB962C8B-B14F-4D97-AF65-F5344CB8AC3E}">
        <p14:creationId xmlns:p14="http://schemas.microsoft.com/office/powerpoint/2010/main" val="1137714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56981908-CE50-4971-B529-558DD5C4720D}"/>
              </a:ext>
            </a:extLst>
          </p:cNvPr>
          <p:cNvSpPr>
            <a:spLocks noGrp="1" noChangeArrowheads="1"/>
          </p:cNvSpPr>
          <p:nvPr>
            <p:ph type="title"/>
          </p:nvPr>
        </p:nvSpPr>
        <p:spPr/>
        <p:txBody>
          <a:bodyPr/>
          <a:lstStyle/>
          <a:p>
            <a:r>
              <a:rPr lang="en-GB" altLang="en-US"/>
              <a:t>Aggregates: Criteria Met?</a:t>
            </a:r>
          </a:p>
        </p:txBody>
      </p:sp>
      <p:sp>
        <p:nvSpPr>
          <p:cNvPr id="3" name="Content Placeholder 2">
            <a:extLst>
              <a:ext uri="{FF2B5EF4-FFF2-40B4-BE49-F238E27FC236}">
                <a16:creationId xmlns:a16="http://schemas.microsoft.com/office/drawing/2014/main" id="{8C117FFD-CB84-4EF9-9143-93C419A96796}"/>
              </a:ext>
            </a:extLst>
          </p:cNvPr>
          <p:cNvSpPr>
            <a:spLocks noGrp="1"/>
          </p:cNvSpPr>
          <p:nvPr>
            <p:ph idx="1"/>
          </p:nvPr>
        </p:nvSpPr>
        <p:spPr>
          <a:xfrm>
            <a:off x="530225" y="1312863"/>
            <a:ext cx="10972800" cy="4232275"/>
          </a:xfrm>
        </p:spPr>
        <p:txBody>
          <a:bodyPr rtlCol="0">
            <a:normAutofit/>
          </a:bodyPr>
          <a:lstStyle/>
          <a:p>
            <a:pPr fontAlgn="auto">
              <a:spcAft>
                <a:spcPts val="0"/>
              </a:spcAft>
              <a:defRPr/>
            </a:pPr>
            <a:r>
              <a:rPr lang="en-GB" dirty="0"/>
              <a:t>WM3: Non-Hazardous ✔</a:t>
            </a:r>
          </a:p>
          <a:p>
            <a:pPr marL="0" indent="0" fontAlgn="auto">
              <a:spcAft>
                <a:spcPts val="0"/>
              </a:spcAft>
              <a:buFont typeface="Arial" panose="020B0604020202020204" pitchFamily="34" charset="0"/>
              <a:buNone/>
              <a:defRPr/>
            </a:pPr>
            <a:endParaRPr lang="en-GB" dirty="0"/>
          </a:p>
          <a:p>
            <a:pPr fontAlgn="auto">
              <a:spcAft>
                <a:spcPts val="0"/>
              </a:spcAft>
              <a:defRPr/>
            </a:pPr>
            <a:r>
              <a:rPr lang="en-GB" dirty="0"/>
              <a:t>WAC: Inert ✔</a:t>
            </a:r>
          </a:p>
          <a:p>
            <a:pPr marL="0" indent="0" fontAlgn="auto">
              <a:spcAft>
                <a:spcPts val="0"/>
              </a:spcAft>
              <a:buFont typeface="Arial" panose="020B0604020202020204" pitchFamily="34" charset="0"/>
              <a:buNone/>
              <a:defRPr/>
            </a:pPr>
            <a:endParaRPr lang="en-GB" dirty="0"/>
          </a:p>
          <a:p>
            <a:pPr fontAlgn="auto">
              <a:spcAft>
                <a:spcPts val="0"/>
              </a:spcAft>
              <a:defRPr/>
            </a:pPr>
            <a:r>
              <a:rPr lang="en-GB" dirty="0"/>
              <a:t>WRAP Protocol &amp; NRW End of Waste Criteria: ✔</a:t>
            </a:r>
          </a:p>
          <a:p>
            <a:pPr marL="0" indent="0" fontAlgn="auto">
              <a:spcAft>
                <a:spcPts val="0"/>
              </a:spcAft>
              <a:buFont typeface="Arial" panose="020B0604020202020204" pitchFamily="34" charset="0"/>
              <a:buNone/>
              <a:defRPr/>
            </a:pPr>
            <a:r>
              <a:rPr lang="en-GB" dirty="0"/>
              <a:t>   No Longer a Waste </a:t>
            </a:r>
          </a:p>
          <a:p>
            <a:pPr fontAlgn="auto">
              <a:spcAft>
                <a:spcPts val="0"/>
              </a:spcAft>
              <a:defRPr/>
            </a:pPr>
            <a:r>
              <a:rPr lang="en-GB" dirty="0"/>
              <a:t>Specification for Highway Works (SHW): </a:t>
            </a:r>
            <a:r>
              <a:rPr lang="en-GB" b="1" dirty="0"/>
              <a:t>?</a:t>
            </a:r>
          </a:p>
        </p:txBody>
      </p:sp>
      <p:sp>
        <p:nvSpPr>
          <p:cNvPr id="30724" name="Content Placeholder 2">
            <a:extLst>
              <a:ext uri="{FF2B5EF4-FFF2-40B4-BE49-F238E27FC236}">
                <a16:creationId xmlns:a16="http://schemas.microsoft.com/office/drawing/2014/main" id="{28009F1B-87E6-49C6-AE64-F0CF27EDEA3B}"/>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a:p>
          <a:p>
            <a:pPr eaLnBrk="1" hangingPunct="1"/>
            <a:endParaRPr lang="en-GB" altLang="en-US"/>
          </a:p>
        </p:txBody>
      </p:sp>
      <p:sp>
        <p:nvSpPr>
          <p:cNvPr id="5" name="TextBox 4">
            <a:extLst>
              <a:ext uri="{FF2B5EF4-FFF2-40B4-BE49-F238E27FC236}">
                <a16:creationId xmlns:a16="http://schemas.microsoft.com/office/drawing/2014/main" id="{340135BF-DE3E-45D2-8C6D-B7D1C5FF1893}"/>
              </a:ext>
            </a:extLst>
          </p:cNvPr>
          <p:cNvSpPr txBox="1"/>
          <p:nvPr/>
        </p:nvSpPr>
        <p:spPr>
          <a:xfrm>
            <a:off x="161693" y="234029"/>
            <a:ext cx="434734" cy="369332"/>
          </a:xfrm>
          <a:prstGeom prst="rect">
            <a:avLst/>
          </a:prstGeom>
          <a:noFill/>
        </p:spPr>
        <p:txBody>
          <a:bodyPr wrap="none" rtlCol="0">
            <a:spAutoFit/>
          </a:bodyPr>
          <a:lstStyle/>
          <a:p>
            <a:r>
              <a:rPr lang="en-GB" dirty="0"/>
              <a:t>19</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17318B49-9891-4113-9CED-ED44A0515807}"/>
              </a:ext>
            </a:extLst>
          </p:cNvPr>
          <p:cNvSpPr>
            <a:spLocks noGrp="1" noChangeArrowheads="1"/>
          </p:cNvSpPr>
          <p:nvPr>
            <p:ph type="title"/>
          </p:nvPr>
        </p:nvSpPr>
        <p:spPr>
          <a:xfrm>
            <a:off x="609600" y="12700"/>
            <a:ext cx="10972800" cy="1143000"/>
          </a:xfrm>
        </p:spPr>
        <p:txBody>
          <a:bodyPr/>
          <a:lstStyle/>
          <a:p>
            <a:r>
              <a:rPr lang="en-GB" altLang="en-US"/>
              <a:t>Aggregates: SHW</a:t>
            </a:r>
          </a:p>
        </p:txBody>
      </p:sp>
      <p:sp>
        <p:nvSpPr>
          <p:cNvPr id="3" name="Content Placeholder 2">
            <a:extLst>
              <a:ext uri="{FF2B5EF4-FFF2-40B4-BE49-F238E27FC236}">
                <a16:creationId xmlns:a16="http://schemas.microsoft.com/office/drawing/2014/main" id="{122A2078-EA65-4EE6-911A-3ED791B8E116}"/>
              </a:ext>
            </a:extLst>
          </p:cNvPr>
          <p:cNvSpPr>
            <a:spLocks noGrp="1"/>
          </p:cNvSpPr>
          <p:nvPr>
            <p:ph idx="1"/>
          </p:nvPr>
        </p:nvSpPr>
        <p:spPr>
          <a:xfrm>
            <a:off x="530225" y="1312863"/>
            <a:ext cx="10972800" cy="4232275"/>
          </a:xfrm>
        </p:spPr>
        <p:txBody>
          <a:bodyPr rtlCol="0">
            <a:normAutofit/>
          </a:bodyPr>
          <a:lstStyle/>
          <a:p>
            <a:pPr marL="0" indent="0" fontAlgn="auto">
              <a:spcAft>
                <a:spcPts val="0"/>
              </a:spcAft>
              <a:buFont typeface="Arial" panose="020B0604020202020204" pitchFamily="34" charset="0"/>
              <a:buNone/>
              <a:defRPr/>
            </a:pPr>
            <a:r>
              <a:rPr lang="en-GB" dirty="0"/>
              <a:t>Common Aggregates</a:t>
            </a:r>
          </a:p>
          <a:p>
            <a:pPr fontAlgn="auto">
              <a:spcAft>
                <a:spcPts val="0"/>
              </a:spcAft>
              <a:defRPr/>
            </a:pPr>
            <a:r>
              <a:rPr lang="en-GB" dirty="0"/>
              <a:t>Type 1</a:t>
            </a:r>
          </a:p>
          <a:p>
            <a:pPr fontAlgn="auto">
              <a:spcAft>
                <a:spcPts val="0"/>
              </a:spcAft>
              <a:defRPr/>
            </a:pPr>
            <a:r>
              <a:rPr lang="en-GB" dirty="0"/>
              <a:t>6F2/3</a:t>
            </a:r>
          </a:p>
          <a:p>
            <a:pPr fontAlgn="auto">
              <a:spcAft>
                <a:spcPts val="0"/>
              </a:spcAft>
              <a:defRPr/>
            </a:pPr>
            <a:r>
              <a:rPr lang="en-GB" dirty="0"/>
              <a:t>6F5</a:t>
            </a:r>
          </a:p>
          <a:p>
            <a:pPr fontAlgn="auto">
              <a:spcAft>
                <a:spcPts val="0"/>
              </a:spcAft>
              <a:defRPr/>
            </a:pPr>
            <a:endParaRPr lang="en-GB" b="1" dirty="0"/>
          </a:p>
          <a:p>
            <a:pPr fontAlgn="auto">
              <a:spcAft>
                <a:spcPts val="0"/>
              </a:spcAft>
              <a:defRPr/>
            </a:pPr>
            <a:endParaRPr lang="en-GB" b="1" dirty="0"/>
          </a:p>
        </p:txBody>
      </p:sp>
      <p:pic>
        <p:nvPicPr>
          <p:cNvPr id="32772" name="Picture 4">
            <a:extLst>
              <a:ext uri="{FF2B5EF4-FFF2-40B4-BE49-F238E27FC236}">
                <a16:creationId xmlns:a16="http://schemas.microsoft.com/office/drawing/2014/main" id="{F32CA727-F79F-462A-8AC8-61F5E743C7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5100" y="930275"/>
            <a:ext cx="6416675" cy="471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9612E93-8186-4955-8BF2-9598E860A61A}"/>
              </a:ext>
            </a:extLst>
          </p:cNvPr>
          <p:cNvSpPr txBox="1"/>
          <p:nvPr/>
        </p:nvSpPr>
        <p:spPr>
          <a:xfrm>
            <a:off x="161693" y="234029"/>
            <a:ext cx="434734" cy="369332"/>
          </a:xfrm>
          <a:prstGeom prst="rect">
            <a:avLst/>
          </a:prstGeom>
          <a:noFill/>
        </p:spPr>
        <p:txBody>
          <a:bodyPr wrap="none" rtlCol="0">
            <a:spAutoFit/>
          </a:bodyPr>
          <a:lstStyle/>
          <a:p>
            <a:r>
              <a:rPr lang="en-GB" dirty="0"/>
              <a:t>20</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B9417B80-36BC-49B9-ADF1-3C0C7A0C40E7}"/>
              </a:ext>
            </a:extLst>
          </p:cNvPr>
          <p:cNvSpPr>
            <a:spLocks noGrp="1" noChangeArrowheads="1"/>
          </p:cNvSpPr>
          <p:nvPr>
            <p:ph type="title"/>
          </p:nvPr>
        </p:nvSpPr>
        <p:spPr/>
        <p:txBody>
          <a:bodyPr/>
          <a:lstStyle/>
          <a:p>
            <a:r>
              <a:rPr lang="en-GB" altLang="en-US"/>
              <a:t>Aggregates: Aggregate Testing</a:t>
            </a:r>
          </a:p>
        </p:txBody>
      </p:sp>
      <p:sp>
        <p:nvSpPr>
          <p:cNvPr id="34819" name="Content Placeholder 2">
            <a:extLst>
              <a:ext uri="{FF2B5EF4-FFF2-40B4-BE49-F238E27FC236}">
                <a16:creationId xmlns:a16="http://schemas.microsoft.com/office/drawing/2014/main" id="{404A2184-BE01-4148-9028-67FE8832D588}"/>
              </a:ext>
            </a:extLst>
          </p:cNvPr>
          <p:cNvSpPr>
            <a:spLocks noGrp="1" noChangeArrowheads="1"/>
          </p:cNvSpPr>
          <p:nvPr>
            <p:ph idx="1"/>
          </p:nvPr>
        </p:nvSpPr>
        <p:spPr>
          <a:xfrm>
            <a:off x="530225" y="1312863"/>
            <a:ext cx="10972800" cy="4232275"/>
          </a:xfrm>
        </p:spPr>
        <p:txBody>
          <a:bodyPr/>
          <a:lstStyle/>
          <a:p>
            <a:r>
              <a:rPr lang="en-GB" altLang="en-US"/>
              <a:t>Particle Size Analysis</a:t>
            </a:r>
          </a:p>
          <a:p>
            <a:r>
              <a:rPr lang="en-GB" altLang="en-US"/>
              <a:t>Flakiness</a:t>
            </a:r>
          </a:p>
          <a:p>
            <a:r>
              <a:rPr lang="en-GB" altLang="en-US"/>
              <a:t>Sulphate</a:t>
            </a:r>
          </a:p>
          <a:p>
            <a:r>
              <a:rPr lang="en-GB" altLang="en-US"/>
              <a:t>Chloride</a:t>
            </a:r>
          </a:p>
          <a:p>
            <a:r>
              <a:rPr lang="en-GB" altLang="en-US"/>
              <a:t>Frost Heave</a:t>
            </a:r>
          </a:p>
          <a:p>
            <a:endParaRPr lang="en-GB" altLang="en-US" b="1"/>
          </a:p>
        </p:txBody>
      </p:sp>
      <p:pic>
        <p:nvPicPr>
          <p:cNvPr id="34820" name="Picture 3">
            <a:extLst>
              <a:ext uri="{FF2B5EF4-FFF2-40B4-BE49-F238E27FC236}">
                <a16:creationId xmlns:a16="http://schemas.microsoft.com/office/drawing/2014/main" id="{08126302-B061-4859-9844-8CFBEA24FE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163" y="1546225"/>
            <a:ext cx="3006725" cy="407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1" name="Picture 4">
            <a:extLst>
              <a:ext uri="{FF2B5EF4-FFF2-40B4-BE49-F238E27FC236}">
                <a16:creationId xmlns:a16="http://schemas.microsoft.com/office/drawing/2014/main" id="{EBA5690E-5D52-4BFB-A598-E2D6D490A2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31200" y="1420813"/>
            <a:ext cx="3251200" cy="1827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4E353686-2C80-4B10-B909-CBCB4BFA72F0}"/>
              </a:ext>
            </a:extLst>
          </p:cNvPr>
          <p:cNvSpPr txBox="1"/>
          <p:nvPr/>
        </p:nvSpPr>
        <p:spPr>
          <a:xfrm>
            <a:off x="161693" y="234029"/>
            <a:ext cx="434734" cy="369332"/>
          </a:xfrm>
          <a:prstGeom prst="rect">
            <a:avLst/>
          </a:prstGeom>
          <a:noFill/>
        </p:spPr>
        <p:txBody>
          <a:bodyPr wrap="none" rtlCol="0">
            <a:spAutoFit/>
          </a:bodyPr>
          <a:lstStyle/>
          <a:p>
            <a:r>
              <a:rPr lang="en-GB" dirty="0"/>
              <a:t>21</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070799A1-BEE7-434A-9FCA-0962870A47D8}"/>
              </a:ext>
            </a:extLst>
          </p:cNvPr>
          <p:cNvSpPr>
            <a:spLocks noGrp="1" noChangeArrowheads="1"/>
          </p:cNvSpPr>
          <p:nvPr>
            <p:ph type="title"/>
          </p:nvPr>
        </p:nvSpPr>
        <p:spPr/>
        <p:txBody>
          <a:bodyPr/>
          <a:lstStyle/>
          <a:p>
            <a:r>
              <a:rPr lang="en-GB" altLang="en-US"/>
              <a:t>Aggregates: Reporting</a:t>
            </a:r>
          </a:p>
        </p:txBody>
      </p:sp>
      <p:graphicFrame>
        <p:nvGraphicFramePr>
          <p:cNvPr id="36867" name="Object 7">
            <a:extLst>
              <a:ext uri="{FF2B5EF4-FFF2-40B4-BE49-F238E27FC236}">
                <a16:creationId xmlns:a16="http://schemas.microsoft.com/office/drawing/2014/main" id="{E7EDB0D3-C5FE-4D09-A953-9D822891A997}"/>
              </a:ext>
            </a:extLst>
          </p:cNvPr>
          <p:cNvGraphicFramePr>
            <a:graphicFrameLocks noChangeAspect="1"/>
          </p:cNvGraphicFramePr>
          <p:nvPr/>
        </p:nvGraphicFramePr>
        <p:xfrm>
          <a:off x="1323975" y="1241425"/>
          <a:ext cx="3390900" cy="4375150"/>
        </p:xfrm>
        <a:graphic>
          <a:graphicData uri="http://schemas.openxmlformats.org/presentationml/2006/ole">
            <mc:AlternateContent xmlns:mc="http://schemas.openxmlformats.org/markup-compatibility/2006">
              <mc:Choice xmlns:v="urn:schemas-microsoft-com:vml" Requires="v">
                <p:oleObj spid="_x0000_s1027" name="PDF" r:id="rId4" imgW="0" imgH="0" progId="FoxitPhantomPDF.Document">
                  <p:embed/>
                </p:oleObj>
              </mc:Choice>
              <mc:Fallback>
                <p:oleObj name="PDF" r:id="rId4" imgW="0" imgH="0" progId="FoxitPhantomPDF.Document">
                  <p:embed/>
                  <p:pic>
                    <p:nvPicPr>
                      <p:cNvPr id="36867" name="Object 7">
                        <a:extLst>
                          <a:ext uri="{FF2B5EF4-FFF2-40B4-BE49-F238E27FC236}">
                            <a16:creationId xmlns:a16="http://schemas.microsoft.com/office/drawing/2014/main" id="{E7EDB0D3-C5FE-4D09-A953-9D822891A9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23975" y="1241425"/>
                        <a:ext cx="3390900" cy="437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36868" name="Picture 8">
            <a:extLst>
              <a:ext uri="{FF2B5EF4-FFF2-40B4-BE49-F238E27FC236}">
                <a16:creationId xmlns:a16="http://schemas.microsoft.com/office/drawing/2014/main" id="{2B4AC95E-3417-4D90-9B8D-DE5112809C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96000" y="1752600"/>
            <a:ext cx="3800475" cy="322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8C915F4-11B9-476D-9630-94DC39DBB0C2}"/>
              </a:ext>
            </a:extLst>
          </p:cNvPr>
          <p:cNvSpPr txBox="1"/>
          <p:nvPr/>
        </p:nvSpPr>
        <p:spPr>
          <a:xfrm>
            <a:off x="161693" y="234029"/>
            <a:ext cx="434734" cy="369332"/>
          </a:xfrm>
          <a:prstGeom prst="rect">
            <a:avLst/>
          </a:prstGeom>
          <a:noFill/>
        </p:spPr>
        <p:txBody>
          <a:bodyPr wrap="none" rtlCol="0">
            <a:spAutoFit/>
          </a:bodyPr>
          <a:lstStyle/>
          <a:p>
            <a:r>
              <a:rPr lang="en-GB" dirty="0"/>
              <a:t>22</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034F510C-60A6-4C92-907A-B0BD1510BD67}"/>
              </a:ext>
            </a:extLst>
          </p:cNvPr>
          <p:cNvSpPr>
            <a:spLocks noGrp="1" noChangeArrowheads="1"/>
          </p:cNvSpPr>
          <p:nvPr>
            <p:ph type="title"/>
          </p:nvPr>
        </p:nvSpPr>
        <p:spPr/>
        <p:txBody>
          <a:bodyPr/>
          <a:lstStyle/>
          <a:p>
            <a:r>
              <a:rPr lang="en-GB" altLang="en-US"/>
              <a:t>Innovative Aggregates</a:t>
            </a:r>
          </a:p>
        </p:txBody>
      </p:sp>
      <p:sp>
        <p:nvSpPr>
          <p:cNvPr id="38915" name="Content Placeholder 2">
            <a:extLst>
              <a:ext uri="{FF2B5EF4-FFF2-40B4-BE49-F238E27FC236}">
                <a16:creationId xmlns:a16="http://schemas.microsoft.com/office/drawing/2014/main" id="{2F7FF999-8CC3-4B59-8761-50F903C657A1}"/>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a:p>
          <a:p>
            <a:pPr eaLnBrk="1" hangingPunct="1"/>
            <a:endParaRPr lang="en-GB" altLang="en-US"/>
          </a:p>
        </p:txBody>
      </p:sp>
      <p:sp>
        <p:nvSpPr>
          <p:cNvPr id="38916" name="Content Placeholder 4">
            <a:extLst>
              <a:ext uri="{FF2B5EF4-FFF2-40B4-BE49-F238E27FC236}">
                <a16:creationId xmlns:a16="http://schemas.microsoft.com/office/drawing/2014/main" id="{65CC95B1-4F31-4EA5-91DD-08FA08F29DC9}"/>
              </a:ext>
            </a:extLst>
          </p:cNvPr>
          <p:cNvSpPr>
            <a:spLocks noGrp="1" noChangeArrowheads="1"/>
          </p:cNvSpPr>
          <p:nvPr>
            <p:ph idx="1"/>
          </p:nvPr>
        </p:nvSpPr>
        <p:spPr>
          <a:xfrm>
            <a:off x="609600" y="1600200"/>
            <a:ext cx="10972800" cy="3916363"/>
          </a:xfrm>
        </p:spPr>
        <p:txBody>
          <a:bodyPr/>
          <a:lstStyle/>
          <a:p>
            <a:r>
              <a:rPr lang="en-GB" altLang="en-US" dirty="0"/>
              <a:t>Lightweight Aggregates</a:t>
            </a:r>
          </a:p>
          <a:p>
            <a:pPr lvl="1"/>
            <a:r>
              <a:rPr lang="en-GB" altLang="en-US" dirty="0"/>
              <a:t>Polyethylene</a:t>
            </a:r>
          </a:p>
          <a:p>
            <a:pPr lvl="1"/>
            <a:r>
              <a:rPr lang="en-GB" altLang="en-US" dirty="0"/>
              <a:t>Palm Shell</a:t>
            </a:r>
          </a:p>
          <a:p>
            <a:pPr lvl="1"/>
            <a:r>
              <a:rPr lang="en-GB" altLang="en-US" dirty="0"/>
              <a:t>Hemp</a:t>
            </a:r>
          </a:p>
          <a:p>
            <a:pPr lvl="1"/>
            <a:r>
              <a:rPr lang="en-GB" altLang="en-US" dirty="0"/>
              <a:t>Blown Air</a:t>
            </a:r>
          </a:p>
        </p:txBody>
      </p:sp>
      <p:pic>
        <p:nvPicPr>
          <p:cNvPr id="2" name="Picture 1">
            <a:extLst>
              <a:ext uri="{FF2B5EF4-FFF2-40B4-BE49-F238E27FC236}">
                <a16:creationId xmlns:a16="http://schemas.microsoft.com/office/drawing/2014/main" id="{0C00446C-C745-46C4-AC3F-445F78401E02}"/>
              </a:ext>
            </a:extLst>
          </p:cNvPr>
          <p:cNvPicPr>
            <a:picLocks noChangeAspect="1"/>
          </p:cNvPicPr>
          <p:nvPr/>
        </p:nvPicPr>
        <p:blipFill>
          <a:blip r:embed="rId3"/>
          <a:stretch>
            <a:fillRect/>
          </a:stretch>
        </p:blipFill>
        <p:spPr>
          <a:xfrm>
            <a:off x="8591761" y="1476726"/>
            <a:ext cx="3149389" cy="3636794"/>
          </a:xfrm>
          <a:prstGeom prst="rect">
            <a:avLst/>
          </a:prstGeom>
        </p:spPr>
      </p:pic>
      <p:pic>
        <p:nvPicPr>
          <p:cNvPr id="3" name="Picture 2">
            <a:extLst>
              <a:ext uri="{FF2B5EF4-FFF2-40B4-BE49-F238E27FC236}">
                <a16:creationId xmlns:a16="http://schemas.microsoft.com/office/drawing/2014/main" id="{8A082A1E-D8A1-4A68-B99A-CF1270BE568A}"/>
              </a:ext>
            </a:extLst>
          </p:cNvPr>
          <p:cNvPicPr>
            <a:picLocks noChangeAspect="1"/>
          </p:cNvPicPr>
          <p:nvPr/>
        </p:nvPicPr>
        <p:blipFill>
          <a:blip r:embed="rId4"/>
          <a:stretch>
            <a:fillRect/>
          </a:stretch>
        </p:blipFill>
        <p:spPr>
          <a:xfrm>
            <a:off x="5895061" y="1525585"/>
            <a:ext cx="2619375" cy="1743075"/>
          </a:xfrm>
          <a:prstGeom prst="rect">
            <a:avLst/>
          </a:prstGeom>
        </p:spPr>
      </p:pic>
      <p:pic>
        <p:nvPicPr>
          <p:cNvPr id="4" name="Picture 3">
            <a:extLst>
              <a:ext uri="{FF2B5EF4-FFF2-40B4-BE49-F238E27FC236}">
                <a16:creationId xmlns:a16="http://schemas.microsoft.com/office/drawing/2014/main" id="{5B5EEA81-13C1-4088-85D7-18B30E163DCD}"/>
              </a:ext>
            </a:extLst>
          </p:cNvPr>
          <p:cNvPicPr>
            <a:picLocks noChangeAspect="1"/>
          </p:cNvPicPr>
          <p:nvPr/>
        </p:nvPicPr>
        <p:blipFill>
          <a:blip r:embed="rId5"/>
          <a:stretch>
            <a:fillRect/>
          </a:stretch>
        </p:blipFill>
        <p:spPr>
          <a:xfrm>
            <a:off x="5895060" y="3344861"/>
            <a:ext cx="2619376" cy="2095501"/>
          </a:xfrm>
          <a:prstGeom prst="rect">
            <a:avLst/>
          </a:prstGeom>
        </p:spPr>
      </p:pic>
      <p:sp>
        <p:nvSpPr>
          <p:cNvPr id="8" name="TextBox 7">
            <a:extLst>
              <a:ext uri="{FF2B5EF4-FFF2-40B4-BE49-F238E27FC236}">
                <a16:creationId xmlns:a16="http://schemas.microsoft.com/office/drawing/2014/main" id="{6C7EFA20-DBD9-44D3-B2E9-51E1218A90BD}"/>
              </a:ext>
            </a:extLst>
          </p:cNvPr>
          <p:cNvSpPr txBox="1"/>
          <p:nvPr/>
        </p:nvSpPr>
        <p:spPr>
          <a:xfrm>
            <a:off x="161693" y="234029"/>
            <a:ext cx="434734" cy="369332"/>
          </a:xfrm>
          <a:prstGeom prst="rect">
            <a:avLst/>
          </a:prstGeom>
          <a:noFill/>
        </p:spPr>
        <p:txBody>
          <a:bodyPr wrap="none" rtlCol="0">
            <a:spAutoFit/>
          </a:bodyPr>
          <a:lstStyle/>
          <a:p>
            <a:r>
              <a:rPr lang="en-GB" dirty="0"/>
              <a:t>23</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74DB978F-47B9-4C3A-BA16-93BB02C55A98}"/>
              </a:ext>
            </a:extLst>
          </p:cNvPr>
          <p:cNvSpPr>
            <a:spLocks noGrp="1" noChangeArrowheads="1"/>
          </p:cNvSpPr>
          <p:nvPr>
            <p:ph type="title"/>
          </p:nvPr>
        </p:nvSpPr>
        <p:spPr/>
        <p:txBody>
          <a:bodyPr/>
          <a:lstStyle/>
          <a:p>
            <a:r>
              <a:rPr lang="en-GB" altLang="en-US" dirty="0"/>
              <a:t>Aggregate Uses: Highways</a:t>
            </a:r>
          </a:p>
        </p:txBody>
      </p:sp>
      <p:sp>
        <p:nvSpPr>
          <p:cNvPr id="40963" name="Content Placeholder 2">
            <a:extLst>
              <a:ext uri="{FF2B5EF4-FFF2-40B4-BE49-F238E27FC236}">
                <a16:creationId xmlns:a16="http://schemas.microsoft.com/office/drawing/2014/main" id="{7912EA02-9F97-46DD-856D-50E8AABF0D3D}"/>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dirty="0">
              <a:solidFill>
                <a:srgbClr val="000000"/>
              </a:solidFill>
            </a:endParaRPr>
          </a:p>
        </p:txBody>
      </p:sp>
      <p:sp>
        <p:nvSpPr>
          <p:cNvPr id="40964" name="Rectangle 5">
            <a:extLst>
              <a:ext uri="{FF2B5EF4-FFF2-40B4-BE49-F238E27FC236}">
                <a16:creationId xmlns:a16="http://schemas.microsoft.com/office/drawing/2014/main" id="{A9E461C4-013B-4C61-9CEB-B7D51A0ACC80}"/>
              </a:ext>
            </a:extLst>
          </p:cNvPr>
          <p:cNvSpPr>
            <a:spLocks noChangeArrowheads="1"/>
          </p:cNvSpPr>
          <p:nvPr/>
        </p:nvSpPr>
        <p:spPr bwMode="auto">
          <a:xfrm>
            <a:off x="571500" y="1312863"/>
            <a:ext cx="37687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endParaRPr lang="en-GB" altLang="en-US">
              <a:latin typeface="Times New Roman" panose="02020603050405020304" pitchFamily="18" charset="0"/>
              <a:cs typeface="Calibri" panose="020F0502020204030204" pitchFamily="34" charset="0"/>
            </a:endParaRPr>
          </a:p>
          <a:p>
            <a:pPr eaLnBrk="1" hangingPunct="1"/>
            <a:endParaRPr lang="en-GB" altLang="en-US">
              <a:latin typeface="Times New Roman" panose="02020603050405020304" pitchFamily="18" charset="0"/>
              <a:cs typeface="Calibri" panose="020F0502020204030204" pitchFamily="34" charset="0"/>
            </a:endParaRPr>
          </a:p>
        </p:txBody>
      </p:sp>
      <p:pic>
        <p:nvPicPr>
          <p:cNvPr id="2" name="Picture 1">
            <a:extLst>
              <a:ext uri="{FF2B5EF4-FFF2-40B4-BE49-F238E27FC236}">
                <a16:creationId xmlns:a16="http://schemas.microsoft.com/office/drawing/2014/main" id="{27F453FB-7E76-4DA1-9C63-E0C49E392830}"/>
              </a:ext>
            </a:extLst>
          </p:cNvPr>
          <p:cNvPicPr>
            <a:picLocks noChangeAspect="1"/>
          </p:cNvPicPr>
          <p:nvPr/>
        </p:nvPicPr>
        <p:blipFill rotWithShape="1">
          <a:blip r:embed="rId3"/>
          <a:srcRect t="9574" b="8406"/>
          <a:stretch/>
        </p:blipFill>
        <p:spPr>
          <a:xfrm>
            <a:off x="1552903" y="1213945"/>
            <a:ext cx="9253011" cy="4415216"/>
          </a:xfrm>
          <a:prstGeom prst="rect">
            <a:avLst/>
          </a:prstGeom>
        </p:spPr>
      </p:pic>
      <p:sp>
        <p:nvSpPr>
          <p:cNvPr id="6" name="TextBox 5">
            <a:extLst>
              <a:ext uri="{FF2B5EF4-FFF2-40B4-BE49-F238E27FC236}">
                <a16:creationId xmlns:a16="http://schemas.microsoft.com/office/drawing/2014/main" id="{2E559D84-36E3-4EEB-838E-748F3B703D8A}"/>
              </a:ext>
            </a:extLst>
          </p:cNvPr>
          <p:cNvSpPr txBox="1"/>
          <p:nvPr/>
        </p:nvSpPr>
        <p:spPr>
          <a:xfrm>
            <a:off x="161693" y="234029"/>
            <a:ext cx="434734" cy="369332"/>
          </a:xfrm>
          <a:prstGeom prst="rect">
            <a:avLst/>
          </a:prstGeom>
          <a:noFill/>
        </p:spPr>
        <p:txBody>
          <a:bodyPr wrap="none" rtlCol="0">
            <a:spAutoFit/>
          </a:bodyPr>
          <a:lstStyle/>
          <a:p>
            <a:r>
              <a:rPr lang="en-GB" dirty="0"/>
              <a:t>24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D89B-98AA-448A-8ED3-0AB679358530}"/>
              </a:ext>
            </a:extLst>
          </p:cNvPr>
          <p:cNvSpPr>
            <a:spLocks noGrp="1"/>
          </p:cNvSpPr>
          <p:nvPr>
            <p:ph type="title"/>
          </p:nvPr>
        </p:nvSpPr>
        <p:spPr/>
        <p:txBody>
          <a:bodyPr/>
          <a:lstStyle/>
          <a:p>
            <a:r>
              <a:rPr lang="en-GB" dirty="0"/>
              <a:t>Aggregate Uses: Drainage</a:t>
            </a:r>
          </a:p>
        </p:txBody>
      </p:sp>
      <p:pic>
        <p:nvPicPr>
          <p:cNvPr id="4" name="Content Placeholder 3">
            <a:extLst>
              <a:ext uri="{FF2B5EF4-FFF2-40B4-BE49-F238E27FC236}">
                <a16:creationId xmlns:a16="http://schemas.microsoft.com/office/drawing/2014/main" id="{AA9808CD-57FA-4BE3-BC25-C1647D9D6AB7}"/>
              </a:ext>
            </a:extLst>
          </p:cNvPr>
          <p:cNvPicPr>
            <a:picLocks noGrp="1" noChangeAspect="1"/>
          </p:cNvPicPr>
          <p:nvPr>
            <p:ph idx="1"/>
          </p:nvPr>
        </p:nvPicPr>
        <p:blipFill>
          <a:blip r:embed="rId3"/>
          <a:stretch>
            <a:fillRect/>
          </a:stretch>
        </p:blipFill>
        <p:spPr>
          <a:xfrm>
            <a:off x="3890962" y="2047875"/>
            <a:ext cx="4714875" cy="2762250"/>
          </a:xfrm>
          <a:prstGeom prst="rect">
            <a:avLst/>
          </a:prstGeom>
        </p:spPr>
      </p:pic>
      <p:sp>
        <p:nvSpPr>
          <p:cNvPr id="5" name="TextBox 4">
            <a:extLst>
              <a:ext uri="{FF2B5EF4-FFF2-40B4-BE49-F238E27FC236}">
                <a16:creationId xmlns:a16="http://schemas.microsoft.com/office/drawing/2014/main" id="{322146EB-5E78-49C2-9453-B42D40F3F6B2}"/>
              </a:ext>
            </a:extLst>
          </p:cNvPr>
          <p:cNvSpPr txBox="1"/>
          <p:nvPr/>
        </p:nvSpPr>
        <p:spPr>
          <a:xfrm>
            <a:off x="161693" y="234029"/>
            <a:ext cx="434734" cy="369332"/>
          </a:xfrm>
          <a:prstGeom prst="rect">
            <a:avLst/>
          </a:prstGeom>
          <a:noFill/>
        </p:spPr>
        <p:txBody>
          <a:bodyPr wrap="none" rtlCol="0">
            <a:spAutoFit/>
          </a:bodyPr>
          <a:lstStyle/>
          <a:p>
            <a:r>
              <a:rPr lang="en-GB" dirty="0"/>
              <a:t>25</a:t>
            </a:r>
          </a:p>
        </p:txBody>
      </p:sp>
    </p:spTree>
    <p:extLst>
      <p:ext uri="{BB962C8B-B14F-4D97-AF65-F5344CB8AC3E}">
        <p14:creationId xmlns:p14="http://schemas.microsoft.com/office/powerpoint/2010/main" val="2530701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ED89B-98AA-448A-8ED3-0AB679358530}"/>
              </a:ext>
            </a:extLst>
          </p:cNvPr>
          <p:cNvSpPr>
            <a:spLocks noGrp="1"/>
          </p:cNvSpPr>
          <p:nvPr>
            <p:ph type="title"/>
          </p:nvPr>
        </p:nvSpPr>
        <p:spPr/>
        <p:txBody>
          <a:bodyPr/>
          <a:lstStyle/>
          <a:p>
            <a:r>
              <a:rPr lang="en-GB" dirty="0"/>
              <a:t>Aggregate Uses: Pipe Bedding</a:t>
            </a:r>
          </a:p>
        </p:txBody>
      </p:sp>
      <p:pic>
        <p:nvPicPr>
          <p:cNvPr id="6" name="Content Placeholder 5">
            <a:extLst>
              <a:ext uri="{FF2B5EF4-FFF2-40B4-BE49-F238E27FC236}">
                <a16:creationId xmlns:a16="http://schemas.microsoft.com/office/drawing/2014/main" id="{BC9D56DE-481F-45FD-B4F8-74B8F148E788}"/>
              </a:ext>
            </a:extLst>
          </p:cNvPr>
          <p:cNvPicPr>
            <a:picLocks noGrp="1" noChangeAspect="1"/>
          </p:cNvPicPr>
          <p:nvPr>
            <p:ph idx="1"/>
          </p:nvPr>
        </p:nvPicPr>
        <p:blipFill rotWithShape="1">
          <a:blip r:embed="rId3"/>
          <a:srcRect l="13203" t="10659" r="7625" b="-381"/>
          <a:stretch/>
        </p:blipFill>
        <p:spPr>
          <a:xfrm>
            <a:off x="4841805" y="1277661"/>
            <a:ext cx="2846112" cy="4302678"/>
          </a:xfrm>
          <a:prstGeom prst="rect">
            <a:avLst/>
          </a:prstGeom>
        </p:spPr>
      </p:pic>
      <p:sp>
        <p:nvSpPr>
          <p:cNvPr id="7" name="TextBox 6">
            <a:extLst>
              <a:ext uri="{FF2B5EF4-FFF2-40B4-BE49-F238E27FC236}">
                <a16:creationId xmlns:a16="http://schemas.microsoft.com/office/drawing/2014/main" id="{2370BEAD-39C4-4787-A8F4-AFC41C8FCD5A}"/>
              </a:ext>
            </a:extLst>
          </p:cNvPr>
          <p:cNvSpPr txBox="1"/>
          <p:nvPr/>
        </p:nvSpPr>
        <p:spPr>
          <a:xfrm>
            <a:off x="161693" y="234029"/>
            <a:ext cx="434734" cy="369332"/>
          </a:xfrm>
          <a:prstGeom prst="rect">
            <a:avLst/>
          </a:prstGeom>
          <a:noFill/>
        </p:spPr>
        <p:txBody>
          <a:bodyPr wrap="none" rtlCol="0">
            <a:spAutoFit/>
          </a:bodyPr>
          <a:lstStyle/>
          <a:p>
            <a:r>
              <a:rPr lang="en-GB" dirty="0"/>
              <a:t>26</a:t>
            </a:r>
          </a:p>
        </p:txBody>
      </p:sp>
    </p:spTree>
    <p:extLst>
      <p:ext uri="{BB962C8B-B14F-4D97-AF65-F5344CB8AC3E}">
        <p14:creationId xmlns:p14="http://schemas.microsoft.com/office/powerpoint/2010/main" val="9668411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74DB978F-47B9-4C3A-BA16-93BB02C55A98}"/>
              </a:ext>
            </a:extLst>
          </p:cNvPr>
          <p:cNvSpPr>
            <a:spLocks noGrp="1" noChangeArrowheads="1"/>
          </p:cNvSpPr>
          <p:nvPr>
            <p:ph type="title"/>
          </p:nvPr>
        </p:nvSpPr>
        <p:spPr/>
        <p:txBody>
          <a:bodyPr/>
          <a:lstStyle/>
          <a:p>
            <a:r>
              <a:rPr lang="en-GB" altLang="en-US" dirty="0"/>
              <a:t>Aggregate Uses: Recycled Aggregate Concrete (RCA)</a:t>
            </a:r>
          </a:p>
        </p:txBody>
      </p:sp>
      <p:sp>
        <p:nvSpPr>
          <p:cNvPr id="40963" name="Content Placeholder 2">
            <a:extLst>
              <a:ext uri="{FF2B5EF4-FFF2-40B4-BE49-F238E27FC236}">
                <a16:creationId xmlns:a16="http://schemas.microsoft.com/office/drawing/2014/main" id="{7912EA02-9F97-46DD-856D-50E8AABF0D3D}"/>
              </a:ext>
            </a:extLst>
          </p:cNvPr>
          <p:cNvSpPr txBox="1">
            <a:spLocks noChangeArrowheads="1"/>
          </p:cNvSpPr>
          <p:nvPr/>
        </p:nvSpPr>
        <p:spPr bwMode="auto">
          <a:xfrm>
            <a:off x="688975" y="1312863"/>
            <a:ext cx="109728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endParaRPr lang="en-GB" altLang="en-US" dirty="0">
              <a:solidFill>
                <a:srgbClr val="000000"/>
              </a:solidFill>
            </a:endParaRPr>
          </a:p>
        </p:txBody>
      </p:sp>
      <p:sp>
        <p:nvSpPr>
          <p:cNvPr id="40964" name="Rectangle 5">
            <a:extLst>
              <a:ext uri="{FF2B5EF4-FFF2-40B4-BE49-F238E27FC236}">
                <a16:creationId xmlns:a16="http://schemas.microsoft.com/office/drawing/2014/main" id="{A9E461C4-013B-4C61-9CEB-B7D51A0ACC80}"/>
              </a:ext>
            </a:extLst>
          </p:cNvPr>
          <p:cNvSpPr>
            <a:spLocks noChangeArrowheads="1"/>
          </p:cNvSpPr>
          <p:nvPr/>
        </p:nvSpPr>
        <p:spPr bwMode="auto">
          <a:xfrm>
            <a:off x="571500" y="1312863"/>
            <a:ext cx="37687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fontAlgn="base">
              <a:spcBef>
                <a:spcPct val="0"/>
              </a:spcBef>
              <a:spcAft>
                <a:spcPct val="0"/>
              </a:spcAft>
              <a:defRPr>
                <a:solidFill>
                  <a:schemeClr val="tx1"/>
                </a:solidFill>
                <a:latin typeface="Myriad Pro"/>
              </a:defRPr>
            </a:lvl6pPr>
            <a:lvl7pPr marL="2971800" indent="-228600" fontAlgn="base">
              <a:spcBef>
                <a:spcPct val="0"/>
              </a:spcBef>
              <a:spcAft>
                <a:spcPct val="0"/>
              </a:spcAft>
              <a:defRPr>
                <a:solidFill>
                  <a:schemeClr val="tx1"/>
                </a:solidFill>
                <a:latin typeface="Myriad Pro"/>
              </a:defRPr>
            </a:lvl7pPr>
            <a:lvl8pPr marL="3429000" indent="-228600" fontAlgn="base">
              <a:spcBef>
                <a:spcPct val="0"/>
              </a:spcBef>
              <a:spcAft>
                <a:spcPct val="0"/>
              </a:spcAft>
              <a:defRPr>
                <a:solidFill>
                  <a:schemeClr val="tx1"/>
                </a:solidFill>
                <a:latin typeface="Myriad Pro"/>
              </a:defRPr>
            </a:lvl8pPr>
            <a:lvl9pPr marL="3886200" indent="-228600" fontAlgn="base">
              <a:spcBef>
                <a:spcPct val="0"/>
              </a:spcBef>
              <a:spcAft>
                <a:spcPct val="0"/>
              </a:spcAft>
              <a:defRPr>
                <a:solidFill>
                  <a:schemeClr val="tx1"/>
                </a:solidFill>
                <a:latin typeface="Myriad Pro"/>
              </a:defRPr>
            </a:lvl9pPr>
          </a:lstStyle>
          <a:p>
            <a:pPr eaLnBrk="1" hangingPunct="1"/>
            <a:endParaRPr lang="en-GB" altLang="en-US">
              <a:latin typeface="Times New Roman" panose="02020603050405020304" pitchFamily="18" charset="0"/>
              <a:cs typeface="Calibri" panose="020F0502020204030204" pitchFamily="34" charset="0"/>
            </a:endParaRPr>
          </a:p>
          <a:p>
            <a:pPr eaLnBrk="1" hangingPunct="1"/>
            <a:endParaRPr lang="en-GB" altLang="en-US">
              <a:latin typeface="Times New Roman" panose="02020603050405020304" pitchFamily="18" charset="0"/>
              <a:cs typeface="Calibri" panose="020F0502020204030204" pitchFamily="34" charset="0"/>
            </a:endParaRPr>
          </a:p>
        </p:txBody>
      </p:sp>
      <p:pic>
        <p:nvPicPr>
          <p:cNvPr id="3" name="Picture 2">
            <a:extLst>
              <a:ext uri="{FF2B5EF4-FFF2-40B4-BE49-F238E27FC236}">
                <a16:creationId xmlns:a16="http://schemas.microsoft.com/office/drawing/2014/main" id="{1CA59AF1-0E28-4AB5-A250-014A9F8C46F3}"/>
              </a:ext>
            </a:extLst>
          </p:cNvPr>
          <p:cNvPicPr>
            <a:picLocks noChangeAspect="1"/>
          </p:cNvPicPr>
          <p:nvPr/>
        </p:nvPicPr>
        <p:blipFill>
          <a:blip r:embed="rId3"/>
          <a:stretch>
            <a:fillRect/>
          </a:stretch>
        </p:blipFill>
        <p:spPr>
          <a:xfrm>
            <a:off x="2914098" y="1635919"/>
            <a:ext cx="6522554" cy="3600450"/>
          </a:xfrm>
          <a:prstGeom prst="rect">
            <a:avLst/>
          </a:prstGeom>
        </p:spPr>
      </p:pic>
      <p:sp>
        <p:nvSpPr>
          <p:cNvPr id="7" name="TextBox 6">
            <a:extLst>
              <a:ext uri="{FF2B5EF4-FFF2-40B4-BE49-F238E27FC236}">
                <a16:creationId xmlns:a16="http://schemas.microsoft.com/office/drawing/2014/main" id="{6A33F787-45F0-4873-9FD1-F5892597DD20}"/>
              </a:ext>
            </a:extLst>
          </p:cNvPr>
          <p:cNvSpPr txBox="1"/>
          <p:nvPr/>
        </p:nvSpPr>
        <p:spPr>
          <a:xfrm>
            <a:off x="161693" y="234029"/>
            <a:ext cx="434734" cy="369332"/>
          </a:xfrm>
          <a:prstGeom prst="rect">
            <a:avLst/>
          </a:prstGeom>
          <a:noFill/>
        </p:spPr>
        <p:txBody>
          <a:bodyPr wrap="none" rtlCol="0">
            <a:spAutoFit/>
          </a:bodyPr>
          <a:lstStyle/>
          <a:p>
            <a:r>
              <a:rPr lang="en-GB" dirty="0"/>
              <a:t>27</a:t>
            </a:r>
          </a:p>
        </p:txBody>
      </p:sp>
    </p:spTree>
    <p:extLst>
      <p:ext uri="{BB962C8B-B14F-4D97-AF65-F5344CB8AC3E}">
        <p14:creationId xmlns:p14="http://schemas.microsoft.com/office/powerpoint/2010/main" val="3874918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FE390FB-6D14-4B4E-AAC1-5A5960CC1464}"/>
              </a:ext>
            </a:extLst>
          </p:cNvPr>
          <p:cNvSpPr>
            <a:spLocks noGrp="1" noChangeArrowheads="1"/>
          </p:cNvSpPr>
          <p:nvPr>
            <p:ph type="title"/>
          </p:nvPr>
        </p:nvSpPr>
        <p:spPr/>
        <p:txBody>
          <a:bodyPr/>
          <a:lstStyle/>
          <a:p>
            <a:r>
              <a:rPr lang="en-GB" altLang="en-US"/>
              <a:t>Acknowledgements</a:t>
            </a:r>
          </a:p>
        </p:txBody>
      </p:sp>
      <p:pic>
        <p:nvPicPr>
          <p:cNvPr id="53251" name="Content Placeholder 4" descr="A close up of a sign&#10;&#10;Description generated with high confidence">
            <a:extLst>
              <a:ext uri="{FF2B5EF4-FFF2-40B4-BE49-F238E27FC236}">
                <a16:creationId xmlns:a16="http://schemas.microsoft.com/office/drawing/2014/main" id="{53B105CC-F398-4D72-BE7F-E3F7F2F8F53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051175" y="1849438"/>
            <a:ext cx="2619375" cy="1566862"/>
          </a:xfrm>
        </p:spPr>
      </p:pic>
      <p:pic>
        <p:nvPicPr>
          <p:cNvPr id="53252" name="Picture 8" descr="A picture containing clipart&#10;&#10;Description generated with high confidence">
            <a:extLst>
              <a:ext uri="{FF2B5EF4-FFF2-40B4-BE49-F238E27FC236}">
                <a16:creationId xmlns:a16="http://schemas.microsoft.com/office/drawing/2014/main" id="{E1EB2C19-24CD-4BC7-986E-F9FD08039E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8150" y="3930650"/>
            <a:ext cx="285750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3" name="Picture 10" descr="A close up of a logo&#10;&#10;Description generated with very high confidence">
            <a:extLst>
              <a:ext uri="{FF2B5EF4-FFF2-40B4-BE49-F238E27FC236}">
                <a16:creationId xmlns:a16="http://schemas.microsoft.com/office/drawing/2014/main" id="{CD449AD5-7B54-4A37-A3F3-7C93BA756D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67438" y="3790950"/>
            <a:ext cx="2884487"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4" name="Picture 12" descr="A close up of a sign&#10;&#10;Description generated with high confidence">
            <a:extLst>
              <a:ext uri="{FF2B5EF4-FFF2-40B4-BE49-F238E27FC236}">
                <a16:creationId xmlns:a16="http://schemas.microsoft.com/office/drawing/2014/main" id="{0E774F09-86A6-4929-83A2-9F70F4FD16D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40463" y="1700213"/>
            <a:ext cx="2647950" cy="1919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E15A2527-21BF-4934-BAF7-5F22C6469C0B}"/>
              </a:ext>
            </a:extLst>
          </p:cNvPr>
          <p:cNvSpPr txBox="1"/>
          <p:nvPr/>
        </p:nvSpPr>
        <p:spPr>
          <a:xfrm>
            <a:off x="161693" y="234029"/>
            <a:ext cx="434734" cy="369332"/>
          </a:xfrm>
          <a:prstGeom prst="rect">
            <a:avLst/>
          </a:prstGeom>
          <a:noFill/>
        </p:spPr>
        <p:txBody>
          <a:bodyPr wrap="none" rtlCol="0">
            <a:spAutoFit/>
          </a:bodyPr>
          <a:lstStyle/>
          <a:p>
            <a:r>
              <a:rPr lang="en-GB" dirty="0"/>
              <a:t>50</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2809</TotalTime>
  <Words>2051</Words>
  <Application>Microsoft Office PowerPoint</Application>
  <PresentationFormat>Widescreen</PresentationFormat>
  <Paragraphs>341</Paragraphs>
  <Slides>27</Slides>
  <Notes>27</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3" baseType="lpstr">
      <vt:lpstr>Arial</vt:lpstr>
      <vt:lpstr>Calibri</vt:lpstr>
      <vt:lpstr>Myriad Pro</vt:lpstr>
      <vt:lpstr>Times New Roman</vt:lpstr>
      <vt:lpstr>20140311PresentationUWTSDTemplate</vt:lpstr>
      <vt:lpstr>PDF</vt:lpstr>
      <vt:lpstr>Recycling of Construction &amp; Demolition: Recycled Aggregates  </vt:lpstr>
      <vt:lpstr>Introduction </vt:lpstr>
      <vt:lpstr>Current Problems: Construction &amp; Demolition Waste (CDW)</vt:lpstr>
      <vt:lpstr>Current Problems: Landfill </vt:lpstr>
      <vt:lpstr>Current Problems: Culture</vt:lpstr>
      <vt:lpstr>Circular Economy</vt:lpstr>
      <vt:lpstr>Classification of Excavation Wastes</vt:lpstr>
      <vt:lpstr>Waste Classification: The Process</vt:lpstr>
      <vt:lpstr>Waste Classification: End Result</vt:lpstr>
      <vt:lpstr>Waste Classification: Waste Transfer Facility</vt:lpstr>
      <vt:lpstr>Waste Classification: Waste Transfer Facility</vt:lpstr>
      <vt:lpstr>Aggregates</vt:lpstr>
      <vt:lpstr>Aggregates: Types</vt:lpstr>
      <vt:lpstr>Aggregates: Recycling Process</vt:lpstr>
      <vt:lpstr>Aggregates: Recycling Process</vt:lpstr>
      <vt:lpstr>Aggregates: Technical Requirements</vt:lpstr>
      <vt:lpstr>Aggregates: Technical Requirements</vt:lpstr>
      <vt:lpstr>Aggregates: Criteria Met?</vt:lpstr>
      <vt:lpstr>Aggregates: SHW</vt:lpstr>
      <vt:lpstr>Aggregates: Aggregate Testing</vt:lpstr>
      <vt:lpstr>Aggregates: Reporting</vt:lpstr>
      <vt:lpstr>Innovative Aggregates</vt:lpstr>
      <vt:lpstr>Aggregate Uses: Highways</vt:lpstr>
      <vt:lpstr>Aggregate Uses: Drainage</vt:lpstr>
      <vt:lpstr>Aggregate Uses: Pipe Bedding</vt:lpstr>
      <vt:lpstr>Aggregate Uses: Recycled Aggregate Concrete (RCA)</vt:lpstr>
      <vt:lpstr>Acknowledgements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of Alternative Materials Derived from Construction &amp; Demolition Waste: Remanufacture of Topsoil  M.Phil – Ph.D Transfer</dc:title>
  <dc:creator>Simon Thomas (1602117)</dc:creator>
  <cp:lastModifiedBy>Simon Thomas (1602117)</cp:lastModifiedBy>
  <cp:revision>7</cp:revision>
  <dcterms:created xsi:type="dcterms:W3CDTF">2018-01-24T14:51:36Z</dcterms:created>
  <dcterms:modified xsi:type="dcterms:W3CDTF">2019-03-06T09:35:30Z</dcterms:modified>
</cp:coreProperties>
</file>