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Default Extension="jpeg" ContentType="image/jpeg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56" r:id="rId2"/>
    <p:sldId id="257" r:id="rId3"/>
    <p:sldId id="270" r:id="rId4"/>
    <p:sldId id="272" r:id="rId5"/>
    <p:sldId id="273" r:id="rId6"/>
    <p:sldId id="274" r:id="rId7"/>
    <p:sldId id="276" r:id="rId8"/>
    <p:sldId id="275" r:id="rId9"/>
    <p:sldId id="277" r:id="rId10"/>
    <p:sldId id="289" r:id="rId11"/>
    <p:sldId id="278" r:id="rId12"/>
    <p:sldId id="279" r:id="rId13"/>
    <p:sldId id="280" r:id="rId14"/>
    <p:sldId id="258" r:id="rId15"/>
    <p:sldId id="281" r:id="rId16"/>
    <p:sldId id="282" r:id="rId17"/>
    <p:sldId id="290" r:id="rId18"/>
    <p:sldId id="291" r:id="rId19"/>
    <p:sldId id="283" r:id="rId20"/>
    <p:sldId id="285" r:id="rId21"/>
    <p:sldId id="292" r:id="rId22"/>
    <p:sldId id="293" r:id="rId23"/>
    <p:sldId id="294" r:id="rId24"/>
    <p:sldId id="295" r:id="rId25"/>
    <p:sldId id="284" r:id="rId26"/>
    <p:sldId id="296" r:id="rId27"/>
    <p:sldId id="297" r:id="rId28"/>
    <p:sldId id="286" r:id="rId2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818" autoAdjust="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8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2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interSettings" Target="printerSettings/printerSettings1.bin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2/21/13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image" Target="../media/image27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279495"/>
            <a:ext cx="8915400" cy="877824"/>
          </a:xfrm>
        </p:spPr>
        <p:txBody>
          <a:bodyPr>
            <a:normAutofit/>
          </a:bodyPr>
          <a:lstStyle/>
          <a:p>
            <a:r>
              <a:rPr lang="en-GB" dirty="0" smtClean="0"/>
              <a:t>Labour Relations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65" y="2622328"/>
            <a:ext cx="4383794" cy="35442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400" y="1517428"/>
            <a:ext cx="3683000" cy="2209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2400" y="3956766"/>
            <a:ext cx="3683000" cy="2209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of the Lecture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90125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The (</a:t>
            </a:r>
            <a:r>
              <a:rPr lang="en-GB" dirty="0" err="1" smtClean="0"/>
              <a:t>re)production</a:t>
            </a:r>
            <a:r>
              <a:rPr lang="en-GB" dirty="0" smtClean="0"/>
              <a:t> of social inequalities in;</a:t>
            </a:r>
          </a:p>
          <a:p>
            <a:pPr lvl="1"/>
            <a:r>
              <a:rPr lang="en-GB" dirty="0" smtClean="0"/>
              <a:t>The formal and informal economy</a:t>
            </a:r>
          </a:p>
          <a:p>
            <a:pPr lvl="1"/>
            <a:r>
              <a:rPr lang="en-GB" dirty="0" smtClean="0"/>
              <a:t>Realms of production and reproduction </a:t>
            </a:r>
          </a:p>
          <a:p>
            <a:pPr lvl="2"/>
            <a:r>
              <a:rPr lang="en-GB" dirty="0" smtClean="0"/>
              <a:t>Labour relations reflect/constitute broader social hierarchies</a:t>
            </a:r>
          </a:p>
          <a:p>
            <a:pPr lvl="2"/>
            <a:r>
              <a:rPr lang="en-GB" dirty="0" smtClean="0"/>
              <a:t>How inequalities and boundaries are made, maintained and obscured</a:t>
            </a:r>
          </a:p>
          <a:p>
            <a:pPr lvl="2"/>
            <a:r>
              <a:rPr lang="en-GB" dirty="0" smtClean="0"/>
              <a:t>Means of production, spatial practices, kinship &amp; money</a:t>
            </a:r>
          </a:p>
          <a:p>
            <a:pPr lvl="0"/>
            <a:r>
              <a:rPr lang="en-GB" dirty="0" smtClean="0"/>
              <a:t>Interplay between productive and reproductive labour </a:t>
            </a:r>
          </a:p>
          <a:p>
            <a:pPr lvl="1"/>
            <a:r>
              <a:rPr lang="en-GB" dirty="0" smtClean="0"/>
              <a:t>Consequences of the feminisation of the productive realm</a:t>
            </a:r>
          </a:p>
          <a:p>
            <a:pPr lvl="1"/>
            <a:r>
              <a:rPr lang="en-GB" dirty="0" smtClean="0"/>
              <a:t>Consequences of migration and movement</a:t>
            </a:r>
          </a:p>
          <a:p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Marx; Labour Relations under Capitalism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96491" y="2412999"/>
            <a:ext cx="3987269" cy="3863976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800"/>
              </a:spcBef>
            </a:pPr>
            <a:r>
              <a:rPr lang="en-GB" sz="2400" dirty="0" smtClean="0"/>
              <a:t>Between those that own the </a:t>
            </a:r>
            <a:r>
              <a:rPr lang="en-GB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means of production </a:t>
            </a:r>
            <a:r>
              <a:rPr lang="en-GB" sz="2400" dirty="0" smtClean="0"/>
              <a:t>and those that do not</a:t>
            </a:r>
          </a:p>
          <a:p>
            <a:pPr lvl="1">
              <a:spcBef>
                <a:spcPts val="800"/>
              </a:spcBef>
            </a:pPr>
            <a:r>
              <a:rPr lang="en-GB" sz="2400" dirty="0" smtClean="0"/>
              <a:t>And sell their labour to those that do. 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Means of production defined as land, factories and raw materials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Class defined in economic terms</a:t>
            </a:r>
          </a:p>
          <a:p>
            <a:pPr lvl="1">
              <a:spcBef>
                <a:spcPts val="800"/>
              </a:spcBef>
            </a:pPr>
            <a:r>
              <a:rPr lang="en-GB" sz="2400" dirty="0" smtClean="0"/>
              <a:t>Labour and property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In relation to the means of production </a:t>
            </a:r>
          </a:p>
          <a:p>
            <a:pPr>
              <a:spcBef>
                <a:spcPts val="800"/>
              </a:spcBef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412999"/>
            <a:ext cx="3566160" cy="386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Alienation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Workers are alienated from the products they make</a:t>
            </a:r>
          </a:p>
          <a:p>
            <a:pPr lvl="1"/>
            <a:r>
              <a:rPr lang="en-GB" sz="2400" dirty="0" smtClean="0"/>
              <a:t>Because they do not benefit from them</a:t>
            </a:r>
          </a:p>
          <a:p>
            <a:r>
              <a:rPr lang="en-GB" sz="2400" dirty="0" smtClean="0"/>
              <a:t>Factory system alienates and depersonalises workers</a:t>
            </a:r>
          </a:p>
          <a:p>
            <a:r>
              <a:rPr lang="en-GB" sz="2400" dirty="0" smtClean="0"/>
              <a:t>No control over working conditions and gain little satisfaction </a:t>
            </a:r>
          </a:p>
          <a:p>
            <a:r>
              <a:rPr lang="en-GB" sz="2400" dirty="0" smtClean="0"/>
              <a:t>Division of labour</a:t>
            </a:r>
          </a:p>
          <a:p>
            <a:r>
              <a:rPr lang="en-GB" sz="2400" dirty="0" smtClean="0"/>
              <a:t>No awareness of exploitation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401" y="1016000"/>
            <a:ext cx="3784600" cy="497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001" y="1143000"/>
            <a:ext cx="38608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001" y="3708401"/>
            <a:ext cx="3860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Capitalism Enslaves….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976" y="2595563"/>
            <a:ext cx="3966784" cy="3681412"/>
          </a:xfrm>
        </p:spPr>
        <p:txBody>
          <a:bodyPr>
            <a:noAutofit/>
          </a:bodyPr>
          <a:lstStyle/>
          <a:p>
            <a:r>
              <a:rPr lang="en-GB" sz="2000" dirty="0" smtClean="0"/>
              <a:t>Creates consumer desire to acquire goods </a:t>
            </a:r>
          </a:p>
          <a:p>
            <a:r>
              <a:rPr lang="en-GB" sz="2000" dirty="0" smtClean="0"/>
              <a:t>So, we have to work for money to acquire these commodities </a:t>
            </a:r>
          </a:p>
          <a:p>
            <a:r>
              <a:rPr lang="en-GB" sz="2000" dirty="0" smtClean="0"/>
              <a:t>The goods workers produce eventually enslave them</a:t>
            </a:r>
          </a:p>
          <a:p>
            <a:pPr>
              <a:buNone/>
            </a:pP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6801" y="2387600"/>
            <a:ext cx="4037012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7946" y="2595563"/>
            <a:ext cx="3925814" cy="3681412"/>
          </a:xfrm>
        </p:spPr>
        <p:txBody>
          <a:bodyPr/>
          <a:lstStyle/>
          <a:p>
            <a:r>
              <a:rPr lang="en-GB" dirty="0" smtClean="0"/>
              <a:t>We don’t see labour  relations when we buy a object (see week 2) </a:t>
            </a:r>
          </a:p>
          <a:p>
            <a:r>
              <a:rPr lang="en-GB" dirty="0" smtClean="0"/>
              <a:t>Under capitalism, we sell our labour </a:t>
            </a:r>
          </a:p>
          <a:p>
            <a:r>
              <a:rPr lang="en-GB" dirty="0" smtClean="0"/>
              <a:t>Labour becomes a commodity in its own right </a:t>
            </a:r>
          </a:p>
          <a:p>
            <a:r>
              <a:rPr lang="en-GB" dirty="0" smtClean="0"/>
              <a:t>It is given a price</a:t>
            </a:r>
          </a:p>
          <a:p>
            <a:r>
              <a:rPr lang="en-GB" dirty="0" smtClean="0"/>
              <a:t>We </a:t>
            </a:r>
            <a:r>
              <a:rPr lang="en-GB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alienate</a:t>
            </a:r>
            <a:r>
              <a:rPr lang="en-GB" dirty="0" smtClean="0"/>
              <a:t> our labour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595563"/>
            <a:ext cx="3836894" cy="368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Commodity and Money Fetishism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Money and goods become desired in their own right </a:t>
            </a:r>
          </a:p>
          <a:p>
            <a:r>
              <a:rPr lang="en-GB" sz="2000" dirty="0" smtClean="0"/>
              <a:t>The illusion that money and objects have powerful properties of their own</a:t>
            </a:r>
          </a:p>
          <a:p>
            <a:r>
              <a:rPr lang="en-GB" sz="2000" dirty="0" smtClean="0"/>
              <a:t>Deceives workers </a:t>
            </a:r>
          </a:p>
          <a:p>
            <a:pPr lvl="1"/>
            <a:r>
              <a:rPr lang="en-GB" sz="2000" dirty="0" smtClean="0"/>
              <a:t>See their goal as money </a:t>
            </a:r>
          </a:p>
          <a:p>
            <a:r>
              <a:rPr lang="en-GB" sz="2000" dirty="0" smtClean="0"/>
              <a:t>See a part, not the whole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387599"/>
            <a:ext cx="3566160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Surplus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By hiring a worker, the worker’s  </a:t>
            </a:r>
            <a:r>
              <a:rPr lang="en-GB" dirty="0" smtClean="0">
                <a:solidFill>
                  <a:srgbClr val="FF7070"/>
                </a:solidFill>
              </a:rPr>
              <a:t>labour power </a:t>
            </a:r>
            <a:r>
              <a:rPr lang="en-GB" dirty="0" smtClean="0"/>
              <a:t>belongs to the capitalist </a:t>
            </a:r>
          </a:p>
          <a:p>
            <a:r>
              <a:rPr lang="en-GB" dirty="0" smtClean="0"/>
              <a:t>Difference between;</a:t>
            </a:r>
          </a:p>
          <a:p>
            <a:pPr lvl="1"/>
            <a:r>
              <a:rPr lang="en-GB" dirty="0" smtClean="0"/>
              <a:t>The value of the wage the worker gets</a:t>
            </a:r>
          </a:p>
          <a:p>
            <a:pPr lvl="1"/>
            <a:r>
              <a:rPr lang="en-GB" dirty="0" smtClean="0"/>
              <a:t>The value they create </a:t>
            </a:r>
          </a:p>
          <a:p>
            <a:r>
              <a:rPr lang="en-GB" dirty="0" smtClean="0"/>
              <a:t>The difference is surplus value </a:t>
            </a:r>
          </a:p>
          <a:p>
            <a:r>
              <a:rPr lang="en-GB" dirty="0" smtClean="0"/>
              <a:t>Surplus value = profit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worker works a day for £10</a:t>
            </a:r>
          </a:p>
          <a:p>
            <a:r>
              <a:rPr lang="en-GB" dirty="0" smtClean="0"/>
              <a:t>But in that day the worker makes a good that sells for £15</a:t>
            </a:r>
          </a:p>
          <a:p>
            <a:r>
              <a:rPr lang="en-GB" dirty="0" smtClean="0"/>
              <a:t>The £5 is surplus value</a:t>
            </a:r>
          </a:p>
          <a:p>
            <a:r>
              <a:rPr lang="en-GB" dirty="0" smtClean="0"/>
              <a:t>Which goes to the capitalist…….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Carrier (1992)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Traces the history of increasing alienation </a:t>
            </a:r>
          </a:p>
          <a:p>
            <a:pPr lvl="1"/>
            <a:r>
              <a:rPr lang="en-GB" dirty="0" smtClean="0"/>
              <a:t>In the UK and USA</a:t>
            </a:r>
          </a:p>
          <a:p>
            <a:r>
              <a:rPr lang="en-GB" dirty="0" smtClean="0"/>
              <a:t>Production increasingly removed from workers </a:t>
            </a:r>
          </a:p>
          <a:p>
            <a:r>
              <a:rPr lang="en-GB" dirty="0" smtClean="0"/>
              <a:t>Production takes place in a context of decreasing social relations </a:t>
            </a:r>
          </a:p>
          <a:p>
            <a:r>
              <a:rPr lang="en-GB" dirty="0" smtClean="0"/>
              <a:t>Separation of the social and the economic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311532"/>
            <a:ext cx="3733800" cy="217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2794" y="4120677"/>
            <a:ext cx="3390900" cy="24003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Friedrich Engels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533400" y="2286001"/>
            <a:ext cx="3962400" cy="1828799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The Origin of the Family, Private Property &amp; The State </a:t>
            </a:r>
            <a:r>
              <a:rPr lang="en-GB" sz="2400" dirty="0" smtClean="0"/>
              <a:t>(1884)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313725"/>
            <a:ext cx="4065493" cy="3963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3581400"/>
            <a:ext cx="2069874" cy="28343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75832"/>
            <a:ext cx="8913813" cy="914400"/>
          </a:xfrm>
        </p:spPr>
        <p:txBody>
          <a:bodyPr/>
          <a:lstStyle/>
          <a:p>
            <a:r>
              <a:rPr lang="en-GB" dirty="0" smtClean="0"/>
              <a:t>The Reproduction of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282651"/>
            <a:ext cx="8191500" cy="3983678"/>
          </a:xfrm>
        </p:spPr>
        <p:txBody>
          <a:bodyPr>
            <a:normAutofit/>
          </a:bodyPr>
          <a:lstStyle/>
          <a:p>
            <a:r>
              <a:rPr lang="en-GB" dirty="0" smtClean="0"/>
              <a:t>Property and labour relations in the nuclear family </a:t>
            </a:r>
          </a:p>
          <a:p>
            <a:r>
              <a:rPr lang="en-GB" dirty="0" smtClean="0"/>
              <a:t>Reproduces the structures of capitalism </a:t>
            </a:r>
          </a:p>
          <a:p>
            <a:r>
              <a:rPr lang="en-GB" dirty="0" smtClean="0"/>
              <a:t>Women were a source of unpaid labour, and produced new labour</a:t>
            </a:r>
          </a:p>
          <a:p>
            <a:r>
              <a:rPr lang="en-GB" dirty="0" smtClean="0"/>
              <a:t>Women’s subordinate position reproduces key aspects of capitalism</a:t>
            </a:r>
          </a:p>
          <a:p>
            <a:pPr lvl="1"/>
            <a:r>
              <a:rPr lang="en-GB" dirty="0" smtClean="0"/>
              <a:t>Exploitation of labour, private property and class</a:t>
            </a:r>
          </a:p>
          <a:p>
            <a:pPr lvl="1"/>
            <a:r>
              <a:rPr lang="en-GB" dirty="0" smtClean="0"/>
              <a:t>The home as a microcosm of capitalist society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1120588" y="594121"/>
            <a:ext cx="3222236" cy="819477"/>
          </a:xfrm>
        </p:spPr>
        <p:txBody>
          <a:bodyPr/>
          <a:lstStyle/>
          <a:p>
            <a:r>
              <a:rPr lang="en-GB" b="1" dirty="0" smtClean="0"/>
              <a:t>Production </a:t>
            </a:r>
            <a:endParaRPr lang="en-GB" b="1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120588" y="1884798"/>
            <a:ext cx="3566160" cy="439217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5147534" y="594121"/>
            <a:ext cx="3566160" cy="819477"/>
          </a:xfrm>
        </p:spPr>
        <p:txBody>
          <a:bodyPr/>
          <a:lstStyle/>
          <a:p>
            <a:r>
              <a:rPr lang="en-GB" b="1" dirty="0" smtClean="0"/>
              <a:t>Reproduction</a:t>
            </a:r>
            <a:endParaRPr lang="en-GB" b="1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5147534" y="1884798"/>
            <a:ext cx="3566160" cy="439217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6748" y="1579211"/>
            <a:ext cx="4026946" cy="439217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767" y="1413598"/>
            <a:ext cx="3492500" cy="27953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832" y="3775299"/>
            <a:ext cx="3492500" cy="250167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/>
          </a:bodyPr>
          <a:lstStyle/>
          <a:p>
            <a:r>
              <a:rPr lang="en-GB" dirty="0" smtClean="0"/>
              <a:t>Domestic / Reproductive Labour: that which occurs within the private realm of the household</a:t>
            </a:r>
          </a:p>
          <a:p>
            <a:r>
              <a:rPr lang="en-GB" dirty="0" smtClean="0"/>
              <a:t>Productive Labour: waged work that occurs within the public domain  </a:t>
            </a:r>
          </a:p>
          <a:p>
            <a:r>
              <a:rPr lang="en-GB" dirty="0" smtClean="0"/>
              <a:t>These definitions are problematic, </a:t>
            </a:r>
          </a:p>
          <a:p>
            <a:pPr lvl="1"/>
            <a:r>
              <a:rPr lang="en-GB" dirty="0" smtClean="0"/>
              <a:t>Household (esp. in terms of migration, stretches the boundaries of the household) </a:t>
            </a:r>
          </a:p>
          <a:p>
            <a:pPr lvl="1"/>
            <a:r>
              <a:rPr lang="en-GB" dirty="0" smtClean="0"/>
              <a:t>Distinction between public and private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860451"/>
            <a:ext cx="8913813" cy="1177805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Meillassoux</a:t>
            </a:r>
            <a:r>
              <a:rPr lang="en-GB" dirty="0" smtClean="0"/>
              <a:t>, </a:t>
            </a:r>
            <a:r>
              <a:rPr lang="en-GB" i="1" dirty="0" smtClean="0"/>
              <a:t>Maidens, Meal and Money  </a:t>
            </a:r>
            <a:endParaRPr lang="en-GB" i="1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Structural Marxism (see also </a:t>
            </a:r>
            <a:r>
              <a:rPr lang="en-GB" dirty="0" err="1" smtClean="0"/>
              <a:t>Godelier</a:t>
            </a:r>
            <a:r>
              <a:rPr lang="en-GB" dirty="0" smtClean="0"/>
              <a:t>, Dalton, </a:t>
            </a:r>
            <a:r>
              <a:rPr lang="en-GB" dirty="0" err="1" smtClean="0"/>
              <a:t>Seddon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Unequal labour relations reproduced in small-scale peasant production </a:t>
            </a:r>
          </a:p>
          <a:p>
            <a:pPr lvl="1"/>
            <a:r>
              <a:rPr lang="en-GB" dirty="0" smtClean="0"/>
              <a:t>Labour relations within the household </a:t>
            </a:r>
          </a:p>
          <a:p>
            <a:r>
              <a:rPr lang="en-GB" dirty="0" smtClean="0"/>
              <a:t>Older men – the bourgeoisie </a:t>
            </a:r>
          </a:p>
          <a:p>
            <a:r>
              <a:rPr lang="en-GB" dirty="0" smtClean="0"/>
              <a:t>Younger men and women – proletariat </a:t>
            </a:r>
          </a:p>
          <a:p>
            <a:r>
              <a:rPr lang="en-GB" dirty="0" smtClean="0"/>
              <a:t>But … younger men become become older men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78503"/>
            <a:ext cx="8913813" cy="1259753"/>
          </a:xfrm>
        </p:spPr>
        <p:txBody>
          <a:bodyPr>
            <a:normAutofit/>
          </a:bodyPr>
          <a:lstStyle/>
          <a:p>
            <a:r>
              <a:rPr lang="en-GB" dirty="0" smtClean="0"/>
              <a:t>Family Reproduces the Inequalities of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Blurs the boundary between formal and informal labour </a:t>
            </a:r>
          </a:p>
          <a:p>
            <a:r>
              <a:rPr lang="en-GB" sz="2000" dirty="0" smtClean="0"/>
              <a:t>Exploitation and alienation does not just occur in the industrial context </a:t>
            </a:r>
          </a:p>
          <a:p>
            <a:r>
              <a:rPr lang="en-GB" sz="2000" dirty="0" smtClean="0"/>
              <a:t>Ideas of kinship (love, care obligation etc) potentially mask exploitation of workers.</a:t>
            </a:r>
          </a:p>
          <a:p>
            <a:r>
              <a:rPr lang="en-GB" sz="2000" dirty="0" smtClean="0"/>
              <a:t>The ‘family’ becomes an ideological space for capitalist interests </a:t>
            </a:r>
            <a:endParaRPr lang="en-GB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and Informal Economy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513" y="2467370"/>
            <a:ext cx="2732088" cy="3479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1710" y="4448731"/>
            <a:ext cx="285877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1710" y="2467370"/>
            <a:ext cx="278130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3040" y="2467370"/>
            <a:ext cx="2370773" cy="3645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521452" y="1217613"/>
            <a:ext cx="3566160" cy="5059362"/>
          </a:xfrm>
        </p:spPr>
        <p:txBody>
          <a:bodyPr/>
          <a:lstStyle/>
          <a:p>
            <a:r>
              <a:rPr lang="en-GB" dirty="0" smtClean="0"/>
              <a:t>Public domain of production </a:t>
            </a:r>
          </a:p>
          <a:p>
            <a:r>
              <a:rPr lang="en-GB" dirty="0" smtClean="0"/>
              <a:t>That which is visible to the state </a:t>
            </a:r>
          </a:p>
          <a:p>
            <a:pPr lvl="1"/>
            <a:r>
              <a:rPr lang="en-GB" dirty="0" smtClean="0"/>
              <a:t>Taxed  / on-the-books </a:t>
            </a:r>
          </a:p>
          <a:p>
            <a:pPr lvl="1"/>
            <a:r>
              <a:rPr lang="en-GB" dirty="0" smtClean="0"/>
              <a:t>Reported in stats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5147534" y="1217613"/>
            <a:ext cx="3566160" cy="5059362"/>
          </a:xfrm>
        </p:spPr>
        <p:txBody>
          <a:bodyPr/>
          <a:lstStyle/>
          <a:p>
            <a:r>
              <a:rPr lang="en-GB" dirty="0" smtClean="0"/>
              <a:t>Other economic activities </a:t>
            </a:r>
          </a:p>
          <a:p>
            <a:pPr lvl="1"/>
            <a:r>
              <a:rPr lang="en-GB" dirty="0" smtClean="0"/>
              <a:t>Reproductive </a:t>
            </a:r>
          </a:p>
          <a:p>
            <a:pPr lvl="1"/>
            <a:r>
              <a:rPr lang="en-GB" dirty="0" smtClean="0"/>
              <a:t>Productive </a:t>
            </a:r>
          </a:p>
          <a:p>
            <a:r>
              <a:rPr lang="en-GB" dirty="0" smtClean="0"/>
              <a:t>Black market, stolen goods, prostitution, cash-in-hand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4294967295"/>
          </p:nvPr>
        </p:nvSpPr>
        <p:spPr>
          <a:xfrm>
            <a:off x="521452" y="339725"/>
            <a:ext cx="3565525" cy="877888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Formal 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4294967295"/>
          </p:nvPr>
        </p:nvSpPr>
        <p:spPr>
          <a:xfrm>
            <a:off x="5148169" y="339725"/>
            <a:ext cx="3565525" cy="877888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Informal </a:t>
            </a:r>
            <a:endParaRPr lang="en-GB" sz="2400" b="1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52" y="3657600"/>
            <a:ext cx="3873500" cy="261937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4" y="3813175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Discussion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How is labour alienated? </a:t>
            </a:r>
          </a:p>
          <a:p>
            <a:pPr lvl="1"/>
            <a:r>
              <a:rPr lang="en-GB" sz="2400" dirty="0" smtClean="0"/>
              <a:t>Through what mechanism and relations?</a:t>
            </a:r>
          </a:p>
          <a:p>
            <a:r>
              <a:rPr lang="en-GB" sz="2400" dirty="0" smtClean="0"/>
              <a:t>In what ways is it not? </a:t>
            </a:r>
          </a:p>
          <a:p>
            <a:r>
              <a:rPr lang="en-GB" sz="2400" dirty="0" smtClean="0"/>
              <a:t>Is labour in the informal economy less exploited, than that in the formal?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Mollona</a:t>
            </a:r>
            <a:r>
              <a:rPr lang="en-GB" dirty="0" smtClean="0"/>
              <a:t> (2005)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Ethnography of ‘</a:t>
            </a:r>
            <a:r>
              <a:rPr lang="en-GB" dirty="0" err="1" smtClean="0"/>
              <a:t>Endcliffe</a:t>
            </a:r>
            <a:r>
              <a:rPr lang="en-GB" dirty="0" smtClean="0"/>
              <a:t>’, Sheffield </a:t>
            </a:r>
          </a:p>
          <a:p>
            <a:r>
              <a:rPr lang="en-GB" dirty="0" smtClean="0"/>
              <a:t>‘Deprived’ region </a:t>
            </a:r>
          </a:p>
          <a:p>
            <a:r>
              <a:rPr lang="en-GB" dirty="0" smtClean="0"/>
              <a:t>Decline in manufacturing and steel works </a:t>
            </a:r>
          </a:p>
          <a:p>
            <a:r>
              <a:rPr lang="en-GB" dirty="0" smtClean="0"/>
              <a:t>Informal and formal labour </a:t>
            </a:r>
          </a:p>
          <a:p>
            <a:r>
              <a:rPr lang="en-GB" dirty="0" smtClean="0"/>
              <a:t>Reproduction of capitalist relations </a:t>
            </a:r>
          </a:p>
          <a:p>
            <a:r>
              <a:rPr lang="en-GB" dirty="0" smtClean="0"/>
              <a:t>Worker subjectivity and agency 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10" y="719270"/>
            <a:ext cx="3733295" cy="30606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134" y="3488483"/>
            <a:ext cx="4040572" cy="27805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5430" y="719270"/>
            <a:ext cx="3314700" cy="2451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5194" y="3503866"/>
            <a:ext cx="3492500" cy="276513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Factory without Walls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407109"/>
          </a:xfrm>
        </p:spPr>
        <p:txBody>
          <a:bodyPr/>
          <a:lstStyle/>
          <a:p>
            <a:r>
              <a:rPr lang="en-GB" dirty="0" smtClean="0"/>
              <a:t>The formal and the informal are entangled </a:t>
            </a:r>
          </a:p>
          <a:p>
            <a:r>
              <a:rPr lang="en-GB" dirty="0" smtClean="0"/>
              <a:t>Sub-contracting  and black market activities during work time </a:t>
            </a:r>
          </a:p>
          <a:p>
            <a:r>
              <a:rPr lang="en-GB" dirty="0" smtClean="0"/>
              <a:t>The importance of social networks</a:t>
            </a:r>
          </a:p>
          <a:p>
            <a:r>
              <a:rPr lang="en-GB" dirty="0" smtClean="0"/>
              <a:t>Negotiation of bonuses and distribution of the profits </a:t>
            </a:r>
          </a:p>
          <a:p>
            <a:r>
              <a:rPr lang="en-GB" dirty="0" smtClean="0"/>
              <a:t>Hierarchies between hot and cold workers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blurring of formal and informal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Extended families</a:t>
            </a:r>
          </a:p>
          <a:p>
            <a:pPr lvl="1"/>
            <a:r>
              <a:rPr lang="en-GB" dirty="0" smtClean="0"/>
              <a:t>Shaped by the state</a:t>
            </a:r>
          </a:p>
          <a:p>
            <a:r>
              <a:rPr lang="en-GB" dirty="0" smtClean="0"/>
              <a:t>People survive between a mix of formal and informal activities </a:t>
            </a:r>
          </a:p>
          <a:p>
            <a:pPr lvl="1"/>
            <a:r>
              <a:rPr lang="en-GB" dirty="0" smtClean="0"/>
              <a:t>Extended families pool resources</a:t>
            </a:r>
          </a:p>
          <a:p>
            <a:pPr lvl="1"/>
            <a:r>
              <a:rPr lang="en-GB" dirty="0" smtClean="0"/>
              <a:t>Obligations – work for the family</a:t>
            </a:r>
          </a:p>
          <a:p>
            <a:r>
              <a:rPr lang="en-GB" dirty="0" smtClean="0"/>
              <a:t>Older men reproduce capitalist relations,</a:t>
            </a:r>
          </a:p>
          <a:p>
            <a:pPr lvl="1"/>
            <a:r>
              <a:rPr lang="en-GB" dirty="0" smtClean="0"/>
              <a:t> In the factory and at home (e.g. Teddy’s family)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the pub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Job Centre</a:t>
            </a:r>
          </a:p>
          <a:p>
            <a:r>
              <a:rPr lang="en-GB" dirty="0" smtClean="0"/>
              <a:t>Black market trade </a:t>
            </a:r>
          </a:p>
          <a:p>
            <a:r>
              <a:rPr lang="en-GB" dirty="0" smtClean="0"/>
              <a:t>Homeless shelter and refuge </a:t>
            </a:r>
          </a:p>
          <a:p>
            <a:r>
              <a:rPr lang="en-GB" dirty="0" smtClean="0"/>
              <a:t>Advice and support </a:t>
            </a:r>
          </a:p>
          <a:p>
            <a:r>
              <a:rPr lang="en-GB" dirty="0" smtClean="0"/>
              <a:t>Community Centre</a:t>
            </a:r>
          </a:p>
          <a:p>
            <a:r>
              <a:rPr lang="en-GB" dirty="0" smtClean="0"/>
              <a:t>Gift and exchange relations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595563"/>
            <a:ext cx="3566160" cy="332516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Burawoy</a:t>
            </a:r>
            <a:r>
              <a:rPr lang="en-GB" dirty="0" smtClean="0"/>
              <a:t>, </a:t>
            </a:r>
            <a:r>
              <a:rPr lang="en-GB" i="1" dirty="0" smtClean="0"/>
              <a:t>Manufacturing Consent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Manufacturing in the United States</a:t>
            </a:r>
          </a:p>
          <a:p>
            <a:r>
              <a:rPr lang="en-GB" dirty="0" smtClean="0"/>
              <a:t>Shop-floor culture </a:t>
            </a:r>
          </a:p>
          <a:p>
            <a:r>
              <a:rPr lang="en-GB" dirty="0" smtClean="0"/>
              <a:t>‘Hegemonic’ capitalism – co-opts workers </a:t>
            </a:r>
          </a:p>
          <a:p>
            <a:r>
              <a:rPr lang="en-GB" dirty="0" smtClean="0"/>
              <a:t>Increased control over their work</a:t>
            </a:r>
          </a:p>
          <a:p>
            <a:pPr lvl="1"/>
            <a:r>
              <a:rPr lang="en-GB" dirty="0" smtClean="0"/>
              <a:t>Play the bonus system </a:t>
            </a:r>
          </a:p>
          <a:p>
            <a:r>
              <a:rPr lang="en-GB" dirty="0" smtClean="0"/>
              <a:t>Reproduce capitalist values and increase profits </a:t>
            </a:r>
          </a:p>
          <a:p>
            <a:r>
              <a:rPr lang="en-GB" dirty="0" smtClean="0"/>
              <a:t>Autonomy is an illusion 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‘Why do workers work as hard as they do?’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Piece-rate pay system as a game </a:t>
            </a:r>
          </a:p>
          <a:p>
            <a:r>
              <a:rPr lang="en-GB" dirty="0" smtClean="0"/>
              <a:t>Workers compete to ‘make out’ and beat production quotas</a:t>
            </a:r>
          </a:p>
          <a:p>
            <a:r>
              <a:rPr lang="en-GB" dirty="0" smtClean="0"/>
              <a:t>Those more adept at ‘working the angles’ gained more prestige </a:t>
            </a:r>
          </a:p>
          <a:p>
            <a:r>
              <a:rPr lang="en-GB" dirty="0" smtClean="0"/>
              <a:t>Increased productivity and profit for a minimal increase in wages</a:t>
            </a:r>
          </a:p>
          <a:p>
            <a:r>
              <a:rPr lang="en-GB" dirty="0" smtClean="0"/>
              <a:t>Constructing it as a game generated consent for the rules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illusion of choice and agency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Job Mobility </a:t>
            </a:r>
          </a:p>
          <a:p>
            <a:pPr lvl="1"/>
            <a:r>
              <a:rPr lang="en-GB" dirty="0" smtClean="0"/>
              <a:t>Enabled management to minimise conflict </a:t>
            </a:r>
          </a:p>
          <a:p>
            <a:pPr lvl="1"/>
            <a:r>
              <a:rPr lang="en-GB" dirty="0" smtClean="0"/>
              <a:t>Separation of workers </a:t>
            </a:r>
          </a:p>
          <a:p>
            <a:r>
              <a:rPr lang="en-GB" dirty="0" smtClean="0"/>
              <a:t>Collective Bargaining </a:t>
            </a:r>
          </a:p>
          <a:p>
            <a:pPr lvl="1"/>
            <a:r>
              <a:rPr lang="en-GB" dirty="0" smtClean="0"/>
              <a:t>Between Unions and Management </a:t>
            </a:r>
          </a:p>
          <a:p>
            <a:pPr lvl="1"/>
            <a:r>
              <a:rPr lang="en-GB" dirty="0" smtClean="0"/>
              <a:t>Another ‘game’</a:t>
            </a:r>
          </a:p>
          <a:p>
            <a:pPr lvl="1"/>
            <a:r>
              <a:rPr lang="en-GB" dirty="0" smtClean="0"/>
              <a:t>Gave labour the illusion of participation </a:t>
            </a:r>
          </a:p>
          <a:p>
            <a:r>
              <a:rPr lang="en-GB" dirty="0" smtClean="0"/>
              <a:t>Capitalism succeeds by co-opting workers. 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Ong</a:t>
            </a:r>
            <a:r>
              <a:rPr lang="en-GB" smtClean="0"/>
              <a:t> (1988)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Production lines in Malaysia </a:t>
            </a:r>
          </a:p>
          <a:p>
            <a:r>
              <a:rPr lang="en-GB" dirty="0" smtClean="0"/>
              <a:t>Rural girls working in the city</a:t>
            </a:r>
          </a:p>
          <a:p>
            <a:r>
              <a:rPr lang="en-GB" dirty="0" smtClean="0"/>
              <a:t>Have no to little control over their working day </a:t>
            </a:r>
          </a:p>
          <a:p>
            <a:r>
              <a:rPr lang="en-GB" dirty="0" smtClean="0"/>
              <a:t>Male supervisors oversee the women, and their (toilet) breaks</a:t>
            </a:r>
          </a:p>
          <a:p>
            <a:pPr lvl="1"/>
            <a:r>
              <a:rPr lang="en-GB" dirty="0" smtClean="0"/>
              <a:t>Closer proximity than rural gender norms </a:t>
            </a:r>
          </a:p>
          <a:p>
            <a:r>
              <a:rPr lang="en-GB" dirty="0" smtClean="0"/>
              <a:t>Women become ‘possessed’ </a:t>
            </a:r>
          </a:p>
          <a:p>
            <a:r>
              <a:rPr lang="en-GB" dirty="0" smtClean="0"/>
              <a:t>Contestation and resistance?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440</TotalTime>
  <Words>1039</Words>
  <Application>Microsoft Macintosh PowerPoint</Application>
  <PresentationFormat>On-screen Show (4:3)</PresentationFormat>
  <Paragraphs>167</Paragraphs>
  <Slides>28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Perspective</vt:lpstr>
      <vt:lpstr>Labour Relations</vt:lpstr>
      <vt:lpstr> Key Themes of the Lecture  </vt:lpstr>
      <vt:lpstr>Marx; Labour Relations under Capitalism </vt:lpstr>
      <vt:lpstr>Alienation </vt:lpstr>
      <vt:lpstr>Slide 5</vt:lpstr>
      <vt:lpstr>Capitalism Enslaves….</vt:lpstr>
      <vt:lpstr>Labour Power</vt:lpstr>
      <vt:lpstr>Commodity and Money Fetishism </vt:lpstr>
      <vt:lpstr>Surplus Value</vt:lpstr>
      <vt:lpstr>Carrier (1992) </vt:lpstr>
      <vt:lpstr>Friedrich Engels </vt:lpstr>
      <vt:lpstr>The Reproduction of Capitalism</vt:lpstr>
      <vt:lpstr>Slide 13</vt:lpstr>
      <vt:lpstr>Working Definitions</vt:lpstr>
      <vt:lpstr>Meillassoux, Maidens, Meal and Money  </vt:lpstr>
      <vt:lpstr>Family Reproduces the Inequalities of Capitalism</vt:lpstr>
      <vt:lpstr>Formal and Informal Economy</vt:lpstr>
      <vt:lpstr>Slide 18</vt:lpstr>
      <vt:lpstr>Group Discussion</vt:lpstr>
      <vt:lpstr>Mollona (2005) </vt:lpstr>
      <vt:lpstr>Slide 21</vt:lpstr>
      <vt:lpstr>Factory without Walls </vt:lpstr>
      <vt:lpstr>The blurring of formal and informal</vt:lpstr>
      <vt:lpstr>The role of the pub</vt:lpstr>
      <vt:lpstr>Burawoy, Manufacturing Consent</vt:lpstr>
      <vt:lpstr>‘Why do workers work as hard as they do?’</vt:lpstr>
      <vt:lpstr>The illusion of choice and agency </vt:lpstr>
      <vt:lpstr>Ong (1988)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31</cp:revision>
  <dcterms:created xsi:type="dcterms:W3CDTF">2013-02-21T08:56:05Z</dcterms:created>
  <dcterms:modified xsi:type="dcterms:W3CDTF">2013-02-21T08:57:55Z</dcterms:modified>
</cp:coreProperties>
</file>