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6" r:id="rId3"/>
    <p:sldId id="272" r:id="rId4"/>
    <p:sldId id="289" r:id="rId5"/>
    <p:sldId id="290" r:id="rId6"/>
    <p:sldId id="291" r:id="rId7"/>
    <p:sldId id="273" r:id="rId8"/>
    <p:sldId id="264" r:id="rId9"/>
    <p:sldId id="283" r:id="rId10"/>
    <p:sldId id="282" r:id="rId11"/>
    <p:sldId id="281" r:id="rId12"/>
    <p:sldId id="284" r:id="rId13"/>
    <p:sldId id="285" r:id="rId14"/>
    <p:sldId id="263" r:id="rId15"/>
    <p:sldId id="275" r:id="rId16"/>
    <p:sldId id="288" r:id="rId17"/>
    <p:sldId id="277" r:id="rId18"/>
    <p:sldId id="262" r:id="rId19"/>
    <p:sldId id="279" r:id="rId20"/>
    <p:sldId id="267" r:id="rId21"/>
    <p:sldId id="266" r:id="rId22"/>
    <p:sldId id="280" r:id="rId23"/>
    <p:sldId id="268" r:id="rId24"/>
    <p:sldId id="271" r:id="rId25"/>
    <p:sldId id="292" r:id="rId26"/>
    <p:sldId id="287"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1C4D23-FE2A-C501-62AF-42A94D620882}" v="10" dt="2023-12-07T09:57:23.475"/>
    <p1510:client id="{B9466674-49C3-F1E7-0055-9A304FE24728}" v="165" dt="2023-12-01T07:13:38.839"/>
    <p1510:client id="{C4530083-CE17-0BDD-BA3E-13926A390A4E}" v="81" dt="2023-12-01T11:38:21.591"/>
    <p1510:client id="{C81F8B34-BD9C-4BDD-B5D6-5E015089E044}" v="39" dt="2023-11-28T15:34:06.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microsoft.com/office/2015/10/relationships/revisionInfo" Target="revisionInfo.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viewProps" Target="viewProp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presProps" Target="presProps.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tableStyles" Target="tableStyle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theme" Target="theme/theme1.xml" Id="rId30" /><Relationship Type="http://schemas.openxmlformats.org/officeDocument/2006/relationships/slide" Target="slides/slide7.xml" Id="rId8"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1694C9-98CB-409B-A361-1D9674E931F8}" type="doc">
      <dgm:prSet loTypeId="urn:microsoft.com/office/officeart/2005/8/layout/process1" loCatId="process" qsTypeId="urn:microsoft.com/office/officeart/2005/8/quickstyle/simple2" qsCatId="simple" csTypeId="urn:microsoft.com/office/officeart/2005/8/colors/colorful2" csCatId="colorful" phldr="1"/>
      <dgm:spPr/>
      <dgm:t>
        <a:bodyPr/>
        <a:lstStyle/>
        <a:p>
          <a:endParaRPr lang="en-US"/>
        </a:p>
      </dgm:t>
    </dgm:pt>
    <dgm:pt modelId="{1DD5C0B2-DCE4-49AB-A4CF-5F796FA7AF26}">
      <dgm:prSet/>
      <dgm:spPr/>
      <dgm:t>
        <a:bodyPr/>
        <a:lstStyle/>
        <a:p>
          <a:r>
            <a:rPr lang="en-GB" b="1"/>
            <a:t>Privacy Concerns:</a:t>
          </a:r>
          <a:r>
            <a:rPr lang="en-GB"/>
            <a:t> Body-worn cameras record interactions between police officers and citizens, potentially capturing sensitive and private moments. Ethical concerns arise regarding the invasion of privacy, especially in situations involving victims, minors, or individuals experiencing distress. Balancing the need for transparency and accountability with the protection of individuals' privacy rights is crucial. Police departments should establish clear policies on when cameras should be activated and consider limitations on recording in sensitive situations.</a:t>
          </a:r>
          <a:endParaRPr lang="en-US"/>
        </a:p>
      </dgm:t>
    </dgm:pt>
    <dgm:pt modelId="{EE59D976-66A3-40C1-A9FF-DD72F99383BD}" type="parTrans" cxnId="{46818F6D-200B-436D-8C99-3709BA441201}">
      <dgm:prSet/>
      <dgm:spPr/>
      <dgm:t>
        <a:bodyPr/>
        <a:lstStyle/>
        <a:p>
          <a:endParaRPr lang="en-US"/>
        </a:p>
      </dgm:t>
    </dgm:pt>
    <dgm:pt modelId="{7392B6ED-2548-4F1B-B8DE-79D38B6A42FB}" type="sibTrans" cxnId="{46818F6D-200B-436D-8C99-3709BA441201}">
      <dgm:prSet/>
      <dgm:spPr/>
      <dgm:t>
        <a:bodyPr/>
        <a:lstStyle/>
        <a:p>
          <a:endParaRPr lang="en-US"/>
        </a:p>
      </dgm:t>
    </dgm:pt>
    <dgm:pt modelId="{22D663D8-5645-43E1-98A7-B13242CAA091}">
      <dgm:prSet/>
      <dgm:spPr/>
      <dgm:t>
        <a:bodyPr/>
        <a:lstStyle/>
        <a:p>
          <a:r>
            <a:rPr lang="en-GB" b="1"/>
            <a:t>Informed Consent and Notification:</a:t>
          </a:r>
          <a:r>
            <a:rPr lang="en-GB"/>
            <a:t> There may be ethical concerns related to informed consent and notification. Citizens should be informed about the presence of BWCs and the recording of interactions whenever feasible. However, in law enforcement situations, it might not always be practical to obtain explicit consent before recording. Still, efforts should be made to inform individuals whenever possible to ensure transparency and respect for their awareness.</a:t>
          </a:r>
          <a:endParaRPr lang="en-US"/>
        </a:p>
      </dgm:t>
    </dgm:pt>
    <dgm:pt modelId="{B1773930-8874-48EC-B581-38CB3CB9B0AD}" type="parTrans" cxnId="{C50F60A8-E06E-456A-BEF4-50DF1E235A5C}">
      <dgm:prSet/>
      <dgm:spPr/>
      <dgm:t>
        <a:bodyPr/>
        <a:lstStyle/>
        <a:p>
          <a:endParaRPr lang="en-US"/>
        </a:p>
      </dgm:t>
    </dgm:pt>
    <dgm:pt modelId="{FA2B93BB-E302-498C-A40C-F5DAD166EB5A}" type="sibTrans" cxnId="{C50F60A8-E06E-456A-BEF4-50DF1E235A5C}">
      <dgm:prSet/>
      <dgm:spPr/>
      <dgm:t>
        <a:bodyPr/>
        <a:lstStyle/>
        <a:p>
          <a:endParaRPr lang="en-US"/>
        </a:p>
      </dgm:t>
    </dgm:pt>
    <dgm:pt modelId="{9651836E-1677-44A8-8047-C272B8A2558D}" type="pres">
      <dgm:prSet presAssocID="{2A1694C9-98CB-409B-A361-1D9674E931F8}" presName="Name0" presStyleCnt="0">
        <dgm:presLayoutVars>
          <dgm:dir/>
          <dgm:resizeHandles val="exact"/>
        </dgm:presLayoutVars>
      </dgm:prSet>
      <dgm:spPr/>
    </dgm:pt>
    <dgm:pt modelId="{D3B2724F-998C-412A-A0FB-DAF8A01DE0F9}" type="pres">
      <dgm:prSet presAssocID="{1DD5C0B2-DCE4-49AB-A4CF-5F796FA7AF26}" presName="node" presStyleLbl="node1" presStyleIdx="0" presStyleCnt="2">
        <dgm:presLayoutVars>
          <dgm:bulletEnabled val="1"/>
        </dgm:presLayoutVars>
      </dgm:prSet>
      <dgm:spPr/>
    </dgm:pt>
    <dgm:pt modelId="{72A62EF2-89E3-467E-AF1F-095E795FA5EA}" type="pres">
      <dgm:prSet presAssocID="{7392B6ED-2548-4F1B-B8DE-79D38B6A42FB}" presName="sibTrans" presStyleLbl="sibTrans2D1" presStyleIdx="0" presStyleCnt="1"/>
      <dgm:spPr/>
    </dgm:pt>
    <dgm:pt modelId="{9EA3B5D2-C4A6-435A-AA2A-8D8D708FD2EF}" type="pres">
      <dgm:prSet presAssocID="{7392B6ED-2548-4F1B-B8DE-79D38B6A42FB}" presName="connectorText" presStyleLbl="sibTrans2D1" presStyleIdx="0" presStyleCnt="1"/>
      <dgm:spPr/>
    </dgm:pt>
    <dgm:pt modelId="{A4C1D2DA-E744-4CD1-AC65-378CADFE377F}" type="pres">
      <dgm:prSet presAssocID="{22D663D8-5645-43E1-98A7-B13242CAA091}" presName="node" presStyleLbl="node1" presStyleIdx="1" presStyleCnt="2">
        <dgm:presLayoutVars>
          <dgm:bulletEnabled val="1"/>
        </dgm:presLayoutVars>
      </dgm:prSet>
      <dgm:spPr/>
    </dgm:pt>
  </dgm:ptLst>
  <dgm:cxnLst>
    <dgm:cxn modelId="{37472138-F1D3-4B7F-9FE2-4ECCC93D346B}" type="presOf" srcId="{1DD5C0B2-DCE4-49AB-A4CF-5F796FA7AF26}" destId="{D3B2724F-998C-412A-A0FB-DAF8A01DE0F9}" srcOrd="0" destOrd="0" presId="urn:microsoft.com/office/officeart/2005/8/layout/process1"/>
    <dgm:cxn modelId="{46818F6D-200B-436D-8C99-3709BA441201}" srcId="{2A1694C9-98CB-409B-A361-1D9674E931F8}" destId="{1DD5C0B2-DCE4-49AB-A4CF-5F796FA7AF26}" srcOrd="0" destOrd="0" parTransId="{EE59D976-66A3-40C1-A9FF-DD72F99383BD}" sibTransId="{7392B6ED-2548-4F1B-B8DE-79D38B6A42FB}"/>
    <dgm:cxn modelId="{535DDB75-16A5-4FD4-8FD4-99E80627596D}" type="presOf" srcId="{7392B6ED-2548-4F1B-B8DE-79D38B6A42FB}" destId="{72A62EF2-89E3-467E-AF1F-095E795FA5EA}" srcOrd="0" destOrd="0" presId="urn:microsoft.com/office/officeart/2005/8/layout/process1"/>
    <dgm:cxn modelId="{C50F60A8-E06E-456A-BEF4-50DF1E235A5C}" srcId="{2A1694C9-98CB-409B-A361-1D9674E931F8}" destId="{22D663D8-5645-43E1-98A7-B13242CAA091}" srcOrd="1" destOrd="0" parTransId="{B1773930-8874-48EC-B581-38CB3CB9B0AD}" sibTransId="{FA2B93BB-E302-498C-A40C-F5DAD166EB5A}"/>
    <dgm:cxn modelId="{EEF97EBD-8721-4E29-8689-31BADEEA64E2}" type="presOf" srcId="{7392B6ED-2548-4F1B-B8DE-79D38B6A42FB}" destId="{9EA3B5D2-C4A6-435A-AA2A-8D8D708FD2EF}" srcOrd="1" destOrd="0" presId="urn:microsoft.com/office/officeart/2005/8/layout/process1"/>
    <dgm:cxn modelId="{753F26F6-0C82-41B2-87CC-D180F6685702}" type="presOf" srcId="{22D663D8-5645-43E1-98A7-B13242CAA091}" destId="{A4C1D2DA-E744-4CD1-AC65-378CADFE377F}" srcOrd="0" destOrd="0" presId="urn:microsoft.com/office/officeart/2005/8/layout/process1"/>
    <dgm:cxn modelId="{C626D5FF-38EF-4220-A7AE-8180AE4F3247}" type="presOf" srcId="{2A1694C9-98CB-409B-A361-1D9674E931F8}" destId="{9651836E-1677-44A8-8047-C272B8A2558D}" srcOrd="0" destOrd="0" presId="urn:microsoft.com/office/officeart/2005/8/layout/process1"/>
    <dgm:cxn modelId="{AFE3B973-97D6-4E88-AD63-F0530EB82FEA}" type="presParOf" srcId="{9651836E-1677-44A8-8047-C272B8A2558D}" destId="{D3B2724F-998C-412A-A0FB-DAF8A01DE0F9}" srcOrd="0" destOrd="0" presId="urn:microsoft.com/office/officeart/2005/8/layout/process1"/>
    <dgm:cxn modelId="{6285C51F-7BD8-445C-814B-7D32CAE28B5E}" type="presParOf" srcId="{9651836E-1677-44A8-8047-C272B8A2558D}" destId="{72A62EF2-89E3-467E-AF1F-095E795FA5EA}" srcOrd="1" destOrd="0" presId="urn:microsoft.com/office/officeart/2005/8/layout/process1"/>
    <dgm:cxn modelId="{6BCFF0D0-3A5A-4194-9714-2BECF992796B}" type="presParOf" srcId="{72A62EF2-89E3-467E-AF1F-095E795FA5EA}" destId="{9EA3B5D2-C4A6-435A-AA2A-8D8D708FD2EF}" srcOrd="0" destOrd="0" presId="urn:microsoft.com/office/officeart/2005/8/layout/process1"/>
    <dgm:cxn modelId="{2A17A1AE-E3AF-4F4F-A4A7-7A79DDAB51F6}" type="presParOf" srcId="{9651836E-1677-44A8-8047-C272B8A2558D}" destId="{A4C1D2DA-E744-4CD1-AC65-378CADFE377F}"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8DC902-D3F4-4379-A2E1-DAAD823C78AA}"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D08048A6-9B92-49FB-9D00-C9A83106C381}">
      <dgm:prSet/>
      <dgm:spPr/>
      <dgm:t>
        <a:bodyPr/>
        <a:lstStyle/>
        <a:p>
          <a:r>
            <a:rPr lang="en-GB" b="1" i="1" dirty="0"/>
            <a:t>Data Retention and Access:</a:t>
          </a:r>
          <a:r>
            <a:rPr lang="en-GB" dirty="0"/>
            <a:t> Ethical considerations regarding data retention periods and access to recorded footage are essential. Retaining recorded data for extended periods without a clear purpose may pose privacy risks. Ethical guidelines should dictate the length of time footage is stored and who has access to it. Access should be limited to authorized personnel and subject to strict protocols to prevent misuse or unauthorized viewing of recordings.</a:t>
          </a:r>
          <a:endParaRPr lang="en-US" dirty="0"/>
        </a:p>
      </dgm:t>
    </dgm:pt>
    <dgm:pt modelId="{22A442AF-65F0-4E5E-9295-035559EAA9B2}" type="parTrans" cxnId="{83580255-87D0-4D02-955C-35138294EEFF}">
      <dgm:prSet/>
      <dgm:spPr/>
      <dgm:t>
        <a:bodyPr/>
        <a:lstStyle/>
        <a:p>
          <a:endParaRPr lang="en-US"/>
        </a:p>
      </dgm:t>
    </dgm:pt>
    <dgm:pt modelId="{56B68796-5A7A-466F-8717-C9BC7F5FBB0F}" type="sibTrans" cxnId="{83580255-87D0-4D02-955C-35138294EEFF}">
      <dgm:prSet/>
      <dgm:spPr/>
      <dgm:t>
        <a:bodyPr/>
        <a:lstStyle/>
        <a:p>
          <a:endParaRPr lang="en-US"/>
        </a:p>
      </dgm:t>
    </dgm:pt>
    <dgm:pt modelId="{29580739-F978-46C3-A040-762012175D94}">
      <dgm:prSet/>
      <dgm:spPr/>
      <dgm:t>
        <a:bodyPr/>
        <a:lstStyle/>
        <a:p>
          <a:r>
            <a:rPr lang="en-GB" b="1" i="1" dirty="0"/>
            <a:t>Accountability and Trust:</a:t>
          </a:r>
          <a:r>
            <a:rPr lang="en-GB" dirty="0"/>
            <a:t> The use of body-worn cameras is often associated with increased accountability and transparency in policing. However, to maintain public trust, it's critical to ensure that officers use these cameras appropriately and that the footage is reliable and unaltered. Ethical guidelines should address issues related to tampering with recordings and establish consequences for deliberate misuse or manipulation.</a:t>
          </a:r>
          <a:endParaRPr lang="en-US" dirty="0"/>
        </a:p>
      </dgm:t>
    </dgm:pt>
    <dgm:pt modelId="{C23DD4EB-EAD7-4B6F-949B-7D29F9FEDD1E}" type="parTrans" cxnId="{03E1C604-91A2-45CC-B583-9D6D2EEACE20}">
      <dgm:prSet/>
      <dgm:spPr/>
      <dgm:t>
        <a:bodyPr/>
        <a:lstStyle/>
        <a:p>
          <a:endParaRPr lang="en-US"/>
        </a:p>
      </dgm:t>
    </dgm:pt>
    <dgm:pt modelId="{2B46BCDA-E6A9-4C52-91DB-79E92E43DAC1}" type="sibTrans" cxnId="{03E1C604-91A2-45CC-B583-9D6D2EEACE20}">
      <dgm:prSet/>
      <dgm:spPr/>
      <dgm:t>
        <a:bodyPr/>
        <a:lstStyle/>
        <a:p>
          <a:endParaRPr lang="en-US"/>
        </a:p>
      </dgm:t>
    </dgm:pt>
    <dgm:pt modelId="{6D659A90-E745-42C3-A920-A11D17ACE1D4}" type="pres">
      <dgm:prSet presAssocID="{E28DC902-D3F4-4379-A2E1-DAAD823C78AA}" presName="Name0" presStyleCnt="0">
        <dgm:presLayoutVars>
          <dgm:dir/>
          <dgm:resizeHandles val="exact"/>
        </dgm:presLayoutVars>
      </dgm:prSet>
      <dgm:spPr/>
    </dgm:pt>
    <dgm:pt modelId="{F148D35D-55A8-4B47-AAED-F77373A56D11}" type="pres">
      <dgm:prSet presAssocID="{D08048A6-9B92-49FB-9D00-C9A83106C381}" presName="node" presStyleLbl="node1" presStyleIdx="0" presStyleCnt="2">
        <dgm:presLayoutVars>
          <dgm:bulletEnabled val="1"/>
        </dgm:presLayoutVars>
      </dgm:prSet>
      <dgm:spPr/>
    </dgm:pt>
    <dgm:pt modelId="{2A17A5B5-FB98-4C07-A3E1-D47537134800}" type="pres">
      <dgm:prSet presAssocID="{56B68796-5A7A-466F-8717-C9BC7F5FBB0F}" presName="sibTrans" presStyleLbl="sibTrans2D1" presStyleIdx="0" presStyleCnt="1"/>
      <dgm:spPr/>
    </dgm:pt>
    <dgm:pt modelId="{38B9BD46-2DE1-4BE7-913F-4C000C69F355}" type="pres">
      <dgm:prSet presAssocID="{56B68796-5A7A-466F-8717-C9BC7F5FBB0F}" presName="connectorText" presStyleLbl="sibTrans2D1" presStyleIdx="0" presStyleCnt="1"/>
      <dgm:spPr/>
    </dgm:pt>
    <dgm:pt modelId="{D71858CB-A5EF-4943-9A46-9A6BA9D0453C}" type="pres">
      <dgm:prSet presAssocID="{29580739-F978-46C3-A040-762012175D94}" presName="node" presStyleLbl="node1" presStyleIdx="1" presStyleCnt="2">
        <dgm:presLayoutVars>
          <dgm:bulletEnabled val="1"/>
        </dgm:presLayoutVars>
      </dgm:prSet>
      <dgm:spPr/>
    </dgm:pt>
  </dgm:ptLst>
  <dgm:cxnLst>
    <dgm:cxn modelId="{03E1C604-91A2-45CC-B583-9D6D2EEACE20}" srcId="{E28DC902-D3F4-4379-A2E1-DAAD823C78AA}" destId="{29580739-F978-46C3-A040-762012175D94}" srcOrd="1" destOrd="0" parTransId="{C23DD4EB-EAD7-4B6F-949B-7D29F9FEDD1E}" sibTransId="{2B46BCDA-E6A9-4C52-91DB-79E92E43DAC1}"/>
    <dgm:cxn modelId="{FA9CCA20-CC03-41E6-BC36-923ED8A0ACB9}" type="presOf" srcId="{56B68796-5A7A-466F-8717-C9BC7F5FBB0F}" destId="{38B9BD46-2DE1-4BE7-913F-4C000C69F355}" srcOrd="1" destOrd="0" presId="urn:microsoft.com/office/officeart/2005/8/layout/process1"/>
    <dgm:cxn modelId="{44EFDC4C-66B9-4302-B9F5-DA75DA6A6E58}" type="presOf" srcId="{56B68796-5A7A-466F-8717-C9BC7F5FBB0F}" destId="{2A17A5B5-FB98-4C07-A3E1-D47537134800}" srcOrd="0" destOrd="0" presId="urn:microsoft.com/office/officeart/2005/8/layout/process1"/>
    <dgm:cxn modelId="{83580255-87D0-4D02-955C-35138294EEFF}" srcId="{E28DC902-D3F4-4379-A2E1-DAAD823C78AA}" destId="{D08048A6-9B92-49FB-9D00-C9A83106C381}" srcOrd="0" destOrd="0" parTransId="{22A442AF-65F0-4E5E-9295-035559EAA9B2}" sibTransId="{56B68796-5A7A-466F-8717-C9BC7F5FBB0F}"/>
    <dgm:cxn modelId="{1018FEE5-6585-42C5-82DA-C0054599C4EA}" type="presOf" srcId="{D08048A6-9B92-49FB-9D00-C9A83106C381}" destId="{F148D35D-55A8-4B47-AAED-F77373A56D11}" srcOrd="0" destOrd="0" presId="urn:microsoft.com/office/officeart/2005/8/layout/process1"/>
    <dgm:cxn modelId="{AA4367F8-0A3A-4F8C-AEF4-3AC849A0DD5A}" type="presOf" srcId="{29580739-F978-46C3-A040-762012175D94}" destId="{D71858CB-A5EF-4943-9A46-9A6BA9D0453C}" srcOrd="0" destOrd="0" presId="urn:microsoft.com/office/officeart/2005/8/layout/process1"/>
    <dgm:cxn modelId="{BB6A13FE-AD22-46C9-A2BE-0A600DF08B43}" type="presOf" srcId="{E28DC902-D3F4-4379-A2E1-DAAD823C78AA}" destId="{6D659A90-E745-42C3-A920-A11D17ACE1D4}" srcOrd="0" destOrd="0" presId="urn:microsoft.com/office/officeart/2005/8/layout/process1"/>
    <dgm:cxn modelId="{6E347659-AE7D-4FE7-82F8-28B8B72292B8}" type="presParOf" srcId="{6D659A90-E745-42C3-A920-A11D17ACE1D4}" destId="{F148D35D-55A8-4B47-AAED-F77373A56D11}" srcOrd="0" destOrd="0" presId="urn:microsoft.com/office/officeart/2005/8/layout/process1"/>
    <dgm:cxn modelId="{43647B7B-6CF0-4B14-BC26-790DD5D19899}" type="presParOf" srcId="{6D659A90-E745-42C3-A920-A11D17ACE1D4}" destId="{2A17A5B5-FB98-4C07-A3E1-D47537134800}" srcOrd="1" destOrd="0" presId="urn:microsoft.com/office/officeart/2005/8/layout/process1"/>
    <dgm:cxn modelId="{D47A31B8-5BB7-40AB-BF98-49E0B4000F98}" type="presParOf" srcId="{2A17A5B5-FB98-4C07-A3E1-D47537134800}" destId="{38B9BD46-2DE1-4BE7-913F-4C000C69F355}" srcOrd="0" destOrd="0" presId="urn:microsoft.com/office/officeart/2005/8/layout/process1"/>
    <dgm:cxn modelId="{B2B8417E-657D-43F1-9C81-2BDF11F9A8A0}" type="presParOf" srcId="{6D659A90-E745-42C3-A920-A11D17ACE1D4}" destId="{D71858CB-A5EF-4943-9A46-9A6BA9D0453C}"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F81102-DA81-49C8-9173-7CD50267C62D}"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7BB05E1E-DEC1-4FAD-83FC-57B4316561AD}">
      <dgm:prSet/>
      <dgm:spPr/>
      <dgm:t>
        <a:bodyPr/>
        <a:lstStyle/>
        <a:p>
          <a:r>
            <a:rPr lang="en-GB" b="1" dirty="0"/>
            <a:t>Bias and Discretion:</a:t>
          </a:r>
          <a:r>
            <a:rPr lang="en-GB" dirty="0"/>
            <a:t> Body-worn cameras may not eliminate biases or subjective interpretations during police-citizen interactions. There's a risk that the presence of cameras might not change inherent biases but could influence officers' behaviour or citizens' perceptions. Ethical considerations should involve ongoing training for officers to minimize biases and ensure that the use of cameras does not unduly influence their discretionary powers.</a:t>
          </a:r>
          <a:endParaRPr lang="en-US" dirty="0"/>
        </a:p>
      </dgm:t>
    </dgm:pt>
    <dgm:pt modelId="{47BE94D9-ACDF-4DA4-8F55-E7814363415D}" type="parTrans" cxnId="{FD8E3B06-5B99-475D-AA7A-86F2CC3A8132}">
      <dgm:prSet/>
      <dgm:spPr/>
      <dgm:t>
        <a:bodyPr/>
        <a:lstStyle/>
        <a:p>
          <a:endParaRPr lang="en-US"/>
        </a:p>
      </dgm:t>
    </dgm:pt>
    <dgm:pt modelId="{199C5C0F-3081-4E71-BFBF-1744B5104CE2}" type="sibTrans" cxnId="{FD8E3B06-5B99-475D-AA7A-86F2CC3A8132}">
      <dgm:prSet/>
      <dgm:spPr/>
      <dgm:t>
        <a:bodyPr/>
        <a:lstStyle/>
        <a:p>
          <a:endParaRPr lang="en-US"/>
        </a:p>
      </dgm:t>
    </dgm:pt>
    <dgm:pt modelId="{A6E425D0-FCB0-42B4-B4E2-3B274AAC9D9B}">
      <dgm:prSet/>
      <dgm:spPr/>
      <dgm:t>
        <a:bodyPr/>
        <a:lstStyle/>
        <a:p>
          <a:r>
            <a:rPr lang="en-GB" b="1" dirty="0"/>
            <a:t>Consistency and Fairness:</a:t>
          </a:r>
          <a:r>
            <a:rPr lang="en-GB" dirty="0"/>
            <a:t> Ethical considerations include ensuring consistent use of body-worn cameras across all officers and departments to maintain fairness and avoid selective recording that might bias perceptions or outcomes. Policies should outline clear guidelines on when and how cameras should be used to prevent arbitrary or discriminatory application.</a:t>
          </a:r>
          <a:endParaRPr lang="en-US" dirty="0"/>
        </a:p>
      </dgm:t>
    </dgm:pt>
    <dgm:pt modelId="{F84D5670-2220-4CCC-A27B-86FED936049D}" type="parTrans" cxnId="{1FEFA62C-E692-4488-9B9D-7B11E3DF2D14}">
      <dgm:prSet/>
      <dgm:spPr/>
      <dgm:t>
        <a:bodyPr/>
        <a:lstStyle/>
        <a:p>
          <a:endParaRPr lang="en-US"/>
        </a:p>
      </dgm:t>
    </dgm:pt>
    <dgm:pt modelId="{5CCB4FD5-026B-41A5-B79F-708ABA115485}" type="sibTrans" cxnId="{1FEFA62C-E692-4488-9B9D-7B11E3DF2D14}">
      <dgm:prSet/>
      <dgm:spPr/>
      <dgm:t>
        <a:bodyPr/>
        <a:lstStyle/>
        <a:p>
          <a:endParaRPr lang="en-US"/>
        </a:p>
      </dgm:t>
    </dgm:pt>
    <dgm:pt modelId="{BF725775-7725-41B0-A671-27481C18EDB8}" type="pres">
      <dgm:prSet presAssocID="{D7F81102-DA81-49C8-9173-7CD50267C62D}" presName="hierChild1" presStyleCnt="0">
        <dgm:presLayoutVars>
          <dgm:chPref val="1"/>
          <dgm:dir/>
          <dgm:animOne val="branch"/>
          <dgm:animLvl val="lvl"/>
          <dgm:resizeHandles/>
        </dgm:presLayoutVars>
      </dgm:prSet>
      <dgm:spPr/>
    </dgm:pt>
    <dgm:pt modelId="{9E57799C-A1D8-4D41-BEAD-00D0DDFC64AF}" type="pres">
      <dgm:prSet presAssocID="{7BB05E1E-DEC1-4FAD-83FC-57B4316561AD}" presName="hierRoot1" presStyleCnt="0"/>
      <dgm:spPr/>
    </dgm:pt>
    <dgm:pt modelId="{9E35B3EB-A935-496C-97DE-A892B058E27B}" type="pres">
      <dgm:prSet presAssocID="{7BB05E1E-DEC1-4FAD-83FC-57B4316561AD}" presName="composite" presStyleCnt="0"/>
      <dgm:spPr/>
    </dgm:pt>
    <dgm:pt modelId="{1FA83330-A82C-4D3A-8CA1-0EC4B11C859E}" type="pres">
      <dgm:prSet presAssocID="{7BB05E1E-DEC1-4FAD-83FC-57B4316561AD}" presName="background" presStyleLbl="node0" presStyleIdx="0" presStyleCnt="2"/>
      <dgm:spPr/>
    </dgm:pt>
    <dgm:pt modelId="{C5429123-9358-4F91-AB2A-C1097831DF9B}" type="pres">
      <dgm:prSet presAssocID="{7BB05E1E-DEC1-4FAD-83FC-57B4316561AD}" presName="text" presStyleLbl="fgAcc0" presStyleIdx="0" presStyleCnt="2">
        <dgm:presLayoutVars>
          <dgm:chPref val="3"/>
        </dgm:presLayoutVars>
      </dgm:prSet>
      <dgm:spPr/>
    </dgm:pt>
    <dgm:pt modelId="{006B6ECC-884E-4FE2-B72F-27F5617F8F11}" type="pres">
      <dgm:prSet presAssocID="{7BB05E1E-DEC1-4FAD-83FC-57B4316561AD}" presName="hierChild2" presStyleCnt="0"/>
      <dgm:spPr/>
    </dgm:pt>
    <dgm:pt modelId="{C18549DB-DF1C-42DF-8B6D-F650ED511217}" type="pres">
      <dgm:prSet presAssocID="{A6E425D0-FCB0-42B4-B4E2-3B274AAC9D9B}" presName="hierRoot1" presStyleCnt="0"/>
      <dgm:spPr/>
    </dgm:pt>
    <dgm:pt modelId="{52104122-5719-44B2-BEBD-540AAAABDAFA}" type="pres">
      <dgm:prSet presAssocID="{A6E425D0-FCB0-42B4-B4E2-3B274AAC9D9B}" presName="composite" presStyleCnt="0"/>
      <dgm:spPr/>
    </dgm:pt>
    <dgm:pt modelId="{8F5E8881-6EF5-4B5D-96AA-B557239BAF78}" type="pres">
      <dgm:prSet presAssocID="{A6E425D0-FCB0-42B4-B4E2-3B274AAC9D9B}" presName="background" presStyleLbl="node0" presStyleIdx="1" presStyleCnt="2"/>
      <dgm:spPr/>
    </dgm:pt>
    <dgm:pt modelId="{61CBE0D6-0C2F-4607-8729-44601DE562CD}" type="pres">
      <dgm:prSet presAssocID="{A6E425D0-FCB0-42B4-B4E2-3B274AAC9D9B}" presName="text" presStyleLbl="fgAcc0" presStyleIdx="1" presStyleCnt="2">
        <dgm:presLayoutVars>
          <dgm:chPref val="3"/>
        </dgm:presLayoutVars>
      </dgm:prSet>
      <dgm:spPr/>
    </dgm:pt>
    <dgm:pt modelId="{99586D6D-F318-4E4D-B45B-D01FA55C7D60}" type="pres">
      <dgm:prSet presAssocID="{A6E425D0-FCB0-42B4-B4E2-3B274AAC9D9B}" presName="hierChild2" presStyleCnt="0"/>
      <dgm:spPr/>
    </dgm:pt>
  </dgm:ptLst>
  <dgm:cxnLst>
    <dgm:cxn modelId="{4EE5C800-D7D4-4EE5-9911-DF02050E7718}" type="presOf" srcId="{D7F81102-DA81-49C8-9173-7CD50267C62D}" destId="{BF725775-7725-41B0-A671-27481C18EDB8}" srcOrd="0" destOrd="0" presId="urn:microsoft.com/office/officeart/2005/8/layout/hierarchy1"/>
    <dgm:cxn modelId="{FD8E3B06-5B99-475D-AA7A-86F2CC3A8132}" srcId="{D7F81102-DA81-49C8-9173-7CD50267C62D}" destId="{7BB05E1E-DEC1-4FAD-83FC-57B4316561AD}" srcOrd="0" destOrd="0" parTransId="{47BE94D9-ACDF-4DA4-8F55-E7814363415D}" sibTransId="{199C5C0F-3081-4E71-BFBF-1744B5104CE2}"/>
    <dgm:cxn modelId="{1FEFA62C-E692-4488-9B9D-7B11E3DF2D14}" srcId="{D7F81102-DA81-49C8-9173-7CD50267C62D}" destId="{A6E425D0-FCB0-42B4-B4E2-3B274AAC9D9B}" srcOrd="1" destOrd="0" parTransId="{F84D5670-2220-4CCC-A27B-86FED936049D}" sibTransId="{5CCB4FD5-026B-41A5-B79F-708ABA115485}"/>
    <dgm:cxn modelId="{759F533F-33C6-4E65-B1D4-0859C1FBCF58}" type="presOf" srcId="{7BB05E1E-DEC1-4FAD-83FC-57B4316561AD}" destId="{C5429123-9358-4F91-AB2A-C1097831DF9B}" srcOrd="0" destOrd="0" presId="urn:microsoft.com/office/officeart/2005/8/layout/hierarchy1"/>
    <dgm:cxn modelId="{08524487-7F3C-4173-8800-7A44981E7822}" type="presOf" srcId="{A6E425D0-FCB0-42B4-B4E2-3B274AAC9D9B}" destId="{61CBE0D6-0C2F-4607-8729-44601DE562CD}" srcOrd="0" destOrd="0" presId="urn:microsoft.com/office/officeart/2005/8/layout/hierarchy1"/>
    <dgm:cxn modelId="{61386827-25D3-4B61-BEE4-970FF5BDAA1B}" type="presParOf" srcId="{BF725775-7725-41B0-A671-27481C18EDB8}" destId="{9E57799C-A1D8-4D41-BEAD-00D0DDFC64AF}" srcOrd="0" destOrd="0" presId="urn:microsoft.com/office/officeart/2005/8/layout/hierarchy1"/>
    <dgm:cxn modelId="{933B0316-C653-4F69-BC6B-5B19D71C2E7C}" type="presParOf" srcId="{9E57799C-A1D8-4D41-BEAD-00D0DDFC64AF}" destId="{9E35B3EB-A935-496C-97DE-A892B058E27B}" srcOrd="0" destOrd="0" presId="urn:microsoft.com/office/officeart/2005/8/layout/hierarchy1"/>
    <dgm:cxn modelId="{8466D96F-3CA1-413F-BC24-0BD6DBC7FDE9}" type="presParOf" srcId="{9E35B3EB-A935-496C-97DE-A892B058E27B}" destId="{1FA83330-A82C-4D3A-8CA1-0EC4B11C859E}" srcOrd="0" destOrd="0" presId="urn:microsoft.com/office/officeart/2005/8/layout/hierarchy1"/>
    <dgm:cxn modelId="{58657FB1-886E-4A7B-B405-07D02E83C61F}" type="presParOf" srcId="{9E35B3EB-A935-496C-97DE-A892B058E27B}" destId="{C5429123-9358-4F91-AB2A-C1097831DF9B}" srcOrd="1" destOrd="0" presId="urn:microsoft.com/office/officeart/2005/8/layout/hierarchy1"/>
    <dgm:cxn modelId="{7B946287-967A-4A35-87D0-AD77006E5782}" type="presParOf" srcId="{9E57799C-A1D8-4D41-BEAD-00D0DDFC64AF}" destId="{006B6ECC-884E-4FE2-B72F-27F5617F8F11}" srcOrd="1" destOrd="0" presId="urn:microsoft.com/office/officeart/2005/8/layout/hierarchy1"/>
    <dgm:cxn modelId="{3CC9B482-672E-4493-A93B-7ABCD8E8B0AF}" type="presParOf" srcId="{BF725775-7725-41B0-A671-27481C18EDB8}" destId="{C18549DB-DF1C-42DF-8B6D-F650ED511217}" srcOrd="1" destOrd="0" presId="urn:microsoft.com/office/officeart/2005/8/layout/hierarchy1"/>
    <dgm:cxn modelId="{7A88016B-F35B-41C4-8C93-B37DF6802671}" type="presParOf" srcId="{C18549DB-DF1C-42DF-8B6D-F650ED511217}" destId="{52104122-5719-44B2-BEBD-540AAAABDAFA}" srcOrd="0" destOrd="0" presId="urn:microsoft.com/office/officeart/2005/8/layout/hierarchy1"/>
    <dgm:cxn modelId="{7D30DAFE-0B1A-4D0C-A70C-810EF7608B44}" type="presParOf" srcId="{52104122-5719-44B2-BEBD-540AAAABDAFA}" destId="{8F5E8881-6EF5-4B5D-96AA-B557239BAF78}" srcOrd="0" destOrd="0" presId="urn:microsoft.com/office/officeart/2005/8/layout/hierarchy1"/>
    <dgm:cxn modelId="{7C4D1328-3EE7-4DBF-9DDF-B70BC74C5D09}" type="presParOf" srcId="{52104122-5719-44B2-BEBD-540AAAABDAFA}" destId="{61CBE0D6-0C2F-4607-8729-44601DE562CD}" srcOrd="1" destOrd="0" presId="urn:microsoft.com/office/officeart/2005/8/layout/hierarchy1"/>
    <dgm:cxn modelId="{BAEAE5A7-3EFB-47DD-B4AF-D3D32A12DADB}" type="presParOf" srcId="{C18549DB-DF1C-42DF-8B6D-F650ED511217}" destId="{99586D6D-F318-4E4D-B45B-D01FA55C7D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2724F-998C-412A-A0FB-DAF8A01DE0F9}">
      <dsp:nvSpPr>
        <dsp:cNvPr id="0" name=""/>
        <dsp:cNvSpPr/>
      </dsp:nvSpPr>
      <dsp:spPr>
        <a:xfrm>
          <a:off x="2053" y="61052"/>
          <a:ext cx="4379788" cy="42292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Privacy Concerns:</a:t>
          </a:r>
          <a:r>
            <a:rPr lang="en-GB" sz="1800" kern="1200"/>
            <a:t> Body-worn cameras record interactions between police officers and citizens, potentially capturing sensitive and private moments. Ethical concerns arise regarding the invasion of privacy, especially in situations involving victims, minors, or individuals experiencing distress. Balancing the need for transparency and accountability with the protection of individuals' privacy rights is crucial. Police departments should establish clear policies on when cameras should be activated and consider limitations on recording in sensitive situations.</a:t>
          </a:r>
          <a:endParaRPr lang="en-US" sz="1800" kern="1200"/>
        </a:p>
      </dsp:txBody>
      <dsp:txXfrm>
        <a:off x="125923" y="184922"/>
        <a:ext cx="4132048" cy="3981493"/>
      </dsp:txXfrm>
    </dsp:sp>
    <dsp:sp modelId="{72A62EF2-89E3-467E-AF1F-095E795FA5EA}">
      <dsp:nvSpPr>
        <dsp:cNvPr id="0" name=""/>
        <dsp:cNvSpPr/>
      </dsp:nvSpPr>
      <dsp:spPr>
        <a:xfrm>
          <a:off x="4819821" y="1632575"/>
          <a:ext cx="928515" cy="10861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A4C1D2DA-E744-4CD1-AC65-378CADFE377F}">
      <dsp:nvSpPr>
        <dsp:cNvPr id="0" name=""/>
        <dsp:cNvSpPr/>
      </dsp:nvSpPr>
      <dsp:spPr>
        <a:xfrm>
          <a:off x="6133757" y="61052"/>
          <a:ext cx="4379788" cy="4229233"/>
        </a:xfrm>
        <a:prstGeom prst="roundRect">
          <a:avLst>
            <a:gd name="adj" fmla="val 10000"/>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Informed Consent and Notification:</a:t>
          </a:r>
          <a:r>
            <a:rPr lang="en-GB" sz="1800" kern="1200"/>
            <a:t> There may be ethical concerns related to informed consent and notification. Citizens should be informed about the presence of BWCs and the recording of interactions whenever feasible. However, in law enforcement situations, it might not always be practical to obtain explicit consent before recording. Still, efforts should be made to inform individuals whenever possible to ensure transparency and respect for their awareness.</a:t>
          </a:r>
          <a:endParaRPr lang="en-US" sz="1800" kern="1200"/>
        </a:p>
      </dsp:txBody>
      <dsp:txXfrm>
        <a:off x="6257627" y="184922"/>
        <a:ext cx="4132048" cy="39814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8D35D-55A8-4B47-AAED-F77373A56D11}">
      <dsp:nvSpPr>
        <dsp:cNvPr id="0" name=""/>
        <dsp:cNvSpPr/>
      </dsp:nvSpPr>
      <dsp:spPr>
        <a:xfrm>
          <a:off x="2053" y="492187"/>
          <a:ext cx="4379788" cy="33669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dirty="0"/>
            <a:t>Data Retention and Access:</a:t>
          </a:r>
          <a:r>
            <a:rPr lang="en-GB" sz="1800" kern="1200" dirty="0"/>
            <a:t> Ethical considerations regarding data retention periods and access to recorded footage are essential. Retaining recorded data for extended periods without a clear purpose may pose privacy risks. Ethical guidelines should dictate the length of time footage is stored and who has access to it. Access should be limited to authorized personnel and subject to strict protocols to prevent misuse or unauthorized viewing of recordings.</a:t>
          </a:r>
          <a:endParaRPr lang="en-US" sz="1800" kern="1200" dirty="0"/>
        </a:p>
      </dsp:txBody>
      <dsp:txXfrm>
        <a:off x="100668" y="590802"/>
        <a:ext cx="4182558" cy="3169732"/>
      </dsp:txXfrm>
    </dsp:sp>
    <dsp:sp modelId="{2A17A5B5-FB98-4C07-A3E1-D47537134800}">
      <dsp:nvSpPr>
        <dsp:cNvPr id="0" name=""/>
        <dsp:cNvSpPr/>
      </dsp:nvSpPr>
      <dsp:spPr>
        <a:xfrm>
          <a:off x="4819821" y="1632575"/>
          <a:ext cx="928515" cy="1086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D71858CB-A5EF-4943-9A46-9A6BA9D0453C}">
      <dsp:nvSpPr>
        <dsp:cNvPr id="0" name=""/>
        <dsp:cNvSpPr/>
      </dsp:nvSpPr>
      <dsp:spPr>
        <a:xfrm>
          <a:off x="6133757" y="492187"/>
          <a:ext cx="4379788" cy="33669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1" kern="1200" dirty="0"/>
            <a:t>Accountability and Trust:</a:t>
          </a:r>
          <a:r>
            <a:rPr lang="en-GB" sz="1800" kern="1200" dirty="0"/>
            <a:t> The use of body-worn cameras is often associated with increased accountability and transparency in policing. However, to maintain public trust, it's critical to ensure that officers use these cameras appropriately and that the footage is reliable and unaltered. Ethical guidelines should address issues related to tampering with recordings and establish consequences for deliberate misuse or manipulation.</a:t>
          </a:r>
          <a:endParaRPr lang="en-US" sz="1800" kern="1200" dirty="0"/>
        </a:p>
      </dsp:txBody>
      <dsp:txXfrm>
        <a:off x="6232372" y="590802"/>
        <a:ext cx="4182558" cy="31697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83330-A82C-4D3A-8CA1-0EC4B11C859E}">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429123-9358-4F91-AB2A-C1097831DF9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Bias and Discretion:</a:t>
          </a:r>
          <a:r>
            <a:rPr lang="en-GB" sz="1600" kern="1200" dirty="0"/>
            <a:t> Body-worn cameras may not eliminate biases or subjective interpretations during police-citizen interactions. There's a risk that the presence of cameras might not change inherent biases but could influence officers' behaviour or citizens' perceptions. Ethical considerations should involve ongoing training for officers to minimize biases and ensure that the use of cameras does not unduly influence their discretionary powers.</a:t>
          </a:r>
          <a:endParaRPr lang="en-US" sz="1600" kern="1200" dirty="0"/>
        </a:p>
      </dsp:txBody>
      <dsp:txXfrm>
        <a:off x="585701" y="1066737"/>
        <a:ext cx="4337991" cy="2693452"/>
      </dsp:txXfrm>
    </dsp:sp>
    <dsp:sp modelId="{8F5E8881-6EF5-4B5D-96AA-B557239BAF78}">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1CBE0D6-0C2F-4607-8729-44601DE562C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Consistency and Fairness:</a:t>
          </a:r>
          <a:r>
            <a:rPr lang="en-GB" sz="1600" kern="1200" dirty="0"/>
            <a:t> Ethical considerations include ensuring consistent use of body-worn cameras across all officers and departments to maintain fairness and avoid selective recording that might bias perceptions or outcomes. Policies should outline clear guidelines on when and how cameras should be used to prevent arbitrary or discriminatory application.</a:t>
          </a:r>
          <a:endParaRPr lang="en-US" sz="16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metro.co.uk/2022/06/10/cctv-shows-ex-soldier-scaling-neighbours-fence-before-stabbing-them-to-death-16807356/"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eur01.safelinks.protection.outlook.com/?url=https%3A%2F%2Fwww.ft.com%2Fvideo%2F611e0444-25d1-40ec-8adb-e888fb6dd25f&amp;data=05%7C01%7Cs.france%40uwtsd.ac.uk%7C0556b7b3aa9b4018abb608dbec201e8f%7C4e0f11f9046e45059cb8db2152311e21%7C0%7C0%7C638363394947960685%7CUnknown%7CTWFpbGZsb3d8eyJWIjoiMC4wLjAwMDAiLCJQIjoiV2luMzIiLCJBTiI6Ik1haWwiLCJXVCI6Mn0%3D%7C3000%7C%7C%7C&amp;sdata=XKG9JktccowIYL%2FT4cfuSK5JQfkRq3%2BJ%2FgNLVHAdVsE%3D&amp;reserved=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marker and calendar">
            <a:extLst>
              <a:ext uri="{FF2B5EF4-FFF2-40B4-BE49-F238E27FC236}">
                <a16:creationId xmlns:a16="http://schemas.microsoft.com/office/drawing/2014/main" id="{BB2A382E-0F67-56BB-184A-3B55A1D4E74A}"/>
              </a:ext>
            </a:extLst>
          </p:cNvPr>
          <p:cNvPicPr>
            <a:picLocks noChangeAspect="1"/>
          </p:cNvPicPr>
          <p:nvPr/>
        </p:nvPicPr>
        <p:blipFill rotWithShape="1">
          <a:blip r:embed="rId2">
            <a:alphaModFix amt="50000"/>
          </a:blip>
          <a:srcRect r="-2" b="1560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Evidence based policing</a:t>
            </a:r>
            <a:br>
              <a:rPr lang="en-GB">
                <a:solidFill>
                  <a:srgbClr val="FFFFFF"/>
                </a:solidFill>
                <a:cs typeface="Calibri Light"/>
              </a:rPr>
            </a:br>
            <a:r>
              <a:rPr lang="en-GB">
                <a:solidFill>
                  <a:srgbClr val="FFFFFF"/>
                </a:solidFill>
                <a:cs typeface="Calibri Light"/>
              </a:rPr>
              <a:t>Week 10</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Module recap and assignment revisions</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1708F8-8EA0-00AF-5BBF-A704AC1B52D9}"/>
              </a:ext>
            </a:extLst>
          </p:cNvPr>
          <p:cNvSpPr>
            <a:spLocks noGrp="1"/>
          </p:cNvSpPr>
          <p:nvPr>
            <p:ph type="title"/>
          </p:nvPr>
        </p:nvSpPr>
        <p:spPr>
          <a:xfrm>
            <a:off x="630936" y="640080"/>
            <a:ext cx="4818888" cy="1481328"/>
          </a:xfrm>
        </p:spPr>
        <p:txBody>
          <a:bodyPr anchor="b">
            <a:normAutofit/>
          </a:bodyPr>
          <a:lstStyle/>
          <a:p>
            <a:r>
              <a:rPr lang="en-GB" sz="5400">
                <a:cs typeface="Calibri Light"/>
              </a:rPr>
              <a:t>Aims for today</a:t>
            </a:r>
            <a:endParaRPr lang="en-GB" sz="5400"/>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58050C-DF60-71BD-B6A7-BDFC3E9CFCCF}"/>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a:cs typeface="Calibri"/>
              </a:rPr>
              <a:t>Assignment 2</a:t>
            </a:r>
          </a:p>
          <a:p>
            <a:r>
              <a:rPr lang="en-GB" sz="2200">
                <a:cs typeface="Calibri"/>
              </a:rPr>
              <a:t>Look at some ethical considerations of EBP practices</a:t>
            </a:r>
          </a:p>
          <a:p>
            <a:r>
              <a:rPr lang="en-GB" sz="2200">
                <a:cs typeface="Calibri"/>
              </a:rPr>
              <a:t>Q&amp;A</a:t>
            </a:r>
          </a:p>
        </p:txBody>
      </p:sp>
      <p:pic>
        <p:nvPicPr>
          <p:cNvPr id="5" name="Picture 4" descr="Many question marks on black background">
            <a:extLst>
              <a:ext uri="{FF2B5EF4-FFF2-40B4-BE49-F238E27FC236}">
                <a16:creationId xmlns:a16="http://schemas.microsoft.com/office/drawing/2014/main" id="{059ECB79-F638-619E-1A18-2050B985CEDD}"/>
              </a:ext>
            </a:extLst>
          </p:cNvPr>
          <p:cNvPicPr>
            <a:picLocks noChangeAspect="1"/>
          </p:cNvPicPr>
          <p:nvPr/>
        </p:nvPicPr>
        <p:blipFill rotWithShape="1">
          <a:blip r:embed="rId2"/>
          <a:srcRect l="51962" r="7" b="7"/>
          <a:stretch/>
        </p:blipFill>
        <p:spPr>
          <a:xfrm>
            <a:off x="6632401" y="640080"/>
            <a:ext cx="4392262" cy="5577840"/>
          </a:xfrm>
          <a:prstGeom prst="rect">
            <a:avLst/>
          </a:prstGeom>
        </p:spPr>
      </p:pic>
    </p:spTree>
    <p:extLst>
      <p:ext uri="{BB962C8B-B14F-4D97-AF65-F5344CB8AC3E}">
        <p14:creationId xmlns:p14="http://schemas.microsoft.com/office/powerpoint/2010/main" val="3198556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1E96E-9033-C5F6-C24A-4DC3E7B53F92}"/>
              </a:ext>
            </a:extLst>
          </p:cNvPr>
          <p:cNvSpPr>
            <a:spLocks noGrp="1"/>
          </p:cNvSpPr>
          <p:nvPr>
            <p:ph type="title"/>
          </p:nvPr>
        </p:nvSpPr>
        <p:spPr>
          <a:xfrm>
            <a:off x="630936" y="640080"/>
            <a:ext cx="4818888" cy="1481328"/>
          </a:xfrm>
        </p:spPr>
        <p:txBody>
          <a:bodyPr anchor="b">
            <a:normAutofit/>
          </a:bodyPr>
          <a:lstStyle/>
          <a:p>
            <a:r>
              <a:rPr lang="en-GB" sz="5400">
                <a:cs typeface="Calibri Light"/>
              </a:rPr>
              <a:t>Assignment 2</a:t>
            </a:r>
            <a:endParaRPr lang="en-GB" sz="5400"/>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85887F-87D7-84EF-04B1-A559A4037CD4}"/>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1400" b="1">
                <a:latin typeface="Arial"/>
                <a:cs typeface="Arial"/>
              </a:rPr>
              <a:t>Prepare a 1500 word essay on the following topic:-</a:t>
            </a:r>
            <a:endParaRPr lang="en-GB" sz="1400">
              <a:latin typeface="Arial"/>
              <a:cs typeface="Arial"/>
            </a:endParaRPr>
          </a:p>
          <a:p>
            <a:endParaRPr lang="en-GB" sz="1400">
              <a:latin typeface="Arial"/>
              <a:cs typeface="Arial"/>
            </a:endParaRPr>
          </a:p>
          <a:p>
            <a:r>
              <a:rPr lang="en-GB" sz="1400" b="1" i="1">
                <a:latin typeface="Arial"/>
                <a:cs typeface="Arial"/>
              </a:rPr>
              <a:t>Identify and describe at least three key ethical challenges that the police may face when implementing evidence- based policing strategies. </a:t>
            </a:r>
            <a:endParaRPr lang="en-GB" sz="1400">
              <a:latin typeface="Arial"/>
              <a:cs typeface="Arial"/>
            </a:endParaRPr>
          </a:p>
          <a:p>
            <a:endParaRPr lang="en-GB" sz="1400">
              <a:latin typeface="Arial"/>
              <a:cs typeface="Arial"/>
            </a:endParaRPr>
          </a:p>
          <a:p>
            <a:r>
              <a:rPr lang="en-GB" sz="1400" b="1">
                <a:latin typeface="Arial"/>
                <a:cs typeface="Arial"/>
              </a:rPr>
              <a:t>Examples could include issues related to:-</a:t>
            </a:r>
            <a:endParaRPr lang="en-GB" sz="1400">
              <a:latin typeface="Arial"/>
              <a:cs typeface="Arial"/>
            </a:endParaRPr>
          </a:p>
          <a:p>
            <a:r>
              <a:rPr lang="en-GB" sz="1400" b="1">
                <a:latin typeface="Arial"/>
                <a:cs typeface="Arial"/>
              </a:rPr>
              <a:t>Bias</a:t>
            </a:r>
            <a:endParaRPr lang="en-GB" sz="1400">
              <a:latin typeface="Arial"/>
              <a:cs typeface="Arial"/>
            </a:endParaRPr>
          </a:p>
          <a:p>
            <a:r>
              <a:rPr lang="en-GB" sz="1400" b="1">
                <a:latin typeface="Arial"/>
                <a:cs typeface="Arial"/>
              </a:rPr>
              <a:t>Privacy infringement</a:t>
            </a:r>
            <a:endParaRPr lang="en-GB" sz="1400">
              <a:latin typeface="Arial"/>
              <a:cs typeface="Arial"/>
            </a:endParaRPr>
          </a:p>
          <a:p>
            <a:r>
              <a:rPr lang="en-GB" sz="1400" b="1">
                <a:latin typeface="Arial"/>
                <a:cs typeface="Arial"/>
              </a:rPr>
              <a:t>Surveillance</a:t>
            </a:r>
            <a:endParaRPr lang="en-GB" sz="1400">
              <a:latin typeface="Arial"/>
              <a:cs typeface="Arial"/>
            </a:endParaRPr>
          </a:p>
          <a:p>
            <a:r>
              <a:rPr lang="en-GB" sz="1400" b="1">
                <a:latin typeface="Arial"/>
                <a:cs typeface="Arial"/>
              </a:rPr>
              <a:t>Potential harm to marginalised communities.</a:t>
            </a:r>
            <a:endParaRPr lang="en-GB" sz="1400">
              <a:latin typeface="Arial"/>
              <a:cs typeface="Arial"/>
            </a:endParaRPr>
          </a:p>
          <a:p>
            <a:endParaRPr lang="en-GB" sz="1400">
              <a:cs typeface="Calibri"/>
            </a:endParaRPr>
          </a:p>
        </p:txBody>
      </p:sp>
      <p:pic>
        <p:nvPicPr>
          <p:cNvPr id="5" name="Picture 4" descr="Pen placed on top of a signature line">
            <a:extLst>
              <a:ext uri="{FF2B5EF4-FFF2-40B4-BE49-F238E27FC236}">
                <a16:creationId xmlns:a16="http://schemas.microsoft.com/office/drawing/2014/main" id="{1A18EA89-3F3A-6E44-E7C2-5551F6BE9D05}"/>
              </a:ext>
            </a:extLst>
          </p:cNvPr>
          <p:cNvPicPr>
            <a:picLocks noChangeAspect="1"/>
          </p:cNvPicPr>
          <p:nvPr/>
        </p:nvPicPr>
        <p:blipFill rotWithShape="1">
          <a:blip r:embed="rId2"/>
          <a:srcRect l="49939" r="-3" b="-3"/>
          <a:stretch/>
        </p:blipFill>
        <p:spPr>
          <a:xfrm>
            <a:off x="6736841" y="640080"/>
            <a:ext cx="4183381" cy="5577840"/>
          </a:xfrm>
          <a:prstGeom prst="rect">
            <a:avLst/>
          </a:prstGeom>
        </p:spPr>
      </p:pic>
    </p:spTree>
    <p:extLst>
      <p:ext uri="{BB962C8B-B14F-4D97-AF65-F5344CB8AC3E}">
        <p14:creationId xmlns:p14="http://schemas.microsoft.com/office/powerpoint/2010/main" val="686727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263A24-0C1F-4677-B43C-4AE14E276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630324-6874-9E71-DE9B-08EEED668F4F}"/>
              </a:ext>
            </a:extLst>
          </p:cNvPr>
          <p:cNvSpPr>
            <a:spLocks noGrp="1"/>
          </p:cNvSpPr>
          <p:nvPr>
            <p:ph type="title"/>
          </p:nvPr>
        </p:nvSpPr>
        <p:spPr>
          <a:xfrm>
            <a:off x="868680" y="405575"/>
            <a:ext cx="5001768" cy="1371600"/>
          </a:xfrm>
        </p:spPr>
        <p:txBody>
          <a:bodyPr vert="horz" lIns="91440" tIns="45720" rIns="91440" bIns="45720" rtlCol="0" anchor="ctr">
            <a:normAutofit/>
          </a:bodyPr>
          <a:lstStyle/>
          <a:p>
            <a:r>
              <a:rPr lang="en-US" sz="3600" dirty="0">
                <a:ea typeface="Calibri Light"/>
                <a:cs typeface="Calibri Light"/>
              </a:rPr>
              <a:t>Code of Ethics </a:t>
            </a:r>
            <a:endParaRPr lang="en-US" sz="3600" dirty="0"/>
          </a:p>
        </p:txBody>
      </p:sp>
      <p:sp>
        <p:nvSpPr>
          <p:cNvPr id="14" name="Rectangle 13">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4" y="1071836"/>
            <a:ext cx="10214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EFCE3DC-2C29-340A-4443-F680E3B100A0}"/>
              </a:ext>
            </a:extLst>
          </p:cNvPr>
          <p:cNvPicPr>
            <a:picLocks noChangeAspect="1"/>
          </p:cNvPicPr>
          <p:nvPr/>
        </p:nvPicPr>
        <p:blipFill>
          <a:blip r:embed="rId2"/>
          <a:stretch>
            <a:fillRect/>
          </a:stretch>
        </p:blipFill>
        <p:spPr>
          <a:xfrm>
            <a:off x="797823" y="2091095"/>
            <a:ext cx="4934006" cy="4206240"/>
          </a:xfrm>
          <a:prstGeom prst="rect">
            <a:avLst/>
          </a:prstGeom>
        </p:spPr>
      </p:pic>
      <p:pic>
        <p:nvPicPr>
          <p:cNvPr id="4" name="Content Placeholder 3" descr="A white cover with blue text&#10;&#10;Description automatically generated">
            <a:extLst>
              <a:ext uri="{FF2B5EF4-FFF2-40B4-BE49-F238E27FC236}">
                <a16:creationId xmlns:a16="http://schemas.microsoft.com/office/drawing/2014/main" id="{FBA96B7E-6425-863A-86D8-FEA36A6BB788}"/>
              </a:ext>
            </a:extLst>
          </p:cNvPr>
          <p:cNvPicPr>
            <a:picLocks noGrp="1" noChangeAspect="1"/>
          </p:cNvPicPr>
          <p:nvPr>
            <p:ph idx="1"/>
          </p:nvPr>
        </p:nvPicPr>
        <p:blipFill>
          <a:blip r:embed="rId3"/>
          <a:stretch>
            <a:fillRect/>
          </a:stretch>
        </p:blipFill>
        <p:spPr>
          <a:xfrm>
            <a:off x="6346660" y="2086081"/>
            <a:ext cx="5161031" cy="4206240"/>
          </a:xfrm>
          <a:prstGeom prst="rect">
            <a:avLst/>
          </a:prstGeom>
        </p:spPr>
      </p:pic>
    </p:spTree>
    <p:extLst>
      <p:ext uri="{BB962C8B-B14F-4D97-AF65-F5344CB8AC3E}">
        <p14:creationId xmlns:p14="http://schemas.microsoft.com/office/powerpoint/2010/main" val="3110144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38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ethics with blue circles and text&#10;&#10;Description automatically generated">
            <a:extLst>
              <a:ext uri="{FF2B5EF4-FFF2-40B4-BE49-F238E27FC236}">
                <a16:creationId xmlns:a16="http://schemas.microsoft.com/office/drawing/2014/main" id="{761DFCC5-365C-ACC9-975A-E98C501F962C}"/>
              </a:ext>
            </a:extLst>
          </p:cNvPr>
          <p:cNvPicPr>
            <a:picLocks noGrp="1" noChangeAspect="1"/>
          </p:cNvPicPr>
          <p:nvPr>
            <p:ph idx="1"/>
          </p:nvPr>
        </p:nvPicPr>
        <p:blipFill>
          <a:blip r:embed="rId2"/>
          <a:stretch>
            <a:fillRect/>
          </a:stretch>
        </p:blipFill>
        <p:spPr>
          <a:xfrm>
            <a:off x="3463671" y="643467"/>
            <a:ext cx="5264657" cy="5571066"/>
          </a:xfrm>
          <a:prstGeom prst="rect">
            <a:avLst/>
          </a:prstGeom>
        </p:spPr>
      </p:pic>
    </p:spTree>
    <p:extLst>
      <p:ext uri="{BB962C8B-B14F-4D97-AF65-F5344CB8AC3E}">
        <p14:creationId xmlns:p14="http://schemas.microsoft.com/office/powerpoint/2010/main" val="398722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BEFF8-38DE-5A40-94FF-3D4D9FD6CCA8}"/>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Task</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1240EC-C75C-1195-CAEF-456C540B32B1}"/>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ea typeface="Calibri"/>
                <a:cs typeface="Calibri"/>
              </a:rPr>
              <a:t>Research and identify any ethical considerations within the following EBP approaches:-</a:t>
            </a:r>
            <a:endParaRPr lang="en-US" sz="2200" dirty="0"/>
          </a:p>
          <a:p>
            <a:r>
              <a:rPr lang="en-GB" sz="2200">
                <a:ea typeface="Calibri"/>
                <a:cs typeface="Calibri"/>
              </a:rPr>
              <a:t>Community policing</a:t>
            </a:r>
          </a:p>
          <a:p>
            <a:r>
              <a:rPr lang="en-GB" sz="2200">
                <a:ea typeface="Calibri"/>
                <a:cs typeface="Calibri"/>
              </a:rPr>
              <a:t>Stop and search</a:t>
            </a:r>
          </a:p>
          <a:p>
            <a:r>
              <a:rPr lang="en-GB" sz="2200">
                <a:ea typeface="Calibri"/>
                <a:cs typeface="Calibri"/>
              </a:rPr>
              <a:t>Hot spot policing</a:t>
            </a:r>
          </a:p>
        </p:txBody>
      </p:sp>
      <p:pic>
        <p:nvPicPr>
          <p:cNvPr id="5" name="Picture 4" descr="White puzzle with one red piece">
            <a:extLst>
              <a:ext uri="{FF2B5EF4-FFF2-40B4-BE49-F238E27FC236}">
                <a16:creationId xmlns:a16="http://schemas.microsoft.com/office/drawing/2014/main" id="{C9903ED9-0026-44C7-242D-97F583C83986}"/>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29279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99A4C-8CCB-B3C2-B4CC-08C95716EF91}"/>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Can you see any ethical considerations with the following?</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6B8EFFBA-9F99-85F6-9762-786197AD970E}"/>
              </a:ext>
            </a:extLst>
          </p:cNvPr>
          <p:cNvPicPr>
            <a:picLocks noChangeAspect="1"/>
          </p:cNvPicPr>
          <p:nvPr/>
        </p:nvPicPr>
        <p:blipFill rotWithShape="1">
          <a:blip r:embed="rId2"/>
          <a:srcRect l="14267" r="1426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92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052C2-E389-CEFE-62EF-454052C5A3A2}"/>
              </a:ext>
            </a:extLst>
          </p:cNvPr>
          <p:cNvSpPr>
            <a:spLocks noGrp="1"/>
          </p:cNvSpPr>
          <p:nvPr>
            <p:ph type="title"/>
          </p:nvPr>
        </p:nvSpPr>
        <p:spPr/>
        <p:txBody>
          <a:bodyPr/>
          <a:lstStyle/>
          <a:p>
            <a:r>
              <a:rPr lang="en-GB" dirty="0">
                <a:cs typeface="Calibri Light"/>
              </a:rPr>
              <a:t>Surveillance </a:t>
            </a:r>
            <a:endParaRPr lang="en-GB" dirty="0"/>
          </a:p>
        </p:txBody>
      </p:sp>
      <p:sp>
        <p:nvSpPr>
          <p:cNvPr id="6" name="Content Placeholder 5">
            <a:extLst>
              <a:ext uri="{FF2B5EF4-FFF2-40B4-BE49-F238E27FC236}">
                <a16:creationId xmlns:a16="http://schemas.microsoft.com/office/drawing/2014/main" id="{A8773220-4446-7F9C-2B43-5E54A2F845E0}"/>
              </a:ext>
            </a:extLst>
          </p:cNvPr>
          <p:cNvSpPr>
            <a:spLocks noGrp="1"/>
          </p:cNvSpPr>
          <p:nvPr>
            <p:ph idx="1"/>
          </p:nvPr>
        </p:nvSpPr>
        <p:spPr/>
        <p:txBody>
          <a:bodyPr vert="horz" lIns="91440" tIns="45720" rIns="91440" bIns="45720" rtlCol="0" anchor="t">
            <a:normAutofit/>
          </a:bodyPr>
          <a:lstStyle/>
          <a:p>
            <a:r>
              <a:rPr lang="en-GB" dirty="0">
                <a:cs typeface="Calibri"/>
              </a:rPr>
              <a:t>Uk- one of the highest users of CCTV in the world</a:t>
            </a:r>
          </a:p>
          <a:p>
            <a:r>
              <a:rPr lang="en-GB" dirty="0">
                <a:cs typeface="Calibri"/>
              </a:rPr>
              <a:t>How many camera's does the Uk have?</a:t>
            </a:r>
          </a:p>
          <a:p>
            <a:r>
              <a:rPr lang="en-GB" dirty="0">
                <a:cs typeface="Calibri"/>
              </a:rPr>
              <a:t>Area's with CCTV seen a reduction in crime by 13%</a:t>
            </a:r>
          </a:p>
          <a:p>
            <a:r>
              <a:rPr lang="en-GB" dirty="0">
                <a:cs typeface="Calibri"/>
              </a:rPr>
              <a:t>Used a lot to solve murders:- </a:t>
            </a:r>
          </a:p>
        </p:txBody>
      </p:sp>
      <p:sp>
        <p:nvSpPr>
          <p:cNvPr id="7" name="TextBox 6">
            <a:extLst>
              <a:ext uri="{FF2B5EF4-FFF2-40B4-BE49-F238E27FC236}">
                <a16:creationId xmlns:a16="http://schemas.microsoft.com/office/drawing/2014/main" id="{BE1A9C8D-EB1B-E3D6-15D3-F37B44CE17A3}"/>
              </a:ext>
            </a:extLst>
          </p:cNvPr>
          <p:cNvSpPr txBox="1"/>
          <p:nvPr/>
        </p:nvSpPr>
        <p:spPr>
          <a:xfrm>
            <a:off x="6801556" y="2295407"/>
            <a:ext cx="30668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0000"/>
                </a:solidFill>
                <a:cs typeface="Calibri"/>
              </a:rPr>
              <a:t>5.2 Million</a:t>
            </a:r>
            <a:endParaRPr lang="en-GB" sz="2800" dirty="0">
              <a:solidFill>
                <a:srgbClr val="FF0000"/>
              </a:solidFill>
            </a:endParaRPr>
          </a:p>
        </p:txBody>
      </p:sp>
      <p:sp>
        <p:nvSpPr>
          <p:cNvPr id="8" name="TextBox 7">
            <a:extLst>
              <a:ext uri="{FF2B5EF4-FFF2-40B4-BE49-F238E27FC236}">
                <a16:creationId xmlns:a16="http://schemas.microsoft.com/office/drawing/2014/main" id="{01277A66-FF24-DA23-E435-AB2F1323196B}"/>
              </a:ext>
            </a:extLst>
          </p:cNvPr>
          <p:cNvSpPr txBox="1"/>
          <p:nvPr/>
        </p:nvSpPr>
        <p:spPr>
          <a:xfrm>
            <a:off x="1222962" y="4073407"/>
            <a:ext cx="834437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0000"/>
                </a:solidFill>
                <a:latin typeface="Calibri"/>
              </a:rPr>
              <a:t>Out</a:t>
            </a:r>
            <a:r>
              <a:rPr lang="en-GB" sz="2400" b="0" i="0" u="none" strike="noStrike" dirty="0">
                <a:solidFill>
                  <a:srgbClr val="FF0000"/>
                </a:solidFill>
                <a:latin typeface="Calibri"/>
              </a:rPr>
              <a:t> of 90 murders in Scotland, 86 used CCTV, 65 were solved because the</a:t>
            </a:r>
            <a:r>
              <a:rPr lang="en-GB" sz="2400" dirty="0">
                <a:solidFill>
                  <a:srgbClr val="FF0000"/>
                </a:solidFill>
                <a:latin typeface="Calibri"/>
              </a:rPr>
              <a:t> suspect was seen on CCTV.</a:t>
            </a:r>
            <a:endParaRPr lang="en-GB" sz="2400" dirty="0">
              <a:solidFill>
                <a:srgbClr val="FF0000"/>
              </a:solidFill>
            </a:endParaRPr>
          </a:p>
        </p:txBody>
      </p:sp>
      <p:pic>
        <p:nvPicPr>
          <p:cNvPr id="9" name="Picture 9">
            <a:extLst>
              <a:ext uri="{FF2B5EF4-FFF2-40B4-BE49-F238E27FC236}">
                <a16:creationId xmlns:a16="http://schemas.microsoft.com/office/drawing/2014/main" id="{65E2C1B0-1C53-233C-DD61-DF9B8B12CF54}"/>
              </a:ext>
            </a:extLst>
          </p:cNvPr>
          <p:cNvPicPr>
            <a:picLocks noChangeAspect="1"/>
          </p:cNvPicPr>
          <p:nvPr/>
        </p:nvPicPr>
        <p:blipFill>
          <a:blip r:embed="rId2"/>
          <a:stretch>
            <a:fillRect/>
          </a:stretch>
        </p:blipFill>
        <p:spPr>
          <a:xfrm>
            <a:off x="8506178" y="-3763"/>
            <a:ext cx="3646311" cy="2519303"/>
          </a:xfrm>
          <a:prstGeom prst="rect">
            <a:avLst/>
          </a:prstGeom>
        </p:spPr>
      </p:pic>
    </p:spTree>
    <p:extLst>
      <p:ext uri="{BB962C8B-B14F-4D97-AF65-F5344CB8AC3E}">
        <p14:creationId xmlns:p14="http://schemas.microsoft.com/office/powerpoint/2010/main" val="624916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2E311-1A17-FEA2-CEAC-8969719A4148}"/>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Ethical considerations surrounding surveillance </a:t>
            </a:r>
          </a:p>
        </p:txBody>
      </p:sp>
      <p:sp>
        <p:nvSpPr>
          <p:cNvPr id="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n you be a good surveillance officer? Investigating credibility cues when  individuals lie or tell the truth about a surveillance mission | Student  Services - University of Portsmouth">
            <a:extLst>
              <a:ext uri="{FF2B5EF4-FFF2-40B4-BE49-F238E27FC236}">
                <a16:creationId xmlns:a16="http://schemas.microsoft.com/office/drawing/2014/main" id="{D187765A-724D-0FA9-2737-AA8ABE4902E4}"/>
              </a:ext>
            </a:extLst>
          </p:cNvPr>
          <p:cNvPicPr>
            <a:picLocks noGrp="1" noChangeAspect="1"/>
          </p:cNvPicPr>
          <p:nvPr>
            <p:ph idx="1"/>
          </p:nvPr>
        </p:nvPicPr>
        <p:blipFill rotWithShape="1">
          <a:blip r:embed="rId2"/>
          <a:srcRect l="3964" r="2908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07252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ecurity Camera">
            <a:extLst>
              <a:ext uri="{FF2B5EF4-FFF2-40B4-BE49-F238E27FC236}">
                <a16:creationId xmlns:a16="http://schemas.microsoft.com/office/drawing/2014/main" id="{54C1C237-5838-8877-044C-6A304DBCEE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9" name="Freeform: Shape 18">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760A660-B4F1-4BE1-1003-E0BADEC4C66E}"/>
              </a:ext>
            </a:extLst>
          </p:cNvPr>
          <p:cNvSpPr>
            <a:spLocks noGrp="1"/>
          </p:cNvSpPr>
          <p:nvPr>
            <p:ph type="title"/>
          </p:nvPr>
        </p:nvSpPr>
        <p:spPr>
          <a:xfrm>
            <a:off x="5759354" y="457201"/>
            <a:ext cx="5337270" cy="1835911"/>
          </a:xfrm>
        </p:spPr>
        <p:txBody>
          <a:bodyPr anchor="b">
            <a:normAutofit/>
          </a:bodyPr>
          <a:lstStyle/>
          <a:p>
            <a:r>
              <a:rPr lang="en-GB" sz="5400">
                <a:solidFill>
                  <a:srgbClr val="FFFFFF"/>
                </a:solidFill>
                <a:cs typeface="Calibri Light"/>
              </a:rPr>
              <a:t>Privacy and autonomy</a:t>
            </a:r>
            <a:endParaRPr lang="en-GB" sz="5400">
              <a:solidFill>
                <a:srgbClr val="FFFFFF"/>
              </a:solidFill>
            </a:endParaRPr>
          </a:p>
        </p:txBody>
      </p:sp>
      <p:sp>
        <p:nvSpPr>
          <p:cNvPr id="21"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92C92C-86BE-1DA2-BEF4-3F1D5E98A0E8}"/>
              </a:ext>
            </a:extLst>
          </p:cNvPr>
          <p:cNvSpPr>
            <a:spLocks noGrp="1"/>
          </p:cNvSpPr>
          <p:nvPr>
            <p:ph idx="1"/>
          </p:nvPr>
        </p:nvSpPr>
        <p:spPr>
          <a:xfrm>
            <a:off x="5759354" y="2798064"/>
            <a:ext cx="5461095" cy="3417611"/>
          </a:xfrm>
        </p:spPr>
        <p:txBody>
          <a:bodyPr vert="horz" lIns="91440" tIns="45720" rIns="91440" bIns="45720" rtlCol="0" anchor="t">
            <a:normAutofit/>
          </a:bodyPr>
          <a:lstStyle/>
          <a:p>
            <a:r>
              <a:rPr lang="en-GB" sz="1700">
                <a:solidFill>
                  <a:srgbClr val="FFFFFF"/>
                </a:solidFill>
                <a:cs typeface="Calibri"/>
              </a:rPr>
              <a:t>One of the primary ethical concerns with surveillance is the infringement upon individuals' right to privacy. </a:t>
            </a:r>
          </a:p>
          <a:p>
            <a:r>
              <a:rPr lang="en-GB" sz="1700">
                <a:solidFill>
                  <a:srgbClr val="FFFFFF"/>
                </a:solidFill>
                <a:cs typeface="Calibri"/>
              </a:rPr>
              <a:t>Surveillance technologies, especially when used indiscriminately or without proper oversight, can intrude into private spaces and activities. This intrusion can have a chilling effect on personal freedoms, affecting individuals' autonomy and freedom of expression. </a:t>
            </a:r>
          </a:p>
          <a:p>
            <a:r>
              <a:rPr lang="en-GB" sz="1700">
                <a:solidFill>
                  <a:srgbClr val="FFFFFF"/>
                </a:solidFill>
                <a:cs typeface="Calibri"/>
              </a:rPr>
              <a:t>Ethical surveillance practices should respect individuals' rights to privacy and strike a balance between security needs and personal freedoms.</a:t>
            </a:r>
          </a:p>
        </p:txBody>
      </p:sp>
    </p:spTree>
    <p:extLst>
      <p:ext uri="{BB962C8B-B14F-4D97-AF65-F5344CB8AC3E}">
        <p14:creationId xmlns:p14="http://schemas.microsoft.com/office/powerpoint/2010/main" val="2807181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C8389-55EF-F12F-C748-4D9B4E98EFE7}"/>
              </a:ext>
            </a:extLst>
          </p:cNvPr>
          <p:cNvSpPr>
            <a:spLocks noGrp="1"/>
          </p:cNvSpPr>
          <p:nvPr>
            <p:ph type="title"/>
          </p:nvPr>
        </p:nvSpPr>
        <p:spPr>
          <a:xfrm>
            <a:off x="630936" y="640080"/>
            <a:ext cx="4818888" cy="1481328"/>
          </a:xfrm>
        </p:spPr>
        <p:txBody>
          <a:bodyPr anchor="b">
            <a:normAutofit/>
          </a:bodyPr>
          <a:lstStyle/>
          <a:p>
            <a:r>
              <a:rPr lang="en-GB" sz="5000">
                <a:cs typeface="Calibri Light"/>
              </a:rPr>
              <a:t>Data protection and security </a:t>
            </a:r>
            <a:endParaRPr lang="en-GB" sz="5000"/>
          </a:p>
        </p:txBody>
      </p:sp>
      <p:sp>
        <p:nvSpPr>
          <p:cNvPr id="2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35F3A4-9C89-62CC-B141-D1FB39B4720B}"/>
              </a:ext>
            </a:extLst>
          </p:cNvPr>
          <p:cNvSpPr>
            <a:spLocks noGrp="1"/>
          </p:cNvSpPr>
          <p:nvPr>
            <p:ph idx="1"/>
          </p:nvPr>
        </p:nvSpPr>
        <p:spPr>
          <a:xfrm>
            <a:off x="630936" y="2660904"/>
            <a:ext cx="4818888" cy="3547872"/>
          </a:xfrm>
        </p:spPr>
        <p:txBody>
          <a:bodyPr vert="horz" lIns="91440" tIns="45720" rIns="91440" bIns="45720" rtlCol="0" anchor="t">
            <a:normAutofit/>
          </a:bodyPr>
          <a:lstStyle/>
          <a:p>
            <a:pPr>
              <a:spcBef>
                <a:spcPts val="0"/>
              </a:spcBef>
            </a:pPr>
            <a:r>
              <a:rPr lang="en-GB" sz="1700" dirty="0">
                <a:cs typeface="Calibri"/>
              </a:rPr>
              <a:t> The collection, storage, and utilisation of surveillance data raise concerns about data protection and security. </a:t>
            </a:r>
            <a:endParaRPr lang="en-US" sz="1700" dirty="0">
              <a:cs typeface="Calibri"/>
            </a:endParaRPr>
          </a:p>
          <a:p>
            <a:pPr>
              <a:spcBef>
                <a:spcPts val="0"/>
              </a:spcBef>
            </a:pPr>
            <a:endParaRPr lang="en-GB" sz="1700">
              <a:cs typeface="Calibri"/>
            </a:endParaRPr>
          </a:p>
          <a:p>
            <a:pPr>
              <a:spcBef>
                <a:spcPts val="0"/>
              </a:spcBef>
            </a:pPr>
            <a:r>
              <a:rPr lang="en-GB" sz="1700" dirty="0">
                <a:cs typeface="Calibri"/>
              </a:rPr>
              <a:t>Unauthorised access, data breaches, or misuse of collected information can have severe consequences, including identity theft, exploitation, or manipulation. </a:t>
            </a:r>
            <a:endParaRPr lang="en-US" sz="1700">
              <a:cs typeface="Calibri"/>
            </a:endParaRPr>
          </a:p>
          <a:p>
            <a:pPr>
              <a:spcBef>
                <a:spcPts val="0"/>
              </a:spcBef>
            </a:pPr>
            <a:endParaRPr lang="en-GB" sz="1700">
              <a:cs typeface="Calibri"/>
            </a:endParaRPr>
          </a:p>
          <a:p>
            <a:pPr>
              <a:spcBef>
                <a:spcPts val="0"/>
              </a:spcBef>
            </a:pPr>
            <a:r>
              <a:rPr lang="en-GB" sz="1700" dirty="0">
                <a:cs typeface="Calibri"/>
              </a:rPr>
              <a:t>Ethical surveillance practices entail robust data protection measures, encryption protocols, limited data retention periods, and strict access controls to safeguard individuals' sensitive information from abuse or unauthorised use.</a:t>
            </a:r>
            <a:endParaRPr lang="en-US" sz="1700" dirty="0">
              <a:cs typeface="Calibri"/>
            </a:endParaRPr>
          </a:p>
          <a:p>
            <a:endParaRPr lang="en-GB" sz="1700">
              <a:cs typeface="Calibri"/>
            </a:endParaRPr>
          </a:p>
        </p:txBody>
      </p:sp>
      <p:pic>
        <p:nvPicPr>
          <p:cNvPr id="12" name="Picture 11" descr="Padlock on computer motherboard">
            <a:extLst>
              <a:ext uri="{FF2B5EF4-FFF2-40B4-BE49-F238E27FC236}">
                <a16:creationId xmlns:a16="http://schemas.microsoft.com/office/drawing/2014/main" id="{E57E36D6-F390-33E5-5DBD-CDC37DE693E6}"/>
              </a:ext>
            </a:extLst>
          </p:cNvPr>
          <p:cNvPicPr>
            <a:picLocks noChangeAspect="1"/>
          </p:cNvPicPr>
          <p:nvPr/>
        </p:nvPicPr>
        <p:blipFill rotWithShape="1">
          <a:blip r:embed="rId2"/>
          <a:srcRect l="9617" r="37728" b="3"/>
          <a:stretch/>
        </p:blipFill>
        <p:spPr>
          <a:xfrm>
            <a:off x="6628456" y="640080"/>
            <a:ext cx="4400151" cy="5577840"/>
          </a:xfrm>
          <a:prstGeom prst="rect">
            <a:avLst/>
          </a:prstGeom>
        </p:spPr>
      </p:pic>
    </p:spTree>
    <p:extLst>
      <p:ext uri="{BB962C8B-B14F-4D97-AF65-F5344CB8AC3E}">
        <p14:creationId xmlns:p14="http://schemas.microsoft.com/office/powerpoint/2010/main" val="1007772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75320-3D2B-826F-41E0-A190AC3F5267}"/>
              </a:ext>
            </a:extLst>
          </p:cNvPr>
          <p:cNvSpPr>
            <a:spLocks noGrp="1"/>
          </p:cNvSpPr>
          <p:nvPr>
            <p:ph type="title"/>
          </p:nvPr>
        </p:nvSpPr>
        <p:spPr>
          <a:xfrm>
            <a:off x="6739128" y="638089"/>
            <a:ext cx="4818888" cy="1476801"/>
          </a:xfrm>
        </p:spPr>
        <p:txBody>
          <a:bodyPr anchor="b">
            <a:normAutofit/>
          </a:bodyPr>
          <a:lstStyle/>
          <a:p>
            <a:r>
              <a:rPr lang="en-GB" sz="5000">
                <a:cs typeface="Calibri Light"/>
              </a:rPr>
              <a:t>Consent and Legitimacy</a:t>
            </a:r>
            <a:endParaRPr lang="en-GB" sz="5000"/>
          </a:p>
        </p:txBody>
      </p:sp>
      <p:pic>
        <p:nvPicPr>
          <p:cNvPr id="5" name="Picture 4" descr="Graph on document with pen">
            <a:extLst>
              <a:ext uri="{FF2B5EF4-FFF2-40B4-BE49-F238E27FC236}">
                <a16:creationId xmlns:a16="http://schemas.microsoft.com/office/drawing/2014/main" id="{1A2BC0DE-5258-0739-6B99-4A60EF22D1B6}"/>
              </a:ext>
            </a:extLst>
          </p:cNvPr>
          <p:cNvPicPr>
            <a:picLocks noChangeAspect="1"/>
          </p:cNvPicPr>
          <p:nvPr/>
        </p:nvPicPr>
        <p:blipFill rotWithShape="1">
          <a:blip r:embed="rId2"/>
          <a:srcRect l="30735" r="16683" b="-4"/>
          <a:stretch/>
        </p:blipFill>
        <p:spPr>
          <a:xfrm>
            <a:off x="1163549" y="640080"/>
            <a:ext cx="4393742" cy="5577840"/>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DE4F91-CD0F-A590-474F-6046851DC1C7}"/>
              </a:ext>
            </a:extLst>
          </p:cNvPr>
          <p:cNvSpPr>
            <a:spLocks noGrp="1"/>
          </p:cNvSpPr>
          <p:nvPr>
            <p:ph idx="1"/>
          </p:nvPr>
        </p:nvSpPr>
        <p:spPr>
          <a:xfrm>
            <a:off x="6739128" y="2664886"/>
            <a:ext cx="4818888" cy="3550789"/>
          </a:xfrm>
        </p:spPr>
        <p:txBody>
          <a:bodyPr vert="horz" lIns="91440" tIns="45720" rIns="91440" bIns="45720" rtlCol="0" anchor="t">
            <a:normAutofit/>
          </a:bodyPr>
          <a:lstStyle/>
          <a:p>
            <a:r>
              <a:rPr lang="en-GB" sz="2000" dirty="0">
                <a:cs typeface="Calibri"/>
              </a:rPr>
              <a:t>Ethical surveillance practices should ideally involve obtaining informed consent from individuals being monitored, especially in public spaces where expectations of privacy might differ. </a:t>
            </a:r>
          </a:p>
          <a:p>
            <a:r>
              <a:rPr lang="en-GB" sz="2000" dirty="0">
                <a:cs typeface="Calibri"/>
              </a:rPr>
              <a:t>When used by authorities or organisations, there should be clear justifications for surveillance measures, and these measures should be proportionate, necessary, and subject to regular review to maintain their legitimacy.</a:t>
            </a:r>
            <a:endParaRPr lang="en-GB" sz="2000">
              <a:ea typeface="Calibri"/>
              <a:cs typeface="Calibri"/>
            </a:endParaRPr>
          </a:p>
        </p:txBody>
      </p:sp>
    </p:spTree>
    <p:extLst>
      <p:ext uri="{BB962C8B-B14F-4D97-AF65-F5344CB8AC3E}">
        <p14:creationId xmlns:p14="http://schemas.microsoft.com/office/powerpoint/2010/main" val="1172740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89B33-6092-082B-E56B-B32DFABBF006}"/>
              </a:ext>
            </a:extLst>
          </p:cNvPr>
          <p:cNvSpPr>
            <a:spLocks noGrp="1"/>
          </p:cNvSpPr>
          <p:nvPr>
            <p:ph type="title"/>
          </p:nvPr>
        </p:nvSpPr>
        <p:spPr>
          <a:xfrm>
            <a:off x="630936" y="640080"/>
            <a:ext cx="4818888" cy="1481328"/>
          </a:xfrm>
        </p:spPr>
        <p:txBody>
          <a:bodyPr anchor="b">
            <a:normAutofit/>
          </a:bodyPr>
          <a:lstStyle/>
          <a:p>
            <a:r>
              <a:rPr lang="en-GB" sz="4600">
                <a:cs typeface="Calibri Light"/>
              </a:rPr>
              <a:t>International and Global implications</a:t>
            </a:r>
            <a:endParaRPr lang="en-GB" sz="4600"/>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966909-4D13-8F0D-89D8-44D5A796364A}"/>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a:cs typeface="Calibri"/>
              </a:rPr>
              <a:t>Surveillance technologies often transcend national borders, raising ethical concerns regarding global implications. </a:t>
            </a:r>
          </a:p>
          <a:p>
            <a:r>
              <a:rPr lang="en-GB" sz="2200">
                <a:cs typeface="Calibri"/>
              </a:rPr>
              <a:t>Cross-border surveillance, especially when conducted without regard for international laws and human rights standards, can create diplomatic tensions and violate individuals' rights beyond national jurisdictions.</a:t>
            </a:r>
            <a:endParaRPr lang="en-GB" sz="2200">
              <a:ea typeface="Calibri"/>
              <a:cs typeface="Calibri"/>
            </a:endParaRPr>
          </a:p>
        </p:txBody>
      </p:sp>
      <p:pic>
        <p:nvPicPr>
          <p:cNvPr id="5" name="Picture 4" descr="Sphere of mesh and nodes">
            <a:extLst>
              <a:ext uri="{FF2B5EF4-FFF2-40B4-BE49-F238E27FC236}">
                <a16:creationId xmlns:a16="http://schemas.microsoft.com/office/drawing/2014/main" id="{BDFE0DCD-7E67-62E0-3BAD-130596596E0C}"/>
              </a:ext>
            </a:extLst>
          </p:cNvPr>
          <p:cNvPicPr>
            <a:picLocks noChangeAspect="1"/>
          </p:cNvPicPr>
          <p:nvPr/>
        </p:nvPicPr>
        <p:blipFill rotWithShape="1">
          <a:blip r:embed="rId2"/>
          <a:srcRect l="35278" r="5558" b="3"/>
          <a:stretch/>
        </p:blipFill>
        <p:spPr>
          <a:xfrm>
            <a:off x="6628416" y="640080"/>
            <a:ext cx="4400231" cy="5577840"/>
          </a:xfrm>
          <a:prstGeom prst="rect">
            <a:avLst/>
          </a:prstGeom>
        </p:spPr>
      </p:pic>
    </p:spTree>
    <p:extLst>
      <p:ext uri="{BB962C8B-B14F-4D97-AF65-F5344CB8AC3E}">
        <p14:creationId xmlns:p14="http://schemas.microsoft.com/office/powerpoint/2010/main" val="2677792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D874C-F495-6580-3A76-FE9C8974A3E0}"/>
              </a:ext>
            </a:extLst>
          </p:cNvPr>
          <p:cNvSpPr>
            <a:spLocks noGrp="1"/>
          </p:cNvSpPr>
          <p:nvPr>
            <p:ph type="title"/>
          </p:nvPr>
        </p:nvSpPr>
        <p:spPr>
          <a:xfrm>
            <a:off x="630936" y="640080"/>
            <a:ext cx="4818888" cy="1481328"/>
          </a:xfrm>
        </p:spPr>
        <p:txBody>
          <a:bodyPr anchor="b">
            <a:normAutofit/>
          </a:bodyPr>
          <a:lstStyle/>
          <a:p>
            <a:r>
              <a:rPr lang="en-GB" sz="5000">
                <a:cs typeface="Calibri Light"/>
              </a:rPr>
              <a:t>Body Worn Video's</a:t>
            </a:r>
            <a:endParaRPr lang="en-GB" sz="50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41895F-F858-9B56-B079-71427C666021}"/>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GB" sz="2200" b="1" u="sng" dirty="0">
                <a:cs typeface="Calibri"/>
              </a:rPr>
              <a:t>Pro's</a:t>
            </a:r>
          </a:p>
          <a:p>
            <a:r>
              <a:rPr lang="en-GB" sz="2200" dirty="0">
                <a:cs typeface="Calibri"/>
              </a:rPr>
              <a:t>Can record evidence</a:t>
            </a:r>
            <a:endParaRPr lang="en-GB" sz="2200" dirty="0">
              <a:ea typeface="Calibri"/>
              <a:cs typeface="Calibri"/>
            </a:endParaRPr>
          </a:p>
          <a:p>
            <a:r>
              <a:rPr lang="en-GB" sz="2200" dirty="0">
                <a:cs typeface="Calibri"/>
              </a:rPr>
              <a:t>Reduced criminal justice costs- </a:t>
            </a:r>
            <a:r>
              <a:rPr lang="en-GB" sz="2200" dirty="0">
                <a:ea typeface="+mn-lt"/>
                <a:cs typeface="+mn-lt"/>
              </a:rPr>
              <a:t> 90% increase in early guilty plea's</a:t>
            </a:r>
          </a:p>
          <a:p>
            <a:r>
              <a:rPr lang="en-GB" sz="2200" dirty="0">
                <a:ea typeface="+mn-lt"/>
                <a:cs typeface="+mn-lt"/>
              </a:rPr>
              <a:t>Reduces number of complaints brought about officers</a:t>
            </a:r>
          </a:p>
          <a:p>
            <a:r>
              <a:rPr lang="en-GB" sz="2200" dirty="0">
                <a:ea typeface="+mn-lt"/>
                <a:cs typeface="+mn-lt"/>
              </a:rPr>
              <a:t>Effective in DV cases</a:t>
            </a:r>
          </a:p>
          <a:p>
            <a:pPr marL="0" indent="0">
              <a:buNone/>
            </a:pPr>
            <a:endParaRPr lang="en-GB" sz="2200" b="1" u="sng">
              <a:ea typeface="+mn-lt"/>
              <a:cs typeface="+mn-lt"/>
            </a:endParaRPr>
          </a:p>
        </p:txBody>
      </p:sp>
      <p:pic>
        <p:nvPicPr>
          <p:cNvPr id="4" name="Picture 4">
            <a:extLst>
              <a:ext uri="{FF2B5EF4-FFF2-40B4-BE49-F238E27FC236}">
                <a16:creationId xmlns:a16="http://schemas.microsoft.com/office/drawing/2014/main" id="{75A94042-80F9-EE0F-FC54-603F4A9A808F}"/>
              </a:ext>
            </a:extLst>
          </p:cNvPr>
          <p:cNvPicPr>
            <a:picLocks noChangeAspect="1"/>
          </p:cNvPicPr>
          <p:nvPr/>
        </p:nvPicPr>
        <p:blipFill rotWithShape="1">
          <a:blip r:embed="rId2"/>
          <a:srcRect l="17570" r="15477" b="-1"/>
          <a:stretch/>
        </p:blipFill>
        <p:spPr>
          <a:xfrm>
            <a:off x="6099048" y="707765"/>
            <a:ext cx="5458968" cy="5442470"/>
          </a:xfrm>
          <a:prstGeom prst="rect">
            <a:avLst/>
          </a:prstGeom>
        </p:spPr>
      </p:pic>
    </p:spTree>
    <p:extLst>
      <p:ext uri="{BB962C8B-B14F-4D97-AF65-F5344CB8AC3E}">
        <p14:creationId xmlns:p14="http://schemas.microsoft.com/office/powerpoint/2010/main" val="2410957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36D653F-2A2B-1BF2-67E7-634986E34441}"/>
              </a:ext>
            </a:extLst>
          </p:cNvPr>
          <p:cNvPicPr>
            <a:picLocks noChangeAspect="1"/>
          </p:cNvPicPr>
          <p:nvPr/>
        </p:nvPicPr>
        <p:blipFill rotWithShape="1">
          <a:blip r:embed="rId2">
            <a:alphaModFix amt="35000"/>
          </a:blip>
          <a:srcRect t="3691" r="-2" b="11912"/>
          <a:stretch/>
        </p:blipFill>
        <p:spPr>
          <a:xfrm>
            <a:off x="20" y="10"/>
            <a:ext cx="12191980" cy="6857990"/>
          </a:xfrm>
          <a:prstGeom prst="rect">
            <a:avLst/>
          </a:prstGeom>
        </p:spPr>
      </p:pic>
      <p:sp>
        <p:nvSpPr>
          <p:cNvPr id="2" name="Title 1">
            <a:extLst>
              <a:ext uri="{FF2B5EF4-FFF2-40B4-BE49-F238E27FC236}">
                <a16:creationId xmlns:a16="http://schemas.microsoft.com/office/drawing/2014/main" id="{DD35506A-1AC9-D580-6F86-7FCD298FEF4B}"/>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Ethical considerations of BWV</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BDA2CA1E-2885-E774-244D-E0684B2380B3}"/>
              </a:ext>
            </a:extLst>
          </p:cNvPr>
          <p:cNvGraphicFramePr>
            <a:graphicFrameLocks noGrp="1"/>
          </p:cNvGraphicFramePr>
          <p:nvPr>
            <p:ph idx="1"/>
            <p:extLst>
              <p:ext uri="{D42A27DB-BD31-4B8C-83A1-F6EECF244321}">
                <p14:modId xmlns:p14="http://schemas.microsoft.com/office/powerpoint/2010/main" val="7796804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631881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E2EF6A7-82C2-8397-DF24-299D21CBAFCA}"/>
              </a:ext>
            </a:extLst>
          </p:cNvPr>
          <p:cNvPicPr>
            <a:picLocks noChangeAspect="1"/>
          </p:cNvPicPr>
          <p:nvPr/>
        </p:nvPicPr>
        <p:blipFill rotWithShape="1">
          <a:blip r:embed="rId2">
            <a:duotone>
              <a:prstClr val="black"/>
              <a:schemeClr val="tx2">
                <a:tint val="45000"/>
                <a:satMod val="400000"/>
              </a:schemeClr>
            </a:duotone>
            <a:alphaModFix amt="25000"/>
          </a:blip>
          <a:srcRect r="6250" b="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1949E71A-B9B4-4C5F-A2D5-53F50473D1A5}"/>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7" name="Content Placeholder 2">
            <a:extLst>
              <a:ext uri="{FF2B5EF4-FFF2-40B4-BE49-F238E27FC236}">
                <a16:creationId xmlns:a16="http://schemas.microsoft.com/office/drawing/2014/main" id="{7A10790D-9ABB-3AA2-72D9-9209AFCF571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957264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2463FF3-036D-5066-9878-B4AA5ACC24A3}"/>
              </a:ext>
            </a:extLst>
          </p:cNvPr>
          <p:cNvPicPr>
            <a:picLocks noChangeAspect="1"/>
          </p:cNvPicPr>
          <p:nvPr/>
        </p:nvPicPr>
        <p:blipFill rotWithShape="1">
          <a:blip r:embed="rId2">
            <a:alphaModFix amt="35000"/>
          </a:blip>
          <a:srcRect t="18225" r="-2" b="16615"/>
          <a:stretch/>
        </p:blipFill>
        <p:spPr>
          <a:xfrm>
            <a:off x="20" y="10"/>
            <a:ext cx="12191980" cy="6857990"/>
          </a:xfrm>
          <a:prstGeom prst="rect">
            <a:avLst/>
          </a:prstGeom>
        </p:spPr>
      </p:pic>
      <p:sp>
        <p:nvSpPr>
          <p:cNvPr id="2" name="Title 1">
            <a:extLst>
              <a:ext uri="{FF2B5EF4-FFF2-40B4-BE49-F238E27FC236}">
                <a16:creationId xmlns:a16="http://schemas.microsoft.com/office/drawing/2014/main" id="{A73A315B-EEB3-0EDF-8905-57A73BD8FC12}"/>
              </a:ext>
            </a:extLst>
          </p:cNvPr>
          <p:cNvSpPr>
            <a:spLocks noGrp="1"/>
          </p:cNvSpPr>
          <p:nvPr>
            <p:ph type="title"/>
          </p:nvPr>
        </p:nvSpPr>
        <p:spPr>
          <a:xfrm>
            <a:off x="838200" y="365125"/>
            <a:ext cx="10515600" cy="1325563"/>
          </a:xfrm>
        </p:spPr>
        <p:txBody>
          <a:bodyPr>
            <a:normAutofit/>
          </a:bodyPr>
          <a:lstStyle/>
          <a:p>
            <a:endParaRPr lang="en-GB">
              <a:solidFill>
                <a:srgbClr val="FFFFFF"/>
              </a:solidFill>
            </a:endParaRPr>
          </a:p>
        </p:txBody>
      </p:sp>
      <p:graphicFrame>
        <p:nvGraphicFramePr>
          <p:cNvPr id="5" name="Content Placeholder 2">
            <a:extLst>
              <a:ext uri="{FF2B5EF4-FFF2-40B4-BE49-F238E27FC236}">
                <a16:creationId xmlns:a16="http://schemas.microsoft.com/office/drawing/2014/main" id="{8C126EAD-CF4A-F9E1-DD23-C7A7DD2F0CE1}"/>
              </a:ext>
            </a:extLst>
          </p:cNvPr>
          <p:cNvGraphicFramePr>
            <a:graphicFrameLocks noGrp="1"/>
          </p:cNvGraphicFramePr>
          <p:nvPr>
            <p:ph idx="1"/>
            <p:extLst>
              <p:ext uri="{D42A27DB-BD31-4B8C-83A1-F6EECF244321}">
                <p14:modId xmlns:p14="http://schemas.microsoft.com/office/powerpoint/2010/main" val="24806020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472039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CD270-DE56-51F7-8523-780807D2ED98}"/>
              </a:ext>
            </a:extLst>
          </p:cNvPr>
          <p:cNvSpPr>
            <a:spLocks noGrp="1"/>
          </p:cNvSpPr>
          <p:nvPr>
            <p:ph type="title"/>
          </p:nvPr>
        </p:nvSpPr>
        <p:spPr>
          <a:xfrm>
            <a:off x="630936" y="639520"/>
            <a:ext cx="3429000" cy="1719072"/>
          </a:xfrm>
        </p:spPr>
        <p:txBody>
          <a:bodyPr anchor="b">
            <a:normAutofit/>
          </a:bodyPr>
          <a:lstStyle/>
          <a:p>
            <a:r>
              <a:rPr lang="en-GB" sz="5400">
                <a:cs typeface="Calibri Light"/>
              </a:rPr>
              <a:t>ANPR</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7BCC44-A4BB-6AC3-4293-8D62B3747E8E}"/>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GB" sz="1700" b="1" u="sng">
                <a:cs typeface="Calibri"/>
              </a:rPr>
              <a:t>Pro's</a:t>
            </a:r>
            <a:endParaRPr lang="en-US" sz="1700" b="1" u="sng">
              <a:cs typeface="Calibri"/>
            </a:endParaRPr>
          </a:p>
          <a:p>
            <a:r>
              <a:rPr lang="en-GB" sz="1700">
                <a:cs typeface="Calibri"/>
              </a:rPr>
              <a:t>Real time surveillance – detect, deter and disrupt criminality </a:t>
            </a:r>
          </a:p>
          <a:p>
            <a:r>
              <a:rPr lang="en-GB" sz="1700">
                <a:cs typeface="Calibri"/>
              </a:rPr>
              <a:t>Still and video footage</a:t>
            </a:r>
          </a:p>
          <a:p>
            <a:r>
              <a:rPr lang="en-GB" sz="1700">
                <a:cs typeface="Calibri"/>
              </a:rPr>
              <a:t>Targets serious crime such as sexual assaults, drug trafficking, county lines, murder, counter terrorism</a:t>
            </a:r>
          </a:p>
          <a:p>
            <a:r>
              <a:rPr lang="en-GB" sz="1700">
                <a:cs typeface="Calibri"/>
              </a:rPr>
              <a:t>Saves resources such as time and money</a:t>
            </a:r>
          </a:p>
          <a:p>
            <a:pPr marL="0" indent="0">
              <a:buNone/>
            </a:pPr>
            <a:endParaRPr lang="en-GB" sz="1700" b="1" u="sng">
              <a:ea typeface="Calibri"/>
              <a:cs typeface="Calibri"/>
            </a:endParaRPr>
          </a:p>
          <a:p>
            <a:endParaRPr lang="en-GB" sz="1700">
              <a:cs typeface="Calibri"/>
            </a:endParaRPr>
          </a:p>
        </p:txBody>
      </p:sp>
      <p:pic>
        <p:nvPicPr>
          <p:cNvPr id="4" name="Picture 4" descr="A picture containing way, scene, road, outdoor&#10;&#10;Description automatically generated">
            <a:extLst>
              <a:ext uri="{FF2B5EF4-FFF2-40B4-BE49-F238E27FC236}">
                <a16:creationId xmlns:a16="http://schemas.microsoft.com/office/drawing/2014/main" id="{7DD2D3E1-6234-D2F4-9978-8A9B38AEA208}"/>
              </a:ext>
            </a:extLst>
          </p:cNvPr>
          <p:cNvPicPr>
            <a:picLocks noChangeAspect="1"/>
          </p:cNvPicPr>
          <p:nvPr/>
        </p:nvPicPr>
        <p:blipFill rotWithShape="1">
          <a:blip r:embed="rId2"/>
          <a:srcRect l="27677" r="10993" b="2"/>
          <a:stretch/>
        </p:blipFill>
        <p:spPr>
          <a:xfrm>
            <a:off x="5423048" y="640080"/>
            <a:ext cx="5366215" cy="5577840"/>
          </a:xfrm>
          <a:prstGeom prst="rect">
            <a:avLst/>
          </a:prstGeom>
        </p:spPr>
      </p:pic>
    </p:spTree>
    <p:extLst>
      <p:ext uri="{BB962C8B-B14F-4D97-AF65-F5344CB8AC3E}">
        <p14:creationId xmlns:p14="http://schemas.microsoft.com/office/powerpoint/2010/main" val="2644236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9B48E-1E22-131B-F351-7F5A8CD2BABF}"/>
              </a:ext>
            </a:extLst>
          </p:cNvPr>
          <p:cNvSpPr>
            <a:spLocks noGrp="1"/>
          </p:cNvSpPr>
          <p:nvPr>
            <p:ph type="title"/>
          </p:nvPr>
        </p:nvSpPr>
        <p:spPr>
          <a:xfrm>
            <a:off x="630936" y="639520"/>
            <a:ext cx="3429000" cy="1719072"/>
          </a:xfrm>
        </p:spPr>
        <p:txBody>
          <a:bodyPr anchor="b">
            <a:normAutofit/>
          </a:bodyPr>
          <a:lstStyle/>
          <a:p>
            <a:r>
              <a:rPr lang="en-GB" sz="3800">
                <a:ea typeface="Calibri Light"/>
                <a:cs typeface="Calibri Light"/>
              </a:rPr>
              <a:t>Ethical considerations- ANPR </a:t>
            </a:r>
            <a:endParaRPr lang="en-GB" sz="38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4F59D0-D926-9D10-C2C0-6F76EBAFE041}"/>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b="1" u="sng">
                <a:ea typeface="Calibri"/>
                <a:cs typeface="Calibri"/>
              </a:rPr>
              <a:t>Ethical considerations-</a:t>
            </a:r>
            <a:endParaRPr lang="en-US" sz="2200">
              <a:ea typeface="Calibri"/>
              <a:cs typeface="Calibri"/>
            </a:endParaRPr>
          </a:p>
          <a:p>
            <a:r>
              <a:rPr lang="en-GB" sz="2200">
                <a:ea typeface="Calibri"/>
                <a:cs typeface="Calibri"/>
              </a:rPr>
              <a:t>Not managed properly</a:t>
            </a:r>
            <a:endParaRPr lang="en-US" sz="2200">
              <a:ea typeface="Calibri"/>
              <a:cs typeface="Calibri"/>
            </a:endParaRPr>
          </a:p>
          <a:p>
            <a:r>
              <a:rPr lang="en-GB" sz="2200">
                <a:ea typeface="Calibri"/>
                <a:cs typeface="Calibri"/>
              </a:rPr>
              <a:t>Invasion of privacy </a:t>
            </a:r>
            <a:endParaRPr lang="en-US" sz="2200">
              <a:ea typeface="Calibri"/>
              <a:cs typeface="Calibri"/>
            </a:endParaRPr>
          </a:p>
          <a:p>
            <a:r>
              <a:rPr lang="en-GB" sz="2200">
                <a:ea typeface="Calibri"/>
                <a:cs typeface="Calibri"/>
              </a:rPr>
              <a:t>How securely is the data stored?</a:t>
            </a:r>
            <a:endParaRPr lang="en-US" sz="2200">
              <a:ea typeface="Calibri"/>
              <a:cs typeface="Calibri"/>
            </a:endParaRPr>
          </a:p>
          <a:p>
            <a:endParaRPr lang="en-GB" sz="2200">
              <a:ea typeface="Calibri"/>
              <a:cs typeface="Calibri"/>
            </a:endParaRPr>
          </a:p>
        </p:txBody>
      </p:sp>
      <p:pic>
        <p:nvPicPr>
          <p:cNvPr id="5" name="Picture 4" descr="Padlock on computer motherboard">
            <a:extLst>
              <a:ext uri="{FF2B5EF4-FFF2-40B4-BE49-F238E27FC236}">
                <a16:creationId xmlns:a16="http://schemas.microsoft.com/office/drawing/2014/main" id="{93F48743-E312-07D9-F9A0-39914CF1D955}"/>
              </a:ext>
            </a:extLst>
          </p:cNvPr>
          <p:cNvPicPr>
            <a:picLocks noChangeAspect="1"/>
          </p:cNvPicPr>
          <p:nvPr/>
        </p:nvPicPr>
        <p:blipFill rotWithShape="1">
          <a:blip r:embed="rId2"/>
          <a:srcRect l="13281" r="41391" b="4"/>
          <a:stretch/>
        </p:blipFill>
        <p:spPr>
          <a:xfrm>
            <a:off x="6212206" y="640080"/>
            <a:ext cx="3787900" cy="5577840"/>
          </a:xfrm>
          <a:prstGeom prst="rect">
            <a:avLst/>
          </a:prstGeom>
        </p:spPr>
      </p:pic>
    </p:spTree>
    <p:extLst>
      <p:ext uri="{BB962C8B-B14F-4D97-AF65-F5344CB8AC3E}">
        <p14:creationId xmlns:p14="http://schemas.microsoft.com/office/powerpoint/2010/main" val="1017741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392AE-047D-B689-9E55-4642BAC5E60A}"/>
              </a:ext>
            </a:extLst>
          </p:cNvPr>
          <p:cNvSpPr>
            <a:spLocks noGrp="1"/>
          </p:cNvSpPr>
          <p:nvPr>
            <p:ph type="title"/>
          </p:nvPr>
        </p:nvSpPr>
        <p:spPr>
          <a:xfrm>
            <a:off x="841248" y="5010912"/>
            <a:ext cx="2889504" cy="1344168"/>
          </a:xfrm>
        </p:spPr>
        <p:txBody>
          <a:bodyPr anchor="ctr">
            <a:normAutofit/>
          </a:bodyPr>
          <a:lstStyle/>
          <a:p>
            <a:r>
              <a:rPr lang="en-GB" sz="2600" dirty="0">
                <a:solidFill>
                  <a:schemeClr val="bg1"/>
                </a:solidFill>
                <a:cs typeface="Calibri Light"/>
              </a:rPr>
              <a:t>Paul Chapman</a:t>
            </a:r>
            <a:endParaRPr lang="en-GB" sz="2600" dirty="0">
              <a:solidFill>
                <a:schemeClr val="bg1"/>
              </a:solidFill>
            </a:endParaRPr>
          </a:p>
        </p:txBody>
      </p:sp>
      <p:pic>
        <p:nvPicPr>
          <p:cNvPr id="5" name="Picture 5">
            <a:extLst>
              <a:ext uri="{FF2B5EF4-FFF2-40B4-BE49-F238E27FC236}">
                <a16:creationId xmlns:a16="http://schemas.microsoft.com/office/drawing/2014/main" id="{C3E4B6C7-04ED-178F-8AC6-1F14600819DE}"/>
              </a:ext>
            </a:extLst>
          </p:cNvPr>
          <p:cNvPicPr>
            <a:picLocks noChangeAspect="1"/>
          </p:cNvPicPr>
          <p:nvPr/>
        </p:nvPicPr>
        <p:blipFill>
          <a:blip r:embed="rId2"/>
          <a:stretch>
            <a:fillRect/>
          </a:stretch>
        </p:blipFill>
        <p:spPr>
          <a:xfrm>
            <a:off x="1392145" y="424328"/>
            <a:ext cx="3695760" cy="3973936"/>
          </a:xfrm>
          <a:prstGeom prst="rect">
            <a:avLst/>
          </a:prstGeom>
        </p:spPr>
      </p:pic>
      <p:pic>
        <p:nvPicPr>
          <p:cNvPr id="4" name="Picture 4" descr="A picture containing text, person, person, screenshot&#10;&#10;Description automatically generated">
            <a:extLst>
              <a:ext uri="{FF2B5EF4-FFF2-40B4-BE49-F238E27FC236}">
                <a16:creationId xmlns:a16="http://schemas.microsoft.com/office/drawing/2014/main" id="{8C0FE9BC-9568-C6F3-6F94-37CF1840CE8E}"/>
              </a:ext>
            </a:extLst>
          </p:cNvPr>
          <p:cNvPicPr>
            <a:picLocks noChangeAspect="1"/>
          </p:cNvPicPr>
          <p:nvPr/>
        </p:nvPicPr>
        <p:blipFill>
          <a:blip r:embed="rId3"/>
          <a:stretch>
            <a:fillRect/>
          </a:stretch>
        </p:blipFill>
        <p:spPr>
          <a:xfrm>
            <a:off x="6371497" y="424328"/>
            <a:ext cx="5160956" cy="3973936"/>
          </a:xfrm>
          <a:prstGeom prst="rect">
            <a:avLst/>
          </a:prstGeom>
        </p:spPr>
      </p:pic>
      <p:sp>
        <p:nvSpPr>
          <p:cNvPr id="9" name="Content Placeholder 8">
            <a:extLst>
              <a:ext uri="{FF2B5EF4-FFF2-40B4-BE49-F238E27FC236}">
                <a16:creationId xmlns:a16="http://schemas.microsoft.com/office/drawing/2014/main" id="{D4420EF5-65B2-3330-3F62-5784FC42CF8E}"/>
              </a:ext>
            </a:extLst>
          </p:cNvPr>
          <p:cNvSpPr>
            <a:spLocks noGrp="1"/>
          </p:cNvSpPr>
          <p:nvPr>
            <p:ph idx="1"/>
          </p:nvPr>
        </p:nvSpPr>
        <p:spPr>
          <a:xfrm>
            <a:off x="4379976" y="5010912"/>
            <a:ext cx="6976872" cy="1344168"/>
          </a:xfrm>
        </p:spPr>
        <p:txBody>
          <a:bodyPr anchor="ctr">
            <a:normAutofit/>
          </a:bodyPr>
          <a:lstStyle/>
          <a:p>
            <a:r>
              <a:rPr lang="en-US" sz="1700" dirty="0">
                <a:cs typeface="Calibri"/>
              </a:rPr>
              <a:t>Murdered Ashleigh Hall, 17 year old who he met online</a:t>
            </a:r>
          </a:p>
          <a:p>
            <a:r>
              <a:rPr lang="en-US" sz="1700" dirty="0">
                <a:cs typeface="Calibri"/>
              </a:rPr>
              <a:t>Picked up on ANPR 16 times before being arrested</a:t>
            </a:r>
          </a:p>
        </p:txBody>
      </p:sp>
    </p:spTree>
    <p:extLst>
      <p:ext uri="{BB962C8B-B14F-4D97-AF65-F5344CB8AC3E}">
        <p14:creationId xmlns:p14="http://schemas.microsoft.com/office/powerpoint/2010/main" val="330677697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94962-7835-49F5-4B11-718C5F1B4866}"/>
              </a:ext>
            </a:extLst>
          </p:cNvPr>
          <p:cNvSpPr>
            <a:spLocks noGrp="1"/>
          </p:cNvSpPr>
          <p:nvPr>
            <p:ph type="title"/>
          </p:nvPr>
        </p:nvSpPr>
        <p:spPr>
          <a:xfrm>
            <a:off x="630936" y="640080"/>
            <a:ext cx="4818888" cy="1481328"/>
          </a:xfrm>
        </p:spPr>
        <p:txBody>
          <a:bodyPr anchor="b">
            <a:normAutofit/>
          </a:bodyPr>
          <a:lstStyle/>
          <a:p>
            <a:r>
              <a:rPr lang="en-GB" sz="5000">
                <a:cs typeface="Calibri Light"/>
              </a:rPr>
              <a:t>Doorbell footage/ Dash cams</a:t>
            </a:r>
            <a:endParaRPr lang="en-GB" sz="5000"/>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656305-D16C-95D2-E683-5DFA35303FEF}"/>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GB" sz="2200" b="1" u="sng">
                <a:cs typeface="Calibri"/>
              </a:rPr>
              <a:t>Pro's-</a:t>
            </a:r>
            <a:endParaRPr lang="en-GB" sz="2200" b="1" u="sng">
              <a:ea typeface="Calibri"/>
              <a:cs typeface="Calibri"/>
            </a:endParaRPr>
          </a:p>
          <a:p>
            <a:r>
              <a:rPr lang="en-GB" sz="2200">
                <a:cs typeface="Calibri"/>
              </a:rPr>
              <a:t>Can be used as evidence (Visual and audio)</a:t>
            </a:r>
            <a:endParaRPr lang="en-GB" sz="2200">
              <a:ea typeface="Calibri"/>
              <a:cs typeface="Calibri"/>
            </a:endParaRPr>
          </a:p>
          <a:p>
            <a:pPr marL="0" indent="0">
              <a:buNone/>
            </a:pPr>
            <a:r>
              <a:rPr lang="en-GB" sz="2200">
                <a:cs typeface="Calibri"/>
              </a:rPr>
              <a:t>Collin Reaves- Murdered husband and wife over car parking space in Somerset in 2021 </a:t>
            </a:r>
            <a:r>
              <a:rPr lang="en-GB" sz="2200">
                <a:ea typeface="+mn-lt"/>
                <a:cs typeface="+mn-lt"/>
              </a:rPr>
              <a:t> </a:t>
            </a:r>
          </a:p>
          <a:p>
            <a:r>
              <a:rPr lang="en-GB" sz="2200">
                <a:ea typeface="+mn-lt"/>
                <a:cs typeface="+mn-lt"/>
                <a:hlinkClick r:id="rId2"/>
              </a:rPr>
              <a:t>https://metro.co.uk/2022/06/10/cctv-shows-ex-soldier-scaling-neighbours-fence-before-stabbing-them-to-death-16807356/</a:t>
            </a:r>
            <a:r>
              <a:rPr lang="en-GB" sz="2200">
                <a:ea typeface="+mn-lt"/>
                <a:cs typeface="+mn-lt"/>
              </a:rPr>
              <a:t> </a:t>
            </a:r>
          </a:p>
          <a:p>
            <a:pPr marL="0" indent="0">
              <a:buNone/>
            </a:pPr>
            <a:endParaRPr lang="en-GB" sz="2200" b="1" u="sng">
              <a:ea typeface="Calibri"/>
              <a:cs typeface="Calibri"/>
            </a:endParaRPr>
          </a:p>
        </p:txBody>
      </p:sp>
      <p:pic>
        <p:nvPicPr>
          <p:cNvPr id="4" name="Picture 4" descr="A picture containing building, outdoor, meter, parking&#10;&#10;Description automatically generated">
            <a:extLst>
              <a:ext uri="{FF2B5EF4-FFF2-40B4-BE49-F238E27FC236}">
                <a16:creationId xmlns:a16="http://schemas.microsoft.com/office/drawing/2014/main" id="{88ECAABE-D91D-0603-7DC1-AFBB4BD335B1}"/>
              </a:ext>
            </a:extLst>
          </p:cNvPr>
          <p:cNvPicPr>
            <a:picLocks noChangeAspect="1"/>
          </p:cNvPicPr>
          <p:nvPr/>
        </p:nvPicPr>
        <p:blipFill rotWithShape="1">
          <a:blip r:embed="rId3"/>
          <a:srcRect b="303"/>
          <a:stretch/>
        </p:blipFill>
        <p:spPr>
          <a:xfrm>
            <a:off x="6099048" y="707787"/>
            <a:ext cx="5458968" cy="5442426"/>
          </a:xfrm>
          <a:prstGeom prst="rect">
            <a:avLst/>
          </a:prstGeom>
        </p:spPr>
      </p:pic>
    </p:spTree>
    <p:extLst>
      <p:ext uri="{BB962C8B-B14F-4D97-AF65-F5344CB8AC3E}">
        <p14:creationId xmlns:p14="http://schemas.microsoft.com/office/powerpoint/2010/main" val="2975849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5E445-AA18-F621-B556-D52AFC503833}"/>
              </a:ext>
            </a:extLst>
          </p:cNvPr>
          <p:cNvSpPr>
            <a:spLocks noGrp="1"/>
          </p:cNvSpPr>
          <p:nvPr>
            <p:ph type="title"/>
          </p:nvPr>
        </p:nvSpPr>
        <p:spPr>
          <a:xfrm>
            <a:off x="630936" y="640080"/>
            <a:ext cx="4818888" cy="1481328"/>
          </a:xfrm>
        </p:spPr>
        <p:txBody>
          <a:bodyPr anchor="b">
            <a:normAutofit/>
          </a:bodyPr>
          <a:lstStyle/>
          <a:p>
            <a:r>
              <a:rPr lang="en-GB" sz="3000">
                <a:ea typeface="Calibri Light"/>
                <a:cs typeface="Calibri Light"/>
              </a:rPr>
              <a:t>Ethical considerations of doorbell footage/ dashcams</a:t>
            </a:r>
            <a:endParaRPr lang="en-GB" sz="3000"/>
          </a:p>
        </p:txBody>
      </p:sp>
      <p:sp>
        <p:nvSpPr>
          <p:cNvPr id="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DE614-EA93-E13F-3187-E64294664EDF}"/>
              </a:ext>
            </a:extLst>
          </p:cNvPr>
          <p:cNvSpPr>
            <a:spLocks noGrp="1"/>
          </p:cNvSpPr>
          <p:nvPr>
            <p:ph idx="1"/>
          </p:nvPr>
        </p:nvSpPr>
        <p:spPr>
          <a:xfrm>
            <a:off x="630936" y="2660904"/>
            <a:ext cx="4818888" cy="3547872"/>
          </a:xfrm>
        </p:spPr>
        <p:txBody>
          <a:bodyPr vert="horz" lIns="91440" tIns="45720" rIns="91440" bIns="45720" rtlCol="0" anchor="t">
            <a:normAutofit/>
          </a:bodyPr>
          <a:lstStyle/>
          <a:p>
            <a:pPr marL="0" indent="0">
              <a:buNone/>
            </a:pPr>
            <a:r>
              <a:rPr lang="en-GB" sz="2200" b="1" u="sng">
                <a:ea typeface="Calibri"/>
                <a:cs typeface="Calibri"/>
              </a:rPr>
              <a:t>Ethical considerations-</a:t>
            </a:r>
            <a:endParaRPr lang="en-US" sz="2200">
              <a:ea typeface="Calibri"/>
              <a:cs typeface="Calibri"/>
            </a:endParaRPr>
          </a:p>
          <a:p>
            <a:r>
              <a:rPr lang="en-GB" sz="2200">
                <a:ea typeface="Calibri"/>
                <a:cs typeface="Calibri"/>
              </a:rPr>
              <a:t>Evidence is in the hands of citizens which can interfere with criminal investigations</a:t>
            </a:r>
            <a:endParaRPr lang="en-US" sz="2200">
              <a:ea typeface="Calibri"/>
              <a:cs typeface="Calibri"/>
            </a:endParaRPr>
          </a:p>
          <a:p>
            <a:r>
              <a:rPr lang="en-GB" sz="2200">
                <a:ea typeface="Calibri"/>
                <a:cs typeface="Calibri"/>
              </a:rPr>
              <a:t>Sharing on social media can lead to vigilantism</a:t>
            </a:r>
          </a:p>
          <a:p>
            <a:r>
              <a:rPr lang="en-GB" sz="2200">
                <a:ea typeface="Calibri"/>
                <a:cs typeface="Calibri"/>
              </a:rPr>
              <a:t>"Armchair detectives" can impact on criminal investigations</a:t>
            </a:r>
          </a:p>
        </p:txBody>
      </p:sp>
      <p:pic>
        <p:nvPicPr>
          <p:cNvPr id="13" name="Picture 12">
            <a:extLst>
              <a:ext uri="{FF2B5EF4-FFF2-40B4-BE49-F238E27FC236}">
                <a16:creationId xmlns:a16="http://schemas.microsoft.com/office/drawing/2014/main" id="{B99E00F6-FD7C-A358-8EC1-5DDC4B4920BA}"/>
              </a:ext>
            </a:extLst>
          </p:cNvPr>
          <p:cNvPicPr>
            <a:picLocks noChangeAspect="1"/>
          </p:cNvPicPr>
          <p:nvPr/>
        </p:nvPicPr>
        <p:blipFill rotWithShape="1">
          <a:blip r:embed="rId2"/>
          <a:srcRect r="50058"/>
          <a:stretch/>
        </p:blipFill>
        <p:spPr>
          <a:xfrm>
            <a:off x="6352368" y="640080"/>
            <a:ext cx="4952328" cy="5577840"/>
          </a:xfrm>
          <a:prstGeom prst="rect">
            <a:avLst/>
          </a:prstGeom>
        </p:spPr>
      </p:pic>
    </p:spTree>
    <p:extLst>
      <p:ext uri="{BB962C8B-B14F-4D97-AF65-F5344CB8AC3E}">
        <p14:creationId xmlns:p14="http://schemas.microsoft.com/office/powerpoint/2010/main" val="2162976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art of a person">
            <a:extLst>
              <a:ext uri="{FF2B5EF4-FFF2-40B4-BE49-F238E27FC236}">
                <a16:creationId xmlns:a16="http://schemas.microsoft.com/office/drawing/2014/main" id="{B3F2D526-0E7E-7720-17F5-9B017F4B25AA}"/>
              </a:ext>
            </a:extLst>
          </p:cNvPr>
          <p:cNvPicPr>
            <a:picLocks noChangeAspect="1"/>
          </p:cNvPicPr>
          <p:nvPr/>
        </p:nvPicPr>
        <p:blipFill rotWithShape="1">
          <a:blip r:embed="rId2"/>
          <a:srcRect t="19616" r="3" b="23973"/>
          <a:stretch/>
        </p:blipFill>
        <p:spPr>
          <a:xfrm>
            <a:off x="-3447" y="-1"/>
            <a:ext cx="12195447" cy="6879745"/>
          </a:xfrm>
          <a:prstGeom prst="rect">
            <a:avLst/>
          </a:prstGeom>
        </p:spPr>
      </p:pic>
      <p:sp>
        <p:nvSpPr>
          <p:cNvPr id="2" name="Title 1">
            <a:extLst>
              <a:ext uri="{FF2B5EF4-FFF2-40B4-BE49-F238E27FC236}">
                <a16:creationId xmlns:a16="http://schemas.microsoft.com/office/drawing/2014/main" id="{EBBADCFF-5DB2-4F02-172A-8345FE3BEF02}"/>
              </a:ext>
            </a:extLst>
          </p:cNvPr>
          <p:cNvSpPr>
            <a:spLocks noGrp="1"/>
          </p:cNvSpPr>
          <p:nvPr>
            <p:ph type="title"/>
          </p:nvPr>
        </p:nvSpPr>
        <p:spPr>
          <a:xfrm>
            <a:off x="859028" y="4121944"/>
            <a:ext cx="7927785" cy="1620665"/>
          </a:xfrm>
        </p:spPr>
        <p:txBody>
          <a:bodyPr vert="horz" lIns="91440" tIns="45720" rIns="91440" bIns="45720" rtlCol="0" anchor="b">
            <a:normAutofit/>
          </a:bodyPr>
          <a:lstStyle/>
          <a:p>
            <a:r>
              <a:rPr lang="en-US" sz="4000">
                <a:solidFill>
                  <a:srgbClr val="FFFFFF"/>
                </a:solidFill>
              </a:rPr>
              <a:t>Facial recognition</a:t>
            </a:r>
          </a:p>
        </p:txBody>
      </p:sp>
    </p:spTree>
    <p:extLst>
      <p:ext uri="{BB962C8B-B14F-4D97-AF65-F5344CB8AC3E}">
        <p14:creationId xmlns:p14="http://schemas.microsoft.com/office/powerpoint/2010/main" val="18655760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9111479-8822-A288-FFC9-67FC678E547B}"/>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cs typeface="Calibri Light"/>
              </a:rPr>
              <a:t>Facial recognition</a:t>
            </a:r>
            <a:endParaRPr lang="en-GB" sz="5400">
              <a:solidFill>
                <a:srgbClr val="FFFFFF"/>
              </a:solidFill>
            </a:endParaRPr>
          </a:p>
        </p:txBody>
      </p:sp>
      <p:sp>
        <p:nvSpPr>
          <p:cNvPr id="3" name="Content Placeholder 2">
            <a:extLst>
              <a:ext uri="{FF2B5EF4-FFF2-40B4-BE49-F238E27FC236}">
                <a16:creationId xmlns:a16="http://schemas.microsoft.com/office/drawing/2014/main" id="{B40DB0E1-EA3E-E4F9-FC34-809563F95816}"/>
              </a:ext>
            </a:extLst>
          </p:cNvPr>
          <p:cNvSpPr>
            <a:spLocks noGrp="1"/>
          </p:cNvSpPr>
          <p:nvPr>
            <p:ph idx="1"/>
          </p:nvPr>
        </p:nvSpPr>
        <p:spPr>
          <a:xfrm>
            <a:off x="6095999" y="882315"/>
            <a:ext cx="5254754" cy="5294647"/>
          </a:xfrm>
        </p:spPr>
        <p:txBody>
          <a:bodyPr vert="horz" lIns="91440" tIns="45720" rIns="91440" bIns="45720" rtlCol="0">
            <a:normAutofit/>
          </a:bodyPr>
          <a:lstStyle/>
          <a:p>
            <a:r>
              <a:rPr lang="en-GB" sz="2200">
                <a:ea typeface="+mn-lt"/>
                <a:cs typeface="+mn-lt"/>
                <a:hlinkClick r:id="rId2"/>
              </a:rPr>
              <a:t>https://eur01.safelinks.protection.outlook.com/?url=https%3A%2F%2Fwww.ft.com%2Fvideo%2F611e0444-25d1-40ec-8adb-e888fb6dd25f&amp;data=05%7C01%7Cs.france%40uwtsd.ac.uk%7C0556b7b3aa9b4018abb608dbec201e8f%7C4e0f11f9046e45059cb8db2152311e21%7C0%7C0%7C638363394947960685%7CUnknown%7CTWFpbGZsb3d8eyJWIjoiMC4wLjAwMDAiLCJQIjoiV2luMzIiLCJBTiI6Ik1haWwiLCJXVCI6Mn0%3D%7C3000%7C%7C%7C&amp;sdata=XKG9JktccowIYL%2FT4cfuSK5JQfkRq3%2BJ%2FgNLVHAdVsE%3D&amp;reserved=0</a:t>
            </a:r>
            <a:endParaRPr lang="en-GB" sz="2200">
              <a:ea typeface="+mn-lt"/>
              <a:cs typeface="+mn-lt"/>
            </a:endParaRPr>
          </a:p>
          <a:p>
            <a:endParaRPr lang="en-GB" sz="2200">
              <a:cs typeface="Calibri"/>
            </a:endParaRPr>
          </a:p>
        </p:txBody>
      </p:sp>
    </p:spTree>
    <p:extLst>
      <p:ext uri="{BB962C8B-B14F-4D97-AF65-F5344CB8AC3E}">
        <p14:creationId xmlns:p14="http://schemas.microsoft.com/office/powerpoint/2010/main" val="329555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8D3EA-8DBB-4842-F5D8-E86E3E74764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Module Questionnaire </a:t>
            </a:r>
          </a:p>
        </p:txBody>
      </p:sp>
      <p:pic>
        <p:nvPicPr>
          <p:cNvPr id="4" name="Content Placeholder 3" descr="A screenshot of a survey&#10;&#10;Description automatically generated">
            <a:extLst>
              <a:ext uri="{FF2B5EF4-FFF2-40B4-BE49-F238E27FC236}">
                <a16:creationId xmlns:a16="http://schemas.microsoft.com/office/drawing/2014/main" id="{941FE481-B781-EF28-CC26-39B39BC2C1D9}"/>
              </a:ext>
            </a:extLst>
          </p:cNvPr>
          <p:cNvPicPr>
            <a:picLocks noGrp="1" noChangeAspect="1"/>
          </p:cNvPicPr>
          <p:nvPr>
            <p:ph idx="1"/>
          </p:nvPr>
        </p:nvPicPr>
        <p:blipFill>
          <a:blip r:embed="rId2"/>
          <a:stretch>
            <a:fillRect/>
          </a:stretch>
        </p:blipFill>
        <p:spPr>
          <a:xfrm>
            <a:off x="5813798" y="643466"/>
            <a:ext cx="4707736" cy="5568739"/>
          </a:xfrm>
          <a:prstGeom prst="rect">
            <a:avLst/>
          </a:prstGeom>
        </p:spPr>
      </p:pic>
    </p:spTree>
    <p:extLst>
      <p:ext uri="{BB962C8B-B14F-4D97-AF65-F5344CB8AC3E}">
        <p14:creationId xmlns:p14="http://schemas.microsoft.com/office/powerpoint/2010/main" val="29936014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D66E1-E77C-5E2F-1E98-5CEE9DF19803}"/>
              </a:ext>
            </a:extLst>
          </p:cNvPr>
          <p:cNvSpPr>
            <a:spLocks noGrp="1"/>
          </p:cNvSpPr>
          <p:nvPr>
            <p:ph type="title"/>
          </p:nvPr>
        </p:nvSpPr>
        <p:spPr>
          <a:xfrm>
            <a:off x="640080" y="325369"/>
            <a:ext cx="4368602" cy="1956841"/>
          </a:xfrm>
        </p:spPr>
        <p:txBody>
          <a:bodyPr anchor="b">
            <a:normAutofit/>
          </a:bodyPr>
          <a:lstStyle/>
          <a:p>
            <a:r>
              <a:rPr lang="en-GB" sz="5400">
                <a:cs typeface="Calibri Light"/>
              </a:rPr>
              <a:t>Next week</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9894AA-D8C5-1BAE-BDE3-0E0BC587E4E9}"/>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cs typeface="Calibri"/>
              </a:rPr>
              <a:t>Draft session- Please book in</a:t>
            </a:r>
            <a:endParaRPr lang="en-GB" sz="2200"/>
          </a:p>
        </p:txBody>
      </p:sp>
      <p:pic>
        <p:nvPicPr>
          <p:cNvPr id="5" name="Picture 4" descr="Writing an appointment on a paper agenda">
            <a:extLst>
              <a:ext uri="{FF2B5EF4-FFF2-40B4-BE49-F238E27FC236}">
                <a16:creationId xmlns:a16="http://schemas.microsoft.com/office/drawing/2014/main" id="{63FB45DB-C63D-E8DC-F379-6DEF6D5A7ABF}"/>
              </a:ext>
            </a:extLst>
          </p:cNvPr>
          <p:cNvPicPr>
            <a:picLocks noChangeAspect="1"/>
          </p:cNvPicPr>
          <p:nvPr/>
        </p:nvPicPr>
        <p:blipFill rotWithShape="1">
          <a:blip r:embed="rId2"/>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5368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Evidence based policing Week 10</vt:lpstr>
      <vt:lpstr>Aims for today</vt:lpstr>
      <vt:lpstr>Assignment 2</vt:lpstr>
      <vt:lpstr>Code of Ethics </vt:lpstr>
      <vt:lpstr>PowerPoint Presentation</vt:lpstr>
      <vt:lpstr>Task</vt:lpstr>
      <vt:lpstr>Can you see any ethical considerations with the following?</vt:lpstr>
      <vt:lpstr>Surveillance </vt:lpstr>
      <vt:lpstr>Ethical considerations surrounding surveillance </vt:lpstr>
      <vt:lpstr>Privacy and autonomy</vt:lpstr>
      <vt:lpstr>Data protection and security </vt:lpstr>
      <vt:lpstr>Consent and Legitimacy</vt:lpstr>
      <vt:lpstr>International and Global implications</vt:lpstr>
      <vt:lpstr>Body Worn Video's</vt:lpstr>
      <vt:lpstr>Ethical considerations of BWV</vt:lpstr>
      <vt:lpstr>PowerPoint Presentation</vt:lpstr>
      <vt:lpstr>PowerPoint Presentation</vt:lpstr>
      <vt:lpstr>ANPR</vt:lpstr>
      <vt:lpstr>Ethical considerations- ANPR </vt:lpstr>
      <vt:lpstr>Paul Chapman</vt:lpstr>
      <vt:lpstr>Doorbell footage/ Dash cams</vt:lpstr>
      <vt:lpstr>Ethical considerations of doorbell footage/ dashcams</vt:lpstr>
      <vt:lpstr>Facial recognition</vt:lpstr>
      <vt:lpstr>Facial recognition</vt:lpstr>
      <vt:lpstr>Module Questionnaire </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127</cp:revision>
  <dcterms:created xsi:type="dcterms:W3CDTF">2023-11-28T15:33:00Z</dcterms:created>
  <dcterms:modified xsi:type="dcterms:W3CDTF">2023-12-07T09:57:29Z</dcterms:modified>
</cp:coreProperties>
</file>