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7CD47-BD22-4057-8882-36E89EBDD414}" type="datetimeFigureOut">
              <a:t>2/16/2023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D50B04-2703-4115-A26B-D0E9193BE4A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713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Weekday menu</a:t>
            </a:r>
          </a:p>
          <a:p>
            <a:r>
              <a:rPr lang="en-US" dirty="0"/>
              <a:t>Starter</a:t>
            </a:r>
          </a:p>
          <a:p>
            <a:r>
              <a:rPr lang="en-US" dirty="0"/>
              <a:t>Sausages served with mashed potato</a:t>
            </a:r>
          </a:p>
          <a:p>
            <a:endParaRPr lang="en-US" dirty="0"/>
          </a:p>
          <a:p>
            <a:r>
              <a:rPr lang="en-US" dirty="0"/>
              <a:t>mashed potato served with peas and gravy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baked beans served with fresh salads </a:t>
            </a:r>
          </a:p>
          <a:p>
            <a:r>
              <a:rPr lang="en-US" dirty="0"/>
              <a:t>Mushrooms served with </a:t>
            </a:r>
            <a:r>
              <a:rPr lang="en-US" dirty="0" err="1"/>
              <a:t>french</a:t>
            </a:r>
            <a:r>
              <a:rPr lang="en-US" dirty="0"/>
              <a:t> fries</a:t>
            </a:r>
          </a:p>
          <a:p>
            <a:r>
              <a:rPr lang="en-US" dirty="0"/>
              <a:t>Bacon served with tomato sauce</a:t>
            </a:r>
          </a:p>
          <a:p>
            <a:r>
              <a:rPr lang="en-US" dirty="0"/>
              <a:t>roast potato served with green chilies</a:t>
            </a:r>
          </a:p>
          <a:p>
            <a:endParaRPr lang="en-US" dirty="0"/>
          </a:p>
          <a:p>
            <a:r>
              <a:rPr lang="en-US" dirty="0"/>
              <a:t>Platter</a:t>
            </a:r>
          </a:p>
          <a:p>
            <a:r>
              <a:rPr lang="en-US" dirty="0"/>
              <a:t>Shepherd's pie served with mashed potatoes </a:t>
            </a:r>
          </a:p>
          <a:p>
            <a:r>
              <a:rPr lang="en-US" dirty="0"/>
              <a:t>Fish served with chips</a:t>
            </a:r>
          </a:p>
          <a:p>
            <a:r>
              <a:rPr lang="en-US" dirty="0"/>
              <a:t>Chicken tikka masala served with </a:t>
            </a:r>
            <a:r>
              <a:rPr lang="en-US" dirty="0" err="1"/>
              <a:t>bombay</a:t>
            </a:r>
            <a:r>
              <a:rPr lang="en-US" dirty="0"/>
              <a:t> potatoes</a:t>
            </a:r>
          </a:p>
          <a:p>
            <a:r>
              <a:rPr lang="en-US" dirty="0"/>
              <a:t>Kidney pie served with vegetable samosa</a:t>
            </a:r>
          </a:p>
          <a:p>
            <a:r>
              <a:rPr lang="en-US" dirty="0"/>
              <a:t>Eton Mess served with vegetable rice</a:t>
            </a:r>
          </a:p>
          <a:p>
            <a:endParaRPr lang="en-US" dirty="0"/>
          </a:p>
          <a:p>
            <a:r>
              <a:rPr lang="en-US" dirty="0"/>
              <a:t>Weekend menu</a:t>
            </a:r>
          </a:p>
          <a:p>
            <a:r>
              <a:rPr lang="en-US" dirty="0"/>
              <a:t>Starter </a:t>
            </a:r>
          </a:p>
          <a:p>
            <a:r>
              <a:rPr lang="en-US" dirty="0"/>
              <a:t>Cured salmon served with orange salad</a:t>
            </a:r>
          </a:p>
          <a:p>
            <a:r>
              <a:rPr lang="en-US" dirty="0"/>
              <a:t>Hot smoked salmon served with spring onions</a:t>
            </a:r>
          </a:p>
          <a:p>
            <a:r>
              <a:rPr lang="en-US" dirty="0"/>
              <a:t>Halloumi served with orange salad</a:t>
            </a:r>
          </a:p>
          <a:p>
            <a:r>
              <a:rPr lang="en-US" dirty="0"/>
              <a:t>Baked feta served with </a:t>
            </a:r>
            <a:r>
              <a:rPr lang="en-US" dirty="0" err="1"/>
              <a:t>chilli</a:t>
            </a:r>
            <a:r>
              <a:rPr lang="en-US" dirty="0"/>
              <a:t> honey</a:t>
            </a:r>
          </a:p>
          <a:p>
            <a:r>
              <a:rPr lang="en-US" dirty="0"/>
              <a:t>Potted crab served with lettuce and tomato sauce</a:t>
            </a:r>
          </a:p>
          <a:p>
            <a:endParaRPr lang="en-US" dirty="0"/>
          </a:p>
          <a:p>
            <a:r>
              <a:rPr lang="en-US" dirty="0"/>
              <a:t>Platter </a:t>
            </a:r>
          </a:p>
          <a:p>
            <a:r>
              <a:rPr lang="en-US" dirty="0"/>
              <a:t>Grilled chicken served with cranberry sauce</a:t>
            </a:r>
          </a:p>
          <a:p>
            <a:r>
              <a:rPr lang="en-US" dirty="0"/>
              <a:t>Roast beef served with balsamic mushroom</a:t>
            </a:r>
          </a:p>
          <a:p>
            <a:r>
              <a:rPr lang="en-US" dirty="0"/>
              <a:t>Eton mess served with vegetable rice</a:t>
            </a:r>
          </a:p>
          <a:p>
            <a:r>
              <a:rPr lang="en-US" dirty="0"/>
              <a:t>Cornish pasty served with the lettuce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D50B04-2703-4115-A26B-D0E9193BE4A2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165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Soup</a:t>
            </a:r>
          </a:p>
          <a:p>
            <a:r>
              <a:rPr lang="en-US" dirty="0"/>
              <a:t>French onion soup</a:t>
            </a:r>
          </a:p>
          <a:p>
            <a:r>
              <a:rPr lang="en-US" dirty="0"/>
              <a:t>Espagnole soup</a:t>
            </a:r>
          </a:p>
          <a:p>
            <a:r>
              <a:rPr lang="en-US" dirty="0"/>
              <a:t>Vegetable soup</a:t>
            </a:r>
          </a:p>
          <a:p>
            <a:r>
              <a:rPr lang="en-US" dirty="0"/>
              <a:t>Pumpkin soup</a:t>
            </a:r>
          </a:p>
          <a:p>
            <a:r>
              <a:rPr lang="en-US" dirty="0"/>
              <a:t>Lentil soup</a:t>
            </a:r>
          </a:p>
          <a:p>
            <a:r>
              <a:rPr lang="en-US" dirty="0"/>
              <a:t>Carrot and coriander soup</a:t>
            </a:r>
          </a:p>
          <a:p>
            <a:r>
              <a:rPr lang="en-US" dirty="0"/>
              <a:t>Tomato soup</a:t>
            </a:r>
          </a:p>
          <a:p>
            <a:endParaRPr lang="en-US" dirty="0"/>
          </a:p>
          <a:p>
            <a:r>
              <a:rPr lang="en-US" dirty="0"/>
              <a:t>Soft drinks </a:t>
            </a:r>
          </a:p>
          <a:p>
            <a:r>
              <a:rPr lang="en-US" dirty="0"/>
              <a:t>Nescafe</a:t>
            </a:r>
          </a:p>
          <a:p>
            <a:r>
              <a:rPr lang="en-US" dirty="0"/>
              <a:t>Fanta</a:t>
            </a:r>
          </a:p>
          <a:p>
            <a:r>
              <a:rPr lang="en-US" dirty="0" err="1"/>
              <a:t>Ribenna</a:t>
            </a:r>
            <a:r>
              <a:rPr lang="en-US" dirty="0"/>
              <a:t> </a:t>
            </a:r>
          </a:p>
          <a:p>
            <a:r>
              <a:rPr lang="en-US" dirty="0"/>
              <a:t>Robinsons</a:t>
            </a:r>
          </a:p>
          <a:p>
            <a:r>
              <a:rPr lang="en-US" dirty="0"/>
              <a:t>Sprite</a:t>
            </a:r>
          </a:p>
          <a:p>
            <a:r>
              <a:rPr lang="en-US" dirty="0"/>
              <a:t>Red bull </a:t>
            </a:r>
          </a:p>
          <a:p>
            <a:endParaRPr lang="en-US" dirty="0"/>
          </a:p>
          <a:p>
            <a:r>
              <a:rPr lang="en-US" dirty="0"/>
              <a:t>Wines </a:t>
            </a:r>
          </a:p>
          <a:p>
            <a:r>
              <a:rPr lang="en-US" dirty="0"/>
              <a:t>Red wine</a:t>
            </a:r>
          </a:p>
          <a:p>
            <a:r>
              <a:rPr lang="en-US" dirty="0"/>
              <a:t>Merlot</a:t>
            </a:r>
          </a:p>
          <a:p>
            <a:r>
              <a:rPr lang="en-US" dirty="0"/>
              <a:t>Chardonnay</a:t>
            </a:r>
          </a:p>
          <a:p>
            <a:r>
              <a:rPr lang="en-US" dirty="0"/>
              <a:t>Shiraz </a:t>
            </a:r>
          </a:p>
          <a:p>
            <a:r>
              <a:rPr lang="en-US" dirty="0"/>
              <a:t>Grenache</a:t>
            </a:r>
          </a:p>
          <a:p>
            <a:r>
              <a:rPr lang="en-US" dirty="0"/>
              <a:t>Tempranillo</a:t>
            </a:r>
          </a:p>
          <a:p>
            <a:r>
              <a:rPr lang="en-US" dirty="0"/>
              <a:t>Pinot noir </a:t>
            </a:r>
          </a:p>
          <a:p>
            <a:r>
              <a:rPr lang="en-US" dirty="0"/>
              <a:t>Malbec </a:t>
            </a:r>
          </a:p>
          <a:p>
            <a:endParaRPr lang="en-US" dirty="0"/>
          </a:p>
          <a:p>
            <a:r>
              <a:rPr lang="en-US" dirty="0"/>
              <a:t>The live band will be available for Valentine's Day.</a:t>
            </a:r>
          </a:p>
          <a:p>
            <a:r>
              <a:rPr lang="en-US" dirty="0"/>
              <a:t>Note </a:t>
            </a:r>
          </a:p>
          <a:p>
            <a:r>
              <a:rPr lang="en-US" dirty="0"/>
              <a:t>Please inform staff of your food allergies before ordering.</a:t>
            </a:r>
          </a:p>
          <a:p>
            <a:r>
              <a:rPr lang="en-US" dirty="0"/>
              <a:t>For online order</a:t>
            </a:r>
          </a:p>
          <a:p>
            <a:r>
              <a:rPr lang="en-US" dirty="0"/>
              <a:t>Please make a deposit before placing your online food order.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D50B04-2703-4115-A26B-D0E9193BE4A2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575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Ahmed, M., Jones, E., Redmond, E., </a:t>
            </a:r>
            <a:r>
              <a:rPr lang="en-US" dirty="0" err="1"/>
              <a:t>Hewedi</a:t>
            </a:r>
            <a:r>
              <a:rPr lang="en-US" dirty="0"/>
              <a:t>, M., Wingert, A. and Gad El Rab, M., 2015. Food production and service in UK hospitals. </a:t>
            </a:r>
            <a:r>
              <a:rPr lang="en-US" i="1" dirty="0"/>
              <a:t>International journal of health care quality assurance</a:t>
            </a:r>
            <a:r>
              <a:rPr lang="en-US" dirty="0"/>
              <a:t>, </a:t>
            </a:r>
            <a:r>
              <a:rPr lang="en-US" i="1" dirty="0"/>
              <a:t>28</a:t>
            </a:r>
            <a:r>
              <a:rPr lang="en-US" dirty="0"/>
              <a:t>(1), pp.40-54.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Bell, D. and Valentine, G., 2013. </a:t>
            </a:r>
            <a:r>
              <a:rPr lang="en-US" i="1" dirty="0"/>
              <a:t>Consuming geographies: We are where we eat</a:t>
            </a:r>
            <a:r>
              <a:rPr lang="en-US" dirty="0"/>
              <a:t>. Routledge.</a:t>
            </a:r>
            <a:endParaRPr lang="en-US" dirty="0"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Robbins, M.P., Evans, G., Valentine, J., </a:t>
            </a:r>
            <a:r>
              <a:rPr lang="en-US" dirty="0" err="1"/>
              <a:t>Donnison</a:t>
            </a:r>
            <a:r>
              <a:rPr lang="en-US" dirty="0"/>
              <a:t>, I.S. and Allison, G.G., 2012. New opportunities for the exploitation of energy crops by thermochemical conversion in Northern Europe and the UK. </a:t>
            </a:r>
            <a:r>
              <a:rPr lang="en-US" i="1" dirty="0"/>
              <a:t>Progress in Energy and Combustion Science</a:t>
            </a:r>
            <a:r>
              <a:rPr lang="en-US" dirty="0"/>
              <a:t>, </a:t>
            </a:r>
            <a:r>
              <a:rPr lang="en-US" i="1" dirty="0"/>
              <a:t>38</a:t>
            </a:r>
            <a:r>
              <a:rPr lang="en-US" dirty="0"/>
              <a:t>(2), pp.138-155.</a:t>
            </a:r>
            <a:endParaRPr lang="en-US" dirty="0"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Sims, R., 2010. Putting place on the menu: The negotiation of locality in UK food tourism, from production to consumption. </a:t>
            </a:r>
            <a:r>
              <a:rPr lang="en-US" i="1" dirty="0"/>
              <a:t>Journal of rural Studies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(2), pp.105-115.</a:t>
            </a:r>
            <a:endParaRPr lang="en-US" dirty="0"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Valentine, A.Z. and Knibb, R.C., 2011. Exploring quality of life in families of children living with and without a severe food allergy. </a:t>
            </a:r>
            <a:r>
              <a:rPr lang="en-US" i="1" dirty="0"/>
              <a:t>Appetite</a:t>
            </a:r>
            <a:r>
              <a:rPr lang="en-US" dirty="0"/>
              <a:t>, </a:t>
            </a:r>
            <a:r>
              <a:rPr lang="en-US" i="1" dirty="0"/>
              <a:t>57</a:t>
            </a:r>
            <a:r>
              <a:rPr lang="en-US" dirty="0"/>
              <a:t>(2), pp.467-474.</a:t>
            </a:r>
            <a:endParaRPr lang="en-US" dirty="0"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Valentine, J., Clifton‐Brown, J., Hastings, A., Robson, P., Allison, G. and Smith, P., 2012. Food vs. fuel: the use of land for lignocellulosic ‘next </a:t>
            </a:r>
            <a:r>
              <a:rPr lang="en-US" dirty="0" err="1"/>
              <a:t>generation’energy</a:t>
            </a:r>
            <a:r>
              <a:rPr lang="en-US" dirty="0"/>
              <a:t> crops that minimize competition with primary food production. </a:t>
            </a:r>
            <a:r>
              <a:rPr lang="en-US" i="1" dirty="0" err="1"/>
              <a:t>Gcb</a:t>
            </a:r>
            <a:r>
              <a:rPr lang="en-US" i="1" dirty="0"/>
              <a:t> Bioenergy</a:t>
            </a:r>
            <a:r>
              <a:rPr lang="en-US" dirty="0"/>
              <a:t>, </a:t>
            </a:r>
            <a:r>
              <a:rPr lang="en-US" i="1" dirty="0"/>
              <a:t>4</a:t>
            </a:r>
            <a:r>
              <a:rPr lang="en-US" dirty="0"/>
              <a:t>(1), pp.1-19.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D50B04-2703-4115-A26B-D0E9193BE4A2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908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 /><Relationship Id="rId13" Type="http://schemas.openxmlformats.org/officeDocument/2006/relationships/image" Target="../media/image11.png" /><Relationship Id="rId3" Type="http://schemas.openxmlformats.org/officeDocument/2006/relationships/image" Target="../media/image1.png" /><Relationship Id="rId7" Type="http://schemas.openxmlformats.org/officeDocument/2006/relationships/image" Target="../media/image5.png" /><Relationship Id="rId12" Type="http://schemas.openxmlformats.org/officeDocument/2006/relationships/image" Target="../media/image10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png" /><Relationship Id="rId11" Type="http://schemas.openxmlformats.org/officeDocument/2006/relationships/image" Target="../media/image9.png" /><Relationship Id="rId5" Type="http://schemas.openxmlformats.org/officeDocument/2006/relationships/image" Target="../media/image3.png" /><Relationship Id="rId10" Type="http://schemas.openxmlformats.org/officeDocument/2006/relationships/image" Target="../media/image8.png" /><Relationship Id="rId4" Type="http://schemas.openxmlformats.org/officeDocument/2006/relationships/image" Target="../media/image2.png" /><Relationship Id="rId9" Type="http://schemas.openxmlformats.org/officeDocument/2006/relationships/image" Target="../media/image7.png" /><Relationship Id="rId14" Type="http://schemas.openxmlformats.org/officeDocument/2006/relationships/image" Target="../media/image12.png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 /><Relationship Id="rId13" Type="http://schemas.openxmlformats.org/officeDocument/2006/relationships/image" Target="../media/image22.png" /><Relationship Id="rId3" Type="http://schemas.openxmlformats.org/officeDocument/2006/relationships/image" Target="../media/image9.png" /><Relationship Id="rId7" Type="http://schemas.openxmlformats.org/officeDocument/2006/relationships/image" Target="../media/image16.png" /><Relationship Id="rId12" Type="http://schemas.openxmlformats.org/officeDocument/2006/relationships/image" Target="../media/image21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5.png" /><Relationship Id="rId11" Type="http://schemas.openxmlformats.org/officeDocument/2006/relationships/image" Target="../media/image20.png" /><Relationship Id="rId5" Type="http://schemas.openxmlformats.org/officeDocument/2006/relationships/image" Target="../media/image14.png" /><Relationship Id="rId10" Type="http://schemas.openxmlformats.org/officeDocument/2006/relationships/image" Target="../media/image19.png" /><Relationship Id="rId4" Type="http://schemas.openxmlformats.org/officeDocument/2006/relationships/image" Target="../media/image13.png" /><Relationship Id="rId9" Type="http://schemas.openxmlformats.org/officeDocument/2006/relationships/image" Target="../media/image18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E3DD0E-793E-03F6-9712-2A654305182A}"/>
              </a:ext>
            </a:extLst>
          </p:cNvPr>
          <p:cNvSpPr txBox="1"/>
          <p:nvPr/>
        </p:nvSpPr>
        <p:spPr>
          <a:xfrm>
            <a:off x="6080" y="-2218"/>
            <a:ext cx="5721119" cy="674030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b="1" dirty="0">
              <a:solidFill>
                <a:srgbClr val="7030A0"/>
              </a:solidFill>
              <a:highlight>
                <a:srgbClr val="FF0000"/>
              </a:highlight>
              <a:ea typeface="+mn-lt"/>
              <a:cs typeface="+mn-lt"/>
            </a:endParaRPr>
          </a:p>
          <a:p>
            <a:r>
              <a:rPr lang="en-US" b="1" dirty="0">
                <a:solidFill>
                  <a:srgbClr val="7030A0"/>
                </a:solidFill>
                <a:highlight>
                  <a:srgbClr val="FF0000"/>
                </a:highlight>
                <a:ea typeface="+mn-lt"/>
                <a:cs typeface="+mn-lt"/>
              </a:rPr>
              <a:t>WEEKDAY MENU</a:t>
            </a:r>
            <a:endParaRPr lang="en-US" b="1" dirty="0">
              <a:solidFill>
                <a:srgbClr val="7030A0"/>
              </a:solidFill>
              <a:highlight>
                <a:srgbClr val="FF0000"/>
              </a:highlight>
              <a:cs typeface="Calibri"/>
            </a:endParaRPr>
          </a:p>
          <a:p>
            <a:r>
              <a:rPr lang="en-US" b="1" dirty="0">
                <a:solidFill>
                  <a:srgbClr val="92D050"/>
                </a:solidFill>
                <a:highlight>
                  <a:srgbClr val="00FFFF"/>
                </a:highlight>
                <a:ea typeface="+mn-lt"/>
                <a:cs typeface="+mn-lt"/>
              </a:rPr>
              <a:t>STARTER</a:t>
            </a:r>
            <a:endParaRPr lang="en-US" b="1" dirty="0">
              <a:solidFill>
                <a:srgbClr val="92D050"/>
              </a:solidFill>
              <a:highlight>
                <a:srgbClr val="00FFFF"/>
              </a:highlight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Sausages served with mashed potato </a:t>
            </a:r>
            <a:r>
              <a:rPr lang="en-US" i="1" dirty="0">
                <a:ea typeface="+mn-lt"/>
                <a:cs typeface="+mn-lt"/>
              </a:rPr>
              <a:t>|£4.32</a:t>
            </a:r>
            <a:endParaRPr lang="en-US" i="1" dirty="0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mashed potato served with peas and gravy </a:t>
            </a:r>
            <a:r>
              <a:rPr lang="en-US" i="1" dirty="0">
                <a:ea typeface="+mn-lt"/>
                <a:cs typeface="+mn-lt"/>
              </a:rPr>
              <a:t>|£3.45</a:t>
            </a:r>
          </a:p>
          <a:p>
            <a:r>
              <a:rPr lang="en-US" dirty="0">
                <a:ea typeface="+mn-lt"/>
                <a:cs typeface="+mn-lt"/>
              </a:rPr>
              <a:t>baked beans served with fresh salads </a:t>
            </a:r>
            <a:r>
              <a:rPr lang="en-US" i="1" dirty="0">
                <a:ea typeface="+mn-lt"/>
                <a:cs typeface="+mn-lt"/>
              </a:rPr>
              <a:t>|£5.21</a:t>
            </a:r>
          </a:p>
          <a:p>
            <a:r>
              <a:rPr lang="en-US" dirty="0">
                <a:ea typeface="+mn-lt"/>
                <a:cs typeface="+mn-lt"/>
              </a:rPr>
              <a:t>Mushrooms served with </a:t>
            </a:r>
            <a:r>
              <a:rPr lang="en-US" dirty="0" err="1">
                <a:ea typeface="+mn-lt"/>
                <a:cs typeface="+mn-lt"/>
              </a:rPr>
              <a:t>french</a:t>
            </a:r>
            <a:r>
              <a:rPr lang="en-US" dirty="0">
                <a:ea typeface="+mn-lt"/>
                <a:cs typeface="+mn-lt"/>
              </a:rPr>
              <a:t> fries</a:t>
            </a:r>
            <a:r>
              <a:rPr lang="en-US" i="1" dirty="0">
                <a:ea typeface="+mn-lt"/>
                <a:cs typeface="+mn-lt"/>
              </a:rPr>
              <a:t> |£3.13</a:t>
            </a:r>
          </a:p>
          <a:p>
            <a:r>
              <a:rPr lang="en-US" dirty="0">
                <a:ea typeface="+mn-lt"/>
                <a:cs typeface="+mn-lt"/>
              </a:rPr>
              <a:t>Bacon served with tomato sauce </a:t>
            </a:r>
            <a:r>
              <a:rPr lang="en-US" i="1" dirty="0">
                <a:ea typeface="+mn-lt"/>
                <a:cs typeface="+mn-lt"/>
              </a:rPr>
              <a:t>|£4.12</a:t>
            </a:r>
          </a:p>
          <a:p>
            <a:r>
              <a:rPr lang="en-US" dirty="0">
                <a:ea typeface="+mn-lt"/>
                <a:cs typeface="+mn-lt"/>
              </a:rPr>
              <a:t>roast potato served with green chilies </a:t>
            </a:r>
            <a:r>
              <a:rPr lang="en-US" i="1" dirty="0">
                <a:ea typeface="+mn-lt"/>
                <a:cs typeface="+mn-lt"/>
              </a:rPr>
              <a:t>|£2.98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highlight>
                  <a:srgbClr val="008000"/>
                </a:highlight>
                <a:ea typeface="+mn-lt"/>
                <a:cs typeface="+mn-lt"/>
              </a:rPr>
              <a:t>PLATTER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Shepherd's pie served with mashed potatoes </a:t>
            </a:r>
            <a:r>
              <a:rPr lang="en-US" i="1" dirty="0">
                <a:ea typeface="+mn-lt"/>
                <a:cs typeface="+mn-lt"/>
              </a:rPr>
              <a:t>|£3.78 </a:t>
            </a:r>
            <a:endParaRPr lang="en-US" i="1" dirty="0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Fish served with chips </a:t>
            </a:r>
            <a:r>
              <a:rPr lang="en-US" i="1" dirty="0">
                <a:ea typeface="+mn-lt"/>
                <a:cs typeface="+mn-lt"/>
              </a:rPr>
              <a:t>|£4.32</a:t>
            </a:r>
          </a:p>
          <a:p>
            <a:r>
              <a:rPr lang="en-US" dirty="0">
                <a:ea typeface="+mn-lt"/>
                <a:cs typeface="+mn-lt"/>
              </a:rPr>
              <a:t>Chicken tikka masala served with </a:t>
            </a:r>
            <a:r>
              <a:rPr lang="en-US" dirty="0" err="1">
                <a:ea typeface="+mn-lt"/>
                <a:cs typeface="+mn-lt"/>
              </a:rPr>
              <a:t>bombay</a:t>
            </a:r>
            <a:r>
              <a:rPr lang="en-US" dirty="0">
                <a:ea typeface="+mn-lt"/>
                <a:cs typeface="+mn-lt"/>
              </a:rPr>
              <a:t> potatoes </a:t>
            </a:r>
            <a:r>
              <a:rPr lang="en-US" i="1" dirty="0">
                <a:ea typeface="+mn-lt"/>
                <a:cs typeface="+mn-lt"/>
              </a:rPr>
              <a:t>|£2.4</a:t>
            </a:r>
          </a:p>
          <a:p>
            <a:r>
              <a:rPr lang="en-US" dirty="0">
                <a:ea typeface="+mn-lt"/>
                <a:cs typeface="+mn-lt"/>
              </a:rPr>
              <a:t>Kidney pie served with vegetable samosa </a:t>
            </a:r>
            <a:r>
              <a:rPr lang="en-US" i="1" dirty="0">
                <a:ea typeface="+mn-lt"/>
                <a:cs typeface="+mn-lt"/>
              </a:rPr>
              <a:t>|£1.9</a:t>
            </a:r>
          </a:p>
          <a:p>
            <a:r>
              <a:rPr lang="en-US" dirty="0">
                <a:ea typeface="+mn-lt"/>
                <a:cs typeface="+mn-lt"/>
              </a:rPr>
              <a:t>Eton Mess served with vegetable rice </a:t>
            </a:r>
            <a:r>
              <a:rPr lang="en-US" i="1" dirty="0">
                <a:ea typeface="+mn-lt"/>
                <a:cs typeface="+mn-lt"/>
              </a:rPr>
              <a:t>|£2.8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D44ED8-C33A-E369-5413-205FAF8F92DC}"/>
              </a:ext>
            </a:extLst>
          </p:cNvPr>
          <p:cNvSpPr txBox="1"/>
          <p:nvPr/>
        </p:nvSpPr>
        <p:spPr>
          <a:xfrm>
            <a:off x="5730240" y="-4436"/>
            <a:ext cx="6482217" cy="605308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solidFill>
                  <a:srgbClr val="7030A0"/>
                </a:solidFill>
                <a:highlight>
                  <a:srgbClr val="FF0000"/>
                </a:highlight>
                <a:ea typeface="+mn-lt"/>
                <a:cs typeface="+mn-lt"/>
              </a:rPr>
              <a:t>WEEKEND MENU</a:t>
            </a:r>
            <a:endParaRPr lang="en-US" b="1" dirty="0">
              <a:solidFill>
                <a:srgbClr val="7030A0"/>
              </a:solidFill>
              <a:highlight>
                <a:srgbClr val="FF0000"/>
              </a:highlight>
            </a:endParaRPr>
          </a:p>
          <a:p>
            <a:r>
              <a:rPr lang="en-US" b="1" dirty="0">
                <a:solidFill>
                  <a:srgbClr val="92D050"/>
                </a:solidFill>
                <a:highlight>
                  <a:srgbClr val="00FFFF"/>
                </a:highlight>
                <a:ea typeface="+mn-lt"/>
                <a:cs typeface="+mn-lt"/>
              </a:rPr>
              <a:t>STARTER </a:t>
            </a:r>
          </a:p>
          <a:p>
            <a:r>
              <a:rPr lang="en-US" dirty="0">
                <a:ea typeface="+mn-lt"/>
                <a:cs typeface="+mn-lt"/>
              </a:rPr>
              <a:t>Cured salmon served with orange salad </a:t>
            </a:r>
            <a:r>
              <a:rPr lang="en-US" i="1" dirty="0">
                <a:ea typeface="+mn-lt"/>
                <a:cs typeface="+mn-lt"/>
              </a:rPr>
              <a:t>|£4.2</a:t>
            </a:r>
          </a:p>
          <a:p>
            <a:r>
              <a:rPr lang="en-US" dirty="0">
                <a:ea typeface="+mn-lt"/>
                <a:cs typeface="+mn-lt"/>
              </a:rPr>
              <a:t>Hot smoked salmon served with spring onions</a:t>
            </a:r>
            <a:r>
              <a:rPr lang="en-US" i="1" dirty="0">
                <a:ea typeface="+mn-lt"/>
                <a:cs typeface="+mn-lt"/>
              </a:rPr>
              <a:t> |£3.2</a:t>
            </a:r>
          </a:p>
          <a:p>
            <a:r>
              <a:rPr lang="en-US" dirty="0">
                <a:ea typeface="+mn-lt"/>
                <a:cs typeface="+mn-lt"/>
              </a:rPr>
              <a:t>Halloumi served with orange salad </a:t>
            </a:r>
            <a:r>
              <a:rPr lang="en-US" i="1" dirty="0">
                <a:ea typeface="+mn-lt"/>
                <a:cs typeface="+mn-lt"/>
              </a:rPr>
              <a:t>|£7.3</a:t>
            </a:r>
          </a:p>
          <a:p>
            <a:r>
              <a:rPr lang="en-US" dirty="0">
                <a:ea typeface="+mn-lt"/>
                <a:cs typeface="+mn-lt"/>
              </a:rPr>
              <a:t>Baked feta served with </a:t>
            </a:r>
            <a:r>
              <a:rPr lang="en-US" dirty="0" err="1">
                <a:ea typeface="+mn-lt"/>
                <a:cs typeface="+mn-lt"/>
              </a:rPr>
              <a:t>chilli</a:t>
            </a:r>
            <a:r>
              <a:rPr lang="en-US" dirty="0">
                <a:ea typeface="+mn-lt"/>
                <a:cs typeface="+mn-lt"/>
              </a:rPr>
              <a:t> honey</a:t>
            </a:r>
            <a:r>
              <a:rPr lang="en-US" i="1" dirty="0">
                <a:ea typeface="+mn-lt"/>
                <a:cs typeface="+mn-lt"/>
              </a:rPr>
              <a:t> |£5.3</a:t>
            </a:r>
          </a:p>
          <a:p>
            <a:r>
              <a:rPr lang="en-US" dirty="0">
                <a:ea typeface="+mn-lt"/>
                <a:cs typeface="+mn-lt"/>
              </a:rPr>
              <a:t>Potted crab served with lettuce and tomato sauce</a:t>
            </a:r>
            <a:r>
              <a:rPr lang="en-US" i="1" dirty="0">
                <a:ea typeface="+mn-lt"/>
                <a:cs typeface="+mn-lt"/>
              </a:rPr>
              <a:t>|£2.9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  <a:highlight>
                  <a:srgbClr val="008000"/>
                </a:highlight>
                <a:ea typeface="+mn-lt"/>
                <a:cs typeface="+mn-lt"/>
              </a:rPr>
              <a:t>PLATTER </a:t>
            </a:r>
            <a:endParaRPr lang="en-US" b="1" dirty="0">
              <a:solidFill>
                <a:schemeClr val="accent2">
                  <a:lumMod val="75000"/>
                </a:schemeClr>
              </a:solidFill>
              <a:highlight>
                <a:srgbClr val="008000"/>
              </a:highlight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Grilled chicken served with cranberry sauce</a:t>
            </a:r>
            <a:r>
              <a:rPr lang="en-US" i="1" dirty="0">
                <a:ea typeface="+mn-lt"/>
                <a:cs typeface="+mn-lt"/>
              </a:rPr>
              <a:t> |£4.2</a:t>
            </a:r>
          </a:p>
          <a:p>
            <a:r>
              <a:rPr lang="en-US" dirty="0">
                <a:ea typeface="+mn-lt"/>
                <a:cs typeface="+mn-lt"/>
              </a:rPr>
              <a:t>Roast beef served with balsamic mushroom </a:t>
            </a:r>
            <a:r>
              <a:rPr lang="en-US" i="1" dirty="0">
                <a:ea typeface="+mn-lt"/>
                <a:cs typeface="+mn-lt"/>
              </a:rPr>
              <a:t>|£3.1</a:t>
            </a:r>
          </a:p>
          <a:p>
            <a:r>
              <a:rPr lang="en-US" dirty="0">
                <a:ea typeface="+mn-lt"/>
                <a:cs typeface="+mn-lt"/>
              </a:rPr>
              <a:t>Eton mess served with vegetable rice </a:t>
            </a:r>
            <a:r>
              <a:rPr lang="en-US" i="1" dirty="0">
                <a:ea typeface="+mn-lt"/>
                <a:cs typeface="+mn-lt"/>
              </a:rPr>
              <a:t>|£0.9</a:t>
            </a:r>
          </a:p>
          <a:p>
            <a:r>
              <a:rPr lang="en-US" dirty="0">
                <a:ea typeface="+mn-lt"/>
                <a:cs typeface="+mn-lt"/>
              </a:rPr>
              <a:t>Cornish pasty served with the lettuce </a:t>
            </a:r>
            <a:r>
              <a:rPr lang="en-US" i="1" dirty="0">
                <a:ea typeface="+mn-lt"/>
                <a:cs typeface="+mn-lt"/>
              </a:rPr>
              <a:t>|£2.1</a:t>
            </a:r>
          </a:p>
          <a:p>
            <a:endParaRPr lang="en-US" dirty="0">
              <a:ea typeface="+mn-lt"/>
              <a:cs typeface="+mn-lt"/>
            </a:endParaRPr>
          </a:p>
          <a:p>
            <a:pPr algn="l"/>
            <a:endParaRPr lang="en-US" dirty="0"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E464CFD-89C5-C4EF-31AB-F8FE90F51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5342" y="3291696"/>
            <a:ext cx="1722410" cy="1496683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A5E6CC8B-CA27-C126-5868-637906EB27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8589" y="1387776"/>
            <a:ext cx="2067465" cy="1085850"/>
          </a:xfrm>
          <a:prstGeom prst="rect">
            <a:avLst/>
          </a:prstGeom>
        </p:spPr>
      </p:pic>
      <p:pic>
        <p:nvPicPr>
          <p:cNvPr id="8" name="Picture 8" descr="A picture containing food, plate, indoor, fruit&#10;&#10;Description automatically generated">
            <a:extLst>
              <a:ext uri="{FF2B5EF4-FFF2-40B4-BE49-F238E27FC236}">
                <a16:creationId xmlns:a16="http://schemas.microsoft.com/office/drawing/2014/main" id="{7F302B9F-05B6-838A-D4A6-B7A67CA2E9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5131" y="5689659"/>
            <a:ext cx="1842457" cy="117211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FEE13E07-A096-F53E-69B3-FDB2AADFD9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5406" y="4255638"/>
            <a:ext cx="1533829" cy="8571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1B200FB6-0CCB-61EE-9C1E-B4D11B10F0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09808" y="68113"/>
            <a:ext cx="1943100" cy="932012"/>
          </a:xfrm>
          <a:prstGeom prst="rect">
            <a:avLst/>
          </a:prstGeom>
        </p:spPr>
      </p:pic>
      <p:pic>
        <p:nvPicPr>
          <p:cNvPr id="11" name="Picture 11" descr="A picture containing food, dish, plate, biryani&#10;&#10;Description automatically generated">
            <a:extLst>
              <a:ext uri="{FF2B5EF4-FFF2-40B4-BE49-F238E27FC236}">
                <a16:creationId xmlns:a16="http://schemas.microsoft.com/office/drawing/2014/main" id="{2CA3C780-21C5-61E4-A48F-47DEA1166D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8488" y="3116111"/>
            <a:ext cx="3337702" cy="1071474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3FCE6464-97D6-7639-B518-66F2A4ED1DE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2638" y="1390829"/>
            <a:ext cx="1784950" cy="1085850"/>
          </a:xfrm>
          <a:prstGeom prst="rect">
            <a:avLst/>
          </a:prstGeom>
        </p:spPr>
      </p:pic>
      <p:pic>
        <p:nvPicPr>
          <p:cNvPr id="13" name="Picture 13" descr="A picture containing food, indoor, dish, meal&#10;&#10;Description automatically generated">
            <a:extLst>
              <a:ext uri="{FF2B5EF4-FFF2-40B4-BE49-F238E27FC236}">
                <a16:creationId xmlns:a16="http://schemas.microsoft.com/office/drawing/2014/main" id="{DE3FDBB4-15C1-2F33-0462-D3B90FBCAAA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82730" y="4310696"/>
            <a:ext cx="1943100" cy="731456"/>
          </a:xfrm>
          <a:prstGeom prst="rect">
            <a:avLst/>
          </a:prstGeom>
        </p:spPr>
      </p:pic>
      <p:pic>
        <p:nvPicPr>
          <p:cNvPr id="14" name="Picture 14" descr="Company name&#10;&#10;Description automatically generated">
            <a:extLst>
              <a:ext uri="{FF2B5EF4-FFF2-40B4-BE49-F238E27FC236}">
                <a16:creationId xmlns:a16="http://schemas.microsoft.com/office/drawing/2014/main" id="{565AF783-4152-DEFD-ADAE-B82C3E5FE17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8023" y="62242"/>
            <a:ext cx="4022784" cy="1025705"/>
          </a:xfrm>
          <a:prstGeom prst="rect">
            <a:avLst/>
          </a:prstGeom>
        </p:spPr>
      </p:pic>
      <p:pic>
        <p:nvPicPr>
          <p:cNvPr id="15" name="Picture 15" descr="Text&#10;&#10;Description automatically generated">
            <a:extLst>
              <a:ext uri="{FF2B5EF4-FFF2-40B4-BE49-F238E27FC236}">
                <a16:creationId xmlns:a16="http://schemas.microsoft.com/office/drawing/2014/main" id="{0DD13BE0-3CA5-21E8-3261-FACB0CCEBDD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54551" y="65148"/>
            <a:ext cx="2743200" cy="15488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6" descr="Shape, arrow&#10;&#10;Description automatically generated">
            <a:extLst>
              <a:ext uri="{FF2B5EF4-FFF2-40B4-BE49-F238E27FC236}">
                <a16:creationId xmlns:a16="http://schemas.microsoft.com/office/drawing/2014/main" id="{053E8F6A-5E56-46B7-10B0-F3FE4424A98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61985" y="5689658"/>
            <a:ext cx="2912672" cy="1107418"/>
          </a:xfrm>
          <a:prstGeom prst="rect">
            <a:avLst/>
          </a:prstGeom>
        </p:spPr>
      </p:pic>
      <p:pic>
        <p:nvPicPr>
          <p:cNvPr id="17" name="Picture 17" descr="Text, whiteboard&#10;&#10;Description automatically generated">
            <a:extLst>
              <a:ext uri="{FF2B5EF4-FFF2-40B4-BE49-F238E27FC236}">
                <a16:creationId xmlns:a16="http://schemas.microsoft.com/office/drawing/2014/main" id="{5AFF9DCC-0DC8-07A7-D571-E2B1FC88DD7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316459" y="5689658"/>
            <a:ext cx="1886668" cy="117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079542E-5A89-648B-46D6-16E92526044A}"/>
              </a:ext>
            </a:extLst>
          </p:cNvPr>
          <p:cNvSpPr txBox="1"/>
          <p:nvPr/>
        </p:nvSpPr>
        <p:spPr>
          <a:xfrm>
            <a:off x="6080" y="52251"/>
            <a:ext cx="5846079" cy="69620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sz="2400" b="1" dirty="0">
                <a:solidFill>
                  <a:srgbClr val="FFFF00"/>
                </a:solidFill>
                <a:highlight>
                  <a:srgbClr val="00FF00"/>
                </a:highlight>
                <a:ea typeface="+mn-lt"/>
                <a:cs typeface="+mn-lt"/>
              </a:rPr>
              <a:t>Soup</a:t>
            </a:r>
            <a:endParaRPr lang="en-US" sz="2400" b="1">
              <a:solidFill>
                <a:srgbClr val="FFFF00"/>
              </a:solidFill>
              <a:highlight>
                <a:srgbClr val="00FF00"/>
              </a:highlight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French onion soup</a:t>
            </a:r>
            <a:r>
              <a:rPr lang="en-US" i="1" dirty="0">
                <a:ea typeface="+mn-lt"/>
                <a:cs typeface="+mn-lt"/>
              </a:rPr>
              <a:t> |£0.3</a:t>
            </a:r>
          </a:p>
          <a:p>
            <a:r>
              <a:rPr lang="en-US" dirty="0">
                <a:ea typeface="+mn-lt"/>
                <a:cs typeface="+mn-lt"/>
              </a:rPr>
              <a:t>Espagnole soup </a:t>
            </a:r>
            <a:r>
              <a:rPr lang="en-US" i="1" dirty="0">
                <a:ea typeface="+mn-lt"/>
                <a:cs typeface="+mn-lt"/>
              </a:rPr>
              <a:t>|£0.4</a:t>
            </a:r>
          </a:p>
          <a:p>
            <a:r>
              <a:rPr lang="en-US" dirty="0">
                <a:ea typeface="+mn-lt"/>
                <a:cs typeface="+mn-lt"/>
              </a:rPr>
              <a:t>Vegetable soup </a:t>
            </a:r>
            <a:r>
              <a:rPr lang="en-US" i="1" dirty="0">
                <a:ea typeface="+mn-lt"/>
                <a:cs typeface="+mn-lt"/>
              </a:rPr>
              <a:t>|£0.3</a:t>
            </a:r>
          </a:p>
          <a:p>
            <a:r>
              <a:rPr lang="en-US" dirty="0">
                <a:ea typeface="+mn-lt"/>
                <a:cs typeface="+mn-lt"/>
              </a:rPr>
              <a:t>Pumpkin soup </a:t>
            </a:r>
            <a:r>
              <a:rPr lang="en-US" i="1" dirty="0">
                <a:ea typeface="+mn-lt"/>
                <a:cs typeface="+mn-lt"/>
              </a:rPr>
              <a:t>|£0.9</a:t>
            </a:r>
          </a:p>
          <a:p>
            <a:r>
              <a:rPr lang="en-US" dirty="0">
                <a:ea typeface="+mn-lt"/>
                <a:cs typeface="+mn-lt"/>
              </a:rPr>
              <a:t>Lentil soup </a:t>
            </a:r>
            <a:r>
              <a:rPr lang="en-US" i="1" dirty="0">
                <a:ea typeface="+mn-lt"/>
                <a:cs typeface="+mn-lt"/>
              </a:rPr>
              <a:t>|£1.01</a:t>
            </a:r>
          </a:p>
          <a:p>
            <a:r>
              <a:rPr lang="en-US" dirty="0">
                <a:ea typeface="+mn-lt"/>
                <a:cs typeface="+mn-lt"/>
              </a:rPr>
              <a:t>Carrot and coriander soup</a:t>
            </a:r>
            <a:r>
              <a:rPr lang="en-US" i="1" dirty="0">
                <a:ea typeface="+mn-lt"/>
                <a:cs typeface="+mn-lt"/>
              </a:rPr>
              <a:t> |£0.4</a:t>
            </a:r>
          </a:p>
          <a:p>
            <a:r>
              <a:rPr lang="en-US" dirty="0">
                <a:ea typeface="+mn-lt"/>
                <a:cs typeface="+mn-lt"/>
              </a:rPr>
              <a:t>Tomato soup </a:t>
            </a:r>
            <a:r>
              <a:rPr lang="en-US" i="1" dirty="0">
                <a:ea typeface="+mn-lt"/>
                <a:cs typeface="+mn-lt"/>
              </a:rPr>
              <a:t>|£0.3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Soft drinks </a:t>
            </a:r>
            <a:endParaRPr lang="en-US" dirty="0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Nescafe </a:t>
            </a:r>
            <a:r>
              <a:rPr lang="en-US" i="1" dirty="0">
                <a:ea typeface="+mn-lt"/>
                <a:cs typeface="+mn-lt"/>
              </a:rPr>
              <a:t>|£1.01</a:t>
            </a:r>
          </a:p>
          <a:p>
            <a:r>
              <a:rPr lang="en-US" dirty="0">
                <a:ea typeface="+mn-lt"/>
                <a:cs typeface="+mn-lt"/>
              </a:rPr>
              <a:t>Fanta </a:t>
            </a:r>
            <a:r>
              <a:rPr lang="en-US" i="1" dirty="0">
                <a:ea typeface="+mn-lt"/>
                <a:cs typeface="+mn-lt"/>
              </a:rPr>
              <a:t>|£0.2</a:t>
            </a:r>
          </a:p>
          <a:p>
            <a:r>
              <a:rPr lang="en-US" dirty="0" err="1">
                <a:ea typeface="+mn-lt"/>
                <a:cs typeface="+mn-lt"/>
              </a:rPr>
              <a:t>Ribenna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i="1" dirty="0">
                <a:ea typeface="+mn-lt"/>
                <a:cs typeface="+mn-lt"/>
              </a:rPr>
              <a:t> |£0.8</a:t>
            </a:r>
          </a:p>
          <a:p>
            <a:r>
              <a:rPr lang="en-US" dirty="0">
                <a:ea typeface="+mn-lt"/>
                <a:cs typeface="+mn-lt"/>
              </a:rPr>
              <a:t>Robinsons</a:t>
            </a:r>
            <a:r>
              <a:rPr lang="en-US" i="1" dirty="0">
                <a:ea typeface="+mn-lt"/>
                <a:cs typeface="+mn-lt"/>
              </a:rPr>
              <a:t> |£1.2</a:t>
            </a:r>
          </a:p>
          <a:p>
            <a:r>
              <a:rPr lang="en-US" dirty="0">
                <a:ea typeface="+mn-lt"/>
                <a:cs typeface="+mn-lt"/>
              </a:rPr>
              <a:t>Sprite</a:t>
            </a:r>
            <a:r>
              <a:rPr lang="en-US" i="1" dirty="0">
                <a:ea typeface="+mn-lt"/>
                <a:cs typeface="+mn-lt"/>
              </a:rPr>
              <a:t> |£1.3</a:t>
            </a:r>
          </a:p>
          <a:p>
            <a:r>
              <a:rPr lang="en-US" dirty="0">
                <a:ea typeface="+mn-lt"/>
                <a:cs typeface="+mn-lt"/>
              </a:rPr>
              <a:t>Red bull  </a:t>
            </a:r>
            <a:r>
              <a:rPr lang="en-US" i="1" dirty="0">
                <a:ea typeface="+mn-lt"/>
                <a:cs typeface="+mn-lt"/>
              </a:rPr>
              <a:t>|£1.3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9928AF-CCF7-910D-7326-D9C10E857F42}"/>
              </a:ext>
            </a:extLst>
          </p:cNvPr>
          <p:cNvSpPr txBox="1"/>
          <p:nvPr/>
        </p:nvSpPr>
        <p:spPr>
          <a:xfrm>
            <a:off x="5852160" y="104502"/>
            <a:ext cx="6322422" cy="689419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Wines </a:t>
            </a:r>
          </a:p>
          <a:p>
            <a:r>
              <a:rPr lang="en-US" dirty="0">
                <a:ea typeface="+mn-lt"/>
                <a:cs typeface="+mn-lt"/>
              </a:rPr>
              <a:t>Red wine </a:t>
            </a:r>
            <a:r>
              <a:rPr lang="en-US" i="1" dirty="0">
                <a:ea typeface="+mn-lt"/>
                <a:cs typeface="+mn-lt"/>
              </a:rPr>
              <a:t>|£2.7</a:t>
            </a:r>
          </a:p>
          <a:p>
            <a:r>
              <a:rPr lang="en-US" dirty="0">
                <a:ea typeface="+mn-lt"/>
                <a:cs typeface="+mn-lt"/>
              </a:rPr>
              <a:t>Merlot</a:t>
            </a:r>
            <a:r>
              <a:rPr lang="en-US" i="1" dirty="0">
                <a:ea typeface="+mn-lt"/>
                <a:cs typeface="+mn-lt"/>
              </a:rPr>
              <a:t> |£3.2</a:t>
            </a:r>
          </a:p>
          <a:p>
            <a:r>
              <a:rPr lang="en-US" dirty="0">
                <a:ea typeface="+mn-lt"/>
                <a:cs typeface="+mn-lt"/>
              </a:rPr>
              <a:t>Chardonnay</a:t>
            </a:r>
            <a:r>
              <a:rPr lang="en-US" i="1" dirty="0">
                <a:ea typeface="+mn-lt"/>
                <a:cs typeface="+mn-lt"/>
              </a:rPr>
              <a:t> |£2.8</a:t>
            </a:r>
          </a:p>
          <a:p>
            <a:r>
              <a:rPr lang="en-US" dirty="0">
                <a:ea typeface="+mn-lt"/>
                <a:cs typeface="+mn-lt"/>
              </a:rPr>
              <a:t>Shiraz  </a:t>
            </a:r>
            <a:r>
              <a:rPr lang="en-US" i="1" dirty="0">
                <a:ea typeface="+mn-lt"/>
                <a:cs typeface="+mn-lt"/>
              </a:rPr>
              <a:t>|£2.9</a:t>
            </a:r>
          </a:p>
          <a:p>
            <a:r>
              <a:rPr lang="en-US" dirty="0">
                <a:ea typeface="+mn-lt"/>
                <a:cs typeface="+mn-lt"/>
              </a:rPr>
              <a:t>Grenache </a:t>
            </a:r>
            <a:r>
              <a:rPr lang="en-US" i="1" dirty="0">
                <a:ea typeface="+mn-lt"/>
                <a:cs typeface="+mn-lt"/>
              </a:rPr>
              <a:t>|£2.1</a:t>
            </a:r>
          </a:p>
          <a:p>
            <a:r>
              <a:rPr lang="en-US" dirty="0">
                <a:ea typeface="+mn-lt"/>
                <a:cs typeface="+mn-lt"/>
              </a:rPr>
              <a:t>Tempranillo </a:t>
            </a:r>
            <a:r>
              <a:rPr lang="en-US" i="1" dirty="0">
                <a:ea typeface="+mn-lt"/>
                <a:cs typeface="+mn-lt"/>
              </a:rPr>
              <a:t>|£4.2</a:t>
            </a:r>
          </a:p>
          <a:p>
            <a:r>
              <a:rPr lang="en-US" dirty="0">
                <a:ea typeface="+mn-lt"/>
                <a:cs typeface="+mn-lt"/>
              </a:rPr>
              <a:t>Pinot noir  </a:t>
            </a:r>
            <a:r>
              <a:rPr lang="en-US" i="1" dirty="0">
                <a:ea typeface="+mn-lt"/>
                <a:cs typeface="+mn-lt"/>
              </a:rPr>
              <a:t>|£3.1</a:t>
            </a:r>
          </a:p>
          <a:p>
            <a:r>
              <a:rPr lang="en-US" dirty="0">
                <a:ea typeface="+mn-lt"/>
                <a:cs typeface="+mn-lt"/>
              </a:rPr>
              <a:t>Malbec  </a:t>
            </a:r>
            <a:r>
              <a:rPr lang="en-US" i="1" dirty="0">
                <a:ea typeface="+mn-lt"/>
                <a:cs typeface="+mn-lt"/>
              </a:rPr>
              <a:t>|£2.9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endParaRPr lang="en-US" sz="2000" b="1" dirty="0">
              <a:solidFill>
                <a:srgbClr val="7030A0"/>
              </a:solidFill>
              <a:highlight>
                <a:srgbClr val="FFFF00"/>
              </a:highlight>
              <a:ea typeface="+mn-lt"/>
              <a:cs typeface="+mn-lt"/>
            </a:endParaRPr>
          </a:p>
          <a:p>
            <a:r>
              <a:rPr lang="en-US" sz="2000" b="1" dirty="0">
                <a:solidFill>
                  <a:srgbClr val="7030A0"/>
                </a:solidFill>
                <a:highlight>
                  <a:srgbClr val="FFFF00"/>
                </a:highlight>
                <a:ea typeface="+mn-lt"/>
                <a:cs typeface="+mn-lt"/>
              </a:rPr>
              <a:t>The live band will be available for Valentine's Day.</a:t>
            </a:r>
            <a:endParaRPr lang="en-US" dirty="0">
              <a:cs typeface="Calibri"/>
            </a:endParaRPr>
          </a:p>
          <a:p>
            <a:r>
              <a:rPr lang="en-US" sz="2400" b="1" dirty="0">
                <a:solidFill>
                  <a:schemeClr val="accent4"/>
                </a:solidFill>
                <a:highlight>
                  <a:srgbClr val="FF0000"/>
                </a:highlight>
                <a:ea typeface="+mn-lt"/>
                <a:cs typeface="+mn-lt"/>
              </a:rPr>
              <a:t>NOTE</a:t>
            </a:r>
            <a:r>
              <a:rPr lang="en-US" sz="2400" dirty="0">
                <a:ea typeface="+mn-lt"/>
                <a:cs typeface="+mn-lt"/>
              </a:rPr>
              <a:t> </a:t>
            </a:r>
          </a:p>
          <a:p>
            <a:r>
              <a:rPr lang="en-US" sz="2000" b="1" dirty="0">
                <a:solidFill>
                  <a:srgbClr val="FF0000"/>
                </a:solidFill>
                <a:highlight>
                  <a:srgbClr val="00FFFF"/>
                </a:highlight>
                <a:ea typeface="+mn-lt"/>
                <a:cs typeface="+mn-lt"/>
              </a:rPr>
              <a:t>Please inform staff of your food allergies before ordering.</a:t>
            </a:r>
          </a:p>
          <a:p>
            <a:r>
              <a:rPr lang="en-US" sz="2000" b="1" i="1" dirty="0">
                <a:solidFill>
                  <a:srgbClr val="7030A0"/>
                </a:solidFill>
                <a:highlight>
                  <a:srgbClr val="00FF00"/>
                </a:highlight>
                <a:ea typeface="+mn-lt"/>
                <a:cs typeface="+mn-lt"/>
              </a:rPr>
              <a:t>For online order</a:t>
            </a:r>
          </a:p>
          <a:p>
            <a:r>
              <a:rPr lang="en-US" b="1" dirty="0">
                <a:solidFill>
                  <a:srgbClr val="FFFF00"/>
                </a:solidFill>
                <a:highlight>
                  <a:srgbClr val="FF0000"/>
                </a:highlight>
                <a:ea typeface="+mn-lt"/>
                <a:cs typeface="+mn-lt"/>
              </a:rPr>
              <a:t>Please make a deposit before placing your online food order.</a:t>
            </a:r>
          </a:p>
        </p:txBody>
      </p:sp>
      <p:pic>
        <p:nvPicPr>
          <p:cNvPr id="6" name="Picture 6" descr="Company name&#10;&#10;Description automatically generated">
            <a:extLst>
              <a:ext uri="{FF2B5EF4-FFF2-40B4-BE49-F238E27FC236}">
                <a16:creationId xmlns:a16="http://schemas.microsoft.com/office/drawing/2014/main" id="{1DA5F886-86C5-2AFD-EA63-46441D5684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1" y="47864"/>
            <a:ext cx="2743200" cy="695026"/>
          </a:xfrm>
          <a:prstGeom prst="rect">
            <a:avLst/>
          </a:prstGeom>
        </p:spPr>
      </p:pic>
      <p:pic>
        <p:nvPicPr>
          <p:cNvPr id="7" name="Picture 7" descr="Text, whiteboard&#10;&#10;Description automatically generated">
            <a:extLst>
              <a:ext uri="{FF2B5EF4-FFF2-40B4-BE49-F238E27FC236}">
                <a16:creationId xmlns:a16="http://schemas.microsoft.com/office/drawing/2014/main" id="{8C3DA0B3-3CF1-AAB1-C58D-1B8223A409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4531" y="1205991"/>
            <a:ext cx="2628900" cy="1743075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DF2B33F-B5B7-6D83-085E-5A37CAA1CE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1015" y="3396203"/>
            <a:ext cx="2590800" cy="1762125"/>
          </a:xfrm>
          <a:prstGeom prst="rect">
            <a:avLst/>
          </a:prstGeom>
        </p:spPr>
      </p:pic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7EF681B5-518E-47E3-6857-EB5E743663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871" y="2903778"/>
            <a:ext cx="1826824" cy="214312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39F5BFE5-1CD1-84CC-7362-51D0EAA205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6814" y="910896"/>
            <a:ext cx="1914525" cy="1010549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5360ED7C-A5C0-A0F6-79D9-7516A7841E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6537" y="875131"/>
            <a:ext cx="2714625" cy="1685925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29FEFB05-E1F2-0C57-BA96-252AB1F9653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37153" y="2706987"/>
            <a:ext cx="2238375" cy="204787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02278D51-2A45-C916-5132-83E5654D7D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25264" y="5051214"/>
            <a:ext cx="2024152" cy="1643872"/>
          </a:xfrm>
          <a:prstGeom prst="rect">
            <a:avLst/>
          </a:prstGeom>
        </p:spPr>
      </p:pic>
      <p:pic>
        <p:nvPicPr>
          <p:cNvPr id="14" name="Picture 14" descr="A picture containing cup, glass, drink, food&#10;&#10;Description automatically generated">
            <a:extLst>
              <a:ext uri="{FF2B5EF4-FFF2-40B4-BE49-F238E27FC236}">
                <a16:creationId xmlns:a16="http://schemas.microsoft.com/office/drawing/2014/main" id="{0C6AD5D4-0E64-5875-352B-711BE809941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679017" y="-1438"/>
            <a:ext cx="2495550" cy="1828800"/>
          </a:xfrm>
          <a:prstGeom prst="rect">
            <a:avLst/>
          </a:prstGeom>
        </p:spPr>
      </p:pic>
      <p:pic>
        <p:nvPicPr>
          <p:cNvPr id="15" name="Picture 15" descr="A picture containing bottle, refrigerator, indoor, filled&#10;&#10;Description automatically generated">
            <a:extLst>
              <a:ext uri="{FF2B5EF4-FFF2-40B4-BE49-F238E27FC236}">
                <a16:creationId xmlns:a16="http://schemas.microsoft.com/office/drawing/2014/main" id="{5FD249B3-EF2B-EBF5-2565-4D0746645B9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43075" y="5039983"/>
            <a:ext cx="2609850" cy="175260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FB45A131-9CF5-2C62-E1F8-BFC2EE1B023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042136" y="3018796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839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04EA8-C38F-610B-F5AE-0C890CF98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54959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solidFill>
                  <a:srgbClr val="FFFF00"/>
                </a:solidFill>
                <a:highlight>
                  <a:srgbClr val="FF0000"/>
                </a:highlight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9B60-59AE-2DB8-27AE-20722509AB4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75000"/>
            </a:schemeClr>
          </a:solidFill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dirty="0">
                <a:latin typeface="Times New Roman"/>
                <a:ea typeface="+mn-lt"/>
                <a:cs typeface="+mn-lt"/>
              </a:rPr>
              <a:t>Ahmed, M., Jones, E., Redmond, E., </a:t>
            </a:r>
            <a:r>
              <a:rPr lang="en-US" dirty="0" err="1">
                <a:latin typeface="Times New Roman"/>
                <a:ea typeface="+mn-lt"/>
                <a:cs typeface="+mn-lt"/>
              </a:rPr>
              <a:t>Hewedi</a:t>
            </a:r>
            <a:r>
              <a:rPr lang="en-US" dirty="0">
                <a:latin typeface="Times New Roman"/>
                <a:ea typeface="+mn-lt"/>
                <a:cs typeface="+mn-lt"/>
              </a:rPr>
              <a:t>, M., Wingert, A. and Gad El Rab, M., 2015. Food production and service in UK hospitals. </a:t>
            </a:r>
            <a:r>
              <a:rPr lang="en-US" i="1" dirty="0">
                <a:latin typeface="Times New Roman"/>
                <a:ea typeface="+mn-lt"/>
                <a:cs typeface="+mn-lt"/>
              </a:rPr>
              <a:t>International journal of health care quality assurance</a:t>
            </a:r>
            <a:r>
              <a:rPr lang="en-US" dirty="0">
                <a:latin typeface="Times New Roman"/>
                <a:ea typeface="+mn-lt"/>
                <a:cs typeface="+mn-lt"/>
              </a:rPr>
              <a:t>, </a:t>
            </a:r>
            <a:r>
              <a:rPr lang="en-US" i="1" dirty="0">
                <a:latin typeface="Times New Roman"/>
                <a:ea typeface="+mn-lt"/>
                <a:cs typeface="+mn-lt"/>
              </a:rPr>
              <a:t>28</a:t>
            </a:r>
            <a:r>
              <a:rPr lang="en-US" dirty="0">
                <a:latin typeface="Times New Roman"/>
                <a:ea typeface="+mn-lt"/>
                <a:cs typeface="+mn-lt"/>
              </a:rPr>
              <a:t>(1), pp.40-54.</a:t>
            </a:r>
          </a:p>
          <a:p>
            <a:r>
              <a:rPr lang="en-US" dirty="0">
                <a:latin typeface="Times New Roman"/>
                <a:ea typeface="+mn-lt"/>
                <a:cs typeface="+mn-lt"/>
              </a:rPr>
              <a:t>Bell, D. and Valentine, G., 2013. </a:t>
            </a:r>
            <a:r>
              <a:rPr lang="en-US" i="1" dirty="0">
                <a:latin typeface="Times New Roman"/>
                <a:ea typeface="+mn-lt"/>
                <a:cs typeface="+mn-lt"/>
              </a:rPr>
              <a:t>Consuming geographies: We are where we eat</a:t>
            </a:r>
            <a:r>
              <a:rPr lang="en-US" dirty="0">
                <a:latin typeface="Times New Roman"/>
                <a:ea typeface="+mn-lt"/>
                <a:cs typeface="+mn-lt"/>
              </a:rPr>
              <a:t>. Routledge.</a:t>
            </a:r>
          </a:p>
          <a:p>
            <a:r>
              <a:rPr lang="en-US" dirty="0">
                <a:latin typeface="Times New Roman"/>
                <a:ea typeface="+mn-lt"/>
                <a:cs typeface="+mn-lt"/>
              </a:rPr>
              <a:t>Robbins, M.P., Evans, G., Valentine, J., </a:t>
            </a:r>
            <a:r>
              <a:rPr lang="en-US" dirty="0" err="1">
                <a:latin typeface="Times New Roman"/>
                <a:ea typeface="+mn-lt"/>
                <a:cs typeface="+mn-lt"/>
              </a:rPr>
              <a:t>Donnison</a:t>
            </a:r>
            <a:r>
              <a:rPr lang="en-US" dirty="0">
                <a:latin typeface="Times New Roman"/>
                <a:ea typeface="+mn-lt"/>
                <a:cs typeface="+mn-lt"/>
              </a:rPr>
              <a:t>, I.S. and Allison, G.G., 2012. New opportunities for the exploitation of energy crops by thermochemical conversion in Northern Europe and the UK. </a:t>
            </a:r>
            <a:r>
              <a:rPr lang="en-US" i="1" dirty="0">
                <a:latin typeface="Times New Roman"/>
                <a:ea typeface="+mn-lt"/>
                <a:cs typeface="+mn-lt"/>
              </a:rPr>
              <a:t>Progress in Energy and Combustion Science</a:t>
            </a:r>
            <a:r>
              <a:rPr lang="en-US" dirty="0">
                <a:latin typeface="Times New Roman"/>
                <a:ea typeface="+mn-lt"/>
                <a:cs typeface="+mn-lt"/>
              </a:rPr>
              <a:t>, </a:t>
            </a:r>
            <a:r>
              <a:rPr lang="en-US" i="1" dirty="0">
                <a:latin typeface="Times New Roman"/>
                <a:ea typeface="+mn-lt"/>
                <a:cs typeface="+mn-lt"/>
              </a:rPr>
              <a:t>38</a:t>
            </a:r>
            <a:r>
              <a:rPr lang="en-US" dirty="0">
                <a:latin typeface="Times New Roman"/>
                <a:ea typeface="+mn-lt"/>
                <a:cs typeface="+mn-lt"/>
              </a:rPr>
              <a:t>(2), pp.138-155.</a:t>
            </a:r>
          </a:p>
          <a:p>
            <a:r>
              <a:rPr lang="en-US" dirty="0">
                <a:latin typeface="Times New Roman"/>
                <a:ea typeface="+mn-lt"/>
                <a:cs typeface="+mn-lt"/>
              </a:rPr>
              <a:t>Sims, R., 2010. Putting place on the menu: The negotiation of locality in UK food tourism, from production to consumption. </a:t>
            </a:r>
            <a:r>
              <a:rPr lang="en-US" i="1" dirty="0">
                <a:latin typeface="Times New Roman"/>
                <a:ea typeface="+mn-lt"/>
                <a:cs typeface="+mn-lt"/>
              </a:rPr>
              <a:t>Journal of rural Studies</a:t>
            </a:r>
            <a:r>
              <a:rPr lang="en-US" dirty="0">
                <a:latin typeface="Times New Roman"/>
                <a:ea typeface="+mn-lt"/>
                <a:cs typeface="+mn-lt"/>
              </a:rPr>
              <a:t>, </a:t>
            </a:r>
            <a:r>
              <a:rPr lang="en-US" i="1" dirty="0">
                <a:latin typeface="Times New Roman"/>
                <a:ea typeface="+mn-lt"/>
                <a:cs typeface="+mn-lt"/>
              </a:rPr>
              <a:t>26</a:t>
            </a:r>
            <a:r>
              <a:rPr lang="en-US" dirty="0">
                <a:latin typeface="Times New Roman"/>
                <a:ea typeface="+mn-lt"/>
                <a:cs typeface="+mn-lt"/>
              </a:rPr>
              <a:t>(2), pp.105-115.</a:t>
            </a:r>
          </a:p>
          <a:p>
            <a:r>
              <a:rPr lang="en-US" dirty="0">
                <a:latin typeface="Times New Roman"/>
                <a:ea typeface="+mn-lt"/>
                <a:cs typeface="+mn-lt"/>
              </a:rPr>
              <a:t>Valentine, A.Z. and Knibb, R.C., 2011. Exploring quality of life in families of children living with and without a severe food allergy. </a:t>
            </a:r>
            <a:r>
              <a:rPr lang="en-US" i="1" dirty="0">
                <a:latin typeface="Times New Roman"/>
                <a:ea typeface="+mn-lt"/>
                <a:cs typeface="+mn-lt"/>
              </a:rPr>
              <a:t>Appetite</a:t>
            </a:r>
            <a:r>
              <a:rPr lang="en-US" dirty="0">
                <a:latin typeface="Times New Roman"/>
                <a:ea typeface="+mn-lt"/>
                <a:cs typeface="+mn-lt"/>
              </a:rPr>
              <a:t>, </a:t>
            </a:r>
            <a:r>
              <a:rPr lang="en-US" i="1" dirty="0">
                <a:latin typeface="Times New Roman"/>
                <a:ea typeface="+mn-lt"/>
                <a:cs typeface="+mn-lt"/>
              </a:rPr>
              <a:t>57</a:t>
            </a:r>
            <a:r>
              <a:rPr lang="en-US" dirty="0">
                <a:latin typeface="Times New Roman"/>
                <a:ea typeface="+mn-lt"/>
                <a:cs typeface="+mn-lt"/>
              </a:rPr>
              <a:t>(2), pp.467-474.</a:t>
            </a:r>
          </a:p>
          <a:p>
            <a:r>
              <a:rPr lang="en-US" dirty="0">
                <a:latin typeface="Times New Roman"/>
                <a:ea typeface="+mn-lt"/>
                <a:cs typeface="+mn-lt"/>
              </a:rPr>
              <a:t>Valentine, J., Clifton‐Brown, J., Hastings, A., Robson, P., Allison, G. and Smith, P., 2012. Food vs. fuel: the use of land for lignocellulosic ‘next </a:t>
            </a:r>
            <a:r>
              <a:rPr lang="en-US" dirty="0" err="1">
                <a:latin typeface="Times New Roman"/>
                <a:ea typeface="+mn-lt"/>
                <a:cs typeface="+mn-lt"/>
              </a:rPr>
              <a:t>generation’energy</a:t>
            </a:r>
            <a:r>
              <a:rPr lang="en-US" dirty="0">
                <a:latin typeface="Times New Roman"/>
                <a:ea typeface="+mn-lt"/>
                <a:cs typeface="+mn-lt"/>
              </a:rPr>
              <a:t> crops that minimize competition with primary food production. </a:t>
            </a:r>
            <a:r>
              <a:rPr lang="en-US" i="1" dirty="0" err="1">
                <a:latin typeface="Times New Roman"/>
                <a:ea typeface="+mn-lt"/>
                <a:cs typeface="+mn-lt"/>
              </a:rPr>
              <a:t>Gcb</a:t>
            </a:r>
            <a:r>
              <a:rPr lang="en-US" i="1" dirty="0">
                <a:latin typeface="Times New Roman"/>
                <a:ea typeface="+mn-lt"/>
                <a:cs typeface="+mn-lt"/>
              </a:rPr>
              <a:t> Bioenergy</a:t>
            </a:r>
            <a:r>
              <a:rPr lang="en-US" dirty="0">
                <a:latin typeface="Times New Roman"/>
                <a:ea typeface="+mn-lt"/>
                <a:cs typeface="+mn-lt"/>
              </a:rPr>
              <a:t>, </a:t>
            </a:r>
            <a:r>
              <a:rPr lang="en-US" i="1" dirty="0">
                <a:latin typeface="Times New Roman"/>
                <a:ea typeface="+mn-lt"/>
                <a:cs typeface="+mn-lt"/>
              </a:rPr>
              <a:t>4</a:t>
            </a:r>
            <a:r>
              <a:rPr lang="en-US" dirty="0">
                <a:latin typeface="Times New Roman"/>
                <a:ea typeface="+mn-lt"/>
                <a:cs typeface="+mn-lt"/>
              </a:rPr>
              <a:t>(1), pp.1-19.</a:t>
            </a:r>
            <a:endParaRPr lang="en-US"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35175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1028</Words>
  <Application>Microsoft Office PowerPoint</Application>
  <PresentationFormat>Widescreen</PresentationFormat>
  <Paragraphs>170</Paragraphs>
  <Slides>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Janet Kyeraa</cp:lastModifiedBy>
  <cp:revision>315</cp:revision>
  <dcterms:created xsi:type="dcterms:W3CDTF">2023-02-14T07:39:18Z</dcterms:created>
  <dcterms:modified xsi:type="dcterms:W3CDTF">2023-02-16T21:41:05Z</dcterms:modified>
</cp:coreProperties>
</file>