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2"/>
  </p:notesMasterIdLst>
  <p:sldIdLst>
    <p:sldId id="276" r:id="rId2"/>
    <p:sldId id="258" r:id="rId3"/>
    <p:sldId id="275" r:id="rId4"/>
    <p:sldId id="278" r:id="rId5"/>
    <p:sldId id="287" r:id="rId6"/>
    <p:sldId id="277" r:id="rId7"/>
    <p:sldId id="288" r:id="rId8"/>
    <p:sldId id="259" r:id="rId9"/>
    <p:sldId id="285" r:id="rId10"/>
    <p:sldId id="291" r:id="rId11"/>
    <p:sldId id="286" r:id="rId12"/>
    <p:sldId id="290" r:id="rId13"/>
    <p:sldId id="262" r:id="rId14"/>
    <p:sldId id="293" r:id="rId15"/>
    <p:sldId id="295" r:id="rId16"/>
    <p:sldId id="294" r:id="rId17"/>
    <p:sldId id="299" r:id="rId18"/>
    <p:sldId id="300" r:id="rId19"/>
    <p:sldId id="297"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95FC94D-1B40-6208-9ACA-545071AF87BF}" name="Rajesh Kumar" initials="RK" userId="S::r.kumar@uwtsd.ac.uk::92392090-e6cb-42d8-b2b7-1900b3eda0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8/10/relationships/authors" Target="author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06T11:51:15.234"/>
    </inkml:context>
    <inkml:brush xml:id="br0">
      <inkml:brushProperty name="width" value="0.05" units="cm"/>
      <inkml:brushProperty name="height" value="0.05" units="cm"/>
    </inkml:brush>
  </inkml:definitions>
  <inkml:trace contextRef="#ctx0" brushRef="#br0">144 595 16388,'0'0'0,"-65"-269"0,-14-57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54C6A7-0820-4F8B-AD77-2582D657B63C}"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7A942C-5B95-4B65-872F-387A5CD12FEF}" type="slidenum">
              <a:rPr lang="en-GB" smtClean="0"/>
              <a:t>‹#›</a:t>
            </a:fld>
            <a:endParaRPr lang="en-GB"/>
          </a:p>
        </p:txBody>
      </p:sp>
    </p:spTree>
    <p:extLst>
      <p:ext uri="{BB962C8B-B14F-4D97-AF65-F5344CB8AC3E}">
        <p14:creationId xmlns:p14="http://schemas.microsoft.com/office/powerpoint/2010/main" val="3613477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latin typeface="+mn-lt"/>
                <a:ea typeface="+mn-ea"/>
                <a:cs typeface="+mn-cs"/>
              </a:rPr>
              <a:t>“The Digital Solutions”</a:t>
            </a:r>
            <a:r>
              <a:rPr lang="en-GB" sz="1200" kern="1200" dirty="0">
                <a:solidFill>
                  <a:schemeClr val="tx1"/>
                </a:solidFill>
                <a:latin typeface="+mn-lt"/>
                <a:ea typeface="+mn-ea"/>
                <a:cs typeface="+mn-cs"/>
              </a:rPr>
              <a:t> is a small new business that develops security software for digital devices like mobile, laptops, and computers. The mission of the company is to provide excellent security services, delivering peace of mind and assurance of protection as well as safety for customers. The vision of the business is to become a leading security software development firm in the UK. The target consumers of the business are the companies that develop digital devices for the consumers and the individuals above age 18 who remain engaged in digital devices in a consistent manner. However, the company also targets IoT professionals, and technological experts to maximise profit. The company will form different security software for developing devices to ensure digital protection for the clients. The company will be located in the centre of London because of the convenience of transport.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business will produce different types of security software that an IT business needs. This can include computer antivirus, Anti-Spyware Software, Firewalls, and Network Security. In the UK, the need for developing security software has increased extensively as digital crime has increased gradually. As of the 2022 statistical report, 19 % of reported the most disruptive breaches in cyber security or attacks in the last 12 months in the UK. It is seen that most of the incidents occur in banks, building societies, or credit card firms. The purpose of the business is to fulfil the current market gap in terms of demand.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analytical outcome represents that </a:t>
            </a:r>
            <a:r>
              <a:rPr lang="en-GB" sz="1200" kern="1200" dirty="0" err="1">
                <a:solidFill>
                  <a:schemeClr val="tx1"/>
                </a:solidFill>
                <a:latin typeface="+mn-lt"/>
                <a:ea typeface="+mn-ea"/>
                <a:cs typeface="+mn-cs"/>
              </a:rPr>
              <a:t>CoreBlue</a:t>
            </a:r>
            <a:r>
              <a:rPr lang="en-GB" sz="1200" kern="1200" dirty="0">
                <a:solidFill>
                  <a:schemeClr val="tx1"/>
                </a:solidFill>
                <a:latin typeface="+mn-lt"/>
                <a:ea typeface="+mn-ea"/>
                <a:cs typeface="+mn-cs"/>
              </a:rPr>
              <a:t>, One Beyond are the leading software developers in the UK and are the top competitors of the Digital Solution. Core Blue develops custom software for companies in the private and public sectors delivered across a range of devices from mobile to desktop. The annual revenue of the company is £1.4million in 2020 according to the company's annual report. One Beyond is also an "award-winning Bespoke" Software Development company that delivers innovative software to private and public firms. The revenue of the company is £44851.25.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SWOT or internal analysis of "The Digital Solution" reflects that market knowledge, and capability to identify new solutions for common issues to develop security software, for example, new technologies or services which are useful for the consumers and strong public relations efforts are the ultimate strength for the company. On the other hand, lack of enough capital to implement new technology for developing new software, lack of resources and financial complexities are the weakness of the company.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internal analysis also reflects that raising demand for security software is creating opportunities for the company. It is seen that Government agencies have strict rules and regulations regarding the digital protection of their assets; therefore, they will need additional expertise from the firms who specialise in these services. This also includes the opportunities for the concerned company. However, the enhancement of competition in this specific segment is a threat to the company. The threat can happen when a competitor will identify as well as exploit the weakness of the company to gain an advantage over the business in the marketplace.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external environment analysis shows that the political environment of the country is stable which leads to a positive impact on the business. A business should change its policies frequently due to political instability. A stable political environment can encourage the concerned business to implement a stable organisational policy. However, cyber crime activity is increasing in number in the country which negatively affects the industry’s political atmosphere. The economical environment is negative for the business. The impact of Brexit and the sudden outbreak of Corona close business activities of the industry which results in an economic dropdown.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social environment of the country is also positive for business growth in terms of human resource availability. The population rate of the country indicates that the company can get a skilled workforce to run the business smoothly. Besides that, cultural integrity is prominent in the county. The technological perspective is also very good for the company's growth. Advancement and up gradation of technology can help “The Digital Solution” to implement advanced tools to develop security software.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Both the legal and environmental factors are positive for business marketing. Software development companies must follow Government's rules and legislation to avoid legal complexities. A range of laws is available in the specific segment that can help the concerned business to run the business effectively. Different businesses are taking CSR approaches for increasing the sustainability of the environment and contributing to the wellbeing of the country. Consideration of environment's law as well as CSR can increase the brand value of "The Digital Solution”.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business will target the consumers on the basis of Demographic segmentation, Technological segmentation, Psychographic segmentation, Geographical segment and behavioural segment. Demographic segmentation is according to age, occupation, income, gender, mental status. Geographical segment based on the city, country and state and technological segment as of client’s preferred security software. Psychographic segmentation is as of interest, value, attitude and segment of behaviour as of actions, technology used and the cost spending per person. However, the target consumers of the company are the companies that develop digital devices, people above 18 years, IoT professionals, and technological experts.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Development of a goal is the initial step of a new business marketing plan. The primary objective of marketing is to maximise 30% of the revenue within 5 years of the business initiation. The target market of the country is digital device development firms, people over the age of 19, IT professionals and technological experts. The business will typically follow the operating strategy of business that concentrates over business’s operating divisions that deliver corporate and functional level strategies in terms of resources, processes as well as people to the business.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order to make an appropriate budget plan, the business will consider the steps of the sales process which include “Prospecting”, “Preparation”, “Approach”, “Presentation”, “Handling objections”, “Closing”, and “Follow-up”. The business will make a budget plan for the first 3 years by considering cost analysis, supplier’s negotiation, revenue estimation and cash flow projection. The profit and loss will be estimated properly. In order to make the business profitable the business will take “exporting” as an international market entry strategy. It usually sells products in the foreign market which are sourced from the home country.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order to develop an appropriate marketing plan the business will consider the 4p’s of marketing mix. The product of the company will be “security software” like computer antivirus, Anti-Spyware Software, Firewalls, Network Security. The software will be available for protecting different digital devices available in the market. The Competitive pricing model will be followed by the business and the price of software will be set as of consumer’s demand. The reduction or enhancement of price will be on the buyer's demand, market competition and profitability of the company.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store of “The Digital Solution” will be in the centre of London, UK. Both the offline and online delivery of service will be available. For enhancing the consumer satisfaction, the organisation’s employee will visit the client’s home during software installation. Social media sites will be the base for promoting the brand of the company. The promotion will be done with the help of influencers, IT professionals and technological experts.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company is a limited company and thereby it is identified as belongings to its managers. The business has 2 partners and both partners have a Bachelor's degree in computer and technology under computer science. One partner has 3 years of work experience in a software development firm while the other one has 5 years of experience in the similar firm. Both of them have participated in different workshops, seminars related to software development. The business will initially recruit 5 more staff for R&amp;D, marketing, operation and sales.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Being an entrepreneur, I have to regulate all the business activities and have to focus on the changes that take place in the business environment. I have an in-depth knowledge in technology, risk management skill, innovation capacity, critical thinking capability that push me to develop the concerned business. My passion is to identify new opportunities and progress the business according to it.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On the basis of cash flow forecast, the net sale income of the business is £20,000 whereas the required bank loan is £1, 00,000. The owner will invest an approximate £1, 50,000 and the total income will be £3, 15,000. The opening bank balance amount will be £2, 00,000.00 whereas the closing bank balance will be £10,560.00.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initial cost of material will be £2000 where the direct wages will be £5000. The predicted gross profit of the company will be £237000. Advertisement will require an approximate £1200 where local taxes will be £2500 and the total fixed cost will be £38810. </a:t>
            </a:r>
            <a:endParaRPr lang="en-US"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4A9A4B8-5115-4BC1-844E-E0542A747B2F}"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312491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35249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59632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094608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73EBC7-D696-41A2-80E6-256B113AC544}"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053334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3849788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73EBC7-D696-41A2-80E6-256B113AC544}"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851739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439681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942825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929302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477514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620316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40634892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738256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2739947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473692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323276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B73EBC7-D696-41A2-80E6-256B113AC544}" type="datetimeFigureOut">
              <a:rPr lang="en-GB" smtClean="0"/>
              <a:t>13/11/2022</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AD485ECB-0747-4A66-8C0A-A9DB1A36FF84}" type="slidenum">
              <a:rPr lang="en-GB" smtClean="0"/>
              <a:t>‹#›</a:t>
            </a:fld>
            <a:endParaRPr lang="en-GB"/>
          </a:p>
        </p:txBody>
      </p:sp>
    </p:spTree>
    <p:extLst>
      <p:ext uri="{BB962C8B-B14F-4D97-AF65-F5344CB8AC3E}">
        <p14:creationId xmlns:p14="http://schemas.microsoft.com/office/powerpoint/2010/main" val="215759695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tatista.com/statistics/586850/share-of-entities-cyber-security-attacks-are-reported-to-by-businesses-in-the-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coreblue.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62822" y="2047461"/>
            <a:ext cx="7647003" cy="6825769"/>
          </a:xfrm>
        </p:spPr>
        <p:txBody>
          <a:bodyPr>
            <a:normAutofit fontScale="90000"/>
          </a:bodyPr>
          <a:lstStyle/>
          <a:p>
            <a:pPr>
              <a:lnSpc>
                <a:spcPct val="150000"/>
              </a:lnSpc>
            </a:pPr>
            <a:br>
              <a:rPr lang="en-CA" sz="2400" b="1" dirty="0">
                <a:latin typeface="Times New Roman"/>
                <a:ea typeface="Times New Roman"/>
              </a:rPr>
            </a:br>
            <a:br>
              <a:rPr lang="en-CA" sz="2400" b="1" dirty="0">
                <a:latin typeface="Times New Roman"/>
                <a:ea typeface="Times New Roman"/>
              </a:rPr>
            </a:br>
            <a:br>
              <a:rPr lang="en-CA" sz="2400" b="1" dirty="0">
                <a:latin typeface="Times New Roman"/>
                <a:ea typeface="Times New Roman"/>
              </a:rPr>
            </a:br>
            <a:br>
              <a:rPr lang="en-CA" sz="2400" b="1" dirty="0">
                <a:latin typeface="Times New Roman"/>
                <a:ea typeface="Times New Roman"/>
              </a:rPr>
            </a:br>
            <a:r>
              <a:rPr lang="en-CA" sz="2400" b="1" dirty="0">
                <a:latin typeface="Times New Roman"/>
                <a:ea typeface="Times New Roman"/>
              </a:rPr>
              <a:t> </a:t>
            </a:r>
            <a:r>
              <a:rPr lang="en-CA" sz="2700" dirty="0">
                <a:latin typeface="Times New Roman"/>
                <a:ea typeface="Times New Roman"/>
              </a:rPr>
              <a:t>The Digital  solutions </a:t>
            </a:r>
            <a:br>
              <a:rPr lang="en-CA" b="1" dirty="0">
                <a:solidFill>
                  <a:srgbClr val="000000"/>
                </a:solidFill>
                <a:latin typeface="Times New Roman"/>
                <a:ea typeface="Times New Roman"/>
              </a:rPr>
            </a:br>
            <a:r>
              <a:rPr lang="en-CA" sz="2700" b="1" dirty="0">
                <a:latin typeface="Times New Roman"/>
                <a:ea typeface="Times New Roman"/>
              </a:rPr>
              <a:t>bmsw4006 :</a:t>
            </a:r>
            <a:r>
              <a:rPr lang="en-US" sz="2700" b="1" dirty="0">
                <a:latin typeface="Times New Roman"/>
                <a:ea typeface="Times New Roman"/>
              </a:rPr>
              <a:t> </a:t>
            </a:r>
            <a:r>
              <a:rPr lang="en-GB" sz="2700" b="1" dirty="0">
                <a:latin typeface="Arial"/>
                <a:ea typeface="Arial"/>
              </a:rPr>
              <a:t>MANAGING ENTERPRISE IN THE 21ST CENTURY </a:t>
            </a:r>
            <a:br>
              <a:rPr lang="en-US" sz="2000" dirty="0">
                <a:latin typeface="Arial"/>
                <a:ea typeface="Arial"/>
              </a:rPr>
            </a:br>
            <a:r>
              <a:rPr lang="en-GB" sz="1600" b="1" dirty="0">
                <a:latin typeface="Arial"/>
                <a:ea typeface="Arial"/>
              </a:rPr>
              <a:t>(PRESENTATION) </a:t>
            </a:r>
            <a:br>
              <a:rPr lang="en-US" sz="1600" b="1" dirty="0">
                <a:solidFill>
                  <a:srgbClr val="000000"/>
                </a:solidFill>
                <a:latin typeface="Times New Roman"/>
                <a:ea typeface="Times New Roman"/>
              </a:rPr>
            </a:br>
            <a:r>
              <a:rPr lang="en-US" sz="1600" dirty="0">
                <a:latin typeface="Times New Roman"/>
                <a:ea typeface="Times New Roman"/>
              </a:rPr>
              <a:t>presented</a:t>
            </a:r>
            <a:r>
              <a:rPr lang="en-US" sz="1600" dirty="0">
                <a:solidFill>
                  <a:srgbClr val="000000"/>
                </a:solidFill>
                <a:latin typeface="Times New Roman"/>
                <a:ea typeface="Times New Roman"/>
              </a:rPr>
              <a:t> </a:t>
            </a:r>
            <a:r>
              <a:rPr lang="en-US" sz="1600" b="1" dirty="0">
                <a:latin typeface="Times New Roman"/>
                <a:ea typeface="Times New Roman"/>
              </a:rPr>
              <a:t>by </a:t>
            </a:r>
            <a:br>
              <a:rPr lang="en-US" sz="1600" b="1" dirty="0">
                <a:latin typeface="Times New Roman"/>
                <a:ea typeface="Times New Roman"/>
              </a:rPr>
            </a:br>
            <a:r>
              <a:rPr lang="en-US" sz="1600" b="1" dirty="0" err="1">
                <a:latin typeface="Times New Roman"/>
                <a:ea typeface="Times New Roman"/>
              </a:rPr>
              <a:t>monika</a:t>
            </a:r>
            <a:r>
              <a:rPr lang="en-US" sz="1600" b="1" dirty="0">
                <a:latin typeface="Times New Roman"/>
                <a:ea typeface="Times New Roman"/>
              </a:rPr>
              <a:t> </a:t>
            </a:r>
            <a:r>
              <a:rPr lang="en-US" sz="1600" b="1" dirty="0" err="1">
                <a:latin typeface="Times New Roman"/>
                <a:ea typeface="Times New Roman"/>
              </a:rPr>
              <a:t>aujla</a:t>
            </a:r>
            <a:r>
              <a:rPr lang="en-US" sz="1600" b="1" dirty="0">
                <a:latin typeface="Times New Roman"/>
                <a:ea typeface="Times New Roman"/>
              </a:rPr>
              <a:t> : id 2123402</a:t>
            </a:r>
            <a:br>
              <a:rPr lang="en-US" sz="1600" b="1" dirty="0">
                <a:latin typeface="Times New Roman"/>
                <a:ea typeface="Times New Roman"/>
              </a:rPr>
            </a:br>
            <a:r>
              <a:rPr lang="en-US" sz="1600" b="1" dirty="0" err="1">
                <a:latin typeface="Times New Roman"/>
                <a:ea typeface="Times New Roman"/>
              </a:rPr>
              <a:t>mirela</a:t>
            </a:r>
            <a:r>
              <a:rPr lang="en-US" sz="1600" b="1" dirty="0">
                <a:latin typeface="Times New Roman"/>
                <a:ea typeface="Times New Roman"/>
              </a:rPr>
              <a:t> </a:t>
            </a:r>
            <a:r>
              <a:rPr lang="en-US" sz="1600" b="1">
                <a:latin typeface="Times New Roman"/>
                <a:ea typeface="Times New Roman"/>
              </a:rPr>
              <a:t>oprea</a:t>
            </a:r>
            <a:r>
              <a:rPr lang="en-US" sz="1600" b="1" dirty="0">
                <a:latin typeface="Times New Roman"/>
                <a:ea typeface="Times New Roman"/>
              </a:rPr>
              <a:t> : id 2107120</a:t>
            </a:r>
            <a:br>
              <a:rPr lang="en-US" sz="1600" b="1" dirty="0">
                <a:latin typeface="Times New Roman"/>
                <a:ea typeface="Times New Roman"/>
              </a:rPr>
            </a:br>
            <a:r>
              <a:rPr lang="en-US" sz="1600" b="1" dirty="0">
                <a:latin typeface="Times New Roman"/>
                <a:ea typeface="Times New Roman"/>
              </a:rPr>
              <a:t>Iulian </a:t>
            </a:r>
            <a:r>
              <a:rPr lang="en-US" sz="1600" b="1" dirty="0" err="1">
                <a:latin typeface="Times New Roman"/>
                <a:ea typeface="Times New Roman"/>
              </a:rPr>
              <a:t>neagu</a:t>
            </a:r>
            <a:r>
              <a:rPr lang="en-US" sz="1600" b="1" dirty="0">
                <a:latin typeface="Times New Roman"/>
                <a:ea typeface="Times New Roman"/>
              </a:rPr>
              <a:t> : id 2107401</a:t>
            </a:r>
            <a:br>
              <a:rPr lang="en-US" sz="1600" b="1" dirty="0">
                <a:latin typeface="Times New Roman"/>
                <a:ea typeface="Times New Roman"/>
              </a:rPr>
            </a:br>
            <a:r>
              <a:rPr lang="en-US" sz="1600" b="1" dirty="0">
                <a:latin typeface="Times New Roman"/>
                <a:ea typeface="Times New Roman"/>
              </a:rPr>
              <a:t>                    </a:t>
            </a:r>
            <a:r>
              <a:rPr lang="en-US" sz="1600" b="1" dirty="0" err="1">
                <a:latin typeface="Times New Roman"/>
                <a:ea typeface="Times New Roman"/>
              </a:rPr>
              <a:t>elena</a:t>
            </a:r>
            <a:r>
              <a:rPr lang="en-US" sz="1600" b="1" dirty="0">
                <a:latin typeface="Times New Roman"/>
                <a:ea typeface="Times New Roman"/>
              </a:rPr>
              <a:t>-Catalina </a:t>
            </a:r>
            <a:r>
              <a:rPr lang="en-US" sz="1600" b="1" dirty="0" err="1">
                <a:latin typeface="Times New Roman"/>
                <a:ea typeface="Times New Roman"/>
              </a:rPr>
              <a:t>calau</a:t>
            </a:r>
            <a:r>
              <a:rPr lang="en-US" sz="1600" b="1" dirty="0">
                <a:latin typeface="Times New Roman"/>
                <a:ea typeface="Times New Roman"/>
              </a:rPr>
              <a:t> : id 2117472</a:t>
            </a:r>
            <a:br>
              <a:rPr lang="en-US" sz="1600" b="1" dirty="0">
                <a:latin typeface="Times New Roman"/>
                <a:ea typeface="Times New Roman"/>
              </a:rPr>
            </a:br>
            <a:r>
              <a:rPr lang="en-US" sz="1600" b="1" dirty="0">
                <a:latin typeface="Times New Roman"/>
                <a:ea typeface="Times New Roman"/>
              </a:rPr>
              <a:t>                             </a:t>
            </a:r>
            <a:r>
              <a:rPr lang="en-US" sz="1600" b="1" dirty="0" err="1">
                <a:latin typeface="Times New Roman"/>
                <a:ea typeface="Times New Roman"/>
              </a:rPr>
              <a:t>alexandru</a:t>
            </a:r>
            <a:r>
              <a:rPr lang="en-US" sz="1600" dirty="0">
                <a:latin typeface="Times New Roman"/>
                <a:ea typeface="Times New Roman"/>
              </a:rPr>
              <a:t>-</a:t>
            </a:r>
            <a:r>
              <a:rPr lang="en-US" sz="1600" b="1" dirty="0">
                <a:latin typeface="Times New Roman"/>
                <a:ea typeface="Times New Roman"/>
              </a:rPr>
              <a:t>Dumitru </a:t>
            </a:r>
            <a:r>
              <a:rPr lang="en-US" sz="1600" b="1" dirty="0" err="1">
                <a:latin typeface="Times New Roman"/>
                <a:ea typeface="Times New Roman"/>
              </a:rPr>
              <a:t>otvos</a:t>
            </a:r>
            <a:r>
              <a:rPr lang="en-US" sz="1600" b="1" dirty="0">
                <a:latin typeface="Times New Roman"/>
                <a:ea typeface="Times New Roman"/>
              </a:rPr>
              <a:t> : id 2117470</a:t>
            </a:r>
            <a:br>
              <a:rPr lang="en-US" sz="1600" b="1" dirty="0">
                <a:latin typeface="Times New Roman"/>
                <a:ea typeface="Times New Roman"/>
              </a:rPr>
            </a:br>
            <a:r>
              <a:rPr lang="en-US" sz="1600" b="1" dirty="0">
                <a:latin typeface="Times New Roman"/>
                <a:ea typeface="Times New Roman"/>
              </a:rPr>
              <a:t>     lecturer : </a:t>
            </a:r>
            <a:r>
              <a:rPr lang="en-US" sz="1600" b="1" dirty="0" err="1">
                <a:latin typeface="Times New Roman"/>
                <a:ea typeface="Times New Roman"/>
              </a:rPr>
              <a:t>rajesh</a:t>
            </a:r>
            <a:r>
              <a:rPr lang="en-US" sz="1600" b="1" dirty="0">
                <a:latin typeface="Times New Roman"/>
                <a:ea typeface="Times New Roman"/>
              </a:rPr>
              <a:t> </a:t>
            </a:r>
            <a:r>
              <a:rPr lang="en-US" sz="1600" b="1" dirty="0" err="1">
                <a:latin typeface="Times New Roman"/>
                <a:ea typeface="Times New Roman"/>
              </a:rPr>
              <a:t>kumar</a:t>
            </a:r>
            <a:br>
              <a:rPr lang="en-US" sz="2000" b="1" dirty="0">
                <a:latin typeface="Times New Roman"/>
                <a:ea typeface="Times New Roman"/>
              </a:rPr>
            </a:br>
            <a:br>
              <a:rPr lang="en-US" sz="2200" b="1" dirty="0">
                <a:latin typeface="Times New Roman"/>
                <a:ea typeface="Times New Roman"/>
              </a:rPr>
            </a:br>
            <a:br>
              <a:rPr lang="en-US" b="1" dirty="0">
                <a:latin typeface="Times New Roman"/>
                <a:ea typeface="Times New Roman"/>
              </a:rPr>
            </a:br>
            <a:endParaRPr lang="en-CA" b="1" dirty="0">
              <a:latin typeface="Times New Roman"/>
              <a:ea typeface="Times New Roman"/>
            </a:endParaRPr>
          </a:p>
        </p:txBody>
      </p:sp>
      <p:pic>
        <p:nvPicPr>
          <p:cNvPr id="3" name="image1.png">
            <a:extLst>
              <a:ext uri="{FF2B5EF4-FFF2-40B4-BE49-F238E27FC236}">
                <a16:creationId xmlns:a16="http://schemas.microsoft.com/office/drawing/2014/main" id="{33321787-9CAE-524E-9105-6419434044CC}"/>
              </a:ext>
            </a:extLst>
          </p:cNvPr>
          <p:cNvPicPr/>
          <p:nvPr/>
        </p:nvPicPr>
        <p:blipFill>
          <a:blip r:embed="rId2"/>
          <a:stretch>
            <a:fillRect/>
          </a:stretch>
        </p:blipFill>
        <p:spPr>
          <a:xfrm>
            <a:off x="4773034" y="360704"/>
            <a:ext cx="2238653" cy="168675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52400"/>
            <a:ext cx="8229600" cy="1447800"/>
          </a:xfrm>
        </p:spPr>
        <p:txBody>
          <a:bodyPr>
            <a:normAutofit fontScale="90000"/>
          </a:bodyPr>
          <a:lstStyle/>
          <a:p>
            <a:br>
              <a:rPr lang="en-CA" sz="4000" b="1" kern="0" dirty="0">
                <a:solidFill>
                  <a:srgbClr val="000000"/>
                </a:solidFill>
                <a:latin typeface="Times New Roman"/>
              </a:rPr>
            </a:br>
            <a:br>
              <a:rPr lang="en-CA" sz="4000" b="1" kern="0" dirty="0">
                <a:solidFill>
                  <a:srgbClr val="000000"/>
                </a:solidFill>
                <a:latin typeface="Times New Roman"/>
              </a:rPr>
            </a:br>
            <a:br>
              <a:rPr lang="en-CA" sz="4000" b="1" kern="0" dirty="0">
                <a:solidFill>
                  <a:srgbClr val="000000"/>
                </a:solidFill>
                <a:latin typeface="Times New Roman"/>
              </a:rPr>
            </a:br>
            <a:r>
              <a:rPr lang="en-CA" sz="4000" b="1" kern="0" dirty="0">
                <a:solidFill>
                  <a:srgbClr val="000000"/>
                </a:solidFill>
                <a:latin typeface="Times New Roman"/>
              </a:rPr>
              <a:t> </a:t>
            </a:r>
            <a:br>
              <a:rPr lang="en-CA" sz="4000" b="1" kern="0" dirty="0">
                <a:solidFill>
                  <a:srgbClr val="000000"/>
                </a:solidFill>
                <a:latin typeface="Times New Roman"/>
              </a:rPr>
            </a:br>
            <a:r>
              <a:rPr lang="en-GB" sz="4000" dirty="0">
                <a:latin typeface="Arial"/>
                <a:ea typeface="Arial"/>
              </a:rPr>
              <a:t> </a:t>
            </a:r>
            <a:r>
              <a:rPr lang="en-GB" sz="4000" b="1" dirty="0">
                <a:latin typeface="Arial"/>
                <a:ea typeface="Arial"/>
              </a:rPr>
              <a:t>BUSINESS/COMPANY OVERVIEW</a:t>
            </a:r>
            <a:r>
              <a:rPr lang="en-CA" sz="4000" b="1" kern="0" dirty="0">
                <a:solidFill>
                  <a:srgbClr val="000000"/>
                </a:solidFill>
                <a:latin typeface="Times New Roman"/>
              </a:rPr>
              <a:t> </a:t>
            </a:r>
            <a:br>
              <a:rPr lang="en-CA" sz="4000" b="1" kern="0" dirty="0">
                <a:solidFill>
                  <a:srgbClr val="000000"/>
                </a:solidFill>
                <a:latin typeface="Times New Roman"/>
              </a:rPr>
            </a:br>
            <a:br>
              <a:rPr lang="en-CA" sz="4000" b="1" kern="0" dirty="0">
                <a:solidFill>
                  <a:srgbClr val="000000"/>
                </a:solidFill>
                <a:latin typeface="Times New Roman"/>
              </a:rPr>
            </a:br>
            <a:br>
              <a:rPr lang="en-US" sz="4000" b="1" kern="0" dirty="0">
                <a:latin typeface="Times New Roman"/>
              </a:rPr>
            </a:br>
            <a:br>
              <a:rPr lang="en-US" sz="4000" b="1" kern="0" dirty="0">
                <a:latin typeface="Arial"/>
              </a:rPr>
            </a:b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6324600" y="1600201"/>
            <a:ext cx="4114800" cy="4525963"/>
          </a:xfrm>
        </p:spPr>
        <p:txBody>
          <a:bodyPr>
            <a:normAutofit fontScale="92500" lnSpcReduction="10000"/>
          </a:bodyPr>
          <a:lstStyle/>
          <a:p>
            <a:pPr lvl="0" algn="just">
              <a:lnSpc>
                <a:spcPct val="150000"/>
              </a:lnSpc>
            </a:pPr>
            <a:r>
              <a:rPr lang="en-GB" sz="1600" dirty="0">
                <a:latin typeface="Arial" pitchFamily="34" charset="0"/>
                <a:cs typeface="Arial" pitchFamily="34" charset="0"/>
              </a:rPr>
              <a:t>“The Digital Solutions” is a small new business that develops security software for digital devices like mobile, laptops, and computers situated in the centre of London.</a:t>
            </a:r>
          </a:p>
          <a:p>
            <a:pPr lvl="0" algn="just">
              <a:lnSpc>
                <a:spcPct val="150000"/>
              </a:lnSpc>
            </a:pPr>
            <a:r>
              <a:rPr lang="en-US" sz="1600" dirty="0">
                <a:latin typeface="Arial" pitchFamily="34" charset="0"/>
                <a:cs typeface="Arial" pitchFamily="34" charset="0"/>
              </a:rPr>
              <a:t>The company has 1 founder and 2 partners.</a:t>
            </a:r>
          </a:p>
          <a:p>
            <a:pPr lvl="0" algn="just">
              <a:lnSpc>
                <a:spcPct val="150000"/>
              </a:lnSpc>
            </a:pPr>
            <a:r>
              <a:rPr lang="en-GB" sz="1600" dirty="0">
                <a:latin typeface="Arial" pitchFamily="34" charset="0"/>
                <a:cs typeface="Arial" pitchFamily="34" charset="0"/>
              </a:rPr>
              <a:t>The vision of the business is to become a leading security software development firm in the UK.</a:t>
            </a:r>
            <a:endParaRPr lang="en-US" sz="1600" dirty="0">
              <a:latin typeface="Arial" pitchFamily="34" charset="0"/>
              <a:cs typeface="Arial" pitchFamily="34" charset="0"/>
            </a:endParaRPr>
          </a:p>
          <a:p>
            <a:pPr lvl="0" algn="just">
              <a:lnSpc>
                <a:spcPct val="150000"/>
              </a:lnSpc>
            </a:pPr>
            <a:r>
              <a:rPr lang="en-GB" sz="1600" dirty="0">
                <a:latin typeface="Arial" pitchFamily="34" charset="0"/>
                <a:cs typeface="Arial" pitchFamily="34" charset="0"/>
              </a:rPr>
              <a:t>The company will form different security software for developing devices to ensure digital protection to the clients.</a:t>
            </a:r>
            <a:endParaRPr lang="en-US" sz="1600" dirty="0">
              <a:latin typeface="Arial" pitchFamily="34" charset="0"/>
              <a:cs typeface="Arial" pitchFamily="34" charset="0"/>
            </a:endParaRPr>
          </a:p>
          <a:p>
            <a:pPr lvl="0" algn="just">
              <a:lnSpc>
                <a:spcPct val="200000"/>
              </a:lnSpc>
              <a:buNone/>
            </a:pPr>
            <a:endParaRPr lang="en-US" sz="1600" dirty="0">
              <a:latin typeface="Times New Roman"/>
              <a:ea typeface="Times New Roman"/>
            </a:endParaRPr>
          </a:p>
        </p:txBody>
      </p:sp>
      <p:pic>
        <p:nvPicPr>
          <p:cNvPr id="9" name="image1.png"/>
          <p:cNvPicPr/>
          <p:nvPr/>
        </p:nvPicPr>
        <p:blipFill>
          <a:blip r:embed="rId3"/>
          <a:stretch>
            <a:fillRect/>
          </a:stretch>
        </p:blipFill>
        <p:spPr>
          <a:xfrm>
            <a:off x="2286000" y="1752600"/>
            <a:ext cx="4038600" cy="3505200"/>
          </a:xfrm>
          <a:prstGeom prst="rect">
            <a:avLst/>
          </a:prstGeom>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C448EB29-BC5F-59D9-1C91-6636D1552D61}"/>
                  </a:ext>
                </a:extLst>
              </p14:cNvPr>
              <p14:cNvContentPartPr/>
              <p14:nvPr/>
            </p14:nvContentPartPr>
            <p14:xfrm>
              <a:off x="11848204" y="4106305"/>
              <a:ext cx="52200" cy="214560"/>
            </p14:xfrm>
          </p:contentPart>
        </mc:Choice>
        <mc:Fallback xmlns="">
          <p:pic>
            <p:nvPicPr>
              <p:cNvPr id="4" name="Ink 3">
                <a:extLst>
                  <a:ext uri="{FF2B5EF4-FFF2-40B4-BE49-F238E27FC236}">
                    <a16:creationId xmlns:a16="http://schemas.microsoft.com/office/drawing/2014/main" id="{C448EB29-BC5F-59D9-1C91-6636D1552D61}"/>
                  </a:ext>
                </a:extLst>
              </p:cNvPr>
              <p:cNvPicPr/>
              <p:nvPr/>
            </p:nvPicPr>
            <p:blipFill>
              <a:blip r:embed="rId6"/>
              <a:stretch>
                <a:fillRect/>
              </a:stretch>
            </p:blipFill>
            <p:spPr>
              <a:xfrm>
                <a:off x="11839204" y="4097305"/>
                <a:ext cx="69840" cy="232200"/>
              </a:xfrm>
              <a:prstGeom prst="rect">
                <a:avLst/>
              </a:prstGeom>
            </p:spPr>
          </p:pic>
        </mc:Fallback>
      </mc:AlternateContent>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417638"/>
          </a:xfrm>
        </p:spPr>
        <p:txBody>
          <a:bodyPr>
            <a:normAutofit fontScale="90000"/>
          </a:bodyPr>
          <a:lstStyle/>
          <a:p>
            <a:br>
              <a:rPr lang="en-CA" sz="4000" b="1" kern="0" dirty="0">
                <a:solidFill>
                  <a:srgbClr val="000000"/>
                </a:solidFill>
                <a:latin typeface="Times New Roman"/>
              </a:rPr>
            </a:br>
            <a:br>
              <a:rPr lang="en-CA" sz="4000" b="1" kern="0" dirty="0">
                <a:solidFill>
                  <a:srgbClr val="000000"/>
                </a:solidFill>
                <a:latin typeface="Times New Roman"/>
              </a:rPr>
            </a:br>
            <a:r>
              <a:rPr lang="en-CA" sz="4000" b="1" kern="0" dirty="0">
                <a:solidFill>
                  <a:srgbClr val="000000"/>
                </a:solidFill>
                <a:latin typeface="Times New Roman"/>
              </a:rPr>
              <a:t> </a:t>
            </a:r>
            <a:br>
              <a:rPr lang="en-CA"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GB" sz="4000" b="1" dirty="0">
                <a:latin typeface="Arial"/>
                <a:ea typeface="Arial"/>
              </a:rPr>
              <a:t> PRODUCT AND SERVICES </a:t>
            </a: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latin typeface="Times New Roman"/>
              </a:rPr>
            </a:br>
            <a:br>
              <a:rPr lang="en-US" sz="4000" b="1" kern="0" dirty="0">
                <a:latin typeface="Arial"/>
              </a:rPr>
            </a:b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1828799" y="1524000"/>
            <a:ext cx="9521687" cy="5181600"/>
          </a:xfrm>
        </p:spPr>
        <p:txBody>
          <a:bodyPr>
            <a:noAutofit/>
          </a:bodyPr>
          <a:lstStyle/>
          <a:p>
            <a:pPr lvl="0">
              <a:lnSpc>
                <a:spcPct val="150000"/>
              </a:lnSpc>
              <a:buFont typeface="Arial"/>
              <a:buChar char="●"/>
            </a:pPr>
            <a:r>
              <a:rPr lang="en-GB" sz="1600" dirty="0">
                <a:latin typeface="Arial"/>
                <a:ea typeface="Arial"/>
              </a:rPr>
              <a:t>Different types of products- computer antivirus, Anti-Spyware Software, Firewalls, Network Security.</a:t>
            </a:r>
            <a:endParaRPr lang="en-US" sz="1600" dirty="0">
              <a:latin typeface="Arial"/>
              <a:ea typeface="Arial"/>
            </a:endParaRPr>
          </a:p>
          <a:p>
            <a:pPr lvl="0">
              <a:lnSpc>
                <a:spcPct val="150000"/>
              </a:lnSpc>
              <a:buFont typeface="Arial"/>
              <a:buChar char="●"/>
            </a:pPr>
            <a:r>
              <a:rPr lang="en-GB" sz="1600" dirty="0">
                <a:latin typeface="Arial"/>
                <a:ea typeface="Arial"/>
              </a:rPr>
              <a:t>The statical report reflects 19 % of reported the most disruptive breaches in cyber security in the UK in 2022.</a:t>
            </a:r>
            <a:endParaRPr lang="en-US" sz="1600" dirty="0">
              <a:latin typeface="Arial"/>
              <a:ea typeface="Arial"/>
            </a:endParaRPr>
          </a:p>
          <a:p>
            <a:pPr lvl="0">
              <a:lnSpc>
                <a:spcPct val="150000"/>
              </a:lnSpc>
              <a:buFont typeface="Arial"/>
              <a:buChar char="●"/>
            </a:pPr>
            <a:r>
              <a:rPr lang="en-GB" sz="1600" dirty="0">
                <a:latin typeface="Arial"/>
                <a:ea typeface="Arial"/>
              </a:rPr>
              <a:t>The purpose of the business is to fulfil the current market gap in terms of demand.</a:t>
            </a:r>
            <a:endParaRPr lang="en-US" sz="1600" dirty="0">
              <a:latin typeface="Arial"/>
              <a:ea typeface="Arial"/>
            </a:endParaRPr>
          </a:p>
          <a:p>
            <a:pPr lvl="0" algn="just">
              <a:lnSpc>
                <a:spcPct val="150000"/>
              </a:lnSpc>
              <a:buNone/>
            </a:pPr>
            <a:endParaRPr lang="en-US" sz="1600" dirty="0">
              <a:solidFill>
                <a:srgbClr val="000000"/>
              </a:solidFill>
              <a:latin typeface="Times New Roman"/>
              <a:ea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686800" cy="1417638"/>
          </a:xfrm>
        </p:spPr>
        <p:txBody>
          <a:bodyPr>
            <a:normAutofit fontScale="90000"/>
          </a:bodyPr>
          <a:lstStyle/>
          <a:p>
            <a:br>
              <a:rPr lang="en-CA" sz="4000" kern="0" dirty="0">
                <a:solidFill>
                  <a:srgbClr val="000000"/>
                </a:solidFill>
                <a:latin typeface="Times New Roman"/>
              </a:rPr>
            </a:br>
            <a:r>
              <a:rPr lang="en-CA" sz="4000" kern="0" dirty="0">
                <a:solidFill>
                  <a:srgbClr val="000000"/>
                </a:solidFill>
                <a:latin typeface="Times New Roman"/>
              </a:rPr>
              <a:t> </a:t>
            </a:r>
            <a:br>
              <a:rPr lang="en-CA"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r>
              <a:rPr lang="en-GB" sz="3600" dirty="0"/>
              <a:t> </a:t>
            </a:r>
            <a:r>
              <a:rPr lang="en-GB" sz="4000" dirty="0"/>
              <a:t>MARKET AUDIT (</a:t>
            </a:r>
            <a:r>
              <a:rPr lang="en-GB" sz="4000" dirty="0">
                <a:latin typeface="Arial"/>
                <a:ea typeface="Arial"/>
              </a:rPr>
              <a:t>COMPETITORS</a:t>
            </a:r>
            <a:r>
              <a:rPr lang="en-GB" sz="4000" dirty="0"/>
              <a:t>)</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2700" kern="0" dirty="0">
                <a:solidFill>
                  <a:srgbClr val="000000"/>
                </a:solidFill>
                <a:latin typeface="Times New Roman"/>
              </a:rPr>
            </a:br>
            <a:br>
              <a:rPr lang="en-CA" sz="4000" kern="0" dirty="0">
                <a:solidFill>
                  <a:srgbClr val="000000"/>
                </a:solidFill>
                <a:latin typeface="Times New Roman"/>
              </a:rPr>
            </a:br>
            <a:br>
              <a:rPr lang="en-US" sz="4000" kern="0" dirty="0">
                <a:latin typeface="Arial"/>
              </a:rPr>
            </a:b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6248400" y="1371600"/>
            <a:ext cx="3962400" cy="5181600"/>
          </a:xfrm>
        </p:spPr>
        <p:txBody>
          <a:bodyPr>
            <a:normAutofit/>
          </a:bodyPr>
          <a:lstStyle/>
          <a:p>
            <a:pPr lvl="0" algn="just">
              <a:lnSpc>
                <a:spcPct val="150000"/>
              </a:lnSpc>
              <a:buFont typeface="Arial"/>
              <a:buChar char="●"/>
            </a:pPr>
            <a:r>
              <a:rPr lang="en-GB" sz="1600" dirty="0">
                <a:latin typeface="Arial"/>
                <a:ea typeface="Arial"/>
              </a:rPr>
              <a:t>Competitors of the company are the present market leaders </a:t>
            </a:r>
            <a:r>
              <a:rPr lang="en-GB" sz="1600" dirty="0" err="1">
                <a:latin typeface="Arial"/>
                <a:ea typeface="Arial"/>
              </a:rPr>
              <a:t>CoreBlue</a:t>
            </a:r>
            <a:r>
              <a:rPr lang="en-GB" sz="1600" dirty="0">
                <a:latin typeface="Arial"/>
                <a:ea typeface="Arial"/>
              </a:rPr>
              <a:t> and One Beyond.</a:t>
            </a:r>
          </a:p>
          <a:p>
            <a:pPr lvl="0" algn="just">
              <a:lnSpc>
                <a:spcPct val="150000"/>
              </a:lnSpc>
              <a:buFont typeface="Arial"/>
              <a:buChar char="●"/>
            </a:pPr>
            <a:r>
              <a:rPr lang="en-GB" sz="1600" dirty="0">
                <a:latin typeface="Arial"/>
                <a:ea typeface="Arial"/>
              </a:rPr>
              <a:t>Both competitor companies are offering similar products and services to the ones we offer.</a:t>
            </a:r>
          </a:p>
          <a:p>
            <a:pPr lvl="0" algn="just">
              <a:lnSpc>
                <a:spcPct val="150000"/>
              </a:lnSpc>
              <a:buFont typeface="Arial"/>
              <a:buChar char="●"/>
            </a:pPr>
            <a:r>
              <a:rPr lang="en-GB" sz="1600" dirty="0">
                <a:latin typeface="Arial"/>
                <a:ea typeface="Arial"/>
              </a:rPr>
              <a:t>The annual revenue of </a:t>
            </a:r>
            <a:r>
              <a:rPr lang="en-GB" sz="1600" dirty="0" err="1">
                <a:latin typeface="Arial"/>
                <a:ea typeface="Arial"/>
              </a:rPr>
              <a:t>CoreBlue</a:t>
            </a:r>
            <a:r>
              <a:rPr lang="en-GB" sz="1600" dirty="0">
                <a:latin typeface="Arial"/>
                <a:ea typeface="Arial"/>
              </a:rPr>
              <a:t> is £1.4 million</a:t>
            </a:r>
            <a:endParaRPr lang="en-US" sz="1600" dirty="0">
              <a:latin typeface="Arial"/>
              <a:ea typeface="Arial"/>
            </a:endParaRPr>
          </a:p>
          <a:p>
            <a:pPr lvl="0" algn="just">
              <a:lnSpc>
                <a:spcPct val="150000"/>
              </a:lnSpc>
              <a:buFont typeface="Arial"/>
              <a:buChar char="●"/>
            </a:pPr>
            <a:r>
              <a:rPr lang="en-GB" sz="1600" dirty="0">
                <a:latin typeface="Arial"/>
                <a:ea typeface="Arial"/>
              </a:rPr>
              <a:t>The annual revenue of One Beyond is £44851.25.</a:t>
            </a:r>
            <a:endParaRPr lang="en-US" sz="1600" dirty="0">
              <a:latin typeface="Arial"/>
              <a:ea typeface="Arial"/>
            </a:endParaRPr>
          </a:p>
          <a:p>
            <a:pPr lvl="0" algn="just">
              <a:lnSpc>
                <a:spcPct val="150000"/>
              </a:lnSpc>
              <a:buNone/>
            </a:pPr>
            <a:endParaRPr lang="en-US" sz="1400" dirty="0">
              <a:latin typeface="Times New Roman" pitchFamily="18" charset="0"/>
              <a:ea typeface="Times New Roman"/>
              <a:cs typeface="Times New Roman" pitchFamily="18" charset="0"/>
            </a:endParaRPr>
          </a:p>
        </p:txBody>
      </p:sp>
      <p:pic>
        <p:nvPicPr>
          <p:cNvPr id="9" name="image17.png"/>
          <p:cNvPicPr/>
          <p:nvPr/>
        </p:nvPicPr>
        <p:blipFill>
          <a:blip r:embed="rId3"/>
          <a:stretch>
            <a:fillRect/>
          </a:stretch>
        </p:blipFill>
        <p:spPr>
          <a:xfrm>
            <a:off x="2286001" y="1752600"/>
            <a:ext cx="3186113" cy="2819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29381"/>
            <a:ext cx="8686800" cy="1417638"/>
          </a:xfrm>
        </p:spPr>
        <p:txBody>
          <a:bodyPr>
            <a:normAutofit fontScale="90000"/>
          </a:bodyPr>
          <a:lstStyle/>
          <a:p>
            <a:br>
              <a:rPr lang="en-CA" sz="4000" kern="0" dirty="0">
                <a:solidFill>
                  <a:srgbClr val="000000"/>
                </a:solidFill>
                <a:latin typeface="Times New Roman"/>
              </a:rPr>
            </a:br>
            <a:r>
              <a:rPr lang="en-CA" sz="4000" kern="0" dirty="0">
                <a:solidFill>
                  <a:srgbClr val="000000"/>
                </a:solidFill>
                <a:latin typeface="Times New Roman"/>
              </a:rPr>
              <a:t> </a:t>
            </a:r>
            <a:br>
              <a:rPr lang="en-CA"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r>
              <a:rPr lang="en-GB" sz="3600" dirty="0"/>
              <a:t> </a:t>
            </a:r>
            <a:r>
              <a:rPr lang="en-GB" sz="4000" dirty="0"/>
              <a:t>MARKET AUDIT (</a:t>
            </a:r>
            <a:r>
              <a:rPr lang="en-GB" sz="4000" dirty="0">
                <a:latin typeface="Arial"/>
                <a:ea typeface="Arial"/>
              </a:rPr>
              <a:t>SWOT ANALYSIS </a:t>
            </a:r>
            <a:r>
              <a:rPr lang="en-GB" sz="4000" dirty="0"/>
              <a:t>)</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2700" kern="0" dirty="0">
                <a:solidFill>
                  <a:srgbClr val="000000"/>
                </a:solidFill>
                <a:latin typeface="Times New Roman"/>
              </a:rPr>
            </a:br>
            <a:br>
              <a:rPr lang="en-CA" sz="4000" kern="0" dirty="0">
                <a:solidFill>
                  <a:srgbClr val="000000"/>
                </a:solidFill>
                <a:latin typeface="Times New Roman"/>
              </a:rPr>
            </a:br>
            <a:br>
              <a:rPr lang="en-US" sz="4000" kern="0" dirty="0">
                <a:latin typeface="Arial"/>
              </a:rPr>
            </a:b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6248400" y="1371600"/>
            <a:ext cx="3962400" cy="5181600"/>
          </a:xfrm>
        </p:spPr>
        <p:txBody>
          <a:bodyPr>
            <a:normAutofit/>
          </a:bodyPr>
          <a:lstStyle/>
          <a:p>
            <a:pPr lvl="0" algn="just">
              <a:lnSpc>
                <a:spcPct val="150000"/>
              </a:lnSpc>
              <a:buFont typeface="Arial"/>
              <a:buChar char="●"/>
            </a:pPr>
            <a:r>
              <a:rPr lang="en-GB" sz="1600" dirty="0">
                <a:latin typeface="Arial"/>
                <a:ea typeface="Arial"/>
              </a:rPr>
              <a:t>Strength- market knowledge, capability to identify new solutions for common issues, and strong public relations efforts. </a:t>
            </a:r>
            <a:endParaRPr lang="en-US" sz="1600" dirty="0">
              <a:latin typeface="Arial"/>
              <a:ea typeface="Arial"/>
            </a:endParaRPr>
          </a:p>
          <a:p>
            <a:pPr lvl="0" algn="just">
              <a:lnSpc>
                <a:spcPct val="150000"/>
              </a:lnSpc>
              <a:buFont typeface="Arial"/>
              <a:buChar char="●"/>
            </a:pPr>
            <a:r>
              <a:rPr lang="en-GB" sz="1600" dirty="0">
                <a:latin typeface="Arial"/>
                <a:ea typeface="Arial"/>
              </a:rPr>
              <a:t>Weakness- lack of enough capital to implement new technology, lack of resources .</a:t>
            </a:r>
            <a:endParaRPr lang="en-US" sz="1600" dirty="0">
              <a:latin typeface="Arial"/>
              <a:ea typeface="Arial"/>
            </a:endParaRPr>
          </a:p>
          <a:p>
            <a:pPr lvl="0" algn="just">
              <a:lnSpc>
                <a:spcPct val="200000"/>
              </a:lnSpc>
              <a:buNone/>
            </a:pPr>
            <a:endParaRPr lang="en-US" sz="1600" dirty="0">
              <a:latin typeface="Times New Roman"/>
              <a:ea typeface="Times New Roman"/>
            </a:endParaRPr>
          </a:p>
        </p:txBody>
      </p:sp>
      <p:pic>
        <p:nvPicPr>
          <p:cNvPr id="10" name="image15.png"/>
          <p:cNvPicPr/>
          <p:nvPr/>
        </p:nvPicPr>
        <p:blipFill>
          <a:blip r:embed="rId3"/>
          <a:stretch>
            <a:fillRect/>
          </a:stretch>
        </p:blipFill>
        <p:spPr>
          <a:xfrm>
            <a:off x="2133600" y="1143000"/>
            <a:ext cx="3581400" cy="3962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9144000" cy="1417638"/>
          </a:xfrm>
        </p:spPr>
        <p:txBody>
          <a:bodyPr>
            <a:noAutofit/>
          </a:bodyPr>
          <a:lstStyle/>
          <a:p>
            <a:br>
              <a:rPr lang="en-US" sz="2400" kern="0" dirty="0">
                <a:solidFill>
                  <a:srgbClr val="000000"/>
                </a:solidFill>
                <a:latin typeface="Times New Roman"/>
              </a:rPr>
            </a:br>
            <a:br>
              <a:rPr lang="en-US" sz="2400" kern="0" dirty="0">
                <a:solidFill>
                  <a:srgbClr val="000000"/>
                </a:solidFill>
                <a:latin typeface="Times New Roman"/>
              </a:rPr>
            </a:br>
            <a:r>
              <a:rPr lang="en-US" sz="2400" kern="0" dirty="0">
                <a:solidFill>
                  <a:srgbClr val="000000"/>
                </a:solidFill>
                <a:latin typeface="Times New Roman"/>
              </a:rPr>
              <a:t> </a:t>
            </a:r>
            <a:br>
              <a:rPr lang="en-US" sz="24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br>
              <a:rPr lang="en-US" sz="3600" kern="0" dirty="0">
                <a:solidFill>
                  <a:srgbClr val="000000"/>
                </a:solidFill>
                <a:latin typeface="Times New Roman"/>
              </a:rPr>
            </a:br>
            <a:r>
              <a:rPr lang="en-GB" sz="3600" kern="0" dirty="0">
                <a:solidFill>
                  <a:srgbClr val="000000"/>
                </a:solidFill>
                <a:latin typeface="Times New Roman"/>
              </a:rPr>
              <a:t>  </a:t>
            </a:r>
            <a:br>
              <a:rPr lang="en-GB" sz="3600" kern="0" dirty="0">
                <a:solidFill>
                  <a:srgbClr val="000000"/>
                </a:solidFill>
                <a:latin typeface="Times New Roman"/>
              </a:rPr>
            </a:br>
            <a:br>
              <a:rPr lang="en-GB" sz="3600" kern="0" dirty="0">
                <a:solidFill>
                  <a:srgbClr val="000000"/>
                </a:solidFill>
                <a:latin typeface="Times New Roman"/>
              </a:rPr>
            </a:br>
            <a:r>
              <a:rPr lang="en-GB" sz="3600" kern="0" dirty="0">
                <a:latin typeface="Arial" pitchFamily="34" charset="0"/>
                <a:cs typeface="Arial" pitchFamily="34" charset="0"/>
              </a:rPr>
              <a:t>MARKET AUDIT (SWOT ANALYSIS)(cont.)</a:t>
            </a:r>
            <a:br>
              <a:rPr lang="en-GB" sz="3600" kern="0" dirty="0">
                <a:solidFill>
                  <a:srgbClr val="000000"/>
                </a:solidFill>
                <a:latin typeface="Times New Roman"/>
              </a:rPr>
            </a:br>
            <a:br>
              <a:rPr lang="en-US" sz="3600" kern="0" dirty="0">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24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832498" y="2345635"/>
            <a:ext cx="9143999" cy="4640183"/>
          </a:xfrm>
        </p:spPr>
        <p:txBody>
          <a:bodyPr>
            <a:normAutofit/>
          </a:bodyPr>
          <a:lstStyle/>
          <a:p>
            <a:pPr lvl="0" algn="just">
              <a:lnSpc>
                <a:spcPct val="150000"/>
              </a:lnSpc>
              <a:buFont typeface="Arial"/>
              <a:buChar char="●"/>
            </a:pPr>
            <a:r>
              <a:rPr lang="en-GB" sz="1600" dirty="0">
                <a:latin typeface="Arial"/>
                <a:ea typeface="Arial"/>
              </a:rPr>
              <a:t>Opportunity- raising demand for security software, the requirement of expertise for digital protection of Government assets .</a:t>
            </a:r>
            <a:endParaRPr lang="en-US" sz="1600" dirty="0">
              <a:latin typeface="Arial"/>
              <a:ea typeface="Arial"/>
            </a:endParaRPr>
          </a:p>
          <a:p>
            <a:pPr lvl="0" algn="just">
              <a:lnSpc>
                <a:spcPct val="150000"/>
              </a:lnSpc>
              <a:buFont typeface="Arial"/>
              <a:buChar char="●"/>
            </a:pPr>
            <a:r>
              <a:rPr lang="en-GB" sz="1600" dirty="0">
                <a:latin typeface="Arial"/>
                <a:ea typeface="Arial"/>
              </a:rPr>
              <a:t>Threat- Raising competition in the security business segment. </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0"/>
            <a:ext cx="9144000" cy="1417638"/>
          </a:xfrm>
        </p:spPr>
        <p:txBody>
          <a:bodyPr>
            <a:noAutofit/>
          </a:bodyPr>
          <a:lstStyle/>
          <a:p>
            <a:br>
              <a:rPr lang="en-US" sz="2400" kern="0" dirty="0">
                <a:solidFill>
                  <a:srgbClr val="000000"/>
                </a:solidFill>
                <a:latin typeface="Times New Roman"/>
              </a:rPr>
            </a:br>
            <a:br>
              <a:rPr lang="en-US" sz="2400" kern="0" dirty="0">
                <a:solidFill>
                  <a:srgbClr val="000000"/>
                </a:solidFill>
                <a:latin typeface="Times New Roman"/>
              </a:rPr>
            </a:br>
            <a:r>
              <a:rPr lang="en-US" sz="2400" kern="0" dirty="0">
                <a:solidFill>
                  <a:srgbClr val="000000"/>
                </a:solidFill>
                <a:latin typeface="Times New Roman"/>
              </a:rPr>
              <a:t> </a:t>
            </a:r>
            <a:br>
              <a:rPr lang="en-US" sz="2400" kern="0" dirty="0">
                <a:solidFill>
                  <a:srgbClr val="000000"/>
                </a:solidFill>
                <a:latin typeface="Times New Roman"/>
              </a:rPr>
            </a:br>
            <a:br>
              <a:rPr lang="en-US" sz="24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pitchFamily="34" charset="0"/>
                <a:cs typeface="Arial" pitchFamily="34" charset="0"/>
              </a:rPr>
              <a:t>PESTLE ANALYSIS (POLITICAL, ECONOMICAL)</a:t>
            </a:r>
            <a:r>
              <a:rPr lang="en-US" sz="3600" kern="0" dirty="0">
                <a:solidFill>
                  <a:srgbClr val="000000"/>
                </a:solidFill>
                <a:latin typeface="Arial" pitchFamily="34" charset="0"/>
                <a:cs typeface="Arial" pitchFamily="34" charset="0"/>
              </a:rPr>
              <a:t> </a:t>
            </a:r>
            <a:br>
              <a:rPr lang="en-US" sz="3600" kern="0" dirty="0">
                <a:solidFill>
                  <a:srgbClr val="000000"/>
                </a:solidFill>
                <a:latin typeface="Arial" pitchFamily="34" charset="0"/>
                <a:cs typeface="Arial" pitchFamily="34" charset="0"/>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24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905000" y="1524001"/>
            <a:ext cx="4038600" cy="4525963"/>
          </a:xfrm>
        </p:spPr>
        <p:txBody>
          <a:bodyPr>
            <a:normAutofit fontScale="92500" lnSpcReduction="10000"/>
          </a:bodyPr>
          <a:lstStyle/>
          <a:p>
            <a:pPr lvl="0" algn="just">
              <a:lnSpc>
                <a:spcPct val="150000"/>
              </a:lnSpc>
              <a:buFont typeface="Arial"/>
              <a:buChar char="●"/>
            </a:pPr>
            <a:r>
              <a:rPr lang="en-GB" sz="1600" dirty="0">
                <a:latin typeface="Arial"/>
                <a:ea typeface="Arial"/>
              </a:rPr>
              <a:t>The Government stability rate in the UK is 0.47 (</a:t>
            </a:r>
            <a:r>
              <a:rPr lang="en-GB" sz="1600" dirty="0" err="1">
                <a:latin typeface="Arial"/>
                <a:ea typeface="Arial"/>
              </a:rPr>
              <a:t>theglobaleconomy</a:t>
            </a:r>
            <a:r>
              <a:rPr lang="en-GB" sz="1600" dirty="0">
                <a:latin typeface="Arial"/>
                <a:ea typeface="Arial"/>
              </a:rPr>
              <a:t>, 2022)</a:t>
            </a:r>
          </a:p>
          <a:p>
            <a:pPr marL="0" lvl="0" indent="0" algn="just">
              <a:lnSpc>
                <a:spcPct val="150000"/>
              </a:lnSpc>
              <a:buNone/>
            </a:pPr>
            <a:r>
              <a:rPr lang="en-GB" sz="1600" dirty="0">
                <a:latin typeface="Arial"/>
                <a:ea typeface="Arial"/>
              </a:rPr>
              <a:t>The figure of 0.47 shows an average stability in the political status which leads to a positive impact on the business.</a:t>
            </a:r>
            <a:endParaRPr lang="en-US" sz="1600" dirty="0">
              <a:latin typeface="Arial"/>
              <a:ea typeface="Arial"/>
            </a:endParaRPr>
          </a:p>
          <a:p>
            <a:pPr lvl="0" algn="just">
              <a:lnSpc>
                <a:spcPct val="150000"/>
              </a:lnSpc>
              <a:buFont typeface="Arial"/>
              <a:buChar char="●"/>
            </a:pPr>
            <a:r>
              <a:rPr lang="en-GB" sz="1600" dirty="0">
                <a:latin typeface="Arial"/>
                <a:ea typeface="Arial"/>
              </a:rPr>
              <a:t>The Economic freedom score is 78.4 (heritage, 2022)</a:t>
            </a:r>
          </a:p>
          <a:p>
            <a:pPr marL="0" lvl="0" indent="0" algn="just">
              <a:lnSpc>
                <a:spcPct val="150000"/>
              </a:lnSpc>
              <a:buNone/>
            </a:pPr>
            <a:r>
              <a:rPr lang="en-GB" sz="1600" dirty="0">
                <a:latin typeface="Arial"/>
                <a:ea typeface="Arial"/>
              </a:rPr>
              <a:t>The economical environment is negative for the business. The impact of Brexit and the sudden outbreak of COVID-19 close business activities of the industry which results in an economic dropdown.</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8.png"/>
          <p:cNvPicPr/>
          <p:nvPr/>
        </p:nvPicPr>
        <p:blipFill>
          <a:blip r:embed="rId3"/>
          <a:stretch>
            <a:fillRect/>
          </a:stretch>
        </p:blipFill>
        <p:spPr>
          <a:xfrm>
            <a:off x="6324600" y="1524000"/>
            <a:ext cx="4087648" cy="3124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29381"/>
            <a:ext cx="8229600" cy="1417638"/>
          </a:xfrm>
        </p:spPr>
        <p:txBody>
          <a:bodyPr>
            <a:noAutofit/>
          </a:bodyPr>
          <a:lstStyle/>
          <a:p>
            <a:br>
              <a:rPr lang="en-GB" sz="3600" dirty="0">
                <a:latin typeface="Arial" pitchFamily="34" charset="0"/>
                <a:cs typeface="Arial" pitchFamily="34" charset="0"/>
              </a:rPr>
            </a:br>
            <a:r>
              <a:rPr lang="en-GB" sz="3600" dirty="0">
                <a:latin typeface="Arial" pitchFamily="34" charset="0"/>
                <a:cs typeface="Arial" pitchFamily="34" charset="0"/>
              </a:rPr>
              <a:t>PESTLE ANALYSIS (SOCIAL, TECHNOLOGICAL)</a:t>
            </a: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029810" y="1784412"/>
            <a:ext cx="9104790" cy="4616388"/>
          </a:xfrm>
        </p:spPr>
        <p:txBody>
          <a:bodyPr>
            <a:noAutofit/>
          </a:bodyPr>
          <a:lstStyle/>
          <a:p>
            <a:pPr lvl="0" algn="just">
              <a:lnSpc>
                <a:spcPct val="150000"/>
              </a:lnSpc>
              <a:buFont typeface="Arial"/>
              <a:buChar char="●"/>
            </a:pPr>
            <a:r>
              <a:rPr lang="en-GB" sz="1600" dirty="0">
                <a:latin typeface="Arial"/>
                <a:ea typeface="Arial"/>
              </a:rPr>
              <a:t>The rate of UK population is 67 million and the median age is 41 (</a:t>
            </a:r>
            <a:r>
              <a:rPr lang="en-GB" sz="1600" dirty="0" err="1">
                <a:latin typeface="Arial"/>
                <a:ea typeface="Arial"/>
              </a:rPr>
              <a:t>statista</a:t>
            </a:r>
            <a:r>
              <a:rPr lang="en-GB" sz="1600" dirty="0">
                <a:latin typeface="Arial"/>
                <a:ea typeface="Arial"/>
              </a:rPr>
              <a:t>, 2022).</a:t>
            </a:r>
          </a:p>
          <a:p>
            <a:pPr marL="0" lvl="0" indent="0" algn="just">
              <a:lnSpc>
                <a:spcPct val="150000"/>
              </a:lnSpc>
              <a:buNone/>
            </a:pPr>
            <a:r>
              <a:rPr lang="en-GB" sz="1600" dirty="0">
                <a:latin typeface="Arial"/>
                <a:ea typeface="Arial"/>
              </a:rPr>
              <a:t>The country has one of the highest internet usage in the world. Almost the entire nation has access to the internet with over 62 million monthly users in 2021.</a:t>
            </a:r>
          </a:p>
          <a:p>
            <a:pPr lvl="0" algn="just">
              <a:lnSpc>
                <a:spcPct val="150000"/>
              </a:lnSpc>
              <a:buFont typeface="Arial"/>
              <a:buChar char="●"/>
            </a:pPr>
            <a:r>
              <a:rPr lang="en-GB" sz="1600" dirty="0">
                <a:latin typeface="Arial"/>
                <a:ea typeface="Arial"/>
              </a:rPr>
              <a:t>The GII rank of the country is 4th as of the 2020 GII report (</a:t>
            </a:r>
            <a:r>
              <a:rPr lang="en-GB" sz="1600" dirty="0" err="1">
                <a:latin typeface="Arial"/>
                <a:ea typeface="Arial"/>
              </a:rPr>
              <a:t>wipo</a:t>
            </a:r>
            <a:r>
              <a:rPr lang="en-GB" sz="1600" dirty="0">
                <a:latin typeface="Arial"/>
                <a:ea typeface="Arial"/>
              </a:rPr>
              <a:t>. int, 2022).</a:t>
            </a:r>
          </a:p>
          <a:p>
            <a:pPr marL="0" lvl="0" indent="0" algn="just">
              <a:lnSpc>
                <a:spcPct val="150000"/>
              </a:lnSpc>
              <a:buNone/>
            </a:pPr>
            <a:r>
              <a:rPr lang="en-GB" sz="1600" dirty="0">
                <a:latin typeface="Arial"/>
                <a:ea typeface="Arial"/>
              </a:rPr>
              <a:t>Advancement and upgradation of technology can help our company to implement advanced tools to develop security software.</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pitchFamily="34" charset="0"/>
                <a:cs typeface="Arial" pitchFamily="34" charset="0"/>
              </a:rPr>
              <a:t> PESTLE ANALYSIS (LEGAL, ENVIRONMENTAL) </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697087" y="2017450"/>
            <a:ext cx="4267200" cy="5486400"/>
          </a:xfrm>
        </p:spPr>
        <p:txBody>
          <a:bodyPr>
            <a:noAutofit/>
          </a:bodyPr>
          <a:lstStyle/>
          <a:p>
            <a:pPr lvl="0" algn="just">
              <a:lnSpc>
                <a:spcPct val="150000"/>
              </a:lnSpc>
              <a:buFont typeface="Arial"/>
              <a:buChar char="●"/>
            </a:pPr>
            <a:r>
              <a:rPr lang="en-GB" sz="1600" dirty="0">
                <a:latin typeface="Arial"/>
                <a:ea typeface="Arial"/>
              </a:rPr>
              <a:t>Laws of the UK- The Information protection act, 2018, The Employment right act 1996 (</a:t>
            </a:r>
            <a:r>
              <a:rPr lang="en-GB" sz="1600" dirty="0" err="1">
                <a:latin typeface="Arial"/>
                <a:ea typeface="Arial"/>
              </a:rPr>
              <a:t>Ganotra</a:t>
            </a:r>
            <a:r>
              <a:rPr lang="en-GB" sz="1600" dirty="0">
                <a:latin typeface="Arial"/>
                <a:ea typeface="Arial"/>
              </a:rPr>
              <a:t>, 2018)</a:t>
            </a:r>
            <a:endParaRPr lang="en-US" sz="1600" dirty="0">
              <a:latin typeface="Arial"/>
              <a:ea typeface="Arial"/>
            </a:endParaRPr>
          </a:p>
          <a:p>
            <a:pPr lvl="0" algn="just">
              <a:lnSpc>
                <a:spcPct val="150000"/>
              </a:lnSpc>
              <a:buFont typeface="Arial"/>
              <a:buChar char="●"/>
            </a:pPr>
            <a:r>
              <a:rPr lang="en-GB" sz="1600" dirty="0">
                <a:latin typeface="Arial"/>
                <a:ea typeface="Arial"/>
              </a:rPr>
              <a:t>The Environmental Protection Act 1990 and CSR initiatives to protect the environment. </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11.png"/>
          <p:cNvPicPr/>
          <p:nvPr/>
        </p:nvPicPr>
        <p:blipFill>
          <a:blip r:embed="rId3"/>
          <a:stretch>
            <a:fillRect/>
          </a:stretch>
        </p:blipFill>
        <p:spPr>
          <a:xfrm>
            <a:off x="6227715" y="2178728"/>
            <a:ext cx="4440287" cy="33528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a:ea typeface="Arial"/>
              </a:rPr>
              <a:t> TARGET MARKET </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096000" y="1828800"/>
            <a:ext cx="4267200" cy="5029200"/>
          </a:xfrm>
        </p:spPr>
        <p:txBody>
          <a:bodyPr>
            <a:noAutofit/>
          </a:bodyPr>
          <a:lstStyle/>
          <a:p>
            <a:pPr lvl="0">
              <a:lnSpc>
                <a:spcPct val="150000"/>
              </a:lnSpc>
              <a:buFont typeface="Arial"/>
              <a:buChar char="●"/>
            </a:pPr>
            <a:r>
              <a:rPr lang="en-GB" sz="1600" dirty="0">
                <a:latin typeface="Arial"/>
                <a:ea typeface="Arial"/>
              </a:rPr>
              <a:t>The target </a:t>
            </a:r>
            <a:r>
              <a:rPr lang="en-GB" sz="1600" dirty="0" err="1">
                <a:latin typeface="Arial"/>
                <a:ea typeface="Arial"/>
              </a:rPr>
              <a:t>cunsumers</a:t>
            </a:r>
            <a:r>
              <a:rPr lang="en-GB" sz="1600" dirty="0">
                <a:latin typeface="Arial"/>
                <a:ea typeface="Arial"/>
              </a:rPr>
              <a:t> of the company are the companies that develop digital devices, people above 18 years old, IoT professionals, and technological experts.</a:t>
            </a:r>
            <a:endParaRPr lang="en-US" sz="1600" dirty="0">
              <a:latin typeface="Arial"/>
              <a:ea typeface="Arial"/>
            </a:endParaRPr>
          </a:p>
          <a:p>
            <a:pPr lvl="0" algn="just">
              <a:lnSpc>
                <a:spcPct val="150000"/>
              </a:lnSpc>
              <a:buNone/>
            </a:pP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12.png"/>
          <p:cNvPicPr/>
          <p:nvPr/>
        </p:nvPicPr>
        <p:blipFill>
          <a:blip r:embed="rId3"/>
          <a:stretch>
            <a:fillRect/>
          </a:stretch>
        </p:blipFill>
        <p:spPr>
          <a:xfrm>
            <a:off x="2514600" y="1905000"/>
            <a:ext cx="3276600" cy="3810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4452" y="426128"/>
            <a:ext cx="8229600" cy="1417638"/>
          </a:xfrm>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a:ea typeface="Arial"/>
              </a:rPr>
              <a:t> MARKETING PLAN (OBJECTIVE OF BUSINESS AND BUSINESS STRATEGY)</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2186608"/>
            <a:ext cx="9170504" cy="4671391"/>
          </a:xfrm>
        </p:spPr>
        <p:txBody>
          <a:bodyPr>
            <a:normAutofit/>
          </a:bodyPr>
          <a:lstStyle/>
          <a:p>
            <a:pPr lvl="0" algn="just">
              <a:lnSpc>
                <a:spcPct val="150000"/>
              </a:lnSpc>
              <a:buFont typeface="Arial"/>
              <a:buChar char="●"/>
            </a:pPr>
            <a:r>
              <a:rPr lang="en-GB" sz="1600" dirty="0">
                <a:latin typeface="Arial"/>
                <a:ea typeface="Arial"/>
              </a:rPr>
              <a:t>The primary marketing objective is to maximise 30% of the revenue within 5 years of the business initiation.</a:t>
            </a:r>
          </a:p>
          <a:p>
            <a:pPr lvl="0" algn="just">
              <a:lnSpc>
                <a:spcPct val="150000"/>
              </a:lnSpc>
              <a:buFont typeface="Arial"/>
              <a:buChar char="●"/>
            </a:pPr>
            <a:r>
              <a:rPr lang="en-GB" sz="1600" dirty="0">
                <a:latin typeface="Arial"/>
                <a:ea typeface="Arial"/>
              </a:rPr>
              <a:t>Our mission is to provide excellence in security services, giving peace of mind and assurance of protection and safety for our clients, their customers and the public in which we come into contact with.</a:t>
            </a:r>
          </a:p>
          <a:p>
            <a:pPr lvl="0" algn="just">
              <a:lnSpc>
                <a:spcPct val="150000"/>
              </a:lnSpc>
              <a:buFont typeface="Arial"/>
              <a:buChar char="●"/>
            </a:pPr>
            <a:r>
              <a:rPr lang="en-GB" sz="1600" dirty="0">
                <a:latin typeface="Arial"/>
                <a:ea typeface="Arial"/>
              </a:rPr>
              <a:t>We have a vision to become the best provider of cybersecurity.</a:t>
            </a:r>
            <a:endParaRPr lang="en-US" sz="1600" dirty="0">
              <a:latin typeface="Arial"/>
              <a:ea typeface="Arial"/>
            </a:endParaRPr>
          </a:p>
          <a:p>
            <a:pPr lvl="0" algn="just">
              <a:lnSpc>
                <a:spcPct val="220000"/>
              </a:lnSpc>
              <a:buNone/>
            </a:pPr>
            <a:endParaRPr lang="en-US" sz="1600" dirty="0">
              <a:solidFill>
                <a:srgbClr val="000000"/>
              </a:solidFill>
              <a:latin typeface="Times New Roman"/>
              <a:ea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50920"/>
            <a:ext cx="10353761" cy="1785001"/>
          </a:xfrm>
        </p:spPr>
        <p:txBody>
          <a:bodyPr>
            <a:noAutofit/>
          </a:bodyPr>
          <a:lstStyle/>
          <a:p>
            <a:br>
              <a:rPr lang="en-GB" sz="2400" kern="0" dirty="0">
                <a:solidFill>
                  <a:srgbClr val="000000"/>
                </a:solidFill>
                <a:latin typeface="Times New Roman"/>
              </a:rPr>
            </a:br>
            <a:br>
              <a:rPr lang="en-GB" sz="2400" kern="0" dirty="0">
                <a:solidFill>
                  <a:srgbClr val="000000"/>
                </a:solidFill>
                <a:latin typeface="Times New Roman"/>
              </a:rPr>
            </a:br>
            <a:r>
              <a:rPr lang="en-GB" sz="2400" dirty="0">
                <a:latin typeface="Arial"/>
                <a:ea typeface="Arial"/>
              </a:rPr>
              <a:t> </a:t>
            </a:r>
            <a:r>
              <a:rPr lang="en-GB" sz="3600" dirty="0">
                <a:latin typeface="Arial"/>
                <a:ea typeface="Arial"/>
              </a:rPr>
              <a:t>MARKETING PLAN</a:t>
            </a:r>
            <a:endParaRPr lang="en-US" sz="3600" kern="0" dirty="0">
              <a:solidFill>
                <a:srgbClr val="000000"/>
              </a:solidFill>
              <a:latin typeface="Times New Roman"/>
            </a:endParaRPr>
          </a:p>
        </p:txBody>
      </p:sp>
      <p:sp>
        <p:nvSpPr>
          <p:cNvPr id="3" name="Content Placeholder 2"/>
          <p:cNvSpPr>
            <a:spLocks noGrp="1"/>
          </p:cNvSpPr>
          <p:nvPr>
            <p:ph idx="1"/>
          </p:nvPr>
        </p:nvSpPr>
        <p:spPr>
          <a:xfrm>
            <a:off x="1441881" y="2186127"/>
            <a:ext cx="10353761" cy="4876800"/>
          </a:xfrm>
        </p:spPr>
        <p:txBody>
          <a:bodyPr>
            <a:normAutofit/>
          </a:bodyPr>
          <a:lstStyle/>
          <a:p>
            <a:pPr lvl="0">
              <a:lnSpc>
                <a:spcPct val="150000"/>
              </a:lnSpc>
              <a:buFont typeface="Arial"/>
              <a:buChar char="●"/>
            </a:pPr>
            <a:r>
              <a:rPr lang="en-GB" sz="1600" dirty="0">
                <a:latin typeface="Arial"/>
                <a:ea typeface="Arial"/>
              </a:rPr>
              <a:t>The business will make a budget plan for the first 3 years by considering cost </a:t>
            </a:r>
            <a:r>
              <a:rPr lang="en-GB" sz="1600" dirty="0" err="1">
                <a:latin typeface="Arial"/>
                <a:ea typeface="Arial"/>
              </a:rPr>
              <a:t>analisys</a:t>
            </a:r>
            <a:r>
              <a:rPr lang="en-GB" sz="1600" dirty="0">
                <a:latin typeface="Arial"/>
                <a:ea typeface="Arial"/>
              </a:rPr>
              <a:t>, supplier’s </a:t>
            </a:r>
            <a:r>
              <a:rPr lang="en-GB" sz="1600" dirty="0" err="1">
                <a:latin typeface="Arial"/>
                <a:ea typeface="Arial"/>
              </a:rPr>
              <a:t>negociation</a:t>
            </a:r>
            <a:r>
              <a:rPr lang="en-GB" sz="1600" dirty="0">
                <a:latin typeface="Arial"/>
                <a:ea typeface="Arial"/>
              </a:rPr>
              <a:t>, revenue estimation and cash flow projection.</a:t>
            </a:r>
          </a:p>
          <a:p>
            <a:pPr lvl="0">
              <a:lnSpc>
                <a:spcPct val="150000"/>
              </a:lnSpc>
              <a:buFont typeface="Arial"/>
              <a:buChar char="●"/>
            </a:pPr>
            <a:r>
              <a:rPr lang="en-GB" sz="1600" dirty="0">
                <a:latin typeface="Arial"/>
                <a:ea typeface="Arial"/>
              </a:rPr>
              <a:t>The profit and loss will be estimated properly in order to make the business profitable.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GB" sz="3600" kern="0" dirty="0">
                <a:solidFill>
                  <a:srgbClr val="000000"/>
                </a:solidFill>
                <a:latin typeface="Times New Roman"/>
              </a:rPr>
            </a:br>
            <a:r>
              <a:rPr lang="en-GB" sz="3600" kern="0" dirty="0">
                <a:solidFill>
                  <a:srgbClr val="000000"/>
                </a:solidFill>
                <a:latin typeface="Times New Roman"/>
              </a:rPr>
              <a:t> </a:t>
            </a:r>
            <a:r>
              <a:rPr lang="en-GB" sz="4000" kern="0" dirty="0">
                <a:latin typeface="Arial" pitchFamily="34" charset="0"/>
                <a:cs typeface="Arial" pitchFamily="34" charset="0"/>
              </a:rPr>
              <a:t>MARKETING MIX- PRODUCT, PRICE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172200" y="1524001"/>
            <a:ext cx="4191000" cy="4525963"/>
          </a:xfrm>
        </p:spPr>
        <p:txBody>
          <a:bodyPr>
            <a:normAutofit/>
          </a:bodyPr>
          <a:lstStyle/>
          <a:p>
            <a:pPr lvl="0" algn="just">
              <a:lnSpc>
                <a:spcPct val="150000"/>
              </a:lnSpc>
              <a:buFont typeface="Arial"/>
              <a:buChar char="●"/>
            </a:pPr>
            <a:r>
              <a:rPr lang="en-GB" sz="1600" dirty="0">
                <a:latin typeface="Arial"/>
                <a:ea typeface="Arial"/>
              </a:rPr>
              <a:t>Product- the security software like Anti-Spyware Software, Network Security.</a:t>
            </a:r>
          </a:p>
          <a:p>
            <a:pPr lvl="0" algn="just">
              <a:lnSpc>
                <a:spcPct val="150000"/>
              </a:lnSpc>
              <a:buFont typeface="Arial"/>
              <a:buChar char="●"/>
            </a:pPr>
            <a:r>
              <a:rPr lang="en-GB" sz="1600" dirty="0">
                <a:latin typeface="Arial"/>
                <a:ea typeface="Arial"/>
                <a:cs typeface="Times New Roman" pitchFamily="18" charset="0"/>
              </a:rPr>
              <a:t>Price – The competitive pricing model will be followed by the business and the price of software will be set as of consumer’s demand. We intend to start with a slightly lower price than our competitors.</a:t>
            </a:r>
            <a:endParaRPr lang="en-US" sz="1600" dirty="0">
              <a:latin typeface="Times New Roman" pitchFamily="18" charset="0"/>
              <a:ea typeface="Arial"/>
              <a:cs typeface="Times New Roman" pitchFamily="18" charset="0"/>
            </a:endParaRPr>
          </a:p>
        </p:txBody>
      </p:sp>
      <p:pic>
        <p:nvPicPr>
          <p:cNvPr id="9" name="image7.png"/>
          <p:cNvPicPr/>
          <p:nvPr/>
        </p:nvPicPr>
        <p:blipFill>
          <a:blip r:embed="rId3"/>
          <a:stretch>
            <a:fillRect/>
          </a:stretch>
        </p:blipFill>
        <p:spPr>
          <a:xfrm>
            <a:off x="2209800" y="1600200"/>
            <a:ext cx="3733800" cy="3810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GB" sz="3600" dirty="0">
                <a:latin typeface="Arial"/>
                <a:ea typeface="Arial"/>
              </a:rPr>
              <a:t> </a:t>
            </a:r>
            <a:br>
              <a:rPr lang="en-GB" sz="3600" dirty="0">
                <a:latin typeface="Arial"/>
                <a:ea typeface="Arial"/>
              </a:rPr>
            </a:br>
            <a:r>
              <a:rPr lang="en-GB" sz="4000" dirty="0">
                <a:latin typeface="Arial"/>
                <a:ea typeface="Arial"/>
              </a:rPr>
              <a:t>MARKETING MIX- PLACE, PROMOTION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1676401"/>
            <a:ext cx="4191000" cy="4525963"/>
          </a:xfrm>
        </p:spPr>
        <p:txBody>
          <a:bodyPr>
            <a:normAutofit/>
          </a:bodyPr>
          <a:lstStyle/>
          <a:p>
            <a:pPr lvl="0" algn="just">
              <a:lnSpc>
                <a:spcPct val="150000"/>
              </a:lnSpc>
              <a:buFont typeface="Arial"/>
              <a:buChar char="●"/>
            </a:pPr>
            <a:r>
              <a:rPr lang="en-GB" sz="1600" dirty="0">
                <a:latin typeface="Arial"/>
                <a:ea typeface="Arial"/>
              </a:rPr>
              <a:t>Place- the product can be purchased from both online and offline media.</a:t>
            </a:r>
            <a:endParaRPr lang="en-US" sz="1600" dirty="0">
              <a:latin typeface="Arial"/>
              <a:ea typeface="Arial"/>
            </a:endParaRPr>
          </a:p>
          <a:p>
            <a:pPr lvl="0" algn="just">
              <a:lnSpc>
                <a:spcPct val="150000"/>
              </a:lnSpc>
              <a:buFont typeface="Arial"/>
              <a:buChar char="●"/>
            </a:pPr>
            <a:r>
              <a:rPr lang="en-GB" sz="1600" dirty="0">
                <a:latin typeface="Arial"/>
                <a:ea typeface="Arial"/>
              </a:rPr>
              <a:t>Promotion- social media sites will be used to promote the product (Facebook, YouTube).</a:t>
            </a: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marL="0" lvl="0" indent="0" algn="just">
              <a:lnSpc>
                <a:spcPct val="150000"/>
              </a:lnSpc>
              <a:buNone/>
            </a:pP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pic>
        <p:nvPicPr>
          <p:cNvPr id="9" name="image9.png"/>
          <p:cNvPicPr/>
          <p:nvPr/>
        </p:nvPicPr>
        <p:blipFill>
          <a:blip r:embed="rId3"/>
          <a:stretch>
            <a:fillRect/>
          </a:stretch>
        </p:blipFill>
        <p:spPr>
          <a:xfrm>
            <a:off x="6553200" y="1676400"/>
            <a:ext cx="3714750" cy="37338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r>
              <a:rPr lang="en-US" sz="4000" kern="0" dirty="0">
                <a:latin typeface="Arial" pitchFamily="34" charset="0"/>
                <a:cs typeface="Arial" pitchFamily="34" charset="0"/>
              </a:rPr>
              <a:t>MANAGEMENT TEAM AND EDUCATIONAL, INDUSTRY EXPERIENCE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913795" y="1981201"/>
            <a:ext cx="9449405" cy="4525963"/>
          </a:xfrm>
        </p:spPr>
        <p:txBody>
          <a:bodyPr>
            <a:normAutofit/>
          </a:bodyPr>
          <a:lstStyle/>
          <a:p>
            <a:pPr lvl="0" algn="just">
              <a:lnSpc>
                <a:spcPct val="150000"/>
              </a:lnSpc>
              <a:buFont typeface="Arial"/>
              <a:buChar char="●"/>
            </a:pPr>
            <a:r>
              <a:rPr lang="en-GB" sz="1600" dirty="0">
                <a:latin typeface="Arial"/>
                <a:ea typeface="Arial"/>
              </a:rPr>
              <a:t>1 founder and 2 partners- Bachelor's degree in computer and technology under computer science.</a:t>
            </a:r>
          </a:p>
          <a:p>
            <a:pPr marL="0" lvl="0" indent="0" algn="just">
              <a:lnSpc>
                <a:spcPct val="150000"/>
              </a:lnSpc>
              <a:buNone/>
            </a:pPr>
            <a:r>
              <a:rPr lang="en-US" sz="1600" dirty="0">
                <a:latin typeface="Arial"/>
                <a:ea typeface="Arial"/>
              </a:rPr>
              <a:t>The founder of the company has 6 years of management experience in digital software development and technology. One partner has 3 years of work experience in a software development company while the other one has 5 years of experience in a similar company. </a:t>
            </a:r>
          </a:p>
          <a:p>
            <a:pPr lvl="0" algn="just">
              <a:lnSpc>
                <a:spcPct val="150000"/>
              </a:lnSpc>
              <a:buFont typeface="Arial"/>
              <a:buChar char="●"/>
            </a:pPr>
            <a:r>
              <a:rPr lang="en-GB" sz="1600" dirty="0">
                <a:latin typeface="Arial"/>
                <a:ea typeface="Arial"/>
              </a:rPr>
              <a:t>5 more staff- R&amp;D, marketing, operation and sales. </a:t>
            </a: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br>
              <a:rPr lang="en-GB" sz="3600" kern="0" dirty="0">
                <a:solidFill>
                  <a:srgbClr val="000000"/>
                </a:solidFill>
                <a:latin typeface="Times New Roman"/>
              </a:rPr>
            </a:br>
            <a:r>
              <a:rPr lang="en-GB" sz="4000" dirty="0">
                <a:latin typeface="Arial"/>
                <a:ea typeface="Arial"/>
              </a:rPr>
              <a:t> ROLE OF ENTREPRENEUR AND SKILLS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1752601"/>
            <a:ext cx="4191000" cy="4525963"/>
          </a:xfrm>
        </p:spPr>
        <p:txBody>
          <a:bodyPr>
            <a:normAutofit/>
          </a:bodyPr>
          <a:lstStyle/>
          <a:p>
            <a:pPr lvl="0">
              <a:lnSpc>
                <a:spcPct val="150000"/>
              </a:lnSpc>
              <a:buFont typeface="Arial"/>
              <a:buChar char="●"/>
            </a:pPr>
            <a:r>
              <a:rPr lang="en-GB" sz="1600" dirty="0">
                <a:latin typeface="Arial"/>
                <a:ea typeface="Arial"/>
              </a:rPr>
              <a:t>The founder will have the entrepreneur role- regulate all the business activities and understanding changes.</a:t>
            </a:r>
            <a:endParaRPr lang="en-US" sz="1600" dirty="0">
              <a:latin typeface="Arial"/>
              <a:ea typeface="Arial"/>
            </a:endParaRPr>
          </a:p>
          <a:p>
            <a:pPr lvl="0">
              <a:lnSpc>
                <a:spcPct val="150000"/>
              </a:lnSpc>
              <a:buFont typeface="Arial"/>
              <a:buChar char="●"/>
            </a:pPr>
            <a:r>
              <a:rPr lang="en-GB" sz="1600" dirty="0">
                <a:latin typeface="Arial"/>
                <a:ea typeface="Arial"/>
              </a:rPr>
              <a:t>The partners will have responsibilities such as: change management, adaptability, technological capacity, critical thinking, risk management.</a:t>
            </a:r>
            <a:endParaRPr lang="en-US" sz="1600" dirty="0">
              <a:solidFill>
                <a:srgbClr val="000000"/>
              </a:solidFill>
              <a:latin typeface="Times New Roman" pitchFamily="18" charset="0"/>
              <a:ea typeface="Arial"/>
              <a:cs typeface="Times New Roman" pitchFamily="18" charset="0"/>
            </a:endParaRPr>
          </a:p>
        </p:txBody>
      </p:sp>
      <p:pic>
        <p:nvPicPr>
          <p:cNvPr id="9" name="image4.png"/>
          <p:cNvPicPr/>
          <p:nvPr/>
        </p:nvPicPr>
        <p:blipFill>
          <a:blip r:embed="rId3"/>
          <a:stretch>
            <a:fillRect/>
          </a:stretch>
        </p:blipFill>
        <p:spPr>
          <a:xfrm>
            <a:off x="6019800" y="2057400"/>
            <a:ext cx="4357688" cy="31242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GB" sz="3600" dirty="0">
                <a:latin typeface="Arial"/>
                <a:ea typeface="Arial"/>
              </a:rPr>
              <a:t> </a:t>
            </a:r>
            <a:r>
              <a:rPr lang="en-GB" sz="4000" dirty="0">
                <a:latin typeface="Arial" pitchFamily="34" charset="0"/>
                <a:ea typeface="Arial"/>
                <a:cs typeface="Arial" pitchFamily="34" charset="0"/>
              </a:rPr>
              <a:t>FINANCIAL PLAN (</a:t>
            </a:r>
            <a:r>
              <a:rPr lang="en-GB" sz="4000" dirty="0">
                <a:latin typeface="Arial" pitchFamily="34" charset="0"/>
                <a:cs typeface="Arial" pitchFamily="34" charset="0"/>
              </a:rPr>
              <a:t>CASH FLOW FORECAST</a:t>
            </a:r>
            <a:r>
              <a:rPr lang="en-GB" sz="4000" dirty="0">
                <a:latin typeface="Arial" pitchFamily="34" charset="0"/>
                <a:ea typeface="Arial"/>
                <a:cs typeface="Arial" pitchFamily="34" charset="0"/>
              </a:rPr>
              <a:t>)</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198833" y="1541757"/>
            <a:ext cx="4191000" cy="4525963"/>
          </a:xfrm>
        </p:spPr>
        <p:txBody>
          <a:bodyPr>
            <a:normAutofit/>
          </a:bodyPr>
          <a:lstStyle/>
          <a:p>
            <a:pPr lvl="0" algn="just">
              <a:lnSpc>
                <a:spcPct val="150000"/>
              </a:lnSpc>
              <a:buFont typeface="Arial"/>
              <a:buChar char="●"/>
            </a:pPr>
            <a:r>
              <a:rPr lang="en-GB" sz="1600" dirty="0">
                <a:latin typeface="Arial"/>
                <a:ea typeface="Arial"/>
              </a:rPr>
              <a:t>The net sale income of the business is £20,000.00 (self-created)</a:t>
            </a:r>
            <a:endParaRPr lang="en-US" sz="1600" dirty="0">
              <a:latin typeface="Arial"/>
              <a:ea typeface="Arial"/>
            </a:endParaRPr>
          </a:p>
          <a:p>
            <a:pPr lvl="0" algn="just">
              <a:lnSpc>
                <a:spcPct val="150000"/>
              </a:lnSpc>
              <a:buFont typeface="Arial"/>
              <a:buChar char="●"/>
            </a:pPr>
            <a:r>
              <a:rPr lang="en-GB" sz="1600" dirty="0">
                <a:latin typeface="Arial"/>
                <a:ea typeface="Arial"/>
              </a:rPr>
              <a:t> The opening bank balance amount will be £200,000.00</a:t>
            </a: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pic>
        <p:nvPicPr>
          <p:cNvPr id="10" name="image13.png"/>
          <p:cNvPicPr/>
          <p:nvPr/>
        </p:nvPicPr>
        <p:blipFill>
          <a:blip r:embed="rId3"/>
          <a:stretch>
            <a:fillRect/>
          </a:stretch>
        </p:blipFill>
        <p:spPr>
          <a:xfrm>
            <a:off x="1171851" y="1831645"/>
            <a:ext cx="3790765" cy="345056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383804BB-7E23-DE0B-0285-47F9EC689E7A}"/>
              </a:ext>
            </a:extLst>
          </p:cNvPr>
          <p:cNvGraphicFramePr>
            <a:graphicFrameLocks noGrp="1"/>
          </p:cNvGraphicFramePr>
          <p:nvPr>
            <p:extLst>
              <p:ext uri="{D42A27DB-BD31-4B8C-83A1-F6EECF244321}">
                <p14:modId xmlns:p14="http://schemas.microsoft.com/office/powerpoint/2010/main" val="4163563773"/>
              </p:ext>
            </p:extLst>
          </p:nvPr>
        </p:nvGraphicFramePr>
        <p:xfrm>
          <a:off x="0" y="-1"/>
          <a:ext cx="12192000" cy="7608039"/>
        </p:xfrm>
        <a:graphic>
          <a:graphicData uri="http://schemas.openxmlformats.org/drawingml/2006/table">
            <a:tbl>
              <a:tblPr/>
              <a:tblGrid>
                <a:gridCol w="2245818">
                  <a:extLst>
                    <a:ext uri="{9D8B030D-6E8A-4147-A177-3AD203B41FA5}">
                      <a16:colId xmlns:a16="http://schemas.microsoft.com/office/drawing/2014/main" val="452212737"/>
                    </a:ext>
                  </a:extLst>
                </a:gridCol>
                <a:gridCol w="807321">
                  <a:extLst>
                    <a:ext uri="{9D8B030D-6E8A-4147-A177-3AD203B41FA5}">
                      <a16:colId xmlns:a16="http://schemas.microsoft.com/office/drawing/2014/main" val="4080276800"/>
                    </a:ext>
                  </a:extLst>
                </a:gridCol>
                <a:gridCol w="777962">
                  <a:extLst>
                    <a:ext uri="{9D8B030D-6E8A-4147-A177-3AD203B41FA5}">
                      <a16:colId xmlns:a16="http://schemas.microsoft.com/office/drawing/2014/main" val="3100224000"/>
                    </a:ext>
                  </a:extLst>
                </a:gridCol>
                <a:gridCol w="807321">
                  <a:extLst>
                    <a:ext uri="{9D8B030D-6E8A-4147-A177-3AD203B41FA5}">
                      <a16:colId xmlns:a16="http://schemas.microsoft.com/office/drawing/2014/main" val="1318731909"/>
                    </a:ext>
                  </a:extLst>
                </a:gridCol>
                <a:gridCol w="733927">
                  <a:extLst>
                    <a:ext uri="{9D8B030D-6E8A-4147-A177-3AD203B41FA5}">
                      <a16:colId xmlns:a16="http://schemas.microsoft.com/office/drawing/2014/main" val="3276138262"/>
                    </a:ext>
                  </a:extLst>
                </a:gridCol>
                <a:gridCol w="590076">
                  <a:extLst>
                    <a:ext uri="{9D8B030D-6E8A-4147-A177-3AD203B41FA5}">
                      <a16:colId xmlns:a16="http://schemas.microsoft.com/office/drawing/2014/main" val="3101150182"/>
                    </a:ext>
                  </a:extLst>
                </a:gridCol>
                <a:gridCol w="642920">
                  <a:extLst>
                    <a:ext uri="{9D8B030D-6E8A-4147-A177-3AD203B41FA5}">
                      <a16:colId xmlns:a16="http://schemas.microsoft.com/office/drawing/2014/main" val="2726897350"/>
                    </a:ext>
                  </a:extLst>
                </a:gridCol>
                <a:gridCol w="642920">
                  <a:extLst>
                    <a:ext uri="{9D8B030D-6E8A-4147-A177-3AD203B41FA5}">
                      <a16:colId xmlns:a16="http://schemas.microsoft.com/office/drawing/2014/main" val="1576366605"/>
                    </a:ext>
                  </a:extLst>
                </a:gridCol>
                <a:gridCol w="642920">
                  <a:extLst>
                    <a:ext uri="{9D8B030D-6E8A-4147-A177-3AD203B41FA5}">
                      <a16:colId xmlns:a16="http://schemas.microsoft.com/office/drawing/2014/main" val="2800215216"/>
                    </a:ext>
                  </a:extLst>
                </a:gridCol>
                <a:gridCol w="807321">
                  <a:extLst>
                    <a:ext uri="{9D8B030D-6E8A-4147-A177-3AD203B41FA5}">
                      <a16:colId xmlns:a16="http://schemas.microsoft.com/office/drawing/2014/main" val="3493617914"/>
                    </a:ext>
                  </a:extLst>
                </a:gridCol>
                <a:gridCol w="807321">
                  <a:extLst>
                    <a:ext uri="{9D8B030D-6E8A-4147-A177-3AD203B41FA5}">
                      <a16:colId xmlns:a16="http://schemas.microsoft.com/office/drawing/2014/main" val="1314750793"/>
                    </a:ext>
                  </a:extLst>
                </a:gridCol>
                <a:gridCol w="807321">
                  <a:extLst>
                    <a:ext uri="{9D8B030D-6E8A-4147-A177-3AD203B41FA5}">
                      <a16:colId xmlns:a16="http://schemas.microsoft.com/office/drawing/2014/main" val="798031426"/>
                    </a:ext>
                  </a:extLst>
                </a:gridCol>
                <a:gridCol w="880712">
                  <a:extLst>
                    <a:ext uri="{9D8B030D-6E8A-4147-A177-3AD203B41FA5}">
                      <a16:colId xmlns:a16="http://schemas.microsoft.com/office/drawing/2014/main" val="2895528922"/>
                    </a:ext>
                  </a:extLst>
                </a:gridCol>
                <a:gridCol w="998140">
                  <a:extLst>
                    <a:ext uri="{9D8B030D-6E8A-4147-A177-3AD203B41FA5}">
                      <a16:colId xmlns:a16="http://schemas.microsoft.com/office/drawing/2014/main" val="1727169739"/>
                    </a:ext>
                  </a:extLst>
                </a:gridCol>
              </a:tblGrid>
              <a:tr h="516017">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gridSpan="4">
                  <a:txBody>
                    <a:bodyPr/>
                    <a:lstStyle/>
                    <a:p>
                      <a:pPr algn="l" fontAlgn="ctr"/>
                      <a:r>
                        <a:rPr lang="en-GB" sz="1600" b="1" i="0" u="none" strike="noStrike">
                          <a:solidFill>
                            <a:schemeClr val="tx1"/>
                          </a:solidFill>
                          <a:effectLst/>
                          <a:latin typeface="Arial" panose="020B0604020202020204" pitchFamily="34" charset="0"/>
                        </a:rPr>
                        <a:t>CASH FLOW FORECAST</a:t>
                      </a:r>
                    </a:p>
                  </a:txBody>
                  <a:tcPr marL="4195" marR="4195" marT="4195" marB="0"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extLst>
                  <a:ext uri="{0D108BD9-81ED-4DB2-BD59-A6C34878D82A}">
                    <a16:rowId xmlns:a16="http://schemas.microsoft.com/office/drawing/2014/main" val="11400565"/>
                  </a:ext>
                </a:extLst>
              </a:tr>
              <a:tr h="186529">
                <a:tc>
                  <a:txBody>
                    <a:bodyPr/>
                    <a:lstStyle/>
                    <a:p>
                      <a:pPr algn="ctr" fontAlgn="ctr"/>
                      <a:endParaRPr lang="en-GB" sz="1100" b="1"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Jan</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Feb</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Mar</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April</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May</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Jun</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Jul</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Aug</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Sept</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Oct</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Nov</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Dec</a:t>
                      </a:r>
                    </a:p>
                  </a:txBody>
                  <a:tcPr marL="4195" marR="4195" marT="4195" marB="0" anchor="ctr">
                    <a:lnL>
                      <a:noFill/>
                    </a:lnL>
                    <a:lnR>
                      <a:noFill/>
                    </a:lnR>
                    <a:lnT>
                      <a:noFill/>
                    </a:lnT>
                    <a:lnB>
                      <a:noFill/>
                    </a:lnB>
                  </a:tcPr>
                </a:tc>
                <a:tc>
                  <a:txBody>
                    <a:bodyPr/>
                    <a:lstStyle/>
                    <a:p>
                      <a:pPr algn="ctr" fontAlgn="ctr"/>
                      <a:endParaRPr lang="en-GB" sz="1100" b="1"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extLst>
                  <a:ext uri="{0D108BD9-81ED-4DB2-BD59-A6C34878D82A}">
                    <a16:rowId xmlns:a16="http://schemas.microsoft.com/office/drawing/2014/main" val="2697964653"/>
                  </a:ext>
                </a:extLst>
              </a:tr>
              <a:tr h="186529">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Totals</a:t>
                      </a:r>
                    </a:p>
                  </a:txBody>
                  <a:tcPr marL="4195" marR="4195" marT="4195" marB="0" anchor="ctr">
                    <a:lnL>
                      <a:noFill/>
                    </a:lnL>
                    <a:lnR>
                      <a:noFill/>
                    </a:lnR>
                    <a:lnT>
                      <a:noFill/>
                    </a:lnT>
                    <a:lnB>
                      <a:noFill/>
                    </a:lnB>
                  </a:tcPr>
                </a:tc>
                <a:extLst>
                  <a:ext uri="{0D108BD9-81ED-4DB2-BD59-A6C34878D82A}">
                    <a16:rowId xmlns:a16="http://schemas.microsoft.com/office/drawing/2014/main" val="714029811"/>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extLst>
                  <a:ext uri="{0D108BD9-81ED-4DB2-BD59-A6C34878D82A}">
                    <a16:rowId xmlns:a16="http://schemas.microsoft.com/office/drawing/2014/main" val="694415202"/>
                  </a:ext>
                </a:extLst>
              </a:tr>
              <a:tr h="158393">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82400974"/>
                  </a:ext>
                </a:extLst>
              </a:tr>
              <a:tr h="186529">
                <a:tc>
                  <a:txBody>
                    <a:bodyPr/>
                    <a:lstStyle/>
                    <a:p>
                      <a:pPr algn="l" fontAlgn="b"/>
                      <a:r>
                        <a:rPr lang="en-GB" sz="1100" b="0" i="0" u="none" strike="noStrike">
                          <a:solidFill>
                            <a:schemeClr val="tx1"/>
                          </a:solidFill>
                          <a:effectLst/>
                          <a:latin typeface="Calibri" panose="020F0502020204030204" pitchFamily="34" charset="0"/>
                        </a:rPr>
                        <a:t>Sales Income </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 £1,500.00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£1,900.00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£1,400.00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744107"/>
                  </a:ext>
                </a:extLst>
              </a:tr>
              <a:tr h="186529">
                <a:tc>
                  <a:txBody>
                    <a:bodyPr/>
                    <a:lstStyle/>
                    <a:p>
                      <a:pPr algn="l" fontAlgn="b"/>
                      <a:r>
                        <a:rPr lang="en-GB" sz="1100" b="0" i="0" u="none" strike="noStrike" dirty="0">
                          <a:solidFill>
                            <a:schemeClr val="tx1"/>
                          </a:solidFill>
                          <a:effectLst/>
                          <a:latin typeface="Calibri" panose="020F0502020204030204" pitchFamily="34" charset="0"/>
                        </a:rPr>
                        <a:t>Grants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£20,000.00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latin typeface="Calibri" panose="020F0502020204030204" pitchFamily="34" charset="0"/>
                        </a:rPr>
                        <a:t> £0.00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3582431"/>
                  </a:ext>
                </a:extLst>
              </a:tr>
              <a:tr h="186529">
                <a:tc>
                  <a:txBody>
                    <a:bodyPr/>
                    <a:lstStyle/>
                    <a:p>
                      <a:pPr algn="l" fontAlgn="b"/>
                      <a:r>
                        <a:rPr lang="en-GB" sz="1100" b="0" i="0" u="none" strike="noStrike">
                          <a:solidFill>
                            <a:schemeClr val="tx1"/>
                          </a:solidFill>
                          <a:effectLst/>
                          <a:latin typeface="Calibri" panose="020F0502020204030204" pitchFamily="34" charset="0"/>
                        </a:rPr>
                        <a:t>Bank Loan</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£100,000.00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8892485"/>
                  </a:ext>
                </a:extLst>
              </a:tr>
              <a:tr h="186529">
                <a:tc>
                  <a:txBody>
                    <a:bodyPr/>
                    <a:lstStyle/>
                    <a:p>
                      <a:pPr algn="l" fontAlgn="b"/>
                      <a:r>
                        <a:rPr lang="en-GB" sz="1100" b="0" i="0" u="none" strike="noStrike">
                          <a:solidFill>
                            <a:schemeClr val="tx1"/>
                          </a:solidFill>
                          <a:effectLst/>
                          <a:latin typeface="Calibri" panose="020F0502020204030204" pitchFamily="34" charset="0"/>
                        </a:rPr>
                        <a:t>Investment by Owner</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150,000.00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£150,000.00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9913386"/>
                  </a:ext>
                </a:extLst>
              </a:tr>
              <a:tr h="186529">
                <a:tc>
                  <a:txBody>
                    <a:bodyPr/>
                    <a:lstStyle/>
                    <a:p>
                      <a:pPr algn="l" fontAlgn="b"/>
                      <a:r>
                        <a:rPr lang="en-GB" sz="1100" b="0" i="0" u="none" strike="noStrike">
                          <a:solidFill>
                            <a:schemeClr val="tx1"/>
                          </a:solidFill>
                          <a:effectLst/>
                          <a:latin typeface="Calibri" panose="020F0502020204030204" pitchFamily="34" charset="0"/>
                        </a:rPr>
                        <a:t>Any Other Income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30456641"/>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74720642"/>
                  </a:ext>
                </a:extLst>
              </a:tr>
              <a:tr h="186529">
                <a:tc>
                  <a:txBody>
                    <a:bodyPr/>
                    <a:lstStyle/>
                    <a:p>
                      <a:pPr algn="l" fontAlgn="b"/>
                      <a:r>
                        <a:rPr lang="en-GB" sz="1100" b="1" i="0" u="none" strike="noStrike" dirty="0">
                          <a:solidFill>
                            <a:schemeClr val="tx1"/>
                          </a:solidFill>
                          <a:effectLst/>
                          <a:latin typeface="Calibri" panose="020F0502020204030204" pitchFamily="34" charset="0"/>
                        </a:rPr>
                        <a:t>Total Incoming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£151,500.00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£1,900.00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£26,400.00</a:t>
                      </a:r>
                      <a:endParaRPr lang="en-GB" sz="1100" b="0" i="0" u="none" strike="noStrike" dirty="0">
                        <a:solidFill>
                          <a:schemeClr val="tx1"/>
                        </a:solidFill>
                        <a:effectLst/>
                        <a:latin typeface="Calibri" panose="020F0502020204030204" pitchFamily="34" charset="0"/>
                      </a:endParaRP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£315,000.00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17361032"/>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4320626"/>
                  </a:ext>
                </a:extLst>
              </a:tr>
              <a:tr h="186529">
                <a:tc>
                  <a:txBody>
                    <a:bodyPr/>
                    <a:lstStyle/>
                    <a:p>
                      <a:pPr algn="l" fontAlgn="b"/>
                      <a:r>
                        <a:rPr lang="en-GB" sz="1100" b="0" i="0" u="none" strike="noStrike">
                          <a:solidFill>
                            <a:schemeClr val="tx1"/>
                          </a:solidFill>
                          <a:effectLst/>
                          <a:latin typeface="Calibri" panose="020F0502020204030204" pitchFamily="34" charset="0"/>
                        </a:rPr>
                        <a:t>Stock/ Materials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£21,000.0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3633984"/>
                  </a:ext>
                </a:extLst>
              </a:tr>
              <a:tr h="186529">
                <a:tc>
                  <a:txBody>
                    <a:bodyPr/>
                    <a:lstStyle/>
                    <a:p>
                      <a:pPr algn="l" fontAlgn="b"/>
                      <a:r>
                        <a:rPr lang="en-GB" sz="1100" b="0" i="0" u="none" strike="noStrike" dirty="0">
                          <a:solidFill>
                            <a:schemeClr val="tx1"/>
                          </a:solidFill>
                          <a:effectLst/>
                          <a:latin typeface="Calibri" panose="020F0502020204030204" pitchFamily="34" charset="0"/>
                        </a:rPr>
                        <a:t>Rent &amp; Rates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3780548"/>
                  </a:ext>
                </a:extLst>
              </a:tr>
              <a:tr h="186529">
                <a:tc>
                  <a:txBody>
                    <a:bodyPr/>
                    <a:lstStyle/>
                    <a:p>
                      <a:pPr algn="l" fontAlgn="b"/>
                      <a:r>
                        <a:rPr lang="en-GB" sz="1100" b="0" i="0" u="none" strike="noStrike" dirty="0">
                          <a:solidFill>
                            <a:schemeClr val="tx1"/>
                          </a:solidFill>
                          <a:effectLst/>
                          <a:latin typeface="Calibri" panose="020F0502020204030204" pitchFamily="34" charset="0"/>
                        </a:rPr>
                        <a:t>Wages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40821781"/>
                  </a:ext>
                </a:extLst>
              </a:tr>
              <a:tr h="186529">
                <a:tc>
                  <a:txBody>
                    <a:bodyPr/>
                    <a:lstStyle/>
                    <a:p>
                      <a:pPr algn="l" fontAlgn="b"/>
                      <a:r>
                        <a:rPr lang="en-US" sz="1100" b="0" i="0" u="none" strike="noStrike" dirty="0">
                          <a:solidFill>
                            <a:schemeClr val="tx1"/>
                          </a:solidFill>
                          <a:effectLst/>
                          <a:latin typeface="Calibri" panose="020F0502020204030204" pitchFamily="34" charset="0"/>
                        </a:rPr>
                        <a:t>Drawings and N.I.C</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7689902"/>
                  </a:ext>
                </a:extLst>
              </a:tr>
              <a:tr h="186529">
                <a:tc>
                  <a:txBody>
                    <a:bodyPr/>
                    <a:lstStyle/>
                    <a:p>
                      <a:pPr algn="l" fontAlgn="b"/>
                      <a:r>
                        <a:rPr lang="en-GB" sz="1100" b="0" i="0" u="none" strike="noStrike">
                          <a:solidFill>
                            <a:schemeClr val="tx1"/>
                          </a:solidFill>
                          <a:effectLst/>
                          <a:latin typeface="Calibri" panose="020F0502020204030204" pitchFamily="34" charset="0"/>
                        </a:rPr>
                        <a:t>Utilities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£8,000.00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£8,000.00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4875676"/>
                  </a:ext>
                </a:extLst>
              </a:tr>
              <a:tr h="186529">
                <a:tc>
                  <a:txBody>
                    <a:bodyPr/>
                    <a:lstStyle/>
                    <a:p>
                      <a:pPr algn="l" fontAlgn="b"/>
                      <a:r>
                        <a:rPr lang="en-GB" sz="1100" b="0" i="0" u="none" strike="noStrike" dirty="0">
                          <a:solidFill>
                            <a:schemeClr val="tx1"/>
                          </a:solidFill>
                          <a:effectLst/>
                          <a:latin typeface="Calibri" panose="020F0502020204030204" pitchFamily="34" charset="0"/>
                        </a:rPr>
                        <a:t>Insurances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32812886"/>
                  </a:ext>
                </a:extLst>
              </a:tr>
              <a:tr h="186529">
                <a:tc>
                  <a:txBody>
                    <a:bodyPr/>
                    <a:lstStyle/>
                    <a:p>
                      <a:pPr algn="l" fontAlgn="b"/>
                      <a:r>
                        <a:rPr lang="en-GB" sz="1100" b="0" i="0" u="none" strike="noStrike" dirty="0">
                          <a:solidFill>
                            <a:schemeClr val="tx1"/>
                          </a:solidFill>
                          <a:effectLst/>
                          <a:latin typeface="Calibri" panose="020F0502020204030204" pitchFamily="34" charset="0"/>
                        </a:rPr>
                        <a:t>Repairs and Renewals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5552522"/>
                  </a:ext>
                </a:extLst>
              </a:tr>
              <a:tr h="186529">
                <a:tc>
                  <a:txBody>
                    <a:bodyPr/>
                    <a:lstStyle/>
                    <a:p>
                      <a:pPr algn="l" fontAlgn="b"/>
                      <a:r>
                        <a:rPr lang="en-GB" sz="1100" b="0" i="0" u="none" strike="noStrike" dirty="0">
                          <a:solidFill>
                            <a:schemeClr val="tx1"/>
                          </a:solidFill>
                          <a:effectLst/>
                          <a:latin typeface="Calibri" panose="020F0502020204030204" pitchFamily="34" charset="0"/>
                        </a:rPr>
                        <a:t>Motor Expenses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1768593"/>
                  </a:ext>
                </a:extLst>
              </a:tr>
              <a:tr h="186529">
                <a:tc>
                  <a:txBody>
                    <a:bodyPr/>
                    <a:lstStyle/>
                    <a:p>
                      <a:pPr algn="l" fontAlgn="b"/>
                      <a:r>
                        <a:rPr lang="en-GB" sz="1100" b="0" i="0" u="none" strike="noStrike" dirty="0">
                          <a:solidFill>
                            <a:schemeClr val="tx1"/>
                          </a:solidFill>
                          <a:effectLst/>
                          <a:latin typeface="Calibri" panose="020F0502020204030204" pitchFamily="34" charset="0"/>
                        </a:rPr>
                        <a:t>Phone/Internet</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3243135"/>
                  </a:ext>
                </a:extLst>
              </a:tr>
              <a:tr h="186529">
                <a:tc>
                  <a:txBody>
                    <a:bodyPr/>
                    <a:lstStyle/>
                    <a:p>
                      <a:pPr algn="l" fontAlgn="b"/>
                      <a:r>
                        <a:rPr lang="en-GB" sz="1100" b="0" i="0" u="none" strike="noStrike" dirty="0">
                          <a:solidFill>
                            <a:schemeClr val="tx1"/>
                          </a:solidFill>
                          <a:effectLst/>
                          <a:latin typeface="Calibri" panose="020F0502020204030204" pitchFamily="34" charset="0"/>
                        </a:rPr>
                        <a:t>Advertising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£500.00</a:t>
                      </a:r>
                      <a:endParaRPr lang="en-GB" sz="1100" b="0" i="0" u="none" strike="noStrike" dirty="0">
                        <a:solidFill>
                          <a:schemeClr val="tx1"/>
                        </a:solidFill>
                        <a:effectLst/>
                        <a:latin typeface="Calibri" panose="020F0502020204030204" pitchFamily="34" charset="0"/>
                      </a:endParaRP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120.00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£4,860.00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1052866"/>
                  </a:ext>
                </a:extLst>
              </a:tr>
              <a:tr h="186529">
                <a:tc>
                  <a:txBody>
                    <a:bodyPr/>
                    <a:lstStyle/>
                    <a:p>
                      <a:pPr algn="l" fontAlgn="b"/>
                      <a:r>
                        <a:rPr lang="en-GB" sz="1100" b="0" i="0" u="none" strike="noStrike" dirty="0">
                          <a:solidFill>
                            <a:schemeClr val="tx1"/>
                          </a:solidFill>
                          <a:effectLst/>
                          <a:latin typeface="Calibri" panose="020F0502020204030204" pitchFamily="34" charset="0"/>
                        </a:rPr>
                        <a:t>Print/Stationery</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406974"/>
                  </a:ext>
                </a:extLst>
              </a:tr>
              <a:tr h="186529">
                <a:tc>
                  <a:txBody>
                    <a:bodyPr/>
                    <a:lstStyle/>
                    <a:p>
                      <a:pPr algn="l" fontAlgn="b"/>
                      <a:r>
                        <a:rPr lang="en-GB" sz="1100" b="0" i="0" u="none" strike="noStrike" dirty="0">
                          <a:solidFill>
                            <a:schemeClr val="tx1"/>
                          </a:solidFill>
                          <a:effectLst/>
                          <a:latin typeface="Calibri" panose="020F0502020204030204" pitchFamily="34" charset="0"/>
                        </a:rPr>
                        <a:t>Miscellaneous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7585041"/>
                  </a:ext>
                </a:extLst>
              </a:tr>
              <a:tr h="186529">
                <a:tc>
                  <a:txBody>
                    <a:bodyPr/>
                    <a:lstStyle/>
                    <a:p>
                      <a:pPr algn="l" fontAlgn="b"/>
                      <a:r>
                        <a:rPr lang="en-GB" sz="1100" b="0" i="0" u="none" strike="noStrike" dirty="0">
                          <a:solidFill>
                            <a:schemeClr val="tx1"/>
                          </a:solidFill>
                          <a:effectLst/>
                          <a:latin typeface="Calibri" panose="020F0502020204030204" pitchFamily="34" charset="0"/>
                        </a:rPr>
                        <a:t>Loan Repayments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24122419"/>
                  </a:ext>
                </a:extLst>
              </a:tr>
              <a:tr h="186529">
                <a:tc>
                  <a:txBody>
                    <a:bodyPr/>
                    <a:lstStyle/>
                    <a:p>
                      <a:pPr algn="l" fontAlgn="b"/>
                      <a:r>
                        <a:rPr lang="en-GB" sz="1100" b="0" i="0" u="none" strike="noStrike" dirty="0">
                          <a:solidFill>
                            <a:schemeClr val="tx1"/>
                          </a:solidFill>
                          <a:effectLst/>
                          <a:latin typeface="Calibri" panose="020F0502020204030204" pitchFamily="34" charset="0"/>
                        </a:rPr>
                        <a:t>Bank Charges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8574867"/>
                  </a:ext>
                </a:extLst>
              </a:tr>
              <a:tr h="186529">
                <a:tc>
                  <a:txBody>
                    <a:bodyPr/>
                    <a:lstStyle/>
                    <a:p>
                      <a:pPr algn="l" fontAlgn="b"/>
                      <a:r>
                        <a:rPr lang="en-GB" sz="1100" b="0" i="0" u="none" strike="noStrike" dirty="0">
                          <a:solidFill>
                            <a:schemeClr val="tx1"/>
                          </a:solidFill>
                          <a:effectLst/>
                          <a:latin typeface="Calibri" panose="020F0502020204030204" pitchFamily="34" charset="0"/>
                        </a:rPr>
                        <a:t>Accountancy Fees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£13,500.00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20178968"/>
                  </a:ext>
                </a:extLst>
              </a:tr>
              <a:tr h="186529">
                <a:tc>
                  <a:txBody>
                    <a:bodyPr/>
                    <a:lstStyle/>
                    <a:p>
                      <a:pPr algn="l" fontAlgn="b"/>
                      <a:endParaRPr lang="en-GB" sz="1100" b="0" i="0" u="none" strike="noStrike" dirty="0">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62495590"/>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2237299"/>
                  </a:ext>
                </a:extLst>
              </a:tr>
              <a:tr h="186529">
                <a:tc>
                  <a:txBody>
                    <a:bodyPr/>
                    <a:lstStyle/>
                    <a:p>
                      <a:pPr algn="l" fontAlgn="b"/>
                      <a:r>
                        <a:rPr lang="en-GB" sz="1100" b="1" i="0" u="none" strike="noStrike">
                          <a:solidFill>
                            <a:schemeClr val="tx1"/>
                          </a:solidFill>
                          <a:effectLst/>
                          <a:latin typeface="Calibri" panose="020F0502020204030204" pitchFamily="34" charset="0"/>
                        </a:rPr>
                        <a:t>Total Outgoing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43,700.00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£4,600.00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£7,720.00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£10,510.00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£32,550.00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£2,210.00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£4,750.00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£7,120.00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£128,560.00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6045393"/>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441171"/>
                  </a:ext>
                </a:extLst>
              </a:tr>
              <a:tr h="186529">
                <a:tc>
                  <a:txBody>
                    <a:bodyPr/>
                    <a:lstStyle/>
                    <a:p>
                      <a:pPr algn="l" fontAlgn="b"/>
                      <a:r>
                        <a:rPr lang="en-GB" sz="1100" b="0" i="0" u="none" strike="noStrike">
                          <a:solidFill>
                            <a:schemeClr val="tx1"/>
                          </a:solidFill>
                          <a:effectLst/>
                          <a:latin typeface="Calibri" panose="020F0502020204030204" pitchFamily="34" charset="0"/>
                        </a:rPr>
                        <a:t>Incoming less outgoing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23410593"/>
                  </a:ext>
                </a:extLst>
              </a:tr>
              <a:tr h="186529">
                <a:tc>
                  <a:txBody>
                    <a:bodyPr/>
                    <a:lstStyle/>
                    <a:p>
                      <a:pPr algn="l" fontAlgn="b"/>
                      <a:r>
                        <a:rPr lang="en-GB" sz="1100" b="0" i="0" u="none" strike="noStrike">
                          <a:solidFill>
                            <a:schemeClr val="tx1"/>
                          </a:solidFill>
                          <a:effectLst/>
                          <a:latin typeface="Calibri" panose="020F0502020204030204" pitchFamily="34" charset="0"/>
                        </a:rPr>
                        <a:t>Opening Bank Balance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7690674"/>
                  </a:ext>
                </a:extLst>
              </a:tr>
              <a:tr h="186529">
                <a:tc>
                  <a:txBody>
                    <a:bodyPr/>
                    <a:lstStyle/>
                    <a:p>
                      <a:pPr algn="l" fontAlgn="b"/>
                      <a:r>
                        <a:rPr lang="en-GB" sz="1100" b="0" i="0" u="none" strike="noStrike">
                          <a:solidFill>
                            <a:schemeClr val="tx1"/>
                          </a:solidFill>
                          <a:effectLst/>
                          <a:latin typeface="Calibri" panose="020F0502020204030204" pitchFamily="34" charset="0"/>
                        </a:rPr>
                        <a:t>Closing Bank Balance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9315973"/>
                  </a:ext>
                </a:extLst>
              </a:tr>
            </a:tbl>
          </a:graphicData>
        </a:graphic>
      </p:graphicFrame>
    </p:spTree>
    <p:extLst>
      <p:ext uri="{BB962C8B-B14F-4D97-AF65-F5344CB8AC3E}">
        <p14:creationId xmlns:p14="http://schemas.microsoft.com/office/powerpoint/2010/main" val="2162337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GB" sz="3600" kern="0" dirty="0">
                <a:solidFill>
                  <a:srgbClr val="000000"/>
                </a:solidFill>
                <a:latin typeface="Times New Roman"/>
              </a:rPr>
            </a:br>
            <a:r>
              <a:rPr lang="en-GB" sz="3600" dirty="0">
                <a:latin typeface="Arial" pitchFamily="34" charset="0"/>
                <a:ea typeface="Arial"/>
                <a:cs typeface="Arial" pitchFamily="34" charset="0"/>
              </a:rPr>
              <a:t> </a:t>
            </a:r>
            <a:r>
              <a:rPr lang="en-GB" sz="4000" dirty="0">
                <a:latin typeface="Arial" pitchFamily="34" charset="0"/>
                <a:ea typeface="Arial"/>
                <a:cs typeface="Arial" pitchFamily="34" charset="0"/>
              </a:rPr>
              <a:t>FINANCIAL PLAN (</a:t>
            </a:r>
            <a:r>
              <a:rPr lang="en-GB" sz="4000" dirty="0">
                <a:latin typeface="Arial"/>
                <a:ea typeface="Arial"/>
              </a:rPr>
              <a:t>PROFIT &amp; LOSS</a:t>
            </a:r>
            <a:r>
              <a:rPr lang="en-GB" sz="4000" dirty="0">
                <a:latin typeface="Arial" pitchFamily="34" charset="0"/>
                <a:ea typeface="Arial"/>
                <a:cs typeface="Arial" pitchFamily="34" charset="0"/>
              </a:rPr>
              <a:t>)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402672" y="1782764"/>
            <a:ext cx="4312328" cy="4114800"/>
          </a:xfrm>
        </p:spPr>
        <p:txBody>
          <a:bodyPr>
            <a:normAutofit/>
          </a:bodyPr>
          <a:lstStyle/>
          <a:p>
            <a:pPr lvl="0">
              <a:lnSpc>
                <a:spcPct val="150000"/>
              </a:lnSpc>
              <a:buFont typeface="Arial"/>
              <a:buChar char="●"/>
            </a:pPr>
            <a:r>
              <a:rPr lang="en-GB" sz="1600" dirty="0">
                <a:latin typeface="Arial"/>
                <a:ea typeface="Arial"/>
              </a:rPr>
              <a:t>The initial cost of material will be £2,000.00</a:t>
            </a:r>
            <a:endParaRPr lang="en-US" sz="1600" dirty="0">
              <a:latin typeface="Arial"/>
              <a:ea typeface="Arial"/>
            </a:endParaRPr>
          </a:p>
          <a:p>
            <a:pPr lvl="0">
              <a:lnSpc>
                <a:spcPct val="150000"/>
              </a:lnSpc>
              <a:buFont typeface="Arial"/>
              <a:buChar char="●"/>
            </a:pPr>
            <a:r>
              <a:rPr lang="en-GB" sz="1600" dirty="0">
                <a:latin typeface="Arial"/>
                <a:ea typeface="Arial"/>
              </a:rPr>
              <a:t>The total fixed cost will be £38,810.00 </a:t>
            </a:r>
            <a:endParaRPr lang="en-US" sz="1600" dirty="0">
              <a:latin typeface="Arial"/>
              <a:ea typeface="Arial"/>
            </a:endParaRPr>
          </a:p>
          <a:p>
            <a:pPr lvl="0">
              <a:lnSpc>
                <a:spcPct val="150000"/>
              </a:lnSpc>
              <a:buFont typeface="Arial"/>
              <a:buChar char="●"/>
            </a:pPr>
            <a:r>
              <a:rPr lang="en-US" sz="1600">
                <a:latin typeface="Arial" panose="020B0604020202020204" pitchFamily="34" charset="0"/>
                <a:ea typeface="Arial"/>
                <a:cs typeface="Arial" panose="020B0604020202020204" pitchFamily="34" charset="0"/>
              </a:rPr>
              <a:t>Judging </a:t>
            </a:r>
            <a:r>
              <a:rPr lang="en-US" sz="1600" dirty="0">
                <a:latin typeface="Arial" panose="020B0604020202020204" pitchFamily="34" charset="0"/>
                <a:ea typeface="Arial"/>
                <a:cs typeface="Arial" panose="020B0604020202020204" pitchFamily="34" charset="0"/>
              </a:rPr>
              <a:t>by the figures above (income and outcome) we are confident that our business will be profitable in the following years. </a:t>
            </a:r>
          </a:p>
        </p:txBody>
      </p:sp>
      <p:pic>
        <p:nvPicPr>
          <p:cNvPr id="6" name="image5.png"/>
          <p:cNvPicPr/>
          <p:nvPr/>
        </p:nvPicPr>
        <p:blipFill>
          <a:blip r:embed="rId3"/>
          <a:stretch>
            <a:fillRect/>
          </a:stretch>
        </p:blipFill>
        <p:spPr>
          <a:xfrm>
            <a:off x="7183984" y="1935921"/>
            <a:ext cx="4094221" cy="385956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1450" y="201227"/>
            <a:ext cx="10353761" cy="1326321"/>
          </a:xfrm>
        </p:spPr>
        <p:txBody>
          <a:bodyPr>
            <a:normAutofit/>
          </a:bodyPr>
          <a:lstStyle/>
          <a:p>
            <a:r>
              <a:rPr lang="en-US" sz="3600" dirty="0">
                <a:latin typeface="Arial" pitchFamily="34" charset="0"/>
                <a:cs typeface="Arial" pitchFamily="34" charset="0"/>
              </a:rPr>
              <a:t>REFERENCES</a:t>
            </a:r>
          </a:p>
        </p:txBody>
      </p:sp>
      <p:sp>
        <p:nvSpPr>
          <p:cNvPr id="3" name="Content Placeholder 2"/>
          <p:cNvSpPr>
            <a:spLocks noGrp="1"/>
          </p:cNvSpPr>
          <p:nvPr>
            <p:ph idx="1"/>
          </p:nvPr>
        </p:nvSpPr>
        <p:spPr>
          <a:xfrm>
            <a:off x="1981200" y="1066800"/>
            <a:ext cx="8229600" cy="5791200"/>
          </a:xfrm>
        </p:spPr>
        <p:txBody>
          <a:bodyPr>
            <a:normAutofit fontScale="55000" lnSpcReduction="20000"/>
          </a:bodyPr>
          <a:lstStyle/>
          <a:p>
            <a:pPr>
              <a:buNone/>
            </a:pPr>
            <a:endParaRPr lang="en-US" sz="1600" b="1" dirty="0"/>
          </a:p>
          <a:p>
            <a:r>
              <a:rPr lang="en-GB" sz="1600" dirty="0" err="1">
                <a:latin typeface="Arial" pitchFamily="34" charset="0"/>
                <a:cs typeface="Arial" pitchFamily="34" charset="0"/>
              </a:rPr>
              <a:t>Statista</a:t>
            </a:r>
            <a:r>
              <a:rPr lang="en-GB" sz="1600" dirty="0">
                <a:latin typeface="Arial" pitchFamily="34" charset="0"/>
                <a:cs typeface="Arial" pitchFamily="34" charset="0"/>
              </a:rPr>
              <a:t>, 2022, </a:t>
            </a:r>
            <a:r>
              <a:rPr lang="en-GB" sz="1600" i="1" dirty="0">
                <a:latin typeface="Arial" pitchFamily="34" charset="0"/>
                <a:cs typeface="Arial" pitchFamily="34" charset="0"/>
              </a:rPr>
              <a:t>About  UK cyber security</a:t>
            </a:r>
            <a:r>
              <a:rPr lang="en-GB" sz="1600" dirty="0">
                <a:latin typeface="Arial" pitchFamily="34" charset="0"/>
                <a:cs typeface="Arial" pitchFamily="34" charset="0"/>
              </a:rPr>
              <a:t>, Available </a:t>
            </a:r>
            <a:r>
              <a:rPr lang="en-GB" sz="1600" dirty="0" err="1">
                <a:latin typeface="Arial" pitchFamily="34" charset="0"/>
                <a:cs typeface="Arial" pitchFamily="34" charset="0"/>
              </a:rPr>
              <a:t>at:</a:t>
            </a:r>
            <a:r>
              <a:rPr lang="en-GB" sz="1600" dirty="0" err="1">
                <a:latin typeface="Arial" pitchFamily="34" charset="0"/>
                <a:cs typeface="Arial" pitchFamily="34" charset="0"/>
                <a:hlinkClick r:id="rId3"/>
              </a:rPr>
              <a:t>https</a:t>
            </a:r>
            <a:r>
              <a:rPr lang="en-GB" sz="1600" dirty="0">
                <a:latin typeface="Arial" pitchFamily="34" charset="0"/>
                <a:cs typeface="Arial" pitchFamily="34" charset="0"/>
                <a:hlinkClick r:id="rId3"/>
              </a:rPr>
              <a:t>://</a:t>
            </a:r>
            <a:r>
              <a:rPr lang="en-GB" sz="1600" dirty="0" err="1">
                <a:latin typeface="Arial" pitchFamily="34" charset="0"/>
                <a:cs typeface="Arial" pitchFamily="34" charset="0"/>
                <a:hlinkClick r:id="rId3"/>
              </a:rPr>
              <a:t>www.statista.com</a:t>
            </a:r>
            <a:r>
              <a:rPr lang="en-GB" sz="1600" dirty="0">
                <a:latin typeface="Arial" pitchFamily="34" charset="0"/>
                <a:cs typeface="Arial" pitchFamily="34" charset="0"/>
                <a:hlinkClick r:id="rId3"/>
              </a:rPr>
              <a:t>/statistics/586850/share-of-entities-cyber-security-attacks-are-reported-to-by-businesses-in-the-</a:t>
            </a:r>
            <a:r>
              <a:rPr lang="en-GB" sz="1600" dirty="0" err="1">
                <a:latin typeface="Arial" pitchFamily="34" charset="0"/>
                <a:cs typeface="Arial" pitchFamily="34" charset="0"/>
                <a:hlinkClick r:id="rId3"/>
              </a:rPr>
              <a:t>uk</a:t>
            </a:r>
            <a:r>
              <a:rPr lang="en-GB" sz="1600" dirty="0">
                <a:latin typeface="Arial" pitchFamily="34" charset="0"/>
                <a:cs typeface="Arial" pitchFamily="34" charset="0"/>
                <a:hlinkClick r:id="rId3"/>
              </a:rPr>
              <a:t>/</a:t>
            </a:r>
            <a:r>
              <a:rPr lang="en-GB" sz="1600" dirty="0">
                <a:latin typeface="Arial" pitchFamily="34" charset="0"/>
                <a:cs typeface="Arial" pitchFamily="34" charset="0"/>
              </a:rPr>
              <a:t>[Accessed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Coreblue</a:t>
            </a:r>
            <a:r>
              <a:rPr lang="en-GB" sz="1600" dirty="0">
                <a:latin typeface="Arial" pitchFamily="34" charset="0"/>
                <a:cs typeface="Arial" pitchFamily="34" charset="0"/>
              </a:rPr>
              <a:t>, 2022, </a:t>
            </a:r>
            <a:r>
              <a:rPr lang="en-GB" sz="1600" i="1" dirty="0">
                <a:latin typeface="Arial" pitchFamily="34" charset="0"/>
                <a:cs typeface="Arial" pitchFamily="34" charset="0"/>
              </a:rPr>
              <a:t>About Core Blue,</a:t>
            </a:r>
            <a:r>
              <a:rPr lang="en-GB" sz="1600" dirty="0">
                <a:latin typeface="Arial" pitchFamily="34" charset="0"/>
                <a:cs typeface="Arial" pitchFamily="34" charset="0"/>
              </a:rPr>
              <a:t> Available </a:t>
            </a:r>
            <a:r>
              <a:rPr lang="en-GB" sz="1600" dirty="0" err="1">
                <a:latin typeface="Arial" pitchFamily="34" charset="0"/>
                <a:cs typeface="Arial" pitchFamily="34" charset="0"/>
              </a:rPr>
              <a:t>at:</a:t>
            </a:r>
            <a:r>
              <a:rPr lang="en-GB" sz="1600" dirty="0" err="1">
                <a:latin typeface="Arial" pitchFamily="34" charset="0"/>
                <a:cs typeface="Arial" pitchFamily="34" charset="0"/>
                <a:hlinkClick r:id="rId4"/>
              </a:rPr>
              <a:t>https</a:t>
            </a:r>
            <a:r>
              <a:rPr lang="en-GB" sz="1600" dirty="0">
                <a:latin typeface="Arial" pitchFamily="34" charset="0"/>
                <a:cs typeface="Arial" pitchFamily="34" charset="0"/>
                <a:hlinkClick r:id="rId4"/>
              </a:rPr>
              <a:t>://</a:t>
            </a:r>
            <a:r>
              <a:rPr lang="en-GB" sz="1600" dirty="0" err="1">
                <a:latin typeface="Arial" pitchFamily="34" charset="0"/>
                <a:cs typeface="Arial" pitchFamily="34" charset="0"/>
                <a:hlinkClick r:id="rId4"/>
              </a:rPr>
              <a:t>www.coreblue.co.uk</a:t>
            </a:r>
            <a:r>
              <a:rPr lang="en-GB" sz="1600" dirty="0">
                <a:latin typeface="Arial" pitchFamily="34" charset="0"/>
                <a:cs typeface="Arial" pitchFamily="34" charset="0"/>
                <a:hlinkClick r:id="rId4"/>
              </a:rPr>
              <a:t>/</a:t>
            </a:r>
            <a:r>
              <a:rPr lang="en-GB" sz="1600" dirty="0">
                <a:latin typeface="Arial" pitchFamily="34" charset="0"/>
                <a:cs typeface="Arial" pitchFamily="34" charset="0"/>
              </a:rPr>
              <a:t>[Accessed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Benzaghta</a:t>
            </a:r>
            <a:r>
              <a:rPr lang="en-GB" sz="1600" dirty="0">
                <a:latin typeface="Arial" pitchFamily="34" charset="0"/>
                <a:cs typeface="Arial" pitchFamily="34" charset="0"/>
              </a:rPr>
              <a:t>, M.A., </a:t>
            </a:r>
            <a:r>
              <a:rPr lang="en-GB" sz="1600" dirty="0" err="1">
                <a:latin typeface="Arial" pitchFamily="34" charset="0"/>
                <a:cs typeface="Arial" pitchFamily="34" charset="0"/>
              </a:rPr>
              <a:t>Elwalda</a:t>
            </a:r>
            <a:r>
              <a:rPr lang="en-GB" sz="1600" dirty="0">
                <a:latin typeface="Arial" pitchFamily="34" charset="0"/>
                <a:cs typeface="Arial" pitchFamily="34" charset="0"/>
              </a:rPr>
              <a:t>, A., </a:t>
            </a:r>
            <a:r>
              <a:rPr lang="en-GB" sz="1600" dirty="0" err="1">
                <a:latin typeface="Arial" pitchFamily="34" charset="0"/>
                <a:cs typeface="Arial" pitchFamily="34" charset="0"/>
              </a:rPr>
              <a:t>Mousa</a:t>
            </a:r>
            <a:r>
              <a:rPr lang="en-GB" sz="1600" dirty="0">
                <a:latin typeface="Arial" pitchFamily="34" charset="0"/>
                <a:cs typeface="Arial" pitchFamily="34" charset="0"/>
              </a:rPr>
              <a:t>, M.M., </a:t>
            </a:r>
            <a:r>
              <a:rPr lang="en-GB" sz="1600" dirty="0" err="1">
                <a:latin typeface="Arial" pitchFamily="34" charset="0"/>
                <a:cs typeface="Arial" pitchFamily="34" charset="0"/>
              </a:rPr>
              <a:t>Erkan</a:t>
            </a:r>
            <a:r>
              <a:rPr lang="en-GB" sz="1600" dirty="0">
                <a:latin typeface="Arial" pitchFamily="34" charset="0"/>
                <a:cs typeface="Arial" pitchFamily="34" charset="0"/>
              </a:rPr>
              <a:t>, I. and </a:t>
            </a:r>
            <a:r>
              <a:rPr lang="en-GB" sz="1600" dirty="0" err="1">
                <a:latin typeface="Arial" pitchFamily="34" charset="0"/>
                <a:cs typeface="Arial" pitchFamily="34" charset="0"/>
              </a:rPr>
              <a:t>Rahman</a:t>
            </a:r>
            <a:r>
              <a:rPr lang="en-GB" sz="1600" dirty="0">
                <a:latin typeface="Arial" pitchFamily="34" charset="0"/>
                <a:cs typeface="Arial" pitchFamily="34" charset="0"/>
              </a:rPr>
              <a:t>, M., 2021. SWOT analysis applications: An integrative literature review. Journal of Global Business Insights, 6(1), pp.55-73.</a:t>
            </a:r>
            <a:endParaRPr lang="en-US" sz="1600" dirty="0">
              <a:latin typeface="Arial" pitchFamily="34" charset="0"/>
              <a:cs typeface="Arial" pitchFamily="34" charset="0"/>
            </a:endParaRPr>
          </a:p>
          <a:p>
            <a:r>
              <a:rPr lang="en-GB" sz="1600" dirty="0" err="1">
                <a:latin typeface="Arial" pitchFamily="34" charset="0"/>
                <a:cs typeface="Arial" pitchFamily="34" charset="0"/>
              </a:rPr>
              <a:t>Teoli</a:t>
            </a:r>
            <a:r>
              <a:rPr lang="en-GB" sz="1600" dirty="0">
                <a:latin typeface="Arial" pitchFamily="34" charset="0"/>
                <a:cs typeface="Arial" pitchFamily="34" charset="0"/>
              </a:rPr>
              <a:t>, D., </a:t>
            </a:r>
            <a:r>
              <a:rPr lang="en-GB" sz="1600" dirty="0" err="1">
                <a:latin typeface="Arial" pitchFamily="34" charset="0"/>
                <a:cs typeface="Arial" pitchFamily="34" charset="0"/>
              </a:rPr>
              <a:t>Sanvictores</a:t>
            </a:r>
            <a:r>
              <a:rPr lang="en-GB" sz="1600" dirty="0">
                <a:latin typeface="Arial" pitchFamily="34" charset="0"/>
                <a:cs typeface="Arial" pitchFamily="34" charset="0"/>
              </a:rPr>
              <a:t>, T. and An, J., 2019. SWOT analysis.</a:t>
            </a:r>
            <a:endParaRPr lang="en-US" sz="1600" dirty="0">
              <a:latin typeface="Arial" pitchFamily="34" charset="0"/>
              <a:cs typeface="Arial" pitchFamily="34" charset="0"/>
            </a:endParaRPr>
          </a:p>
          <a:p>
            <a:r>
              <a:rPr lang="en-GB" sz="1600" dirty="0" err="1">
                <a:latin typeface="Arial" pitchFamily="34" charset="0"/>
                <a:cs typeface="Arial" pitchFamily="34" charset="0"/>
              </a:rPr>
              <a:t>theglobaleconomy</a:t>
            </a:r>
            <a:r>
              <a:rPr lang="en-GB" sz="1600" dirty="0">
                <a:latin typeface="Arial" pitchFamily="34" charset="0"/>
                <a:cs typeface="Arial" pitchFamily="34" charset="0"/>
              </a:rPr>
              <a:t>, 2022, </a:t>
            </a:r>
            <a:r>
              <a:rPr lang="en-GB" sz="1600" i="1" dirty="0">
                <a:latin typeface="Arial" pitchFamily="34" charset="0"/>
                <a:cs typeface="Arial" pitchFamily="34" charset="0"/>
              </a:rPr>
              <a:t>Political stability of </a:t>
            </a:r>
            <a:r>
              <a:rPr lang="en-GB" sz="1600" i="1" dirty="0" err="1">
                <a:latin typeface="Arial" pitchFamily="34" charset="0"/>
                <a:cs typeface="Arial" pitchFamily="34" charset="0"/>
              </a:rPr>
              <a:t>UK</a:t>
            </a:r>
            <a:r>
              <a:rPr lang="en-GB" sz="1600" dirty="0" err="1">
                <a:latin typeface="Arial" pitchFamily="34" charset="0"/>
                <a:cs typeface="Arial" pitchFamily="34" charset="0"/>
              </a:rPr>
              <a:t>,Available</a:t>
            </a:r>
            <a:r>
              <a:rPr lang="en-GB" sz="1600" dirty="0">
                <a:latin typeface="Arial" pitchFamily="34" charset="0"/>
                <a:cs typeface="Arial" pitchFamily="34" charset="0"/>
              </a:rPr>
              <a:t>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www.theglobaleconomy.com</a:t>
            </a:r>
            <a:r>
              <a:rPr lang="en-GB" sz="1600" dirty="0">
                <a:latin typeface="Arial" pitchFamily="34" charset="0"/>
                <a:cs typeface="Arial" pitchFamily="34" charset="0"/>
              </a:rPr>
              <a:t>/United-Kingdom/</a:t>
            </a:r>
            <a:r>
              <a:rPr lang="en-GB" sz="1600" dirty="0" err="1">
                <a:latin typeface="Arial" pitchFamily="34" charset="0"/>
                <a:cs typeface="Arial" pitchFamily="34" charset="0"/>
              </a:rPr>
              <a:t>wb_political_stability</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Heritage.org, 2022, </a:t>
            </a:r>
            <a:r>
              <a:rPr lang="en-GB" sz="1600" i="1" dirty="0">
                <a:latin typeface="Arial" pitchFamily="34" charset="0"/>
                <a:cs typeface="Arial" pitchFamily="34" charset="0"/>
              </a:rPr>
              <a:t>Economic freedom score of UK</a:t>
            </a:r>
            <a:r>
              <a:rPr lang="en-GB" sz="1600" dirty="0">
                <a:latin typeface="Arial" pitchFamily="34" charset="0"/>
                <a:cs typeface="Arial" pitchFamily="34" charset="0"/>
              </a:rPr>
              <a:t>, Retrieved </a:t>
            </a:r>
            <a:r>
              <a:rPr lang="en-GB" sz="1600" dirty="0" err="1">
                <a:latin typeface="Arial" pitchFamily="34" charset="0"/>
                <a:cs typeface="Arial" pitchFamily="34" charset="0"/>
              </a:rPr>
              <a:t>from:https</a:t>
            </a:r>
            <a:r>
              <a:rPr lang="en-GB" sz="1600" dirty="0">
                <a:latin typeface="Arial" pitchFamily="34" charset="0"/>
                <a:cs typeface="Arial" pitchFamily="34" charset="0"/>
              </a:rPr>
              <a:t>://</a:t>
            </a:r>
            <a:r>
              <a:rPr lang="en-GB" sz="1600" dirty="0" err="1">
                <a:latin typeface="Arial" pitchFamily="34" charset="0"/>
                <a:cs typeface="Arial" pitchFamily="34" charset="0"/>
              </a:rPr>
              <a:t>www.heritage.org</a:t>
            </a:r>
            <a:r>
              <a:rPr lang="en-GB" sz="1600" dirty="0">
                <a:latin typeface="Arial" pitchFamily="34" charset="0"/>
                <a:cs typeface="Arial" pitchFamily="34" charset="0"/>
              </a:rPr>
              <a:t>/index/country/</a:t>
            </a:r>
            <a:r>
              <a:rPr lang="en-GB" sz="1600" dirty="0" err="1">
                <a:latin typeface="Arial" pitchFamily="34" charset="0"/>
                <a:cs typeface="Arial" pitchFamily="34" charset="0"/>
              </a:rPr>
              <a:t>unitedkingdom</a:t>
            </a:r>
            <a:r>
              <a:rPr lang="en-GB" sz="1600" dirty="0">
                <a:latin typeface="Arial" pitchFamily="34" charset="0"/>
                <a:cs typeface="Arial" pitchFamily="34" charset="0"/>
              </a:rPr>
              <a:t>#:~:text=The%20United%20Kingdom's%20economic%20freedom,freest%20in%20the%202021%20Index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Statista,2022, </a:t>
            </a:r>
            <a:r>
              <a:rPr lang="en-GB" sz="1600" i="1" dirty="0">
                <a:latin typeface="Arial" pitchFamily="34" charset="0"/>
                <a:cs typeface="Arial" pitchFamily="34" charset="0"/>
              </a:rPr>
              <a:t>UK population</a:t>
            </a:r>
            <a:r>
              <a:rPr lang="en-GB" sz="1600" dirty="0">
                <a:latin typeface="Arial" pitchFamily="34" charset="0"/>
                <a:cs typeface="Arial" pitchFamily="34" charset="0"/>
              </a:rPr>
              <a:t>, Available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www.statista.com</a:t>
            </a:r>
            <a:r>
              <a:rPr lang="en-GB" sz="1600" dirty="0">
                <a:latin typeface="Arial" pitchFamily="34" charset="0"/>
                <a:cs typeface="Arial" pitchFamily="34" charset="0"/>
              </a:rPr>
              <a:t>/topics/3811/british-demography-2017/#</a:t>
            </a:r>
            <a:r>
              <a:rPr lang="en-GB" sz="1600" dirty="0" err="1">
                <a:latin typeface="Arial" pitchFamily="34" charset="0"/>
                <a:cs typeface="Arial" pitchFamily="34" charset="0"/>
              </a:rPr>
              <a:t>topicHeader__wrapper</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Wipo.int, 2022, </a:t>
            </a:r>
            <a:r>
              <a:rPr lang="en-GB" sz="1600" i="1" dirty="0">
                <a:latin typeface="Arial" pitchFamily="34" charset="0"/>
                <a:cs typeface="Arial" pitchFamily="34" charset="0"/>
              </a:rPr>
              <a:t>GII score of UK</a:t>
            </a:r>
            <a:r>
              <a:rPr lang="en-GB" sz="1600" dirty="0">
                <a:latin typeface="Arial" pitchFamily="34" charset="0"/>
                <a:cs typeface="Arial" pitchFamily="34" charset="0"/>
              </a:rPr>
              <a:t>, Available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www.wipo.int</a:t>
            </a:r>
            <a:r>
              <a:rPr lang="en-GB" sz="1600" dirty="0">
                <a:latin typeface="Arial" pitchFamily="34" charset="0"/>
                <a:cs typeface="Arial" pitchFamily="34" charset="0"/>
              </a:rPr>
              <a:t>/</a:t>
            </a:r>
            <a:r>
              <a:rPr lang="en-GB" sz="1600" dirty="0" err="1">
                <a:latin typeface="Arial" pitchFamily="34" charset="0"/>
                <a:cs typeface="Arial" pitchFamily="34" charset="0"/>
              </a:rPr>
              <a:t>edocs</a:t>
            </a:r>
            <a:r>
              <a:rPr lang="en-GB" sz="1600" dirty="0">
                <a:latin typeface="Arial" pitchFamily="34" charset="0"/>
                <a:cs typeface="Arial" pitchFamily="34" charset="0"/>
              </a:rPr>
              <a:t>/</a:t>
            </a:r>
            <a:r>
              <a:rPr lang="en-GB" sz="1600" dirty="0" err="1">
                <a:latin typeface="Arial" pitchFamily="34" charset="0"/>
                <a:cs typeface="Arial" pitchFamily="34" charset="0"/>
              </a:rPr>
              <a:t>pubdocs</a:t>
            </a:r>
            <a:r>
              <a:rPr lang="en-GB" sz="1600" dirty="0">
                <a:latin typeface="Arial" pitchFamily="34" charset="0"/>
                <a:cs typeface="Arial" pitchFamily="34" charset="0"/>
              </a:rPr>
              <a:t>/en/wipo_pub_gii_2020/</a:t>
            </a:r>
            <a:r>
              <a:rPr lang="en-GB" sz="1600" dirty="0" err="1">
                <a:latin typeface="Arial" pitchFamily="34" charset="0"/>
                <a:cs typeface="Arial" pitchFamily="34" charset="0"/>
              </a:rPr>
              <a:t>gb.pdf</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Ganotra</a:t>
            </a:r>
            <a:r>
              <a:rPr lang="en-GB" sz="1600" dirty="0">
                <a:latin typeface="Arial" pitchFamily="34" charset="0"/>
                <a:cs typeface="Arial" pitchFamily="34" charset="0"/>
              </a:rPr>
              <a:t>, S., 2018. New Trade Secret Regulations in the UK. Ct. </a:t>
            </a:r>
            <a:r>
              <a:rPr lang="en-GB" sz="1600" dirty="0" err="1">
                <a:latin typeface="Arial" pitchFamily="34" charset="0"/>
                <a:cs typeface="Arial" pitchFamily="34" charset="0"/>
              </a:rPr>
              <a:t>Uncourt</a:t>
            </a:r>
            <a:r>
              <a:rPr lang="en-GB" sz="1600" dirty="0">
                <a:latin typeface="Arial" pitchFamily="34" charset="0"/>
                <a:cs typeface="Arial" pitchFamily="34" charset="0"/>
              </a:rPr>
              <a:t>, 5, p.5.</a:t>
            </a:r>
            <a:endParaRPr lang="en-US" sz="1600" dirty="0">
              <a:latin typeface="Arial" pitchFamily="34" charset="0"/>
              <a:cs typeface="Arial" pitchFamily="34" charset="0"/>
            </a:endParaRPr>
          </a:p>
          <a:p>
            <a:r>
              <a:rPr lang="en-GB" sz="1600" dirty="0" err="1">
                <a:latin typeface="Arial" pitchFamily="34" charset="0"/>
                <a:cs typeface="Arial" pitchFamily="34" charset="0"/>
              </a:rPr>
              <a:t>Gajanova</a:t>
            </a:r>
            <a:r>
              <a:rPr lang="en-GB" sz="1600" dirty="0">
                <a:latin typeface="Arial" pitchFamily="34" charset="0"/>
                <a:cs typeface="Arial" pitchFamily="34" charset="0"/>
              </a:rPr>
              <a:t>, L., </a:t>
            </a:r>
            <a:r>
              <a:rPr lang="en-GB" sz="1600" dirty="0" err="1">
                <a:latin typeface="Arial" pitchFamily="34" charset="0"/>
                <a:cs typeface="Arial" pitchFamily="34" charset="0"/>
              </a:rPr>
              <a:t>Nadanyiova</a:t>
            </a:r>
            <a:r>
              <a:rPr lang="en-GB" sz="1600" dirty="0">
                <a:latin typeface="Arial" pitchFamily="34" charset="0"/>
                <a:cs typeface="Arial" pitchFamily="34" charset="0"/>
              </a:rPr>
              <a:t>, M. and </a:t>
            </a:r>
            <a:r>
              <a:rPr lang="en-GB" sz="1600" dirty="0" err="1">
                <a:latin typeface="Arial" pitchFamily="34" charset="0"/>
                <a:cs typeface="Arial" pitchFamily="34" charset="0"/>
              </a:rPr>
              <a:t>Moravcikova</a:t>
            </a:r>
            <a:r>
              <a:rPr lang="en-GB" sz="1600" dirty="0">
                <a:latin typeface="Arial" pitchFamily="34" charset="0"/>
                <a:cs typeface="Arial" pitchFamily="34" charset="0"/>
              </a:rPr>
              <a:t>, D., 2019. The use of demographic and psychographic segmentation to creating marketing strategy of brand loyalty. Scientific annals of economics and business, 66(1), pp.65-84.</a:t>
            </a:r>
            <a:endParaRPr lang="en-US" sz="1600" dirty="0">
              <a:latin typeface="Arial" pitchFamily="34" charset="0"/>
              <a:cs typeface="Arial" pitchFamily="34" charset="0"/>
            </a:endParaRPr>
          </a:p>
          <a:p>
            <a:r>
              <a:rPr lang="en-GB" sz="1600" dirty="0" err="1">
                <a:latin typeface="Arial" pitchFamily="34" charset="0"/>
                <a:cs typeface="Arial" pitchFamily="34" charset="0"/>
              </a:rPr>
              <a:t>Bosbach</a:t>
            </a:r>
            <a:r>
              <a:rPr lang="en-GB" sz="1600" dirty="0">
                <a:latin typeface="Arial" pitchFamily="34" charset="0"/>
                <a:cs typeface="Arial" pitchFamily="34" charset="0"/>
              </a:rPr>
              <a:t>, K.E., </a:t>
            </a:r>
            <a:r>
              <a:rPr lang="en-GB" sz="1600" dirty="0" err="1">
                <a:latin typeface="Arial" pitchFamily="34" charset="0"/>
                <a:cs typeface="Arial" pitchFamily="34" charset="0"/>
              </a:rPr>
              <a:t>Brillinger</a:t>
            </a:r>
            <a:r>
              <a:rPr lang="en-GB" sz="1600" dirty="0">
                <a:latin typeface="Arial" pitchFamily="34" charset="0"/>
                <a:cs typeface="Arial" pitchFamily="34" charset="0"/>
              </a:rPr>
              <a:t>, A.S. and </a:t>
            </a:r>
            <a:r>
              <a:rPr lang="en-GB" sz="1600" dirty="0" err="1">
                <a:latin typeface="Arial" pitchFamily="34" charset="0"/>
                <a:cs typeface="Arial" pitchFamily="34" charset="0"/>
              </a:rPr>
              <a:t>Schäfer</a:t>
            </a:r>
            <a:r>
              <a:rPr lang="en-GB" sz="1600" dirty="0">
                <a:latin typeface="Arial" pitchFamily="34" charset="0"/>
                <a:cs typeface="Arial" pitchFamily="34" charset="0"/>
              </a:rPr>
              <a:t>, B., 2020. More can be better: operating multiple business models in a corporate portfolio. Journal of business strategy.</a:t>
            </a:r>
            <a:endParaRPr lang="en-US" sz="1600" dirty="0">
              <a:latin typeface="Arial" pitchFamily="34" charset="0"/>
              <a:cs typeface="Arial" pitchFamily="34" charset="0"/>
            </a:endParaRPr>
          </a:p>
          <a:p>
            <a:r>
              <a:rPr lang="en-GB" sz="1600" dirty="0" err="1">
                <a:latin typeface="Arial" pitchFamily="34" charset="0"/>
                <a:cs typeface="Arial" pitchFamily="34" charset="0"/>
              </a:rPr>
              <a:t>İpek</a:t>
            </a:r>
            <a:r>
              <a:rPr lang="en-GB" sz="1600" dirty="0">
                <a:latin typeface="Arial" pitchFamily="34" charset="0"/>
                <a:cs typeface="Arial" pitchFamily="34" charset="0"/>
              </a:rPr>
              <a:t>, İ., 2019. Organizational learning in exporting: A </a:t>
            </a:r>
            <a:r>
              <a:rPr lang="en-GB" sz="1600" dirty="0" err="1">
                <a:latin typeface="Arial" pitchFamily="34" charset="0"/>
                <a:cs typeface="Arial" pitchFamily="34" charset="0"/>
              </a:rPr>
              <a:t>bibliometric</a:t>
            </a:r>
            <a:r>
              <a:rPr lang="en-GB" sz="1600" dirty="0">
                <a:latin typeface="Arial" pitchFamily="34" charset="0"/>
                <a:cs typeface="Arial" pitchFamily="34" charset="0"/>
              </a:rPr>
              <a:t> analysis and critical review of the empirical research. International Business Review, 28(3), pp.544-559.</a:t>
            </a:r>
            <a:endParaRPr lang="en-US" sz="1600" dirty="0">
              <a:latin typeface="Arial" pitchFamily="34" charset="0"/>
              <a:cs typeface="Arial" pitchFamily="34" charset="0"/>
            </a:endParaRPr>
          </a:p>
          <a:p>
            <a:r>
              <a:rPr lang="en-GB" sz="1600" dirty="0" err="1">
                <a:latin typeface="Arial" pitchFamily="34" charset="0"/>
                <a:cs typeface="Arial" pitchFamily="34" charset="0"/>
              </a:rPr>
              <a:t>Melnick</a:t>
            </a:r>
            <a:r>
              <a:rPr lang="en-GB" sz="1600" dirty="0">
                <a:latin typeface="Arial" pitchFamily="34" charset="0"/>
                <a:cs typeface="Arial" pitchFamily="34" charset="0"/>
              </a:rPr>
              <a:t>, G.A., </a:t>
            </a:r>
            <a:r>
              <a:rPr lang="en-GB" sz="1600" dirty="0" err="1">
                <a:latin typeface="Arial" pitchFamily="34" charset="0"/>
                <a:cs typeface="Arial" pitchFamily="34" charset="0"/>
              </a:rPr>
              <a:t>Fonkych</a:t>
            </a:r>
            <a:r>
              <a:rPr lang="en-GB" sz="1600" dirty="0">
                <a:latin typeface="Arial" pitchFamily="34" charset="0"/>
                <a:cs typeface="Arial" pitchFamily="34" charset="0"/>
              </a:rPr>
              <a:t>, K. and </a:t>
            </a:r>
            <a:r>
              <a:rPr lang="en-GB" sz="1600" dirty="0" err="1">
                <a:latin typeface="Arial" pitchFamily="34" charset="0"/>
                <a:cs typeface="Arial" pitchFamily="34" charset="0"/>
              </a:rPr>
              <a:t>Zwanziger</a:t>
            </a:r>
            <a:r>
              <a:rPr lang="en-GB" sz="1600" dirty="0">
                <a:latin typeface="Arial" pitchFamily="34" charset="0"/>
                <a:cs typeface="Arial" pitchFamily="34" charset="0"/>
              </a:rPr>
              <a:t>, J., 2018. The California competitive model: how has it fared, and what’s next?. Health Affairs, 37(9), pp.1417-1424.</a:t>
            </a:r>
            <a:endParaRPr lang="en-US" sz="1600" dirty="0">
              <a:latin typeface="Arial" pitchFamily="34" charset="0"/>
              <a:cs typeface="Arial" pitchFamily="34" charset="0"/>
            </a:endParaRPr>
          </a:p>
          <a:p>
            <a:r>
              <a:rPr lang="en-GB" sz="1600" dirty="0">
                <a:latin typeface="Arial" pitchFamily="34" charset="0"/>
                <a:cs typeface="Arial" pitchFamily="34" charset="0"/>
              </a:rPr>
              <a:t>Lim, W.M., 2021. A marketing mix typology for integrated care: The 10 Ps. Journal of Strategic Marketing, 29(5), pp.453-469.</a:t>
            </a:r>
            <a:endParaRPr lang="en-US" sz="1600" dirty="0">
              <a:latin typeface="Arial" pitchFamily="34" charset="0"/>
              <a:cs typeface="Arial" pitchFamily="34" charset="0"/>
            </a:endParaRPr>
          </a:p>
          <a:p>
            <a:r>
              <a:rPr lang="en-GB" sz="1600" dirty="0" err="1">
                <a:latin typeface="Arial" pitchFamily="34" charset="0"/>
                <a:cs typeface="Arial" pitchFamily="34" charset="0"/>
              </a:rPr>
              <a:t>Pardo</a:t>
            </a:r>
            <a:r>
              <a:rPr lang="en-GB" sz="1600" dirty="0">
                <a:latin typeface="Arial" pitchFamily="34" charset="0"/>
                <a:cs typeface="Arial" pitchFamily="34" charset="0"/>
              </a:rPr>
              <a:t>-Garcia, C. and </a:t>
            </a:r>
            <a:r>
              <a:rPr lang="en-GB" sz="1600" dirty="0" err="1">
                <a:latin typeface="Arial" pitchFamily="34" charset="0"/>
                <a:cs typeface="Arial" pitchFamily="34" charset="0"/>
              </a:rPr>
              <a:t>Barac</a:t>
            </a:r>
            <a:r>
              <a:rPr lang="en-GB" sz="1600" dirty="0">
                <a:latin typeface="Arial" pitchFamily="34" charset="0"/>
                <a:cs typeface="Arial" pitchFamily="34" charset="0"/>
              </a:rPr>
              <a:t>, M., 2020. Promoting employability in higher education: A case study on boosting </a:t>
            </a:r>
            <a:r>
              <a:rPr lang="en-GB" sz="1600" dirty="0"/>
              <a:t>entrepreneurship skills. Sustainability, 12(10), p.4004.</a:t>
            </a:r>
            <a:endParaRPr lang="en-US" sz="1600" dirty="0"/>
          </a:p>
          <a:p>
            <a:pPr algn="just">
              <a:lnSpc>
                <a:spcPct val="150000"/>
              </a:lnSpc>
              <a:buNone/>
            </a:pPr>
            <a:endParaRPr lang="en-US" sz="1600" dirty="0">
              <a:solidFill>
                <a:srgbClr val="000000"/>
              </a:solidFill>
              <a:latin typeface="Times New Roman"/>
              <a:ea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561</TotalTime>
  <Words>4144</Words>
  <Application>Microsoft Office PowerPoint</Application>
  <PresentationFormat>Widescreen</PresentationFormat>
  <Paragraphs>549</Paragraphs>
  <Slides>20</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Bookman Old Style</vt:lpstr>
      <vt:lpstr>Calibri</vt:lpstr>
      <vt:lpstr>Rockwell</vt:lpstr>
      <vt:lpstr>Times New Roman</vt:lpstr>
      <vt:lpstr>Damask</vt:lpstr>
      <vt:lpstr>     The Digital  solutions  bmsw4006 : MANAGING ENTERPRISE IN THE 21ST CENTURY  (PRESENTATION)  presented by  monika aujla : id 2123402 mirela oprea : id 2107120 Iulian neagu : id 2107401                     elena-Catalina calau : id 2117472                              alexandru-Dumitru otvos : id 2117470      lecturer : rajesh kumar   </vt:lpstr>
      <vt:lpstr>      BUSINESS/COMPANY OVERVIEW     </vt:lpstr>
      <vt:lpstr>              PRODUCT AND SERVICES          </vt:lpstr>
      <vt:lpstr>           MARKET AUDIT (COMPETITORS)        </vt:lpstr>
      <vt:lpstr>           MARKET AUDIT (SWOT ANALYSIS )         </vt:lpstr>
      <vt:lpstr>           MARKET AUDIT (SWOT ANALYSIS)(cont.)      </vt:lpstr>
      <vt:lpstr>         PESTLE ANALYSIS (POLITICAL, ECONOMICAL)       </vt:lpstr>
      <vt:lpstr> PESTLE ANALYSIS (SOCIAL, TECHNOLOGICAL) </vt:lpstr>
      <vt:lpstr>   PESTLE ANALYSIS (LEGAL, ENVIRONMENTAL)   </vt:lpstr>
      <vt:lpstr>   TARGET MARKET   </vt:lpstr>
      <vt:lpstr>   MARKETING PLAN (OBJECTIVE OF BUSINESS AND BUSINESS STRATEGY)  </vt:lpstr>
      <vt:lpstr>   MARKETING PLAN</vt:lpstr>
      <vt:lpstr>  MARKETING MIX- PRODUCT, PRICE   </vt:lpstr>
      <vt:lpstr>   MARKETING MIX- PLACE, PROMOTION   </vt:lpstr>
      <vt:lpstr>   MANAGEMENT TEAM AND EDUCATIONAL, INDUSTRY EXPERIENCE   </vt:lpstr>
      <vt:lpstr>   ROLE OF ENTREPRENEUR AND SKILLS   </vt:lpstr>
      <vt:lpstr>  FINANCIAL PLAN (CASH FLOW FORECAST)  </vt:lpstr>
      <vt:lpstr>PowerPoint Presentation</vt:lpstr>
      <vt:lpstr>  FINANCIAL PLAN (PROFIT &amp; LOSS)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(PRESENTATION)  done by  monika aujla : id 2123402 mirela opera : id 2107120 Iulian neagu : id 2107420 Catalina         : id  alexandru Dumitru otvos : id</dc:title>
  <dc:creator>julian alpha</dc:creator>
  <cp:lastModifiedBy>julian alpha</cp:lastModifiedBy>
  <cp:revision>12</cp:revision>
  <dcterms:created xsi:type="dcterms:W3CDTF">2022-10-23T07:32:12Z</dcterms:created>
  <dcterms:modified xsi:type="dcterms:W3CDTF">2022-11-13T12:47:35Z</dcterms:modified>
</cp:coreProperties>
</file>