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370" r:id="rId15"/>
    <p:sldId id="269" r:id="rId16"/>
    <p:sldId id="371" r:id="rId17"/>
    <p:sldId id="372" r:id="rId18"/>
    <p:sldId id="3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5"/>
  </p:normalViewPr>
  <p:slideViewPr>
    <p:cSldViewPr snapToGrid="0">
      <p:cViewPr varScale="1">
        <p:scale>
          <a:sx n="95" d="100"/>
          <a:sy n="95" d="100"/>
        </p:scale>
        <p:origin x="114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hyperlink" Target="https://www.theguardian.com/environment/2020/may/13/uk-takeaway-food-waste-rises-during-coronavirus-lockdown"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1" Type="http://schemas.openxmlformats.org/officeDocument/2006/relationships/hyperlink" Target="https://www.forbes.com/sites/jonbird1/2018/09/09/fashions-dirty-little-secret-and-how-its-coming-clean/" TargetMode="External"/></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4.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7.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6.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1" Type="http://schemas.openxmlformats.org/officeDocument/2006/relationships/hyperlink" Target="https://www.theguardian.com/environment/2020/may/13/uk-takeaway-food-waste-rises-during-coronavirus-lockdown"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1" Type="http://schemas.openxmlformats.org/officeDocument/2006/relationships/hyperlink" Target="https://www.forbes.com/sites/jonbird1/2018/09/09/fashions-dirty-little-secret-and-how-its-coming-clean/"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4.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7.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6.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77E4FC-87B8-45D0-A64B-EF2325AD8754}"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8FEEEA0-619A-4493-A58A-807AEDD22F53}">
      <dgm:prSet/>
      <dgm:spPr/>
      <dgm:t>
        <a:bodyPr/>
        <a:lstStyle/>
        <a:p>
          <a:r>
            <a:rPr lang="en-US" dirty="0"/>
            <a:t>Is this always true? We see waste every where –</a:t>
          </a:r>
        </a:p>
      </dgm:t>
    </dgm:pt>
    <dgm:pt modelId="{68415DB7-D336-4913-9580-5D84062930CE}" type="parTrans" cxnId="{2144E35B-8F93-417C-BD9A-17FD2491766D}">
      <dgm:prSet/>
      <dgm:spPr/>
      <dgm:t>
        <a:bodyPr/>
        <a:lstStyle/>
        <a:p>
          <a:endParaRPr lang="en-US"/>
        </a:p>
      </dgm:t>
    </dgm:pt>
    <dgm:pt modelId="{B95CBEA1-6B0B-4DD7-A0A8-8C24BBA304A1}" type="sibTrans" cxnId="{2144E35B-8F93-417C-BD9A-17FD2491766D}">
      <dgm:prSet/>
      <dgm:spPr/>
      <dgm:t>
        <a:bodyPr/>
        <a:lstStyle/>
        <a:p>
          <a:endParaRPr lang="en-US"/>
        </a:p>
      </dgm:t>
    </dgm:pt>
    <dgm:pt modelId="{4B8C11C7-49DC-425C-9106-E7703A15E835}">
      <dgm:prSet/>
      <dgm:spPr/>
      <dgm:t>
        <a:bodyPr/>
        <a:lstStyle/>
        <a:p>
          <a:r>
            <a:rPr lang="en-US"/>
            <a:t>Fast food outlets bin excess daily production:</a:t>
          </a:r>
        </a:p>
        <a:p>
          <a:r>
            <a:rPr lang="en-GB">
              <a:hlinkClick xmlns:r="http://schemas.openxmlformats.org/officeDocument/2006/relationships" r:id="rId1">
                <a:extLst>
                  <a:ext uri="{A12FA001-AC4F-418D-AE19-62706E023703}">
                    <ahyp:hlinkClr xmlns:ahyp="http://schemas.microsoft.com/office/drawing/2018/hyperlinkcolor" val="tx"/>
                  </a:ext>
                </a:extLst>
              </a:hlinkClick>
            </a:rPr>
            <a:t>https://www.theguardian.com/environment/2020/may/13/uk-takeaway-food-waste-rises-during-coronavirus-lockdown</a:t>
          </a:r>
          <a:endParaRPr lang="en-US"/>
        </a:p>
      </dgm:t>
    </dgm:pt>
    <dgm:pt modelId="{6FACE996-45B5-40C6-B15B-F70592A3C214}" type="parTrans" cxnId="{E82CFCD5-7344-4426-991E-AC289FA6220C}">
      <dgm:prSet/>
      <dgm:spPr/>
      <dgm:t>
        <a:bodyPr/>
        <a:lstStyle/>
        <a:p>
          <a:endParaRPr lang="en-US"/>
        </a:p>
      </dgm:t>
    </dgm:pt>
    <dgm:pt modelId="{2DEE5D3B-9757-4DBA-9B27-4E980EB1565D}" type="sibTrans" cxnId="{E82CFCD5-7344-4426-991E-AC289FA6220C}">
      <dgm:prSet/>
      <dgm:spPr/>
      <dgm:t>
        <a:bodyPr/>
        <a:lstStyle/>
        <a:p>
          <a:endParaRPr lang="en-US"/>
        </a:p>
      </dgm:t>
    </dgm:pt>
    <dgm:pt modelId="{9B7DB1DC-9AFB-4882-B8F8-2B8411C7A501}">
      <dgm:prSet/>
      <dgm:spPr/>
      <dgm:t>
        <a:bodyPr/>
        <a:lstStyle/>
        <a:p>
          <a:r>
            <a:rPr lang="en-US" dirty="0"/>
            <a:t>Farmers plough excess apples/fruit back into the ground </a:t>
          </a:r>
        </a:p>
      </dgm:t>
    </dgm:pt>
    <dgm:pt modelId="{FF8259B6-DAC6-487C-9596-FC420531FF39}" type="parTrans" cxnId="{AD09C10F-48C8-4D16-94ED-0FEE6754CEBC}">
      <dgm:prSet/>
      <dgm:spPr/>
      <dgm:t>
        <a:bodyPr/>
        <a:lstStyle/>
        <a:p>
          <a:endParaRPr lang="en-US"/>
        </a:p>
      </dgm:t>
    </dgm:pt>
    <dgm:pt modelId="{F88CA978-C634-4977-A7C4-D61DF9E88604}" type="sibTrans" cxnId="{AD09C10F-48C8-4D16-94ED-0FEE6754CEBC}">
      <dgm:prSet/>
      <dgm:spPr/>
      <dgm:t>
        <a:bodyPr/>
        <a:lstStyle/>
        <a:p>
          <a:endParaRPr lang="en-US"/>
        </a:p>
      </dgm:t>
    </dgm:pt>
    <dgm:pt modelId="{B01AF8A5-517B-364E-ACF6-35FBF5C0DA45}" type="pres">
      <dgm:prSet presAssocID="{1F77E4FC-87B8-45D0-A64B-EF2325AD8754}" presName="diagram" presStyleCnt="0">
        <dgm:presLayoutVars>
          <dgm:dir/>
          <dgm:resizeHandles val="exact"/>
        </dgm:presLayoutVars>
      </dgm:prSet>
      <dgm:spPr/>
    </dgm:pt>
    <dgm:pt modelId="{CD245664-96F6-7D47-B356-FAC30E08AA20}" type="pres">
      <dgm:prSet presAssocID="{A8FEEEA0-619A-4493-A58A-807AEDD22F53}" presName="node" presStyleLbl="node1" presStyleIdx="0" presStyleCnt="3">
        <dgm:presLayoutVars>
          <dgm:bulletEnabled val="1"/>
        </dgm:presLayoutVars>
      </dgm:prSet>
      <dgm:spPr/>
    </dgm:pt>
    <dgm:pt modelId="{E6CF8386-1731-8F47-AD2B-D08E9D29DB71}" type="pres">
      <dgm:prSet presAssocID="{B95CBEA1-6B0B-4DD7-A0A8-8C24BBA304A1}" presName="sibTrans" presStyleLbl="sibTrans2D1" presStyleIdx="0" presStyleCnt="2"/>
      <dgm:spPr/>
    </dgm:pt>
    <dgm:pt modelId="{3839F512-D542-E849-9EA7-22D7035A25EB}" type="pres">
      <dgm:prSet presAssocID="{B95CBEA1-6B0B-4DD7-A0A8-8C24BBA304A1}" presName="connectorText" presStyleLbl="sibTrans2D1" presStyleIdx="0" presStyleCnt="2"/>
      <dgm:spPr/>
    </dgm:pt>
    <dgm:pt modelId="{6916F029-D265-D348-B069-5AFB23E63343}" type="pres">
      <dgm:prSet presAssocID="{4B8C11C7-49DC-425C-9106-E7703A15E835}" presName="node" presStyleLbl="node1" presStyleIdx="1" presStyleCnt="3">
        <dgm:presLayoutVars>
          <dgm:bulletEnabled val="1"/>
        </dgm:presLayoutVars>
      </dgm:prSet>
      <dgm:spPr/>
    </dgm:pt>
    <dgm:pt modelId="{177DBCCD-74A8-C244-9B19-0E035F7C0C7B}" type="pres">
      <dgm:prSet presAssocID="{2DEE5D3B-9757-4DBA-9B27-4E980EB1565D}" presName="sibTrans" presStyleLbl="sibTrans2D1" presStyleIdx="1" presStyleCnt="2"/>
      <dgm:spPr/>
    </dgm:pt>
    <dgm:pt modelId="{09F943AB-C473-A947-8439-CC5A3FF15C89}" type="pres">
      <dgm:prSet presAssocID="{2DEE5D3B-9757-4DBA-9B27-4E980EB1565D}" presName="connectorText" presStyleLbl="sibTrans2D1" presStyleIdx="1" presStyleCnt="2"/>
      <dgm:spPr/>
    </dgm:pt>
    <dgm:pt modelId="{7B72F001-E477-9D41-9125-B755D643702B}" type="pres">
      <dgm:prSet presAssocID="{9B7DB1DC-9AFB-4882-B8F8-2B8411C7A501}" presName="node" presStyleLbl="node1" presStyleIdx="2" presStyleCnt="3">
        <dgm:presLayoutVars>
          <dgm:bulletEnabled val="1"/>
        </dgm:presLayoutVars>
      </dgm:prSet>
      <dgm:spPr/>
    </dgm:pt>
  </dgm:ptLst>
  <dgm:cxnLst>
    <dgm:cxn modelId="{FDE82901-7677-E744-A579-C651C5812B81}" type="presOf" srcId="{1F77E4FC-87B8-45D0-A64B-EF2325AD8754}" destId="{B01AF8A5-517B-364E-ACF6-35FBF5C0DA45}" srcOrd="0" destOrd="0" presId="urn:microsoft.com/office/officeart/2005/8/layout/process5"/>
    <dgm:cxn modelId="{5E71DF0A-4DB3-BC47-81E2-15C7E807B2F2}" type="presOf" srcId="{B95CBEA1-6B0B-4DD7-A0A8-8C24BBA304A1}" destId="{E6CF8386-1731-8F47-AD2B-D08E9D29DB71}" srcOrd="0" destOrd="0" presId="urn:microsoft.com/office/officeart/2005/8/layout/process5"/>
    <dgm:cxn modelId="{64A3DF0A-6FBC-234E-8E0C-5DEFCEC97566}" type="presOf" srcId="{4B8C11C7-49DC-425C-9106-E7703A15E835}" destId="{6916F029-D265-D348-B069-5AFB23E63343}" srcOrd="0" destOrd="0" presId="urn:microsoft.com/office/officeart/2005/8/layout/process5"/>
    <dgm:cxn modelId="{AD09C10F-48C8-4D16-94ED-0FEE6754CEBC}" srcId="{1F77E4FC-87B8-45D0-A64B-EF2325AD8754}" destId="{9B7DB1DC-9AFB-4882-B8F8-2B8411C7A501}" srcOrd="2" destOrd="0" parTransId="{FF8259B6-DAC6-487C-9596-FC420531FF39}" sibTransId="{F88CA978-C634-4977-A7C4-D61DF9E88604}"/>
    <dgm:cxn modelId="{2144E35B-8F93-417C-BD9A-17FD2491766D}" srcId="{1F77E4FC-87B8-45D0-A64B-EF2325AD8754}" destId="{A8FEEEA0-619A-4493-A58A-807AEDD22F53}" srcOrd="0" destOrd="0" parTransId="{68415DB7-D336-4913-9580-5D84062930CE}" sibTransId="{B95CBEA1-6B0B-4DD7-A0A8-8C24BBA304A1}"/>
    <dgm:cxn modelId="{A787915D-55AC-6647-844A-4832AC4880B2}" type="presOf" srcId="{2DEE5D3B-9757-4DBA-9B27-4E980EB1565D}" destId="{09F943AB-C473-A947-8439-CC5A3FF15C89}" srcOrd="1" destOrd="0" presId="urn:microsoft.com/office/officeart/2005/8/layout/process5"/>
    <dgm:cxn modelId="{D8997043-1EF8-2F41-8343-3928DBC8C87D}" type="presOf" srcId="{2DEE5D3B-9757-4DBA-9B27-4E980EB1565D}" destId="{177DBCCD-74A8-C244-9B19-0E035F7C0C7B}" srcOrd="0" destOrd="0" presId="urn:microsoft.com/office/officeart/2005/8/layout/process5"/>
    <dgm:cxn modelId="{9C058165-3B6B-094C-8649-F32DC217C9DE}" type="presOf" srcId="{9B7DB1DC-9AFB-4882-B8F8-2B8411C7A501}" destId="{7B72F001-E477-9D41-9125-B755D643702B}" srcOrd="0" destOrd="0" presId="urn:microsoft.com/office/officeart/2005/8/layout/process5"/>
    <dgm:cxn modelId="{610F517E-13F2-3042-8202-EBACC815B712}" type="presOf" srcId="{B95CBEA1-6B0B-4DD7-A0A8-8C24BBA304A1}" destId="{3839F512-D542-E849-9EA7-22D7035A25EB}" srcOrd="1" destOrd="0" presId="urn:microsoft.com/office/officeart/2005/8/layout/process5"/>
    <dgm:cxn modelId="{846CF39B-47D1-344A-BD58-C5655A3A293D}" type="presOf" srcId="{A8FEEEA0-619A-4493-A58A-807AEDD22F53}" destId="{CD245664-96F6-7D47-B356-FAC30E08AA20}" srcOrd="0" destOrd="0" presId="urn:microsoft.com/office/officeart/2005/8/layout/process5"/>
    <dgm:cxn modelId="{E82CFCD5-7344-4426-991E-AC289FA6220C}" srcId="{1F77E4FC-87B8-45D0-A64B-EF2325AD8754}" destId="{4B8C11C7-49DC-425C-9106-E7703A15E835}" srcOrd="1" destOrd="0" parTransId="{6FACE996-45B5-40C6-B15B-F70592A3C214}" sibTransId="{2DEE5D3B-9757-4DBA-9B27-4E980EB1565D}"/>
    <dgm:cxn modelId="{2ED552A3-84E0-B94F-AA96-B4649CD9F4C2}" type="presParOf" srcId="{B01AF8A5-517B-364E-ACF6-35FBF5C0DA45}" destId="{CD245664-96F6-7D47-B356-FAC30E08AA20}" srcOrd="0" destOrd="0" presId="urn:microsoft.com/office/officeart/2005/8/layout/process5"/>
    <dgm:cxn modelId="{3F83765B-7B4B-A948-9C60-75C948808305}" type="presParOf" srcId="{B01AF8A5-517B-364E-ACF6-35FBF5C0DA45}" destId="{E6CF8386-1731-8F47-AD2B-D08E9D29DB71}" srcOrd="1" destOrd="0" presId="urn:microsoft.com/office/officeart/2005/8/layout/process5"/>
    <dgm:cxn modelId="{62C4AAC3-D90E-6942-9768-AA9BCB5598F3}" type="presParOf" srcId="{E6CF8386-1731-8F47-AD2B-D08E9D29DB71}" destId="{3839F512-D542-E849-9EA7-22D7035A25EB}" srcOrd="0" destOrd="0" presId="urn:microsoft.com/office/officeart/2005/8/layout/process5"/>
    <dgm:cxn modelId="{6897BF92-8CA5-FB4F-AE48-0440470064A1}" type="presParOf" srcId="{B01AF8A5-517B-364E-ACF6-35FBF5C0DA45}" destId="{6916F029-D265-D348-B069-5AFB23E63343}" srcOrd="2" destOrd="0" presId="urn:microsoft.com/office/officeart/2005/8/layout/process5"/>
    <dgm:cxn modelId="{DF842F4E-A2FD-C04B-A04E-F7B6D5862344}" type="presParOf" srcId="{B01AF8A5-517B-364E-ACF6-35FBF5C0DA45}" destId="{177DBCCD-74A8-C244-9B19-0E035F7C0C7B}" srcOrd="3" destOrd="0" presId="urn:microsoft.com/office/officeart/2005/8/layout/process5"/>
    <dgm:cxn modelId="{AEDF6036-713A-CF43-A787-4FD881F8C70F}" type="presParOf" srcId="{177DBCCD-74A8-C244-9B19-0E035F7C0C7B}" destId="{09F943AB-C473-A947-8439-CC5A3FF15C89}" srcOrd="0" destOrd="0" presId="urn:microsoft.com/office/officeart/2005/8/layout/process5"/>
    <dgm:cxn modelId="{8EDC88D9-0F30-174F-93D2-4A1A5FD8B78F}" type="presParOf" srcId="{B01AF8A5-517B-364E-ACF6-35FBF5C0DA45}" destId="{7B72F001-E477-9D41-9125-B755D643702B}"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9E266F-8CF9-471E-86F6-ABD5E96E56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81E48B3-CA2A-457F-AC18-3589BD3A5481}">
      <dgm:prSet/>
      <dgm:spPr/>
      <dgm:t>
        <a:bodyPr/>
        <a:lstStyle/>
        <a:p>
          <a:r>
            <a:rPr lang="en-US"/>
            <a:t>Consumer Surplus (CS) : this is the difference between the price the consumer will be happy to pay and the price the consumer actually pays. This CS reflects the satisfaction the consumer gets from consuming the product but which (s)he does not pay for. </a:t>
          </a:r>
        </a:p>
      </dgm:t>
    </dgm:pt>
    <dgm:pt modelId="{8D2F90D2-5481-4620-BAD5-20AFE4BF2DAB}" type="parTrans" cxnId="{1A67A824-0E71-4D7E-B908-C2566AE72FBF}">
      <dgm:prSet/>
      <dgm:spPr/>
      <dgm:t>
        <a:bodyPr/>
        <a:lstStyle/>
        <a:p>
          <a:endParaRPr lang="en-US"/>
        </a:p>
      </dgm:t>
    </dgm:pt>
    <dgm:pt modelId="{9DCDA70A-AA6A-4F4E-81E2-3AF386825A0C}" type="sibTrans" cxnId="{1A67A824-0E71-4D7E-B908-C2566AE72FBF}">
      <dgm:prSet/>
      <dgm:spPr/>
      <dgm:t>
        <a:bodyPr/>
        <a:lstStyle/>
        <a:p>
          <a:endParaRPr lang="en-US"/>
        </a:p>
      </dgm:t>
    </dgm:pt>
    <dgm:pt modelId="{964D696B-A366-4C3F-970D-1309877C69A9}">
      <dgm:prSet/>
      <dgm:spPr/>
      <dgm:t>
        <a:bodyPr/>
        <a:lstStyle/>
        <a:p>
          <a:r>
            <a:rPr lang="en-US"/>
            <a:t>Producer Surplus (PS):</a:t>
          </a:r>
        </a:p>
      </dgm:t>
    </dgm:pt>
    <dgm:pt modelId="{EE7AD198-6993-4FDD-BA23-38F9B54226EB}" type="parTrans" cxnId="{1C259903-D849-4CCC-A2CE-B3739DFFF11E}">
      <dgm:prSet/>
      <dgm:spPr/>
      <dgm:t>
        <a:bodyPr/>
        <a:lstStyle/>
        <a:p>
          <a:endParaRPr lang="en-US"/>
        </a:p>
      </dgm:t>
    </dgm:pt>
    <dgm:pt modelId="{352F63BA-4C47-4659-A754-F797C423C21D}" type="sibTrans" cxnId="{1C259903-D849-4CCC-A2CE-B3739DFFF11E}">
      <dgm:prSet/>
      <dgm:spPr/>
      <dgm:t>
        <a:bodyPr/>
        <a:lstStyle/>
        <a:p>
          <a:endParaRPr lang="en-US"/>
        </a:p>
      </dgm:t>
    </dgm:pt>
    <dgm:pt modelId="{5D6902B6-F5E6-4925-B368-B75747F925E1}">
      <dgm:prSet/>
      <dgm:spPr/>
      <dgm:t>
        <a:bodyPr/>
        <a:lstStyle/>
        <a:p>
          <a:r>
            <a:rPr lang="en-US"/>
            <a:t>this is the difference between the price which producers are willing to supply/offer their products for sale and the price they actually receive (the market price) </a:t>
          </a:r>
        </a:p>
      </dgm:t>
    </dgm:pt>
    <dgm:pt modelId="{9351C96F-6CE9-44B6-9ED4-2E5C3A79391D}" type="parTrans" cxnId="{1316D4AF-38BD-4E9C-87A4-432C04FAB3EB}">
      <dgm:prSet/>
      <dgm:spPr/>
      <dgm:t>
        <a:bodyPr/>
        <a:lstStyle/>
        <a:p>
          <a:endParaRPr lang="en-US"/>
        </a:p>
      </dgm:t>
    </dgm:pt>
    <dgm:pt modelId="{B464A5A6-7E40-4264-8720-236C71B6B134}" type="sibTrans" cxnId="{1316D4AF-38BD-4E9C-87A4-432C04FAB3EB}">
      <dgm:prSet/>
      <dgm:spPr/>
      <dgm:t>
        <a:bodyPr/>
        <a:lstStyle/>
        <a:p>
          <a:endParaRPr lang="en-US"/>
        </a:p>
      </dgm:t>
    </dgm:pt>
    <dgm:pt modelId="{7C99F5F6-EBA4-4FB9-A539-35D313608B2B}">
      <dgm:prSet/>
      <dgm:spPr/>
      <dgm:t>
        <a:bodyPr/>
        <a:lstStyle/>
        <a:p>
          <a:r>
            <a:rPr lang="en-US"/>
            <a:t>Community Surplus (COS): is the addition of the consumer surplus and the producer surplus. It reflects society’s welfare.</a:t>
          </a:r>
        </a:p>
      </dgm:t>
    </dgm:pt>
    <dgm:pt modelId="{EDFD6B01-8B13-4BB3-85FD-B04CEC3E3CEA}" type="parTrans" cxnId="{8E584725-D18D-4D71-809F-2BC07F3A951A}">
      <dgm:prSet/>
      <dgm:spPr/>
      <dgm:t>
        <a:bodyPr/>
        <a:lstStyle/>
        <a:p>
          <a:endParaRPr lang="en-US"/>
        </a:p>
      </dgm:t>
    </dgm:pt>
    <dgm:pt modelId="{D0AB9782-3CA9-401C-9C11-26E22CD11D30}" type="sibTrans" cxnId="{8E584725-D18D-4D71-809F-2BC07F3A951A}">
      <dgm:prSet/>
      <dgm:spPr/>
      <dgm:t>
        <a:bodyPr/>
        <a:lstStyle/>
        <a:p>
          <a:endParaRPr lang="en-US"/>
        </a:p>
      </dgm:t>
    </dgm:pt>
    <dgm:pt modelId="{985A0727-EC12-4808-A5F5-E9BE52A962E0}" type="pres">
      <dgm:prSet presAssocID="{949E266F-8CF9-471E-86F6-ABD5E96E56BA}" presName="root" presStyleCnt="0">
        <dgm:presLayoutVars>
          <dgm:dir/>
          <dgm:resizeHandles val="exact"/>
        </dgm:presLayoutVars>
      </dgm:prSet>
      <dgm:spPr/>
    </dgm:pt>
    <dgm:pt modelId="{E03674E5-03B0-4CCA-AAAD-17200E424A35}" type="pres">
      <dgm:prSet presAssocID="{949E266F-8CF9-471E-86F6-ABD5E96E56BA}" presName="container" presStyleCnt="0">
        <dgm:presLayoutVars>
          <dgm:dir/>
          <dgm:resizeHandles val="exact"/>
        </dgm:presLayoutVars>
      </dgm:prSet>
      <dgm:spPr/>
    </dgm:pt>
    <dgm:pt modelId="{40CE11CA-3C57-4E07-BA2D-C1D20D1C7DE7}" type="pres">
      <dgm:prSet presAssocID="{A81E48B3-CA2A-457F-AC18-3589BD3A5481}" presName="compNode" presStyleCnt="0"/>
      <dgm:spPr/>
    </dgm:pt>
    <dgm:pt modelId="{7917E49E-8BC8-488F-8057-0628C4795E6A}" type="pres">
      <dgm:prSet presAssocID="{A81E48B3-CA2A-457F-AC18-3589BD3A5481}" presName="iconBgRect" presStyleLbl="bgShp" presStyleIdx="0" presStyleCnt="4"/>
      <dgm:spPr/>
    </dgm:pt>
    <dgm:pt modelId="{EBD9D649-EC64-437C-AE9B-9E2D037BE6A3}" type="pres">
      <dgm:prSet presAssocID="{A81E48B3-CA2A-457F-AC18-3589BD3A548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22823B20-094F-482F-84E1-B325BCA3DAE4}" type="pres">
      <dgm:prSet presAssocID="{A81E48B3-CA2A-457F-AC18-3589BD3A5481}" presName="spaceRect" presStyleCnt="0"/>
      <dgm:spPr/>
    </dgm:pt>
    <dgm:pt modelId="{1722EA2B-7FEA-44D6-B693-C7249E47E1F3}" type="pres">
      <dgm:prSet presAssocID="{A81E48B3-CA2A-457F-AC18-3589BD3A5481}" presName="textRect" presStyleLbl="revTx" presStyleIdx="0" presStyleCnt="4">
        <dgm:presLayoutVars>
          <dgm:chMax val="1"/>
          <dgm:chPref val="1"/>
        </dgm:presLayoutVars>
      </dgm:prSet>
      <dgm:spPr/>
    </dgm:pt>
    <dgm:pt modelId="{8276AFA2-8D26-4DA4-9CCC-E324A8CE6990}" type="pres">
      <dgm:prSet presAssocID="{9DCDA70A-AA6A-4F4E-81E2-3AF386825A0C}" presName="sibTrans" presStyleLbl="sibTrans2D1" presStyleIdx="0" presStyleCnt="0"/>
      <dgm:spPr/>
    </dgm:pt>
    <dgm:pt modelId="{BDF1E6C6-E47E-4250-A3CB-781B19C03DF8}" type="pres">
      <dgm:prSet presAssocID="{964D696B-A366-4C3F-970D-1309877C69A9}" presName="compNode" presStyleCnt="0"/>
      <dgm:spPr/>
    </dgm:pt>
    <dgm:pt modelId="{8D43E970-DEE3-4992-861E-8E08D182AEA3}" type="pres">
      <dgm:prSet presAssocID="{964D696B-A366-4C3F-970D-1309877C69A9}" presName="iconBgRect" presStyleLbl="bgShp" presStyleIdx="1" presStyleCnt="4"/>
      <dgm:spPr/>
    </dgm:pt>
    <dgm:pt modelId="{EB90B931-5E81-49E8-877F-8E7CDC7CD806}" type="pres">
      <dgm:prSet presAssocID="{964D696B-A366-4C3F-970D-1309877C69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rm scene"/>
        </a:ext>
      </dgm:extLst>
    </dgm:pt>
    <dgm:pt modelId="{405625DA-674D-4579-8CF7-2A89F2C3AAF5}" type="pres">
      <dgm:prSet presAssocID="{964D696B-A366-4C3F-970D-1309877C69A9}" presName="spaceRect" presStyleCnt="0"/>
      <dgm:spPr/>
    </dgm:pt>
    <dgm:pt modelId="{1049AAE7-CD59-4A15-BB36-4ADB5D4601EF}" type="pres">
      <dgm:prSet presAssocID="{964D696B-A366-4C3F-970D-1309877C69A9}" presName="textRect" presStyleLbl="revTx" presStyleIdx="1" presStyleCnt="4">
        <dgm:presLayoutVars>
          <dgm:chMax val="1"/>
          <dgm:chPref val="1"/>
        </dgm:presLayoutVars>
      </dgm:prSet>
      <dgm:spPr/>
    </dgm:pt>
    <dgm:pt modelId="{439DB2B9-707A-4F66-8C9B-A73D41488624}" type="pres">
      <dgm:prSet presAssocID="{352F63BA-4C47-4659-A754-F797C423C21D}" presName="sibTrans" presStyleLbl="sibTrans2D1" presStyleIdx="0" presStyleCnt="0"/>
      <dgm:spPr/>
    </dgm:pt>
    <dgm:pt modelId="{E290B49E-A831-4374-BA57-1A48C12FA805}" type="pres">
      <dgm:prSet presAssocID="{5D6902B6-F5E6-4925-B368-B75747F925E1}" presName="compNode" presStyleCnt="0"/>
      <dgm:spPr/>
    </dgm:pt>
    <dgm:pt modelId="{2627686E-0437-4DD7-95E6-4BB8FF4CC863}" type="pres">
      <dgm:prSet presAssocID="{5D6902B6-F5E6-4925-B368-B75747F925E1}" presName="iconBgRect" presStyleLbl="bgShp" presStyleIdx="2" presStyleCnt="4"/>
      <dgm:spPr/>
    </dgm:pt>
    <dgm:pt modelId="{24DE2706-DB0E-4144-B527-07641A046258}" type="pres">
      <dgm:prSet presAssocID="{5D6902B6-F5E6-4925-B368-B75747F925E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CB2C60A4-1743-49CC-8935-A129472D6D5F}" type="pres">
      <dgm:prSet presAssocID="{5D6902B6-F5E6-4925-B368-B75747F925E1}" presName="spaceRect" presStyleCnt="0"/>
      <dgm:spPr/>
    </dgm:pt>
    <dgm:pt modelId="{E690117A-FE56-488D-AA12-C5763916F52E}" type="pres">
      <dgm:prSet presAssocID="{5D6902B6-F5E6-4925-B368-B75747F925E1}" presName="textRect" presStyleLbl="revTx" presStyleIdx="2" presStyleCnt="4">
        <dgm:presLayoutVars>
          <dgm:chMax val="1"/>
          <dgm:chPref val="1"/>
        </dgm:presLayoutVars>
      </dgm:prSet>
      <dgm:spPr/>
    </dgm:pt>
    <dgm:pt modelId="{6901EDAE-5F5C-445F-9F44-27999DA7D941}" type="pres">
      <dgm:prSet presAssocID="{B464A5A6-7E40-4264-8720-236C71B6B134}" presName="sibTrans" presStyleLbl="sibTrans2D1" presStyleIdx="0" presStyleCnt="0"/>
      <dgm:spPr/>
    </dgm:pt>
    <dgm:pt modelId="{40E6E4A1-00CB-410E-BAE4-787E72055333}" type="pres">
      <dgm:prSet presAssocID="{7C99F5F6-EBA4-4FB9-A539-35D313608B2B}" presName="compNode" presStyleCnt="0"/>
      <dgm:spPr/>
    </dgm:pt>
    <dgm:pt modelId="{3FBD2C19-C9CB-4C37-969A-E2917EFC5B7B}" type="pres">
      <dgm:prSet presAssocID="{7C99F5F6-EBA4-4FB9-A539-35D313608B2B}" presName="iconBgRect" presStyleLbl="bgShp" presStyleIdx="3" presStyleCnt="4"/>
      <dgm:spPr/>
    </dgm:pt>
    <dgm:pt modelId="{461F2F05-9D89-4810-8F70-6392C60F8537}" type="pres">
      <dgm:prSet presAssocID="{7C99F5F6-EBA4-4FB9-A539-35D313608B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n"/>
        </a:ext>
      </dgm:extLst>
    </dgm:pt>
    <dgm:pt modelId="{A378B33B-FCE4-4F7D-8BF0-4449E7FC915C}" type="pres">
      <dgm:prSet presAssocID="{7C99F5F6-EBA4-4FB9-A539-35D313608B2B}" presName="spaceRect" presStyleCnt="0"/>
      <dgm:spPr/>
    </dgm:pt>
    <dgm:pt modelId="{7C098055-3B33-47C7-9A00-F17F1194446D}" type="pres">
      <dgm:prSet presAssocID="{7C99F5F6-EBA4-4FB9-A539-35D313608B2B}" presName="textRect" presStyleLbl="revTx" presStyleIdx="3" presStyleCnt="4">
        <dgm:presLayoutVars>
          <dgm:chMax val="1"/>
          <dgm:chPref val="1"/>
        </dgm:presLayoutVars>
      </dgm:prSet>
      <dgm:spPr/>
    </dgm:pt>
  </dgm:ptLst>
  <dgm:cxnLst>
    <dgm:cxn modelId="{1C259903-D849-4CCC-A2CE-B3739DFFF11E}" srcId="{949E266F-8CF9-471E-86F6-ABD5E96E56BA}" destId="{964D696B-A366-4C3F-970D-1309877C69A9}" srcOrd="1" destOrd="0" parTransId="{EE7AD198-6993-4FDD-BA23-38F9B54226EB}" sibTransId="{352F63BA-4C47-4659-A754-F797C423C21D}"/>
    <dgm:cxn modelId="{38051E14-2557-4620-9525-285C39F4A58E}" type="presOf" srcId="{7C99F5F6-EBA4-4FB9-A539-35D313608B2B}" destId="{7C098055-3B33-47C7-9A00-F17F1194446D}" srcOrd="0" destOrd="0" presId="urn:microsoft.com/office/officeart/2018/2/layout/IconCircleList"/>
    <dgm:cxn modelId="{1A67A824-0E71-4D7E-B908-C2566AE72FBF}" srcId="{949E266F-8CF9-471E-86F6-ABD5E96E56BA}" destId="{A81E48B3-CA2A-457F-AC18-3589BD3A5481}" srcOrd="0" destOrd="0" parTransId="{8D2F90D2-5481-4620-BAD5-20AFE4BF2DAB}" sibTransId="{9DCDA70A-AA6A-4F4E-81E2-3AF386825A0C}"/>
    <dgm:cxn modelId="{8E584725-D18D-4D71-809F-2BC07F3A951A}" srcId="{949E266F-8CF9-471E-86F6-ABD5E96E56BA}" destId="{7C99F5F6-EBA4-4FB9-A539-35D313608B2B}" srcOrd="3" destOrd="0" parTransId="{EDFD6B01-8B13-4BB3-85FD-B04CEC3E3CEA}" sibTransId="{D0AB9782-3CA9-401C-9C11-26E22CD11D30}"/>
    <dgm:cxn modelId="{BACB094F-1C20-4822-AA42-37B12A0A77DF}" type="presOf" srcId="{352F63BA-4C47-4659-A754-F797C423C21D}" destId="{439DB2B9-707A-4F66-8C9B-A73D41488624}" srcOrd="0" destOrd="0" presId="urn:microsoft.com/office/officeart/2018/2/layout/IconCircleList"/>
    <dgm:cxn modelId="{1316D4AF-38BD-4E9C-87A4-432C04FAB3EB}" srcId="{949E266F-8CF9-471E-86F6-ABD5E96E56BA}" destId="{5D6902B6-F5E6-4925-B368-B75747F925E1}" srcOrd="2" destOrd="0" parTransId="{9351C96F-6CE9-44B6-9ED4-2E5C3A79391D}" sibTransId="{B464A5A6-7E40-4264-8720-236C71B6B134}"/>
    <dgm:cxn modelId="{D817ABB9-042D-41F9-BB65-CEFDAA917FB3}" type="presOf" srcId="{5D6902B6-F5E6-4925-B368-B75747F925E1}" destId="{E690117A-FE56-488D-AA12-C5763916F52E}" srcOrd="0" destOrd="0" presId="urn:microsoft.com/office/officeart/2018/2/layout/IconCircleList"/>
    <dgm:cxn modelId="{D3E833CA-4ACE-4E81-9D75-0358CF619C83}" type="presOf" srcId="{964D696B-A366-4C3F-970D-1309877C69A9}" destId="{1049AAE7-CD59-4A15-BB36-4ADB5D4601EF}" srcOrd="0" destOrd="0" presId="urn:microsoft.com/office/officeart/2018/2/layout/IconCircleList"/>
    <dgm:cxn modelId="{5399BED5-4110-42B3-85EF-2B8BCC2E22FC}" type="presOf" srcId="{9DCDA70A-AA6A-4F4E-81E2-3AF386825A0C}" destId="{8276AFA2-8D26-4DA4-9CCC-E324A8CE6990}" srcOrd="0" destOrd="0" presId="urn:microsoft.com/office/officeart/2018/2/layout/IconCircleList"/>
    <dgm:cxn modelId="{98EF40DD-8314-4712-AD46-500480C0281E}" type="presOf" srcId="{B464A5A6-7E40-4264-8720-236C71B6B134}" destId="{6901EDAE-5F5C-445F-9F44-27999DA7D941}" srcOrd="0" destOrd="0" presId="urn:microsoft.com/office/officeart/2018/2/layout/IconCircleList"/>
    <dgm:cxn modelId="{7F7F9FF3-FAC4-4BE0-8BDC-31B0C3012164}" type="presOf" srcId="{A81E48B3-CA2A-457F-AC18-3589BD3A5481}" destId="{1722EA2B-7FEA-44D6-B693-C7249E47E1F3}" srcOrd="0" destOrd="0" presId="urn:microsoft.com/office/officeart/2018/2/layout/IconCircleList"/>
    <dgm:cxn modelId="{42746DFA-66B1-459B-AC33-6C1768898044}" type="presOf" srcId="{949E266F-8CF9-471E-86F6-ABD5E96E56BA}" destId="{985A0727-EC12-4808-A5F5-E9BE52A962E0}" srcOrd="0" destOrd="0" presId="urn:microsoft.com/office/officeart/2018/2/layout/IconCircleList"/>
    <dgm:cxn modelId="{4AB3943D-5F45-4756-A0CD-E5989FEF3113}" type="presParOf" srcId="{985A0727-EC12-4808-A5F5-E9BE52A962E0}" destId="{E03674E5-03B0-4CCA-AAAD-17200E424A35}" srcOrd="0" destOrd="0" presId="urn:microsoft.com/office/officeart/2018/2/layout/IconCircleList"/>
    <dgm:cxn modelId="{D06E8799-8366-49BD-B5D3-BD1A3CF954A5}" type="presParOf" srcId="{E03674E5-03B0-4CCA-AAAD-17200E424A35}" destId="{40CE11CA-3C57-4E07-BA2D-C1D20D1C7DE7}" srcOrd="0" destOrd="0" presId="urn:microsoft.com/office/officeart/2018/2/layout/IconCircleList"/>
    <dgm:cxn modelId="{C2CF534A-9AAF-41B2-A054-A8AA313CDA7B}" type="presParOf" srcId="{40CE11CA-3C57-4E07-BA2D-C1D20D1C7DE7}" destId="{7917E49E-8BC8-488F-8057-0628C4795E6A}" srcOrd="0" destOrd="0" presId="urn:microsoft.com/office/officeart/2018/2/layout/IconCircleList"/>
    <dgm:cxn modelId="{E0EF17B7-7357-4605-AD68-20BA860CB479}" type="presParOf" srcId="{40CE11CA-3C57-4E07-BA2D-C1D20D1C7DE7}" destId="{EBD9D649-EC64-437C-AE9B-9E2D037BE6A3}" srcOrd="1" destOrd="0" presId="urn:microsoft.com/office/officeart/2018/2/layout/IconCircleList"/>
    <dgm:cxn modelId="{31D69DBD-D352-4C16-8127-A6FC8A2D33E4}" type="presParOf" srcId="{40CE11CA-3C57-4E07-BA2D-C1D20D1C7DE7}" destId="{22823B20-094F-482F-84E1-B325BCA3DAE4}" srcOrd="2" destOrd="0" presId="urn:microsoft.com/office/officeart/2018/2/layout/IconCircleList"/>
    <dgm:cxn modelId="{A992D328-0677-4DD5-BEF0-F12A1D173CF8}" type="presParOf" srcId="{40CE11CA-3C57-4E07-BA2D-C1D20D1C7DE7}" destId="{1722EA2B-7FEA-44D6-B693-C7249E47E1F3}" srcOrd="3" destOrd="0" presId="urn:microsoft.com/office/officeart/2018/2/layout/IconCircleList"/>
    <dgm:cxn modelId="{18D0B1F0-179F-43B3-BDB0-E9400AF1456E}" type="presParOf" srcId="{E03674E5-03B0-4CCA-AAAD-17200E424A35}" destId="{8276AFA2-8D26-4DA4-9CCC-E324A8CE6990}" srcOrd="1" destOrd="0" presId="urn:microsoft.com/office/officeart/2018/2/layout/IconCircleList"/>
    <dgm:cxn modelId="{11DFA3A8-3E5E-40F2-B22F-EDF862B94BB3}" type="presParOf" srcId="{E03674E5-03B0-4CCA-AAAD-17200E424A35}" destId="{BDF1E6C6-E47E-4250-A3CB-781B19C03DF8}" srcOrd="2" destOrd="0" presId="urn:microsoft.com/office/officeart/2018/2/layout/IconCircleList"/>
    <dgm:cxn modelId="{ABE998E8-7BC6-4CA6-A9F2-67A495708845}" type="presParOf" srcId="{BDF1E6C6-E47E-4250-A3CB-781B19C03DF8}" destId="{8D43E970-DEE3-4992-861E-8E08D182AEA3}" srcOrd="0" destOrd="0" presId="urn:microsoft.com/office/officeart/2018/2/layout/IconCircleList"/>
    <dgm:cxn modelId="{638A1DCE-047D-49F0-9282-720D1686A1F9}" type="presParOf" srcId="{BDF1E6C6-E47E-4250-A3CB-781B19C03DF8}" destId="{EB90B931-5E81-49E8-877F-8E7CDC7CD806}" srcOrd="1" destOrd="0" presId="urn:microsoft.com/office/officeart/2018/2/layout/IconCircleList"/>
    <dgm:cxn modelId="{076B4381-071A-4EE3-8317-3D27511F6992}" type="presParOf" srcId="{BDF1E6C6-E47E-4250-A3CB-781B19C03DF8}" destId="{405625DA-674D-4579-8CF7-2A89F2C3AAF5}" srcOrd="2" destOrd="0" presId="urn:microsoft.com/office/officeart/2018/2/layout/IconCircleList"/>
    <dgm:cxn modelId="{9880C7E7-8F0E-4CF6-A9D1-2CB49FD4A7AD}" type="presParOf" srcId="{BDF1E6C6-E47E-4250-A3CB-781B19C03DF8}" destId="{1049AAE7-CD59-4A15-BB36-4ADB5D4601EF}" srcOrd="3" destOrd="0" presId="urn:microsoft.com/office/officeart/2018/2/layout/IconCircleList"/>
    <dgm:cxn modelId="{D80FF7E6-8313-44B8-A668-FF150928D79E}" type="presParOf" srcId="{E03674E5-03B0-4CCA-AAAD-17200E424A35}" destId="{439DB2B9-707A-4F66-8C9B-A73D41488624}" srcOrd="3" destOrd="0" presId="urn:microsoft.com/office/officeart/2018/2/layout/IconCircleList"/>
    <dgm:cxn modelId="{64DFDD37-097B-42A4-A10B-4536A3CEFB97}" type="presParOf" srcId="{E03674E5-03B0-4CCA-AAAD-17200E424A35}" destId="{E290B49E-A831-4374-BA57-1A48C12FA805}" srcOrd="4" destOrd="0" presId="urn:microsoft.com/office/officeart/2018/2/layout/IconCircleList"/>
    <dgm:cxn modelId="{9F4DC335-2B76-4EB9-A2DE-7E19240D78CF}" type="presParOf" srcId="{E290B49E-A831-4374-BA57-1A48C12FA805}" destId="{2627686E-0437-4DD7-95E6-4BB8FF4CC863}" srcOrd="0" destOrd="0" presId="urn:microsoft.com/office/officeart/2018/2/layout/IconCircleList"/>
    <dgm:cxn modelId="{FF6F320D-8F59-4574-807B-7285A04133B9}" type="presParOf" srcId="{E290B49E-A831-4374-BA57-1A48C12FA805}" destId="{24DE2706-DB0E-4144-B527-07641A046258}" srcOrd="1" destOrd="0" presId="urn:microsoft.com/office/officeart/2018/2/layout/IconCircleList"/>
    <dgm:cxn modelId="{BDCC0C4D-D5B0-4158-AFF0-4955A79A36BB}" type="presParOf" srcId="{E290B49E-A831-4374-BA57-1A48C12FA805}" destId="{CB2C60A4-1743-49CC-8935-A129472D6D5F}" srcOrd="2" destOrd="0" presId="urn:microsoft.com/office/officeart/2018/2/layout/IconCircleList"/>
    <dgm:cxn modelId="{73F1795B-7960-420C-B4A5-8831F036F032}" type="presParOf" srcId="{E290B49E-A831-4374-BA57-1A48C12FA805}" destId="{E690117A-FE56-488D-AA12-C5763916F52E}" srcOrd="3" destOrd="0" presId="urn:microsoft.com/office/officeart/2018/2/layout/IconCircleList"/>
    <dgm:cxn modelId="{1E087312-CF05-43DD-A09A-026A3194AB8D}" type="presParOf" srcId="{E03674E5-03B0-4CCA-AAAD-17200E424A35}" destId="{6901EDAE-5F5C-445F-9F44-27999DA7D941}" srcOrd="5" destOrd="0" presId="urn:microsoft.com/office/officeart/2018/2/layout/IconCircleList"/>
    <dgm:cxn modelId="{F44FAC32-C183-48A9-A645-5005D8A36356}" type="presParOf" srcId="{E03674E5-03B0-4CCA-AAAD-17200E424A35}" destId="{40E6E4A1-00CB-410E-BAE4-787E72055333}" srcOrd="6" destOrd="0" presId="urn:microsoft.com/office/officeart/2018/2/layout/IconCircleList"/>
    <dgm:cxn modelId="{8ADD48E9-6206-4F5C-B3DA-A2D3BF7BC9AF}" type="presParOf" srcId="{40E6E4A1-00CB-410E-BAE4-787E72055333}" destId="{3FBD2C19-C9CB-4C37-969A-E2917EFC5B7B}" srcOrd="0" destOrd="0" presId="urn:microsoft.com/office/officeart/2018/2/layout/IconCircleList"/>
    <dgm:cxn modelId="{66FD3689-4A2A-41AE-BB62-D74F2BF18104}" type="presParOf" srcId="{40E6E4A1-00CB-410E-BAE4-787E72055333}" destId="{461F2F05-9D89-4810-8F70-6392C60F8537}" srcOrd="1" destOrd="0" presId="urn:microsoft.com/office/officeart/2018/2/layout/IconCircleList"/>
    <dgm:cxn modelId="{B4119A08-3257-4780-96FA-739F6331B64D}" type="presParOf" srcId="{40E6E4A1-00CB-410E-BAE4-787E72055333}" destId="{A378B33B-FCE4-4F7D-8BF0-4449E7FC915C}" srcOrd="2" destOrd="0" presId="urn:microsoft.com/office/officeart/2018/2/layout/IconCircleList"/>
    <dgm:cxn modelId="{E3B883E4-2595-4665-97E0-1E5D2E60D9EB}" type="presParOf" srcId="{40E6E4A1-00CB-410E-BAE4-787E72055333}" destId="{7C098055-3B33-47C7-9A00-F17F1194446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C1F564-4424-43D7-BFB2-AB39E42C897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0FB8499-E58E-4A3F-9224-7627DC2C21A1}">
      <dgm:prSet/>
      <dgm:spPr/>
      <dgm:t>
        <a:bodyPr/>
        <a:lstStyle/>
        <a:p>
          <a:r>
            <a:rPr lang="en-US"/>
            <a:t>WELL? We did make some assumptions earlier </a:t>
          </a:r>
        </a:p>
      </dgm:t>
    </dgm:pt>
    <dgm:pt modelId="{6375FFDD-BD6A-48E7-9918-6AE37E3A0BA2}" type="parTrans" cxnId="{D7DF2BFA-B1CC-4A97-8364-6D1556CDD0DF}">
      <dgm:prSet/>
      <dgm:spPr/>
      <dgm:t>
        <a:bodyPr/>
        <a:lstStyle/>
        <a:p>
          <a:endParaRPr lang="en-US"/>
        </a:p>
      </dgm:t>
    </dgm:pt>
    <dgm:pt modelId="{1F1984B3-7D10-44D1-BA64-0714BD653FAE}" type="sibTrans" cxnId="{D7DF2BFA-B1CC-4A97-8364-6D1556CDD0DF}">
      <dgm:prSet/>
      <dgm:spPr/>
      <dgm:t>
        <a:bodyPr/>
        <a:lstStyle/>
        <a:p>
          <a:endParaRPr lang="en-US"/>
        </a:p>
      </dgm:t>
    </dgm:pt>
    <dgm:pt modelId="{A6BA89EF-0EB7-4C46-90A4-4AD8380E0FBD}">
      <dgm:prSet/>
      <dgm:spPr/>
      <dgm:t>
        <a:bodyPr/>
        <a:lstStyle/>
        <a:p>
          <a:r>
            <a:rPr lang="en-US"/>
            <a:t>WE assumed that – the in the free market demand and supply intersect at one point (This is called the equilibrium point.) This reflects the raw materials and production process efficiently.</a:t>
          </a:r>
        </a:p>
      </dgm:t>
    </dgm:pt>
    <dgm:pt modelId="{7157BAF2-8274-49F2-B0B6-0FF2396F9808}" type="parTrans" cxnId="{1198976C-FF43-4463-A10B-F62146D2CC53}">
      <dgm:prSet/>
      <dgm:spPr/>
      <dgm:t>
        <a:bodyPr/>
        <a:lstStyle/>
        <a:p>
          <a:endParaRPr lang="en-US"/>
        </a:p>
      </dgm:t>
    </dgm:pt>
    <dgm:pt modelId="{467912D2-E789-41F3-B3A1-2EA00E95F2CF}" type="sibTrans" cxnId="{1198976C-FF43-4463-A10B-F62146D2CC53}">
      <dgm:prSet/>
      <dgm:spPr/>
      <dgm:t>
        <a:bodyPr/>
        <a:lstStyle/>
        <a:p>
          <a:endParaRPr lang="en-US"/>
        </a:p>
      </dgm:t>
    </dgm:pt>
    <dgm:pt modelId="{7A0C0FA9-1850-44F3-9608-A038BD723CC1}">
      <dgm:prSet/>
      <dgm:spPr/>
      <dgm:t>
        <a:bodyPr/>
        <a:lstStyle/>
        <a:p>
          <a:r>
            <a:rPr lang="en-US"/>
            <a:t>At this equilibrium, the price and quantity combination maximizes the welfare of the community. The consumer surplus is exactly equal to the producer surplus. The community welfare or surplus is most optimal (or maximized) Everyone gets a fair deal. </a:t>
          </a:r>
        </a:p>
      </dgm:t>
    </dgm:pt>
    <dgm:pt modelId="{CA8EF04D-522A-415A-9033-EFA143FCFAD9}" type="parTrans" cxnId="{D0D59325-CEE7-4F9D-8EEC-18B9631BF7B9}">
      <dgm:prSet/>
      <dgm:spPr/>
      <dgm:t>
        <a:bodyPr/>
        <a:lstStyle/>
        <a:p>
          <a:endParaRPr lang="en-US"/>
        </a:p>
      </dgm:t>
    </dgm:pt>
    <dgm:pt modelId="{9AF2ED3E-07BB-41DB-9867-47B123DDF6B4}" type="sibTrans" cxnId="{D0D59325-CEE7-4F9D-8EEC-18B9631BF7B9}">
      <dgm:prSet/>
      <dgm:spPr/>
      <dgm:t>
        <a:bodyPr/>
        <a:lstStyle/>
        <a:p>
          <a:endParaRPr lang="en-US"/>
        </a:p>
      </dgm:t>
    </dgm:pt>
    <dgm:pt modelId="{F4AE3E54-BAE7-4A30-AFB3-D06A94C50FB7}">
      <dgm:prSet/>
      <dgm:spPr/>
      <dgm:t>
        <a:bodyPr/>
        <a:lstStyle/>
        <a:p>
          <a:r>
            <a:rPr lang="en-US"/>
            <a:t>Now we know, that in making products, manufacturers face costs and they add up these costs and add a percentage to reflect their profit. This gives them a price. </a:t>
          </a:r>
        </a:p>
      </dgm:t>
    </dgm:pt>
    <dgm:pt modelId="{FAA42CEF-17C1-4531-A985-C6E0A72DF98D}" type="parTrans" cxnId="{0A4C65C5-FFE3-4DF8-B87F-A045708F94AE}">
      <dgm:prSet/>
      <dgm:spPr/>
      <dgm:t>
        <a:bodyPr/>
        <a:lstStyle/>
        <a:p>
          <a:endParaRPr lang="en-US"/>
        </a:p>
      </dgm:t>
    </dgm:pt>
    <dgm:pt modelId="{7D231D01-0E98-4EBC-A0E4-19A336780C4B}" type="sibTrans" cxnId="{0A4C65C5-FFE3-4DF8-B87F-A045708F94AE}">
      <dgm:prSet/>
      <dgm:spPr/>
      <dgm:t>
        <a:bodyPr/>
        <a:lstStyle/>
        <a:p>
          <a:endParaRPr lang="en-US"/>
        </a:p>
      </dgm:t>
    </dgm:pt>
    <dgm:pt modelId="{BD84A0A6-CB5A-4584-8563-5940D6E95745}">
      <dgm:prSet/>
      <dgm:spPr/>
      <dgm:t>
        <a:bodyPr/>
        <a:lstStyle/>
        <a:p>
          <a:r>
            <a:rPr lang="en-US" b="1"/>
            <a:t>Material Costs + Labour Costs + Expenses + Profit % = Price of Product </a:t>
          </a:r>
          <a:endParaRPr lang="en-US"/>
        </a:p>
      </dgm:t>
    </dgm:pt>
    <dgm:pt modelId="{D24894FD-A84A-458D-89C3-12D71113FFC7}" type="parTrans" cxnId="{D6611997-FA41-4CF6-983E-293458FE6368}">
      <dgm:prSet/>
      <dgm:spPr/>
      <dgm:t>
        <a:bodyPr/>
        <a:lstStyle/>
        <a:p>
          <a:endParaRPr lang="en-US"/>
        </a:p>
      </dgm:t>
    </dgm:pt>
    <dgm:pt modelId="{6F1D0A00-09C3-4C07-8E6C-5C928389E830}" type="sibTrans" cxnId="{D6611997-FA41-4CF6-983E-293458FE6368}">
      <dgm:prSet/>
      <dgm:spPr/>
      <dgm:t>
        <a:bodyPr/>
        <a:lstStyle/>
        <a:p>
          <a:endParaRPr lang="en-US"/>
        </a:p>
      </dgm:t>
    </dgm:pt>
    <dgm:pt modelId="{F04A4E28-0781-4597-8D8E-AB8834FCCEB3}">
      <dgm:prSet/>
      <dgm:spPr/>
      <dgm:t>
        <a:bodyPr/>
        <a:lstStyle/>
        <a:p>
          <a:r>
            <a:rPr lang="en-US" b="1"/>
            <a:t>What if these costs do not take account of pollution as a by product of the production process?  (</a:t>
          </a:r>
          <a:r>
            <a:rPr lang="en-US" b="1">
              <a:hlinkClick xmlns:r="http://schemas.openxmlformats.org/officeDocument/2006/relationships" r:id="rId1"/>
            </a:rPr>
            <a:t>https://www.forbes.com/sites/jonbird1/2018/09/09/fashions-dirty-little-secret-and-how-its-coming-clean/#3411b6bb1771</a:t>
          </a:r>
          <a:r>
            <a:rPr lang="en-US" b="1"/>
            <a:t>)</a:t>
          </a:r>
          <a:endParaRPr lang="en-US"/>
        </a:p>
      </dgm:t>
    </dgm:pt>
    <dgm:pt modelId="{2DA1834A-FA5E-40E1-A9B2-4132363481A0}" type="parTrans" cxnId="{828FBA81-DE66-429D-868B-BE4B386C87AB}">
      <dgm:prSet/>
      <dgm:spPr/>
      <dgm:t>
        <a:bodyPr/>
        <a:lstStyle/>
        <a:p>
          <a:endParaRPr lang="en-US"/>
        </a:p>
      </dgm:t>
    </dgm:pt>
    <dgm:pt modelId="{3B425C85-96D4-4BF3-9956-947B083F3392}" type="sibTrans" cxnId="{828FBA81-DE66-429D-868B-BE4B386C87AB}">
      <dgm:prSet/>
      <dgm:spPr/>
      <dgm:t>
        <a:bodyPr/>
        <a:lstStyle/>
        <a:p>
          <a:endParaRPr lang="en-US"/>
        </a:p>
      </dgm:t>
    </dgm:pt>
    <dgm:pt modelId="{EFFCFDCA-F2DD-A94C-B55C-96302EEDA79C}" type="pres">
      <dgm:prSet presAssocID="{59C1F564-4424-43D7-BFB2-AB39E42C8975}" presName="linear" presStyleCnt="0">
        <dgm:presLayoutVars>
          <dgm:animLvl val="lvl"/>
          <dgm:resizeHandles val="exact"/>
        </dgm:presLayoutVars>
      </dgm:prSet>
      <dgm:spPr/>
    </dgm:pt>
    <dgm:pt modelId="{ACBA78CC-1EEC-A646-A8CA-0792E1934CD9}" type="pres">
      <dgm:prSet presAssocID="{60FB8499-E58E-4A3F-9224-7627DC2C21A1}" presName="parentText" presStyleLbl="node1" presStyleIdx="0" presStyleCnt="6">
        <dgm:presLayoutVars>
          <dgm:chMax val="0"/>
          <dgm:bulletEnabled val="1"/>
        </dgm:presLayoutVars>
      </dgm:prSet>
      <dgm:spPr/>
    </dgm:pt>
    <dgm:pt modelId="{67F84423-73E7-2943-9109-B59FC6525B00}" type="pres">
      <dgm:prSet presAssocID="{1F1984B3-7D10-44D1-BA64-0714BD653FAE}" presName="spacer" presStyleCnt="0"/>
      <dgm:spPr/>
    </dgm:pt>
    <dgm:pt modelId="{04EBEE68-3801-3348-81EE-95015420764E}" type="pres">
      <dgm:prSet presAssocID="{A6BA89EF-0EB7-4C46-90A4-4AD8380E0FBD}" presName="parentText" presStyleLbl="node1" presStyleIdx="1" presStyleCnt="6">
        <dgm:presLayoutVars>
          <dgm:chMax val="0"/>
          <dgm:bulletEnabled val="1"/>
        </dgm:presLayoutVars>
      </dgm:prSet>
      <dgm:spPr/>
    </dgm:pt>
    <dgm:pt modelId="{492AC096-2916-8345-A8A9-2C219A06F600}" type="pres">
      <dgm:prSet presAssocID="{467912D2-E789-41F3-B3A1-2EA00E95F2CF}" presName="spacer" presStyleCnt="0"/>
      <dgm:spPr/>
    </dgm:pt>
    <dgm:pt modelId="{75C7A90B-5C9A-8D4C-B271-C1FA334D0648}" type="pres">
      <dgm:prSet presAssocID="{7A0C0FA9-1850-44F3-9608-A038BD723CC1}" presName="parentText" presStyleLbl="node1" presStyleIdx="2" presStyleCnt="6">
        <dgm:presLayoutVars>
          <dgm:chMax val="0"/>
          <dgm:bulletEnabled val="1"/>
        </dgm:presLayoutVars>
      </dgm:prSet>
      <dgm:spPr/>
    </dgm:pt>
    <dgm:pt modelId="{445EF8D3-25E2-B548-A11A-C5CED5D33CE2}" type="pres">
      <dgm:prSet presAssocID="{9AF2ED3E-07BB-41DB-9867-47B123DDF6B4}" presName="spacer" presStyleCnt="0"/>
      <dgm:spPr/>
    </dgm:pt>
    <dgm:pt modelId="{0692330B-BECC-154E-B566-9A05E068DB5E}" type="pres">
      <dgm:prSet presAssocID="{F4AE3E54-BAE7-4A30-AFB3-D06A94C50FB7}" presName="parentText" presStyleLbl="node1" presStyleIdx="3" presStyleCnt="6">
        <dgm:presLayoutVars>
          <dgm:chMax val="0"/>
          <dgm:bulletEnabled val="1"/>
        </dgm:presLayoutVars>
      </dgm:prSet>
      <dgm:spPr/>
    </dgm:pt>
    <dgm:pt modelId="{B0C3BA26-EAF5-2E41-BF67-072E3B953967}" type="pres">
      <dgm:prSet presAssocID="{7D231D01-0E98-4EBC-A0E4-19A336780C4B}" presName="spacer" presStyleCnt="0"/>
      <dgm:spPr/>
    </dgm:pt>
    <dgm:pt modelId="{1D2430C5-5A49-CB46-832B-A8239A8352F8}" type="pres">
      <dgm:prSet presAssocID="{BD84A0A6-CB5A-4584-8563-5940D6E95745}" presName="parentText" presStyleLbl="node1" presStyleIdx="4" presStyleCnt="6">
        <dgm:presLayoutVars>
          <dgm:chMax val="0"/>
          <dgm:bulletEnabled val="1"/>
        </dgm:presLayoutVars>
      </dgm:prSet>
      <dgm:spPr/>
    </dgm:pt>
    <dgm:pt modelId="{F2123C2A-48A9-E141-B488-F342EB2BE9D9}" type="pres">
      <dgm:prSet presAssocID="{6F1D0A00-09C3-4C07-8E6C-5C928389E830}" presName="spacer" presStyleCnt="0"/>
      <dgm:spPr/>
    </dgm:pt>
    <dgm:pt modelId="{DA4D92A9-344A-3F48-8E31-DEDDB6EAA541}" type="pres">
      <dgm:prSet presAssocID="{F04A4E28-0781-4597-8D8E-AB8834FCCEB3}" presName="parentText" presStyleLbl="node1" presStyleIdx="5" presStyleCnt="6">
        <dgm:presLayoutVars>
          <dgm:chMax val="0"/>
          <dgm:bulletEnabled val="1"/>
        </dgm:presLayoutVars>
      </dgm:prSet>
      <dgm:spPr/>
    </dgm:pt>
  </dgm:ptLst>
  <dgm:cxnLst>
    <dgm:cxn modelId="{646ED40F-2ADF-9742-8A24-143F7B00A5AE}" type="presOf" srcId="{BD84A0A6-CB5A-4584-8563-5940D6E95745}" destId="{1D2430C5-5A49-CB46-832B-A8239A8352F8}" srcOrd="0" destOrd="0" presId="urn:microsoft.com/office/officeart/2005/8/layout/vList2"/>
    <dgm:cxn modelId="{D0D59325-CEE7-4F9D-8EEC-18B9631BF7B9}" srcId="{59C1F564-4424-43D7-BFB2-AB39E42C8975}" destId="{7A0C0FA9-1850-44F3-9608-A038BD723CC1}" srcOrd="2" destOrd="0" parTransId="{CA8EF04D-522A-415A-9033-EFA143FCFAD9}" sibTransId="{9AF2ED3E-07BB-41DB-9867-47B123DDF6B4}"/>
    <dgm:cxn modelId="{C600CA4A-3CEC-AA45-8B52-146068E5DA51}" type="presOf" srcId="{A6BA89EF-0EB7-4C46-90A4-4AD8380E0FBD}" destId="{04EBEE68-3801-3348-81EE-95015420764E}" srcOrd="0" destOrd="0" presId="urn:microsoft.com/office/officeart/2005/8/layout/vList2"/>
    <dgm:cxn modelId="{1198976C-FF43-4463-A10B-F62146D2CC53}" srcId="{59C1F564-4424-43D7-BFB2-AB39E42C8975}" destId="{A6BA89EF-0EB7-4C46-90A4-4AD8380E0FBD}" srcOrd="1" destOrd="0" parTransId="{7157BAF2-8274-49F2-B0B6-0FF2396F9808}" sibTransId="{467912D2-E789-41F3-B3A1-2EA00E95F2CF}"/>
    <dgm:cxn modelId="{57126D72-F685-8647-B2CD-3FED39B64874}" type="presOf" srcId="{F4AE3E54-BAE7-4A30-AFB3-D06A94C50FB7}" destId="{0692330B-BECC-154E-B566-9A05E068DB5E}" srcOrd="0" destOrd="0" presId="urn:microsoft.com/office/officeart/2005/8/layout/vList2"/>
    <dgm:cxn modelId="{828FBA81-DE66-429D-868B-BE4B386C87AB}" srcId="{59C1F564-4424-43D7-BFB2-AB39E42C8975}" destId="{F04A4E28-0781-4597-8D8E-AB8834FCCEB3}" srcOrd="5" destOrd="0" parTransId="{2DA1834A-FA5E-40E1-A9B2-4132363481A0}" sibTransId="{3B425C85-96D4-4BF3-9956-947B083F3392}"/>
    <dgm:cxn modelId="{BA9AE984-7207-7943-80A3-AF79C9DD3D3F}" type="presOf" srcId="{7A0C0FA9-1850-44F3-9608-A038BD723CC1}" destId="{75C7A90B-5C9A-8D4C-B271-C1FA334D0648}" srcOrd="0" destOrd="0" presId="urn:microsoft.com/office/officeart/2005/8/layout/vList2"/>
    <dgm:cxn modelId="{D6611997-FA41-4CF6-983E-293458FE6368}" srcId="{59C1F564-4424-43D7-BFB2-AB39E42C8975}" destId="{BD84A0A6-CB5A-4584-8563-5940D6E95745}" srcOrd="4" destOrd="0" parTransId="{D24894FD-A84A-458D-89C3-12D71113FFC7}" sibTransId="{6F1D0A00-09C3-4C07-8E6C-5C928389E830}"/>
    <dgm:cxn modelId="{8CC1249C-F927-9B43-8E44-C2B586D885E8}" type="presOf" srcId="{60FB8499-E58E-4A3F-9224-7627DC2C21A1}" destId="{ACBA78CC-1EEC-A646-A8CA-0792E1934CD9}" srcOrd="0" destOrd="0" presId="urn:microsoft.com/office/officeart/2005/8/layout/vList2"/>
    <dgm:cxn modelId="{56805A9D-D718-CE4E-965B-70A05586D450}" type="presOf" srcId="{59C1F564-4424-43D7-BFB2-AB39E42C8975}" destId="{EFFCFDCA-F2DD-A94C-B55C-96302EEDA79C}" srcOrd="0" destOrd="0" presId="urn:microsoft.com/office/officeart/2005/8/layout/vList2"/>
    <dgm:cxn modelId="{5961ECAF-F717-C64E-80B3-1D49C10C2684}" type="presOf" srcId="{F04A4E28-0781-4597-8D8E-AB8834FCCEB3}" destId="{DA4D92A9-344A-3F48-8E31-DEDDB6EAA541}" srcOrd="0" destOrd="0" presId="urn:microsoft.com/office/officeart/2005/8/layout/vList2"/>
    <dgm:cxn modelId="{0A4C65C5-FFE3-4DF8-B87F-A045708F94AE}" srcId="{59C1F564-4424-43D7-BFB2-AB39E42C8975}" destId="{F4AE3E54-BAE7-4A30-AFB3-D06A94C50FB7}" srcOrd="3" destOrd="0" parTransId="{FAA42CEF-17C1-4531-A985-C6E0A72DF98D}" sibTransId="{7D231D01-0E98-4EBC-A0E4-19A336780C4B}"/>
    <dgm:cxn modelId="{D7DF2BFA-B1CC-4A97-8364-6D1556CDD0DF}" srcId="{59C1F564-4424-43D7-BFB2-AB39E42C8975}" destId="{60FB8499-E58E-4A3F-9224-7627DC2C21A1}" srcOrd="0" destOrd="0" parTransId="{6375FFDD-BD6A-48E7-9918-6AE37E3A0BA2}" sibTransId="{1F1984B3-7D10-44D1-BA64-0714BD653FAE}"/>
    <dgm:cxn modelId="{8A0377A9-8064-494C-8173-6E7009BC6C4E}" type="presParOf" srcId="{EFFCFDCA-F2DD-A94C-B55C-96302EEDA79C}" destId="{ACBA78CC-1EEC-A646-A8CA-0792E1934CD9}" srcOrd="0" destOrd="0" presId="urn:microsoft.com/office/officeart/2005/8/layout/vList2"/>
    <dgm:cxn modelId="{806ABB27-58E4-1544-ABD5-7C977435FDB0}" type="presParOf" srcId="{EFFCFDCA-F2DD-A94C-B55C-96302EEDA79C}" destId="{67F84423-73E7-2943-9109-B59FC6525B00}" srcOrd="1" destOrd="0" presId="urn:microsoft.com/office/officeart/2005/8/layout/vList2"/>
    <dgm:cxn modelId="{B7672481-5BFD-8C40-9ECF-368DF6345BCB}" type="presParOf" srcId="{EFFCFDCA-F2DD-A94C-B55C-96302EEDA79C}" destId="{04EBEE68-3801-3348-81EE-95015420764E}" srcOrd="2" destOrd="0" presId="urn:microsoft.com/office/officeart/2005/8/layout/vList2"/>
    <dgm:cxn modelId="{88ED8DAA-D65C-604D-9130-128E601E567C}" type="presParOf" srcId="{EFFCFDCA-F2DD-A94C-B55C-96302EEDA79C}" destId="{492AC096-2916-8345-A8A9-2C219A06F600}" srcOrd="3" destOrd="0" presId="urn:microsoft.com/office/officeart/2005/8/layout/vList2"/>
    <dgm:cxn modelId="{9C58023E-918B-2346-9C3A-04CA5B117A09}" type="presParOf" srcId="{EFFCFDCA-F2DD-A94C-B55C-96302EEDA79C}" destId="{75C7A90B-5C9A-8D4C-B271-C1FA334D0648}" srcOrd="4" destOrd="0" presId="urn:microsoft.com/office/officeart/2005/8/layout/vList2"/>
    <dgm:cxn modelId="{E96F4B0C-0134-8C4D-92D9-5B7505335E05}" type="presParOf" srcId="{EFFCFDCA-F2DD-A94C-B55C-96302EEDA79C}" destId="{445EF8D3-25E2-B548-A11A-C5CED5D33CE2}" srcOrd="5" destOrd="0" presId="urn:microsoft.com/office/officeart/2005/8/layout/vList2"/>
    <dgm:cxn modelId="{6955F9C6-0560-6445-8E5C-CAA3C5157B40}" type="presParOf" srcId="{EFFCFDCA-F2DD-A94C-B55C-96302EEDA79C}" destId="{0692330B-BECC-154E-B566-9A05E068DB5E}" srcOrd="6" destOrd="0" presId="urn:microsoft.com/office/officeart/2005/8/layout/vList2"/>
    <dgm:cxn modelId="{B2B5BF21-AF8A-4841-94EC-E357FFAF5BD0}" type="presParOf" srcId="{EFFCFDCA-F2DD-A94C-B55C-96302EEDA79C}" destId="{B0C3BA26-EAF5-2E41-BF67-072E3B953967}" srcOrd="7" destOrd="0" presId="urn:microsoft.com/office/officeart/2005/8/layout/vList2"/>
    <dgm:cxn modelId="{C7A5C25F-E600-914A-8B28-5A9E915151E8}" type="presParOf" srcId="{EFFCFDCA-F2DD-A94C-B55C-96302EEDA79C}" destId="{1D2430C5-5A49-CB46-832B-A8239A8352F8}" srcOrd="8" destOrd="0" presId="urn:microsoft.com/office/officeart/2005/8/layout/vList2"/>
    <dgm:cxn modelId="{5578FDF3-ED68-3043-8AAD-3124EDDFE90C}" type="presParOf" srcId="{EFFCFDCA-F2DD-A94C-B55C-96302EEDA79C}" destId="{F2123C2A-48A9-E141-B488-F342EB2BE9D9}" srcOrd="9" destOrd="0" presId="urn:microsoft.com/office/officeart/2005/8/layout/vList2"/>
    <dgm:cxn modelId="{375087A0-8B6F-A147-864F-FB1FAC18586B}" type="presParOf" srcId="{EFFCFDCA-F2DD-A94C-B55C-96302EEDA79C}" destId="{DA4D92A9-344A-3F48-8E31-DEDDB6EAA54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A05534-BB3C-4A4D-9CE4-E906E59EFBF2}"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8A5B29D-A76B-4481-8402-798305CAB2A2}">
      <dgm:prSet/>
      <dgm:spPr/>
      <dgm:t>
        <a:bodyPr/>
        <a:lstStyle/>
        <a:p>
          <a:r>
            <a:rPr lang="en-US"/>
            <a:t>Generally, in Competitive Markets, we do assume that the material costs, etc., which go into making a product are fully reflective of the costs of production. The price consumers pay covers these costs  of production and a profit margin. </a:t>
          </a:r>
        </a:p>
      </dgm:t>
    </dgm:pt>
    <dgm:pt modelId="{B89C4E84-A7EF-4FD3-B900-CC46F0BF7DC8}" type="parTrans" cxnId="{813BFD84-D7B4-4675-A86E-547DC2966FE5}">
      <dgm:prSet/>
      <dgm:spPr/>
      <dgm:t>
        <a:bodyPr/>
        <a:lstStyle/>
        <a:p>
          <a:endParaRPr lang="en-US"/>
        </a:p>
      </dgm:t>
    </dgm:pt>
    <dgm:pt modelId="{008B014F-EA27-4EB6-93F2-ACCEEAE52DB2}" type="sibTrans" cxnId="{813BFD84-D7B4-4675-A86E-547DC2966FE5}">
      <dgm:prSet/>
      <dgm:spPr/>
      <dgm:t>
        <a:bodyPr/>
        <a:lstStyle/>
        <a:p>
          <a:endParaRPr lang="en-US"/>
        </a:p>
      </dgm:t>
    </dgm:pt>
    <dgm:pt modelId="{3F2E0EC7-91C3-4F3B-8DA0-1F0E10764D7E}">
      <dgm:prSet/>
      <dgm:spPr/>
      <dgm:t>
        <a:bodyPr/>
        <a:lstStyle/>
        <a:p>
          <a:r>
            <a:rPr lang="en-US"/>
            <a:t>This is not necessarily the case; </a:t>
          </a:r>
        </a:p>
      </dgm:t>
    </dgm:pt>
    <dgm:pt modelId="{8AEDFD2B-8CFD-4B38-885F-03EA34A83BF1}" type="parTrans" cxnId="{67E3FD42-A356-4A9C-8C02-8C594F954D7D}">
      <dgm:prSet/>
      <dgm:spPr/>
      <dgm:t>
        <a:bodyPr/>
        <a:lstStyle/>
        <a:p>
          <a:endParaRPr lang="en-US"/>
        </a:p>
      </dgm:t>
    </dgm:pt>
    <dgm:pt modelId="{D85B89F8-57F3-487B-8BFC-D7A0CFD30758}" type="sibTrans" cxnId="{67E3FD42-A356-4A9C-8C02-8C594F954D7D}">
      <dgm:prSet/>
      <dgm:spPr/>
      <dgm:t>
        <a:bodyPr/>
        <a:lstStyle/>
        <a:p>
          <a:endParaRPr lang="en-US"/>
        </a:p>
      </dgm:t>
    </dgm:pt>
    <dgm:pt modelId="{F19341CD-7041-423E-9E8E-458D009B4ADF}">
      <dgm:prSet/>
      <dgm:spPr/>
      <dgm:t>
        <a:bodyPr/>
        <a:lstStyle/>
        <a:p>
          <a:r>
            <a:rPr lang="en-US"/>
            <a:t>The material, labour and expense costs (raw cotton, tailors and electricity) are costs, but these are private costs. </a:t>
          </a:r>
        </a:p>
      </dgm:t>
    </dgm:pt>
    <dgm:pt modelId="{615F45A3-F429-451B-9750-E3F758848A49}" type="parTrans" cxnId="{1A1DA31E-56D3-4083-ABD1-4ED4016F2B8F}">
      <dgm:prSet/>
      <dgm:spPr/>
      <dgm:t>
        <a:bodyPr/>
        <a:lstStyle/>
        <a:p>
          <a:endParaRPr lang="en-US"/>
        </a:p>
      </dgm:t>
    </dgm:pt>
    <dgm:pt modelId="{741C1E99-D370-4D0A-9F10-3FFD49600096}" type="sibTrans" cxnId="{1A1DA31E-56D3-4083-ABD1-4ED4016F2B8F}">
      <dgm:prSet/>
      <dgm:spPr/>
      <dgm:t>
        <a:bodyPr/>
        <a:lstStyle/>
        <a:p>
          <a:endParaRPr lang="en-US"/>
        </a:p>
      </dgm:t>
    </dgm:pt>
    <dgm:pt modelId="{73CC5D78-F0D6-4B8E-9A73-90F3C77C1022}">
      <dgm:prSet/>
      <dgm:spPr/>
      <dgm:t>
        <a:bodyPr/>
        <a:lstStyle/>
        <a:p>
          <a:r>
            <a:rPr lang="en-US"/>
            <a:t>Private costs are the costs born by the producer / consumer directly because they transact with each other. </a:t>
          </a:r>
        </a:p>
      </dgm:t>
    </dgm:pt>
    <dgm:pt modelId="{589EEE0C-1300-473A-8B80-CE2E008EEDD4}" type="parTrans" cxnId="{BF20B405-C375-4FFD-81D4-FF2DA67BDED1}">
      <dgm:prSet/>
      <dgm:spPr/>
      <dgm:t>
        <a:bodyPr/>
        <a:lstStyle/>
        <a:p>
          <a:endParaRPr lang="en-US"/>
        </a:p>
      </dgm:t>
    </dgm:pt>
    <dgm:pt modelId="{720BE2C9-F1F7-4E96-A1F0-41A5202F2966}" type="sibTrans" cxnId="{BF20B405-C375-4FFD-81D4-FF2DA67BDED1}">
      <dgm:prSet/>
      <dgm:spPr/>
      <dgm:t>
        <a:bodyPr/>
        <a:lstStyle/>
        <a:p>
          <a:endParaRPr lang="en-US"/>
        </a:p>
      </dgm:t>
    </dgm:pt>
    <dgm:pt modelId="{50DD7CE9-9E2F-45E5-8885-64916FAA06CB}">
      <dgm:prSet/>
      <dgm:spPr/>
      <dgm:t>
        <a:bodyPr/>
        <a:lstStyle/>
        <a:p>
          <a:r>
            <a:rPr lang="en-US"/>
            <a:t>These costs are reflected in the graphs shown in slide 6 and in week 2 slides.  </a:t>
          </a:r>
        </a:p>
      </dgm:t>
    </dgm:pt>
    <dgm:pt modelId="{A9FE1807-836B-407E-B79C-FE57F96142FA}" type="parTrans" cxnId="{0ACFB86D-CC84-4C47-BD95-9D6CD3393D79}">
      <dgm:prSet/>
      <dgm:spPr/>
      <dgm:t>
        <a:bodyPr/>
        <a:lstStyle/>
        <a:p>
          <a:endParaRPr lang="en-US"/>
        </a:p>
      </dgm:t>
    </dgm:pt>
    <dgm:pt modelId="{A7F14468-BBF8-4C6A-92A7-A3CFEF9BCE60}" type="sibTrans" cxnId="{0ACFB86D-CC84-4C47-BD95-9D6CD3393D79}">
      <dgm:prSet/>
      <dgm:spPr/>
      <dgm:t>
        <a:bodyPr/>
        <a:lstStyle/>
        <a:p>
          <a:endParaRPr lang="en-US"/>
        </a:p>
      </dgm:t>
    </dgm:pt>
    <dgm:pt modelId="{FE9E55B9-3D37-492B-8573-36F4A83E6C84}">
      <dgm:prSet/>
      <dgm:spPr/>
      <dgm:t>
        <a:bodyPr/>
        <a:lstStyle/>
        <a:p>
          <a:r>
            <a:rPr lang="en-US"/>
            <a:t>NOW! These private costs which relate to producers and individuals do not always reflect the total costs to society. Think about this – production of petrol, clothing, travel and cars creates waste and pollution. Pollution affects society’s health. In the UK, the government via the NHS bears the cost of the pollution. Consider also cigarettes and cancer?</a:t>
          </a:r>
        </a:p>
      </dgm:t>
    </dgm:pt>
    <dgm:pt modelId="{C6823CE8-7194-4B93-8729-85163BFA06F7}" type="parTrans" cxnId="{B84E5893-297B-49CE-99C7-130821C4E8E7}">
      <dgm:prSet/>
      <dgm:spPr/>
      <dgm:t>
        <a:bodyPr/>
        <a:lstStyle/>
        <a:p>
          <a:endParaRPr lang="en-US"/>
        </a:p>
      </dgm:t>
    </dgm:pt>
    <dgm:pt modelId="{92C8C724-6269-4AA9-9141-7A0E3EFD7421}" type="sibTrans" cxnId="{B84E5893-297B-49CE-99C7-130821C4E8E7}">
      <dgm:prSet/>
      <dgm:spPr/>
      <dgm:t>
        <a:bodyPr/>
        <a:lstStyle/>
        <a:p>
          <a:endParaRPr lang="en-US"/>
        </a:p>
      </dgm:t>
    </dgm:pt>
    <dgm:pt modelId="{D34E55CF-6C43-4481-A941-7B0A0824B795}">
      <dgm:prSet/>
      <dgm:spPr/>
      <dgm:t>
        <a:bodyPr/>
        <a:lstStyle/>
        <a:p>
          <a:r>
            <a:rPr lang="en-US"/>
            <a:t>THE DIFFERENCE  between the private and total costs is an external cost. This external cost, such as pollution is not borne by the producer, even though they are associated with production and delivery. (Amazon ?) . The price the consumer pays does not cover this external cost. </a:t>
          </a:r>
        </a:p>
      </dgm:t>
    </dgm:pt>
    <dgm:pt modelId="{53A51215-035D-4E19-BCE1-F9771F75B783}" type="parTrans" cxnId="{948B8D11-4A5A-4B63-A6D0-32B40130DA3B}">
      <dgm:prSet/>
      <dgm:spPr/>
      <dgm:t>
        <a:bodyPr/>
        <a:lstStyle/>
        <a:p>
          <a:endParaRPr lang="en-US"/>
        </a:p>
      </dgm:t>
    </dgm:pt>
    <dgm:pt modelId="{2F6BB252-A605-4069-B32C-29DACB06CCCF}" type="sibTrans" cxnId="{948B8D11-4A5A-4B63-A6D0-32B40130DA3B}">
      <dgm:prSet/>
      <dgm:spPr/>
      <dgm:t>
        <a:bodyPr/>
        <a:lstStyle/>
        <a:p>
          <a:endParaRPr lang="en-US"/>
        </a:p>
      </dgm:t>
    </dgm:pt>
    <dgm:pt modelId="{8346F717-DE3E-473A-9716-9D45E79FE0D0}" type="pres">
      <dgm:prSet presAssocID="{71A05534-BB3C-4A4D-9CE4-E906E59EFBF2}" presName="root" presStyleCnt="0">
        <dgm:presLayoutVars>
          <dgm:dir/>
          <dgm:resizeHandles val="exact"/>
        </dgm:presLayoutVars>
      </dgm:prSet>
      <dgm:spPr/>
    </dgm:pt>
    <dgm:pt modelId="{ED140B56-0396-4BF9-AB25-BC00A24E89E3}" type="pres">
      <dgm:prSet presAssocID="{71A05534-BB3C-4A4D-9CE4-E906E59EFBF2}" presName="container" presStyleCnt="0">
        <dgm:presLayoutVars>
          <dgm:dir/>
          <dgm:resizeHandles val="exact"/>
        </dgm:presLayoutVars>
      </dgm:prSet>
      <dgm:spPr/>
    </dgm:pt>
    <dgm:pt modelId="{04B665EF-DAFB-4149-BAA0-9760F51D2A50}" type="pres">
      <dgm:prSet presAssocID="{A8A5B29D-A76B-4481-8402-798305CAB2A2}" presName="compNode" presStyleCnt="0"/>
      <dgm:spPr/>
    </dgm:pt>
    <dgm:pt modelId="{F3AC9941-CBB2-4FD4-8CD1-798431BB4326}" type="pres">
      <dgm:prSet presAssocID="{A8A5B29D-A76B-4481-8402-798305CAB2A2}" presName="iconBgRect" presStyleLbl="bgShp" presStyleIdx="0" presStyleCnt="7"/>
      <dgm:spPr/>
    </dgm:pt>
    <dgm:pt modelId="{815BA752-B61C-4EBB-AF05-B8C63BA433F7}" type="pres">
      <dgm:prSet presAssocID="{A8A5B29D-A76B-4481-8402-798305CAB2A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4C03E119-1E52-49D7-8CCF-24DD29966192}" type="pres">
      <dgm:prSet presAssocID="{A8A5B29D-A76B-4481-8402-798305CAB2A2}" presName="spaceRect" presStyleCnt="0"/>
      <dgm:spPr/>
    </dgm:pt>
    <dgm:pt modelId="{62195A6A-5A68-49DC-9713-E4353FE59CFA}" type="pres">
      <dgm:prSet presAssocID="{A8A5B29D-A76B-4481-8402-798305CAB2A2}" presName="textRect" presStyleLbl="revTx" presStyleIdx="0" presStyleCnt="7">
        <dgm:presLayoutVars>
          <dgm:chMax val="1"/>
          <dgm:chPref val="1"/>
        </dgm:presLayoutVars>
      </dgm:prSet>
      <dgm:spPr/>
    </dgm:pt>
    <dgm:pt modelId="{BB3A8A23-AC23-4760-BE7F-37E4C2EBA656}" type="pres">
      <dgm:prSet presAssocID="{008B014F-EA27-4EB6-93F2-ACCEEAE52DB2}" presName="sibTrans" presStyleLbl="sibTrans2D1" presStyleIdx="0" presStyleCnt="0"/>
      <dgm:spPr/>
    </dgm:pt>
    <dgm:pt modelId="{2F8D36E5-CDE5-4A0C-B70B-7D76EF5DF6BC}" type="pres">
      <dgm:prSet presAssocID="{3F2E0EC7-91C3-4F3B-8DA0-1F0E10764D7E}" presName="compNode" presStyleCnt="0"/>
      <dgm:spPr/>
    </dgm:pt>
    <dgm:pt modelId="{921A639D-F9F1-480D-A35E-CEE90BCA7DD8}" type="pres">
      <dgm:prSet presAssocID="{3F2E0EC7-91C3-4F3B-8DA0-1F0E10764D7E}" presName="iconBgRect" presStyleLbl="bgShp" presStyleIdx="1" presStyleCnt="7"/>
      <dgm:spPr/>
    </dgm:pt>
    <dgm:pt modelId="{21E68E85-87B8-4AE3-B3D6-8B70D4C27CD2}" type="pres">
      <dgm:prSet presAssocID="{3F2E0EC7-91C3-4F3B-8DA0-1F0E10764D7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9B573042-A923-491F-AD15-09AE9291534F}" type="pres">
      <dgm:prSet presAssocID="{3F2E0EC7-91C3-4F3B-8DA0-1F0E10764D7E}" presName="spaceRect" presStyleCnt="0"/>
      <dgm:spPr/>
    </dgm:pt>
    <dgm:pt modelId="{B8B48646-A18D-484E-9DC6-7543DE9E3763}" type="pres">
      <dgm:prSet presAssocID="{3F2E0EC7-91C3-4F3B-8DA0-1F0E10764D7E}" presName="textRect" presStyleLbl="revTx" presStyleIdx="1" presStyleCnt="7">
        <dgm:presLayoutVars>
          <dgm:chMax val="1"/>
          <dgm:chPref val="1"/>
        </dgm:presLayoutVars>
      </dgm:prSet>
      <dgm:spPr/>
    </dgm:pt>
    <dgm:pt modelId="{5F18EFD9-C039-4EB5-A9FD-BFB324A260B0}" type="pres">
      <dgm:prSet presAssocID="{D85B89F8-57F3-487B-8BFC-D7A0CFD30758}" presName="sibTrans" presStyleLbl="sibTrans2D1" presStyleIdx="0" presStyleCnt="0"/>
      <dgm:spPr/>
    </dgm:pt>
    <dgm:pt modelId="{5E475C8F-0FF4-43B9-8F7D-9FE3389E23B8}" type="pres">
      <dgm:prSet presAssocID="{F19341CD-7041-423E-9E8E-458D009B4ADF}" presName="compNode" presStyleCnt="0"/>
      <dgm:spPr/>
    </dgm:pt>
    <dgm:pt modelId="{7E4D3A7E-64FA-46E3-972C-58B5E67C3FB8}" type="pres">
      <dgm:prSet presAssocID="{F19341CD-7041-423E-9E8E-458D009B4ADF}" presName="iconBgRect" presStyleLbl="bgShp" presStyleIdx="2" presStyleCnt="7"/>
      <dgm:spPr/>
    </dgm:pt>
    <dgm:pt modelId="{34D0D141-1E68-4B62-94B0-414742D35C65}" type="pres">
      <dgm:prSet presAssocID="{F19341CD-7041-423E-9E8E-458D009B4AD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thes hanger"/>
        </a:ext>
      </dgm:extLst>
    </dgm:pt>
    <dgm:pt modelId="{3ACDCD5B-DB85-4C35-9606-9C62E392032F}" type="pres">
      <dgm:prSet presAssocID="{F19341CD-7041-423E-9E8E-458D009B4ADF}" presName="spaceRect" presStyleCnt="0"/>
      <dgm:spPr/>
    </dgm:pt>
    <dgm:pt modelId="{B4DC8BF2-A3B6-4157-B9DE-D2ABD9F9C537}" type="pres">
      <dgm:prSet presAssocID="{F19341CD-7041-423E-9E8E-458D009B4ADF}" presName="textRect" presStyleLbl="revTx" presStyleIdx="2" presStyleCnt="7">
        <dgm:presLayoutVars>
          <dgm:chMax val="1"/>
          <dgm:chPref val="1"/>
        </dgm:presLayoutVars>
      </dgm:prSet>
      <dgm:spPr/>
    </dgm:pt>
    <dgm:pt modelId="{80B514F6-967F-4575-9DEC-9C634499B7FA}" type="pres">
      <dgm:prSet presAssocID="{741C1E99-D370-4D0A-9F10-3FFD49600096}" presName="sibTrans" presStyleLbl="sibTrans2D1" presStyleIdx="0" presStyleCnt="0"/>
      <dgm:spPr/>
    </dgm:pt>
    <dgm:pt modelId="{F18C00F4-2E94-4D40-95B9-8779AAB97F11}" type="pres">
      <dgm:prSet presAssocID="{73CC5D78-F0D6-4B8E-9A73-90F3C77C1022}" presName="compNode" presStyleCnt="0"/>
      <dgm:spPr/>
    </dgm:pt>
    <dgm:pt modelId="{768406E2-ACD7-4EFB-998B-19A1DCE3625D}" type="pres">
      <dgm:prSet presAssocID="{73CC5D78-F0D6-4B8E-9A73-90F3C77C1022}" presName="iconBgRect" presStyleLbl="bgShp" presStyleIdx="3" presStyleCnt="7"/>
      <dgm:spPr/>
    </dgm:pt>
    <dgm:pt modelId="{0CB17B02-E1AE-4AED-B5A0-E1DDDBD94EDC}" type="pres">
      <dgm:prSet presAssocID="{73CC5D78-F0D6-4B8E-9A73-90F3C77C102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roller"/>
        </a:ext>
      </dgm:extLst>
    </dgm:pt>
    <dgm:pt modelId="{D889FF27-5782-4DDC-9EA7-CEDA747324FB}" type="pres">
      <dgm:prSet presAssocID="{73CC5D78-F0D6-4B8E-9A73-90F3C77C1022}" presName="spaceRect" presStyleCnt="0"/>
      <dgm:spPr/>
    </dgm:pt>
    <dgm:pt modelId="{13822A11-4840-4F2B-8562-56DD7EEC7A2A}" type="pres">
      <dgm:prSet presAssocID="{73CC5D78-F0D6-4B8E-9A73-90F3C77C1022}" presName="textRect" presStyleLbl="revTx" presStyleIdx="3" presStyleCnt="7">
        <dgm:presLayoutVars>
          <dgm:chMax val="1"/>
          <dgm:chPref val="1"/>
        </dgm:presLayoutVars>
      </dgm:prSet>
      <dgm:spPr/>
    </dgm:pt>
    <dgm:pt modelId="{E1B3CA06-1C8C-4374-9A2C-86DA2120D8D0}" type="pres">
      <dgm:prSet presAssocID="{720BE2C9-F1F7-4E96-A1F0-41A5202F2966}" presName="sibTrans" presStyleLbl="sibTrans2D1" presStyleIdx="0" presStyleCnt="0"/>
      <dgm:spPr/>
    </dgm:pt>
    <dgm:pt modelId="{6904B458-906E-4CF8-86D7-BEAE909C764C}" type="pres">
      <dgm:prSet presAssocID="{50DD7CE9-9E2F-45E5-8885-64916FAA06CB}" presName="compNode" presStyleCnt="0"/>
      <dgm:spPr/>
    </dgm:pt>
    <dgm:pt modelId="{A0925C97-7A3F-4252-A07B-9DBE52B33151}" type="pres">
      <dgm:prSet presAssocID="{50DD7CE9-9E2F-45E5-8885-64916FAA06CB}" presName="iconBgRect" presStyleLbl="bgShp" presStyleIdx="4" presStyleCnt="7"/>
      <dgm:spPr/>
    </dgm:pt>
    <dgm:pt modelId="{17515CA0-9353-453E-8B61-4D5E6505EDC3}" type="pres">
      <dgm:prSet presAssocID="{50DD7CE9-9E2F-45E5-8885-64916FAA06C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143AA7D8-385D-4ADE-80E8-4B22E3AEAFDA}" type="pres">
      <dgm:prSet presAssocID="{50DD7CE9-9E2F-45E5-8885-64916FAA06CB}" presName="spaceRect" presStyleCnt="0"/>
      <dgm:spPr/>
    </dgm:pt>
    <dgm:pt modelId="{3722FE82-8552-4DFE-8448-07533207FD7F}" type="pres">
      <dgm:prSet presAssocID="{50DD7CE9-9E2F-45E5-8885-64916FAA06CB}" presName="textRect" presStyleLbl="revTx" presStyleIdx="4" presStyleCnt="7">
        <dgm:presLayoutVars>
          <dgm:chMax val="1"/>
          <dgm:chPref val="1"/>
        </dgm:presLayoutVars>
      </dgm:prSet>
      <dgm:spPr/>
    </dgm:pt>
    <dgm:pt modelId="{06ADAFF1-6ADD-467F-88CB-220636434472}" type="pres">
      <dgm:prSet presAssocID="{A7F14468-BBF8-4C6A-92A7-A3CFEF9BCE60}" presName="sibTrans" presStyleLbl="sibTrans2D1" presStyleIdx="0" presStyleCnt="0"/>
      <dgm:spPr/>
    </dgm:pt>
    <dgm:pt modelId="{5115B474-1BD4-48B8-8CD2-BE94F8F1E5AE}" type="pres">
      <dgm:prSet presAssocID="{FE9E55B9-3D37-492B-8573-36F4A83E6C84}" presName="compNode" presStyleCnt="0"/>
      <dgm:spPr/>
    </dgm:pt>
    <dgm:pt modelId="{BAEDD47F-CE07-46A6-BF79-43FBB87CB659}" type="pres">
      <dgm:prSet presAssocID="{FE9E55B9-3D37-492B-8573-36F4A83E6C84}" presName="iconBgRect" presStyleLbl="bgShp" presStyleIdx="5" presStyleCnt="7"/>
      <dgm:spPr/>
    </dgm:pt>
    <dgm:pt modelId="{287007FA-1E95-458E-8E68-609DCCCA474C}" type="pres">
      <dgm:prSet presAssocID="{FE9E55B9-3D37-492B-8573-36F4A83E6C8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arm scene"/>
        </a:ext>
      </dgm:extLst>
    </dgm:pt>
    <dgm:pt modelId="{3A54EC24-3915-4D84-BEA9-6DDB8216C339}" type="pres">
      <dgm:prSet presAssocID="{FE9E55B9-3D37-492B-8573-36F4A83E6C84}" presName="spaceRect" presStyleCnt="0"/>
      <dgm:spPr/>
    </dgm:pt>
    <dgm:pt modelId="{961404F3-A08D-46F6-8A38-C8ECBD634BEE}" type="pres">
      <dgm:prSet presAssocID="{FE9E55B9-3D37-492B-8573-36F4A83E6C84}" presName="textRect" presStyleLbl="revTx" presStyleIdx="5" presStyleCnt="7">
        <dgm:presLayoutVars>
          <dgm:chMax val="1"/>
          <dgm:chPref val="1"/>
        </dgm:presLayoutVars>
      </dgm:prSet>
      <dgm:spPr/>
    </dgm:pt>
    <dgm:pt modelId="{03BD253C-81A1-4746-A52B-039DAA2B9372}" type="pres">
      <dgm:prSet presAssocID="{92C8C724-6269-4AA9-9141-7A0E3EFD7421}" presName="sibTrans" presStyleLbl="sibTrans2D1" presStyleIdx="0" presStyleCnt="0"/>
      <dgm:spPr/>
    </dgm:pt>
    <dgm:pt modelId="{19111727-E40B-4679-A83E-0456AF37E937}" type="pres">
      <dgm:prSet presAssocID="{D34E55CF-6C43-4481-A941-7B0A0824B795}" presName="compNode" presStyleCnt="0"/>
      <dgm:spPr/>
    </dgm:pt>
    <dgm:pt modelId="{8A75FF1E-EB8A-481B-9AF3-D9E16FEBC4B1}" type="pres">
      <dgm:prSet presAssocID="{D34E55CF-6C43-4481-A941-7B0A0824B795}" presName="iconBgRect" presStyleLbl="bgShp" presStyleIdx="6" presStyleCnt="7"/>
      <dgm:spPr/>
    </dgm:pt>
    <dgm:pt modelId="{AE9522FB-B1DB-463C-809B-046FB1D395F7}" type="pres">
      <dgm:prSet presAssocID="{D34E55CF-6C43-4481-A941-7B0A0824B79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llar"/>
        </a:ext>
      </dgm:extLst>
    </dgm:pt>
    <dgm:pt modelId="{8C678C1A-BDDD-41FF-BDAC-9C7CEF51CE03}" type="pres">
      <dgm:prSet presAssocID="{D34E55CF-6C43-4481-A941-7B0A0824B795}" presName="spaceRect" presStyleCnt="0"/>
      <dgm:spPr/>
    </dgm:pt>
    <dgm:pt modelId="{F6FEB22E-DB1F-4890-AFCD-01C97134F323}" type="pres">
      <dgm:prSet presAssocID="{D34E55CF-6C43-4481-A941-7B0A0824B795}" presName="textRect" presStyleLbl="revTx" presStyleIdx="6" presStyleCnt="7">
        <dgm:presLayoutVars>
          <dgm:chMax val="1"/>
          <dgm:chPref val="1"/>
        </dgm:presLayoutVars>
      </dgm:prSet>
      <dgm:spPr/>
    </dgm:pt>
  </dgm:ptLst>
  <dgm:cxnLst>
    <dgm:cxn modelId="{D9D2F501-3C79-45C7-A291-8B8D6A07E338}" type="presOf" srcId="{50DD7CE9-9E2F-45E5-8885-64916FAA06CB}" destId="{3722FE82-8552-4DFE-8448-07533207FD7F}" srcOrd="0" destOrd="0" presId="urn:microsoft.com/office/officeart/2018/2/layout/IconCircleList"/>
    <dgm:cxn modelId="{BF20B405-C375-4FFD-81D4-FF2DA67BDED1}" srcId="{71A05534-BB3C-4A4D-9CE4-E906E59EFBF2}" destId="{73CC5D78-F0D6-4B8E-9A73-90F3C77C1022}" srcOrd="3" destOrd="0" parTransId="{589EEE0C-1300-473A-8B80-CE2E008EEDD4}" sibTransId="{720BE2C9-F1F7-4E96-A1F0-41A5202F2966}"/>
    <dgm:cxn modelId="{948B8D11-4A5A-4B63-A6D0-32B40130DA3B}" srcId="{71A05534-BB3C-4A4D-9CE4-E906E59EFBF2}" destId="{D34E55CF-6C43-4481-A941-7B0A0824B795}" srcOrd="6" destOrd="0" parTransId="{53A51215-035D-4E19-BCE1-F9771F75B783}" sibTransId="{2F6BB252-A605-4069-B32C-29DACB06CCCF}"/>
    <dgm:cxn modelId="{1A1DA31E-56D3-4083-ABD1-4ED4016F2B8F}" srcId="{71A05534-BB3C-4A4D-9CE4-E906E59EFBF2}" destId="{F19341CD-7041-423E-9E8E-458D009B4ADF}" srcOrd="2" destOrd="0" parTransId="{615F45A3-F429-451B-9750-E3F758848A49}" sibTransId="{741C1E99-D370-4D0A-9F10-3FFD49600096}"/>
    <dgm:cxn modelId="{9731EF31-8C27-4036-8DC3-B910693E282E}" type="presOf" srcId="{71A05534-BB3C-4A4D-9CE4-E906E59EFBF2}" destId="{8346F717-DE3E-473A-9716-9D45E79FE0D0}" srcOrd="0" destOrd="0" presId="urn:microsoft.com/office/officeart/2018/2/layout/IconCircleList"/>
    <dgm:cxn modelId="{BA3A823B-4E02-4DD2-BF4C-399F88AB053F}" type="presOf" srcId="{D34E55CF-6C43-4481-A941-7B0A0824B795}" destId="{F6FEB22E-DB1F-4890-AFCD-01C97134F323}" srcOrd="0" destOrd="0" presId="urn:microsoft.com/office/officeart/2018/2/layout/IconCircleList"/>
    <dgm:cxn modelId="{C1A48D5F-32D2-4B70-B278-0B0A91370799}" type="presOf" srcId="{741C1E99-D370-4D0A-9F10-3FFD49600096}" destId="{80B514F6-967F-4575-9DEC-9C634499B7FA}" srcOrd="0" destOrd="0" presId="urn:microsoft.com/office/officeart/2018/2/layout/IconCircleList"/>
    <dgm:cxn modelId="{67E3FD42-A356-4A9C-8C02-8C594F954D7D}" srcId="{71A05534-BB3C-4A4D-9CE4-E906E59EFBF2}" destId="{3F2E0EC7-91C3-4F3B-8DA0-1F0E10764D7E}" srcOrd="1" destOrd="0" parTransId="{8AEDFD2B-8CFD-4B38-885F-03EA34A83BF1}" sibTransId="{D85B89F8-57F3-487B-8BFC-D7A0CFD30758}"/>
    <dgm:cxn modelId="{EB808B45-A300-442D-82B2-735B4E506036}" type="presOf" srcId="{73CC5D78-F0D6-4B8E-9A73-90F3C77C1022}" destId="{13822A11-4840-4F2B-8562-56DD7EEC7A2A}" srcOrd="0" destOrd="0" presId="urn:microsoft.com/office/officeart/2018/2/layout/IconCircleList"/>
    <dgm:cxn modelId="{9E369969-1426-4827-950F-30B968358D89}" type="presOf" srcId="{92C8C724-6269-4AA9-9141-7A0E3EFD7421}" destId="{03BD253C-81A1-4746-A52B-039DAA2B9372}" srcOrd="0" destOrd="0" presId="urn:microsoft.com/office/officeart/2018/2/layout/IconCircleList"/>
    <dgm:cxn modelId="{E315244B-8F00-4292-8948-46EF31C28850}" type="presOf" srcId="{008B014F-EA27-4EB6-93F2-ACCEEAE52DB2}" destId="{BB3A8A23-AC23-4760-BE7F-37E4C2EBA656}" srcOrd="0" destOrd="0" presId="urn:microsoft.com/office/officeart/2018/2/layout/IconCircleList"/>
    <dgm:cxn modelId="{AA31B76B-8FE6-4CC5-A0AD-03DE4CD6E60C}" type="presOf" srcId="{F19341CD-7041-423E-9E8E-458D009B4ADF}" destId="{B4DC8BF2-A3B6-4157-B9DE-D2ABD9F9C537}" srcOrd="0" destOrd="0" presId="urn:microsoft.com/office/officeart/2018/2/layout/IconCircleList"/>
    <dgm:cxn modelId="{0ACFB86D-CC84-4C47-BD95-9D6CD3393D79}" srcId="{71A05534-BB3C-4A4D-9CE4-E906E59EFBF2}" destId="{50DD7CE9-9E2F-45E5-8885-64916FAA06CB}" srcOrd="4" destOrd="0" parTransId="{A9FE1807-836B-407E-B79C-FE57F96142FA}" sibTransId="{A7F14468-BBF8-4C6A-92A7-A3CFEF9BCE60}"/>
    <dgm:cxn modelId="{83E7CC6F-E9E3-4C17-998C-4C461A3CA325}" type="presOf" srcId="{FE9E55B9-3D37-492B-8573-36F4A83E6C84}" destId="{961404F3-A08D-46F6-8A38-C8ECBD634BEE}" srcOrd="0" destOrd="0" presId="urn:microsoft.com/office/officeart/2018/2/layout/IconCircleList"/>
    <dgm:cxn modelId="{01FE527E-65CB-4C3A-A075-C9AE8F118236}" type="presOf" srcId="{A8A5B29D-A76B-4481-8402-798305CAB2A2}" destId="{62195A6A-5A68-49DC-9713-E4353FE59CFA}" srcOrd="0" destOrd="0" presId="urn:microsoft.com/office/officeart/2018/2/layout/IconCircleList"/>
    <dgm:cxn modelId="{813BFD84-D7B4-4675-A86E-547DC2966FE5}" srcId="{71A05534-BB3C-4A4D-9CE4-E906E59EFBF2}" destId="{A8A5B29D-A76B-4481-8402-798305CAB2A2}" srcOrd="0" destOrd="0" parTransId="{B89C4E84-A7EF-4FD3-B900-CC46F0BF7DC8}" sibTransId="{008B014F-EA27-4EB6-93F2-ACCEEAE52DB2}"/>
    <dgm:cxn modelId="{B84E5893-297B-49CE-99C7-130821C4E8E7}" srcId="{71A05534-BB3C-4A4D-9CE4-E906E59EFBF2}" destId="{FE9E55B9-3D37-492B-8573-36F4A83E6C84}" srcOrd="5" destOrd="0" parTransId="{C6823CE8-7194-4B93-8729-85163BFA06F7}" sibTransId="{92C8C724-6269-4AA9-9141-7A0E3EFD7421}"/>
    <dgm:cxn modelId="{87F8EA93-8035-40A4-8C02-69EC247A8DFC}" type="presOf" srcId="{720BE2C9-F1F7-4E96-A1F0-41A5202F2966}" destId="{E1B3CA06-1C8C-4374-9A2C-86DA2120D8D0}" srcOrd="0" destOrd="0" presId="urn:microsoft.com/office/officeart/2018/2/layout/IconCircleList"/>
    <dgm:cxn modelId="{EB6140A6-F6A9-411F-805D-0DB9FB6F7923}" type="presOf" srcId="{D85B89F8-57F3-487B-8BFC-D7A0CFD30758}" destId="{5F18EFD9-C039-4EB5-A9FD-BFB324A260B0}" srcOrd="0" destOrd="0" presId="urn:microsoft.com/office/officeart/2018/2/layout/IconCircleList"/>
    <dgm:cxn modelId="{C6D2B3C4-CB8A-4973-A2ED-57B271DFF428}" type="presOf" srcId="{3F2E0EC7-91C3-4F3B-8DA0-1F0E10764D7E}" destId="{B8B48646-A18D-484E-9DC6-7543DE9E3763}" srcOrd="0" destOrd="0" presId="urn:microsoft.com/office/officeart/2018/2/layout/IconCircleList"/>
    <dgm:cxn modelId="{1E56C1C7-EBF6-424F-8710-C39764313BCA}" type="presOf" srcId="{A7F14468-BBF8-4C6A-92A7-A3CFEF9BCE60}" destId="{06ADAFF1-6ADD-467F-88CB-220636434472}" srcOrd="0" destOrd="0" presId="urn:microsoft.com/office/officeart/2018/2/layout/IconCircleList"/>
    <dgm:cxn modelId="{7C6C8074-9EBA-4D54-BC2A-F70ADEA48876}" type="presParOf" srcId="{8346F717-DE3E-473A-9716-9D45E79FE0D0}" destId="{ED140B56-0396-4BF9-AB25-BC00A24E89E3}" srcOrd="0" destOrd="0" presId="urn:microsoft.com/office/officeart/2018/2/layout/IconCircleList"/>
    <dgm:cxn modelId="{86A7FB5F-C7CA-46BB-B930-A9137B8DCF3D}" type="presParOf" srcId="{ED140B56-0396-4BF9-AB25-BC00A24E89E3}" destId="{04B665EF-DAFB-4149-BAA0-9760F51D2A50}" srcOrd="0" destOrd="0" presId="urn:microsoft.com/office/officeart/2018/2/layout/IconCircleList"/>
    <dgm:cxn modelId="{E0D84A0F-C12A-4F07-ACAB-229C7FFEB967}" type="presParOf" srcId="{04B665EF-DAFB-4149-BAA0-9760F51D2A50}" destId="{F3AC9941-CBB2-4FD4-8CD1-798431BB4326}" srcOrd="0" destOrd="0" presId="urn:microsoft.com/office/officeart/2018/2/layout/IconCircleList"/>
    <dgm:cxn modelId="{1C09A197-F224-42D8-971F-F16AD3F01290}" type="presParOf" srcId="{04B665EF-DAFB-4149-BAA0-9760F51D2A50}" destId="{815BA752-B61C-4EBB-AF05-B8C63BA433F7}" srcOrd="1" destOrd="0" presId="urn:microsoft.com/office/officeart/2018/2/layout/IconCircleList"/>
    <dgm:cxn modelId="{C71CE236-AFF7-4211-94D8-6F1C486D30A0}" type="presParOf" srcId="{04B665EF-DAFB-4149-BAA0-9760F51D2A50}" destId="{4C03E119-1E52-49D7-8CCF-24DD29966192}" srcOrd="2" destOrd="0" presId="urn:microsoft.com/office/officeart/2018/2/layout/IconCircleList"/>
    <dgm:cxn modelId="{6F3568DF-F11D-491B-826B-51CFD75D2326}" type="presParOf" srcId="{04B665EF-DAFB-4149-BAA0-9760F51D2A50}" destId="{62195A6A-5A68-49DC-9713-E4353FE59CFA}" srcOrd="3" destOrd="0" presId="urn:microsoft.com/office/officeart/2018/2/layout/IconCircleList"/>
    <dgm:cxn modelId="{D1BC62AD-1F14-4EAE-99BF-63433409EE83}" type="presParOf" srcId="{ED140B56-0396-4BF9-AB25-BC00A24E89E3}" destId="{BB3A8A23-AC23-4760-BE7F-37E4C2EBA656}" srcOrd="1" destOrd="0" presId="urn:microsoft.com/office/officeart/2018/2/layout/IconCircleList"/>
    <dgm:cxn modelId="{4C744A47-CFD0-4E6F-A864-C15EA4E0CD6D}" type="presParOf" srcId="{ED140B56-0396-4BF9-AB25-BC00A24E89E3}" destId="{2F8D36E5-CDE5-4A0C-B70B-7D76EF5DF6BC}" srcOrd="2" destOrd="0" presId="urn:microsoft.com/office/officeart/2018/2/layout/IconCircleList"/>
    <dgm:cxn modelId="{C5486B86-6708-4DE9-A62D-A8F1EDACFD23}" type="presParOf" srcId="{2F8D36E5-CDE5-4A0C-B70B-7D76EF5DF6BC}" destId="{921A639D-F9F1-480D-A35E-CEE90BCA7DD8}" srcOrd="0" destOrd="0" presId="urn:microsoft.com/office/officeart/2018/2/layout/IconCircleList"/>
    <dgm:cxn modelId="{19915D0C-C6A5-48CF-BFF7-55726610867B}" type="presParOf" srcId="{2F8D36E5-CDE5-4A0C-B70B-7D76EF5DF6BC}" destId="{21E68E85-87B8-4AE3-B3D6-8B70D4C27CD2}" srcOrd="1" destOrd="0" presId="urn:microsoft.com/office/officeart/2018/2/layout/IconCircleList"/>
    <dgm:cxn modelId="{7095C725-5321-4CF6-A10D-2DED91425AAB}" type="presParOf" srcId="{2F8D36E5-CDE5-4A0C-B70B-7D76EF5DF6BC}" destId="{9B573042-A923-491F-AD15-09AE9291534F}" srcOrd="2" destOrd="0" presId="urn:microsoft.com/office/officeart/2018/2/layout/IconCircleList"/>
    <dgm:cxn modelId="{A4A5DB34-91CF-4695-959E-D30C3FD16831}" type="presParOf" srcId="{2F8D36E5-CDE5-4A0C-B70B-7D76EF5DF6BC}" destId="{B8B48646-A18D-484E-9DC6-7543DE9E3763}" srcOrd="3" destOrd="0" presId="urn:microsoft.com/office/officeart/2018/2/layout/IconCircleList"/>
    <dgm:cxn modelId="{6D9465A7-B4C9-4144-ABF7-D11E5AFA9E1E}" type="presParOf" srcId="{ED140B56-0396-4BF9-AB25-BC00A24E89E3}" destId="{5F18EFD9-C039-4EB5-A9FD-BFB324A260B0}" srcOrd="3" destOrd="0" presId="urn:microsoft.com/office/officeart/2018/2/layout/IconCircleList"/>
    <dgm:cxn modelId="{0D08E47A-AA5A-4680-BD4F-DBC93C5AEEFC}" type="presParOf" srcId="{ED140B56-0396-4BF9-AB25-BC00A24E89E3}" destId="{5E475C8F-0FF4-43B9-8F7D-9FE3389E23B8}" srcOrd="4" destOrd="0" presId="urn:microsoft.com/office/officeart/2018/2/layout/IconCircleList"/>
    <dgm:cxn modelId="{105E0BD1-C646-41A1-BDC2-F8E1EC235AB4}" type="presParOf" srcId="{5E475C8F-0FF4-43B9-8F7D-9FE3389E23B8}" destId="{7E4D3A7E-64FA-46E3-972C-58B5E67C3FB8}" srcOrd="0" destOrd="0" presId="urn:microsoft.com/office/officeart/2018/2/layout/IconCircleList"/>
    <dgm:cxn modelId="{22129BF6-1067-455C-9D3F-12399BF52630}" type="presParOf" srcId="{5E475C8F-0FF4-43B9-8F7D-9FE3389E23B8}" destId="{34D0D141-1E68-4B62-94B0-414742D35C65}" srcOrd="1" destOrd="0" presId="urn:microsoft.com/office/officeart/2018/2/layout/IconCircleList"/>
    <dgm:cxn modelId="{8F0DA5A0-007C-4A1E-9757-C1735CD583CB}" type="presParOf" srcId="{5E475C8F-0FF4-43B9-8F7D-9FE3389E23B8}" destId="{3ACDCD5B-DB85-4C35-9606-9C62E392032F}" srcOrd="2" destOrd="0" presId="urn:microsoft.com/office/officeart/2018/2/layout/IconCircleList"/>
    <dgm:cxn modelId="{C3601C19-1F30-4BBA-8481-765AF0486B0B}" type="presParOf" srcId="{5E475C8F-0FF4-43B9-8F7D-9FE3389E23B8}" destId="{B4DC8BF2-A3B6-4157-B9DE-D2ABD9F9C537}" srcOrd="3" destOrd="0" presId="urn:microsoft.com/office/officeart/2018/2/layout/IconCircleList"/>
    <dgm:cxn modelId="{0B8AD2A0-C9EB-4737-B577-E84E0C5EB98F}" type="presParOf" srcId="{ED140B56-0396-4BF9-AB25-BC00A24E89E3}" destId="{80B514F6-967F-4575-9DEC-9C634499B7FA}" srcOrd="5" destOrd="0" presId="urn:microsoft.com/office/officeart/2018/2/layout/IconCircleList"/>
    <dgm:cxn modelId="{34824630-A2BD-42B1-A723-7E34881651DA}" type="presParOf" srcId="{ED140B56-0396-4BF9-AB25-BC00A24E89E3}" destId="{F18C00F4-2E94-4D40-95B9-8779AAB97F11}" srcOrd="6" destOrd="0" presId="urn:microsoft.com/office/officeart/2018/2/layout/IconCircleList"/>
    <dgm:cxn modelId="{95DCDE9B-0D31-465C-A013-8B288BA09B76}" type="presParOf" srcId="{F18C00F4-2E94-4D40-95B9-8779AAB97F11}" destId="{768406E2-ACD7-4EFB-998B-19A1DCE3625D}" srcOrd="0" destOrd="0" presId="urn:microsoft.com/office/officeart/2018/2/layout/IconCircleList"/>
    <dgm:cxn modelId="{CAD8FB12-7754-4ADA-9B1E-95F4ACBC9DD3}" type="presParOf" srcId="{F18C00F4-2E94-4D40-95B9-8779AAB97F11}" destId="{0CB17B02-E1AE-4AED-B5A0-E1DDDBD94EDC}" srcOrd="1" destOrd="0" presId="urn:microsoft.com/office/officeart/2018/2/layout/IconCircleList"/>
    <dgm:cxn modelId="{D5D96D8D-9823-4D2F-8EC7-D1B62D63B1C2}" type="presParOf" srcId="{F18C00F4-2E94-4D40-95B9-8779AAB97F11}" destId="{D889FF27-5782-4DDC-9EA7-CEDA747324FB}" srcOrd="2" destOrd="0" presId="urn:microsoft.com/office/officeart/2018/2/layout/IconCircleList"/>
    <dgm:cxn modelId="{C9943A42-6E99-473D-81A9-DC6822DE0244}" type="presParOf" srcId="{F18C00F4-2E94-4D40-95B9-8779AAB97F11}" destId="{13822A11-4840-4F2B-8562-56DD7EEC7A2A}" srcOrd="3" destOrd="0" presId="urn:microsoft.com/office/officeart/2018/2/layout/IconCircleList"/>
    <dgm:cxn modelId="{698958E2-4D15-4B11-8F8D-F02DD5610659}" type="presParOf" srcId="{ED140B56-0396-4BF9-AB25-BC00A24E89E3}" destId="{E1B3CA06-1C8C-4374-9A2C-86DA2120D8D0}" srcOrd="7" destOrd="0" presId="urn:microsoft.com/office/officeart/2018/2/layout/IconCircleList"/>
    <dgm:cxn modelId="{E59A135B-FC67-493F-A154-449D2DFCF213}" type="presParOf" srcId="{ED140B56-0396-4BF9-AB25-BC00A24E89E3}" destId="{6904B458-906E-4CF8-86D7-BEAE909C764C}" srcOrd="8" destOrd="0" presId="urn:microsoft.com/office/officeart/2018/2/layout/IconCircleList"/>
    <dgm:cxn modelId="{A3826CF7-E541-4D69-97DD-DC9B94DA11E9}" type="presParOf" srcId="{6904B458-906E-4CF8-86D7-BEAE909C764C}" destId="{A0925C97-7A3F-4252-A07B-9DBE52B33151}" srcOrd="0" destOrd="0" presId="urn:microsoft.com/office/officeart/2018/2/layout/IconCircleList"/>
    <dgm:cxn modelId="{F6FDC0EF-3130-4EE1-ADC3-21CD768E5571}" type="presParOf" srcId="{6904B458-906E-4CF8-86D7-BEAE909C764C}" destId="{17515CA0-9353-453E-8B61-4D5E6505EDC3}" srcOrd="1" destOrd="0" presId="urn:microsoft.com/office/officeart/2018/2/layout/IconCircleList"/>
    <dgm:cxn modelId="{D67647E9-47DB-4ECA-B05F-8805CCB8EA96}" type="presParOf" srcId="{6904B458-906E-4CF8-86D7-BEAE909C764C}" destId="{143AA7D8-385D-4ADE-80E8-4B22E3AEAFDA}" srcOrd="2" destOrd="0" presId="urn:microsoft.com/office/officeart/2018/2/layout/IconCircleList"/>
    <dgm:cxn modelId="{4A708596-3775-4885-B7CA-FF3E3B70247F}" type="presParOf" srcId="{6904B458-906E-4CF8-86D7-BEAE909C764C}" destId="{3722FE82-8552-4DFE-8448-07533207FD7F}" srcOrd="3" destOrd="0" presId="urn:microsoft.com/office/officeart/2018/2/layout/IconCircleList"/>
    <dgm:cxn modelId="{03CAC0BA-F890-4092-A606-1E22486FDC44}" type="presParOf" srcId="{ED140B56-0396-4BF9-AB25-BC00A24E89E3}" destId="{06ADAFF1-6ADD-467F-88CB-220636434472}" srcOrd="9" destOrd="0" presId="urn:microsoft.com/office/officeart/2018/2/layout/IconCircleList"/>
    <dgm:cxn modelId="{9A5CB495-C660-489B-9F41-E14FCD680A96}" type="presParOf" srcId="{ED140B56-0396-4BF9-AB25-BC00A24E89E3}" destId="{5115B474-1BD4-48B8-8CD2-BE94F8F1E5AE}" srcOrd="10" destOrd="0" presId="urn:microsoft.com/office/officeart/2018/2/layout/IconCircleList"/>
    <dgm:cxn modelId="{45F8ADE1-8D70-48E2-81C2-B91B7C58F593}" type="presParOf" srcId="{5115B474-1BD4-48B8-8CD2-BE94F8F1E5AE}" destId="{BAEDD47F-CE07-46A6-BF79-43FBB87CB659}" srcOrd="0" destOrd="0" presId="urn:microsoft.com/office/officeart/2018/2/layout/IconCircleList"/>
    <dgm:cxn modelId="{6C1AD807-1501-4A4D-86D8-0ECA26DA3E34}" type="presParOf" srcId="{5115B474-1BD4-48B8-8CD2-BE94F8F1E5AE}" destId="{287007FA-1E95-458E-8E68-609DCCCA474C}" srcOrd="1" destOrd="0" presId="urn:microsoft.com/office/officeart/2018/2/layout/IconCircleList"/>
    <dgm:cxn modelId="{A3D1250D-C475-4FF6-A546-763DAC04B0AF}" type="presParOf" srcId="{5115B474-1BD4-48B8-8CD2-BE94F8F1E5AE}" destId="{3A54EC24-3915-4D84-BEA9-6DDB8216C339}" srcOrd="2" destOrd="0" presId="urn:microsoft.com/office/officeart/2018/2/layout/IconCircleList"/>
    <dgm:cxn modelId="{51118F21-4F57-4E5E-923B-91995CF26445}" type="presParOf" srcId="{5115B474-1BD4-48B8-8CD2-BE94F8F1E5AE}" destId="{961404F3-A08D-46F6-8A38-C8ECBD634BEE}" srcOrd="3" destOrd="0" presId="urn:microsoft.com/office/officeart/2018/2/layout/IconCircleList"/>
    <dgm:cxn modelId="{16A64160-4BD9-4FD1-8322-A4A2188E6EC1}" type="presParOf" srcId="{ED140B56-0396-4BF9-AB25-BC00A24E89E3}" destId="{03BD253C-81A1-4746-A52B-039DAA2B9372}" srcOrd="11" destOrd="0" presId="urn:microsoft.com/office/officeart/2018/2/layout/IconCircleList"/>
    <dgm:cxn modelId="{4FD3B487-D2DC-4386-8DBE-4E083C6CFE18}" type="presParOf" srcId="{ED140B56-0396-4BF9-AB25-BC00A24E89E3}" destId="{19111727-E40B-4679-A83E-0456AF37E937}" srcOrd="12" destOrd="0" presId="urn:microsoft.com/office/officeart/2018/2/layout/IconCircleList"/>
    <dgm:cxn modelId="{E19F0FAC-529C-439E-8920-0952C27C33C1}" type="presParOf" srcId="{19111727-E40B-4679-A83E-0456AF37E937}" destId="{8A75FF1E-EB8A-481B-9AF3-D9E16FEBC4B1}" srcOrd="0" destOrd="0" presId="urn:microsoft.com/office/officeart/2018/2/layout/IconCircleList"/>
    <dgm:cxn modelId="{DBD21029-7BD4-4307-90D8-7FB2921FE7E7}" type="presParOf" srcId="{19111727-E40B-4679-A83E-0456AF37E937}" destId="{AE9522FB-B1DB-463C-809B-046FB1D395F7}" srcOrd="1" destOrd="0" presId="urn:microsoft.com/office/officeart/2018/2/layout/IconCircleList"/>
    <dgm:cxn modelId="{E7B7035F-0508-489B-916F-EEBBF6794682}" type="presParOf" srcId="{19111727-E40B-4679-A83E-0456AF37E937}" destId="{8C678C1A-BDDD-41FF-BDAC-9C7CEF51CE03}" srcOrd="2" destOrd="0" presId="urn:microsoft.com/office/officeart/2018/2/layout/IconCircleList"/>
    <dgm:cxn modelId="{79B57513-03B7-4016-882E-6713D32A0B56}" type="presParOf" srcId="{19111727-E40B-4679-A83E-0456AF37E937}" destId="{F6FEB22E-DB1F-4890-AFCD-01C97134F32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5F64D4-F92D-445E-8AA3-394D9ED1F6D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FEBFD38-7E87-45A8-AE86-6ECB5DBF4142}">
      <dgm:prSet/>
      <dgm:spPr/>
      <dgm:t>
        <a:bodyPr/>
        <a:lstStyle/>
        <a:p>
          <a:r>
            <a:rPr lang="en-US" dirty="0"/>
            <a:t>When private and external costs are brought together and accounted for, we have social costs. </a:t>
          </a:r>
        </a:p>
      </dgm:t>
    </dgm:pt>
    <dgm:pt modelId="{C88C5706-B613-42F7-BB0B-90796950B1AD}" type="parTrans" cxnId="{ACC4067C-E85C-43E1-BAD1-095F07760C16}">
      <dgm:prSet/>
      <dgm:spPr/>
      <dgm:t>
        <a:bodyPr/>
        <a:lstStyle/>
        <a:p>
          <a:endParaRPr lang="en-US"/>
        </a:p>
      </dgm:t>
    </dgm:pt>
    <dgm:pt modelId="{018DDCEA-0A46-4993-97DC-C737CB7B2AAC}" type="sibTrans" cxnId="{ACC4067C-E85C-43E1-BAD1-095F07760C16}">
      <dgm:prSet/>
      <dgm:spPr/>
      <dgm:t>
        <a:bodyPr/>
        <a:lstStyle/>
        <a:p>
          <a:endParaRPr lang="en-US"/>
        </a:p>
      </dgm:t>
    </dgm:pt>
    <dgm:pt modelId="{D80CC2C2-2956-4C1F-B37E-BD490F965A0D}">
      <dgm:prSet/>
      <dgm:spPr/>
      <dgm:t>
        <a:bodyPr/>
        <a:lstStyle/>
        <a:p>
          <a:r>
            <a:rPr lang="en-US" dirty="0"/>
            <a:t>When SOCIAL COSTS are reflected in business profit and loss statements (Income Statement) and  decision making and in consumer decision-making, then we are more likely to have a socially efficient market and less probability of market failure.    </a:t>
          </a:r>
        </a:p>
      </dgm:t>
    </dgm:pt>
    <dgm:pt modelId="{29659BAD-F8DA-474F-8828-3F0B7C8AA27C}" type="parTrans" cxnId="{9495BDCF-5304-4025-8E9F-29C90AD1356D}">
      <dgm:prSet/>
      <dgm:spPr/>
      <dgm:t>
        <a:bodyPr/>
        <a:lstStyle/>
        <a:p>
          <a:endParaRPr lang="en-US"/>
        </a:p>
      </dgm:t>
    </dgm:pt>
    <dgm:pt modelId="{8F8F3ACF-B7A1-4C6E-BC9C-5ABC03B55608}" type="sibTrans" cxnId="{9495BDCF-5304-4025-8E9F-29C90AD1356D}">
      <dgm:prSet/>
      <dgm:spPr/>
      <dgm:t>
        <a:bodyPr/>
        <a:lstStyle/>
        <a:p>
          <a:endParaRPr lang="en-US"/>
        </a:p>
      </dgm:t>
    </dgm:pt>
    <dgm:pt modelId="{394DC097-2F6A-4088-BCD2-3756AD7D3426}" type="pres">
      <dgm:prSet presAssocID="{CB5F64D4-F92D-445E-8AA3-394D9ED1F6DE}" presName="root" presStyleCnt="0">
        <dgm:presLayoutVars>
          <dgm:dir/>
          <dgm:resizeHandles val="exact"/>
        </dgm:presLayoutVars>
      </dgm:prSet>
      <dgm:spPr/>
    </dgm:pt>
    <dgm:pt modelId="{17C7F6D8-7010-462C-8F1C-D42F58997B00}" type="pres">
      <dgm:prSet presAssocID="{1FEBFD38-7E87-45A8-AE86-6ECB5DBF4142}" presName="compNode" presStyleCnt="0"/>
      <dgm:spPr/>
    </dgm:pt>
    <dgm:pt modelId="{4DE75BB9-F507-4DA6-A1A8-40CDB2FA3C1D}" type="pres">
      <dgm:prSet presAssocID="{1FEBFD38-7E87-45A8-AE86-6ECB5DBF4142}" presName="bgRect" presStyleLbl="bgShp" presStyleIdx="0" presStyleCnt="2"/>
      <dgm:spPr/>
    </dgm:pt>
    <dgm:pt modelId="{22E6FC5C-0DFF-4306-8682-2B1A44A54FD9}" type="pres">
      <dgm:prSet presAssocID="{1FEBFD38-7E87-45A8-AE86-6ECB5DBF41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uro"/>
        </a:ext>
      </dgm:extLst>
    </dgm:pt>
    <dgm:pt modelId="{CC5A1569-5D76-4C5C-8E3D-FFF40D2AA3F3}" type="pres">
      <dgm:prSet presAssocID="{1FEBFD38-7E87-45A8-AE86-6ECB5DBF4142}" presName="spaceRect" presStyleCnt="0"/>
      <dgm:spPr/>
    </dgm:pt>
    <dgm:pt modelId="{C93C9904-2D6A-4462-8C41-39A12E815349}" type="pres">
      <dgm:prSet presAssocID="{1FEBFD38-7E87-45A8-AE86-6ECB5DBF4142}" presName="parTx" presStyleLbl="revTx" presStyleIdx="0" presStyleCnt="2">
        <dgm:presLayoutVars>
          <dgm:chMax val="0"/>
          <dgm:chPref val="0"/>
        </dgm:presLayoutVars>
      </dgm:prSet>
      <dgm:spPr/>
    </dgm:pt>
    <dgm:pt modelId="{D87CF296-67CD-4EBE-9183-420C8AB0E572}" type="pres">
      <dgm:prSet presAssocID="{018DDCEA-0A46-4993-97DC-C737CB7B2AAC}" presName="sibTrans" presStyleCnt="0"/>
      <dgm:spPr/>
    </dgm:pt>
    <dgm:pt modelId="{9CE46056-1F70-4243-8B42-D2EDD8A07EA6}" type="pres">
      <dgm:prSet presAssocID="{D80CC2C2-2956-4C1F-B37E-BD490F965A0D}" presName="compNode" presStyleCnt="0"/>
      <dgm:spPr/>
    </dgm:pt>
    <dgm:pt modelId="{6A9B45CD-F129-4DD2-BADA-02B10CBF184A}" type="pres">
      <dgm:prSet presAssocID="{D80CC2C2-2956-4C1F-B37E-BD490F965A0D}" presName="bgRect" presStyleLbl="bgShp" presStyleIdx="1" presStyleCnt="2"/>
      <dgm:spPr/>
    </dgm:pt>
    <dgm:pt modelId="{E6CC70F0-4433-4DAB-8D6C-42BCB665F476}" type="pres">
      <dgm:prSet presAssocID="{D80CC2C2-2956-4C1F-B37E-BD490F965A0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5C685F63-2E76-48F6-AB92-71DC865671A4}" type="pres">
      <dgm:prSet presAssocID="{D80CC2C2-2956-4C1F-B37E-BD490F965A0D}" presName="spaceRect" presStyleCnt="0"/>
      <dgm:spPr/>
    </dgm:pt>
    <dgm:pt modelId="{E0150B82-319D-4361-8756-C57F21364C2C}" type="pres">
      <dgm:prSet presAssocID="{D80CC2C2-2956-4C1F-B37E-BD490F965A0D}" presName="parTx" presStyleLbl="revTx" presStyleIdx="1" presStyleCnt="2">
        <dgm:presLayoutVars>
          <dgm:chMax val="0"/>
          <dgm:chPref val="0"/>
        </dgm:presLayoutVars>
      </dgm:prSet>
      <dgm:spPr/>
    </dgm:pt>
  </dgm:ptLst>
  <dgm:cxnLst>
    <dgm:cxn modelId="{657ABA02-B1E0-4C49-824B-364183018C42}" type="presOf" srcId="{CB5F64D4-F92D-445E-8AA3-394D9ED1F6DE}" destId="{394DC097-2F6A-4088-BCD2-3756AD7D3426}" srcOrd="0" destOrd="0" presId="urn:microsoft.com/office/officeart/2018/2/layout/IconVerticalSolidList"/>
    <dgm:cxn modelId="{D8D9A02B-BE7B-4577-BE8B-4628ED813601}" type="presOf" srcId="{D80CC2C2-2956-4C1F-B37E-BD490F965A0D}" destId="{E0150B82-319D-4361-8756-C57F21364C2C}" srcOrd="0" destOrd="0" presId="urn:microsoft.com/office/officeart/2018/2/layout/IconVerticalSolidList"/>
    <dgm:cxn modelId="{ACC4067C-E85C-43E1-BAD1-095F07760C16}" srcId="{CB5F64D4-F92D-445E-8AA3-394D9ED1F6DE}" destId="{1FEBFD38-7E87-45A8-AE86-6ECB5DBF4142}" srcOrd="0" destOrd="0" parTransId="{C88C5706-B613-42F7-BB0B-90796950B1AD}" sibTransId="{018DDCEA-0A46-4993-97DC-C737CB7B2AAC}"/>
    <dgm:cxn modelId="{9495BDCF-5304-4025-8E9F-29C90AD1356D}" srcId="{CB5F64D4-F92D-445E-8AA3-394D9ED1F6DE}" destId="{D80CC2C2-2956-4C1F-B37E-BD490F965A0D}" srcOrd="1" destOrd="0" parTransId="{29659BAD-F8DA-474F-8828-3F0B7C8AA27C}" sibTransId="{8F8F3ACF-B7A1-4C6E-BC9C-5ABC03B55608}"/>
    <dgm:cxn modelId="{C6D1A1FD-3421-442E-B08F-B62663D11AF3}" type="presOf" srcId="{1FEBFD38-7E87-45A8-AE86-6ECB5DBF4142}" destId="{C93C9904-2D6A-4462-8C41-39A12E815349}" srcOrd="0" destOrd="0" presId="urn:microsoft.com/office/officeart/2018/2/layout/IconVerticalSolidList"/>
    <dgm:cxn modelId="{0130A0B9-DA4C-44FA-9D66-D7687B2B8784}" type="presParOf" srcId="{394DC097-2F6A-4088-BCD2-3756AD7D3426}" destId="{17C7F6D8-7010-462C-8F1C-D42F58997B00}" srcOrd="0" destOrd="0" presId="urn:microsoft.com/office/officeart/2018/2/layout/IconVerticalSolidList"/>
    <dgm:cxn modelId="{DD147B61-29F8-4988-A0F8-40E4A31C67BD}" type="presParOf" srcId="{17C7F6D8-7010-462C-8F1C-D42F58997B00}" destId="{4DE75BB9-F507-4DA6-A1A8-40CDB2FA3C1D}" srcOrd="0" destOrd="0" presId="urn:microsoft.com/office/officeart/2018/2/layout/IconVerticalSolidList"/>
    <dgm:cxn modelId="{253266A8-A407-4924-BF50-C704DFD5D84D}" type="presParOf" srcId="{17C7F6D8-7010-462C-8F1C-D42F58997B00}" destId="{22E6FC5C-0DFF-4306-8682-2B1A44A54FD9}" srcOrd="1" destOrd="0" presId="urn:microsoft.com/office/officeart/2018/2/layout/IconVerticalSolidList"/>
    <dgm:cxn modelId="{41872CA3-B614-4021-A15A-DBBC8A963A64}" type="presParOf" srcId="{17C7F6D8-7010-462C-8F1C-D42F58997B00}" destId="{CC5A1569-5D76-4C5C-8E3D-FFF40D2AA3F3}" srcOrd="2" destOrd="0" presId="urn:microsoft.com/office/officeart/2018/2/layout/IconVerticalSolidList"/>
    <dgm:cxn modelId="{AB8F0604-483B-423D-89D3-A1A9AC9B83BA}" type="presParOf" srcId="{17C7F6D8-7010-462C-8F1C-D42F58997B00}" destId="{C93C9904-2D6A-4462-8C41-39A12E815349}" srcOrd="3" destOrd="0" presId="urn:microsoft.com/office/officeart/2018/2/layout/IconVerticalSolidList"/>
    <dgm:cxn modelId="{416DBAC5-C697-4354-99C0-1D0B7B08770D}" type="presParOf" srcId="{394DC097-2F6A-4088-BCD2-3756AD7D3426}" destId="{D87CF296-67CD-4EBE-9183-420C8AB0E572}" srcOrd="1" destOrd="0" presId="urn:microsoft.com/office/officeart/2018/2/layout/IconVerticalSolidList"/>
    <dgm:cxn modelId="{5EA03F0E-7DDA-4C3E-8216-096A4200ABE0}" type="presParOf" srcId="{394DC097-2F6A-4088-BCD2-3756AD7D3426}" destId="{9CE46056-1F70-4243-8B42-D2EDD8A07EA6}" srcOrd="2" destOrd="0" presId="urn:microsoft.com/office/officeart/2018/2/layout/IconVerticalSolidList"/>
    <dgm:cxn modelId="{3B1E3AE6-2C8B-47C2-A33F-4EC8403C79B6}" type="presParOf" srcId="{9CE46056-1F70-4243-8B42-D2EDD8A07EA6}" destId="{6A9B45CD-F129-4DD2-BADA-02B10CBF184A}" srcOrd="0" destOrd="0" presId="urn:microsoft.com/office/officeart/2018/2/layout/IconVerticalSolidList"/>
    <dgm:cxn modelId="{9EF743CE-D1E8-46F2-8365-480F4E802F2B}" type="presParOf" srcId="{9CE46056-1F70-4243-8B42-D2EDD8A07EA6}" destId="{E6CC70F0-4433-4DAB-8D6C-42BCB665F476}" srcOrd="1" destOrd="0" presId="urn:microsoft.com/office/officeart/2018/2/layout/IconVerticalSolidList"/>
    <dgm:cxn modelId="{A737DE5D-53AF-4880-9E22-5D80ADF97728}" type="presParOf" srcId="{9CE46056-1F70-4243-8B42-D2EDD8A07EA6}" destId="{5C685F63-2E76-48F6-AB92-71DC865671A4}" srcOrd="2" destOrd="0" presId="urn:microsoft.com/office/officeart/2018/2/layout/IconVerticalSolidList"/>
    <dgm:cxn modelId="{37EDF41E-8442-4932-A0AD-F801B5DAD529}" type="presParOf" srcId="{9CE46056-1F70-4243-8B42-D2EDD8A07EA6}" destId="{E0150B82-319D-4361-8756-C57F21364C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E5FC5A-93D5-47C7-B1C1-6846E5F256CC}"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A0B5E1F-B2BF-4AE2-B653-63DD9EA6D032}">
      <dgm:prSet/>
      <dgm:spPr/>
      <dgm:t>
        <a:bodyPr/>
        <a:lstStyle/>
        <a:p>
          <a:r>
            <a:rPr lang="en-US" dirty="0"/>
            <a:t>Private benefits are the benefits experienced by the consumer from buying or consuming the good . </a:t>
          </a:r>
        </a:p>
      </dgm:t>
    </dgm:pt>
    <dgm:pt modelId="{D7EDD824-C13A-4D3F-9ED3-3D428D61AED4}" type="parTrans" cxnId="{9C2DA3CA-C8F2-40B5-9E2C-EE63F0E2C5A2}">
      <dgm:prSet/>
      <dgm:spPr/>
      <dgm:t>
        <a:bodyPr/>
        <a:lstStyle/>
        <a:p>
          <a:endParaRPr lang="en-US"/>
        </a:p>
      </dgm:t>
    </dgm:pt>
    <dgm:pt modelId="{73DBB727-4427-4846-A92B-374C53E8E0FF}" type="sibTrans" cxnId="{9C2DA3CA-C8F2-40B5-9E2C-EE63F0E2C5A2}">
      <dgm:prSet/>
      <dgm:spPr/>
      <dgm:t>
        <a:bodyPr/>
        <a:lstStyle/>
        <a:p>
          <a:endParaRPr lang="en-US" dirty="0"/>
        </a:p>
      </dgm:t>
    </dgm:pt>
    <dgm:pt modelId="{C6F3BF0D-667D-4248-BD46-0E9891749795}">
      <dgm:prSet/>
      <dgm:spPr/>
      <dgm:t>
        <a:bodyPr/>
        <a:lstStyle/>
        <a:p>
          <a:r>
            <a:rPr lang="en-US" dirty="0"/>
            <a:t>Example: Mr. D buys a car because because it gives him aesthetic satisfaction, allows him to travel conveniently between point A &amp; B,  and is economical on fuel. </a:t>
          </a:r>
        </a:p>
      </dgm:t>
    </dgm:pt>
    <dgm:pt modelId="{1D13F298-0B1C-4860-A0D0-0F6F787F3822}" type="parTrans" cxnId="{5679CA8F-F85A-4AFC-80CE-8EF7B6AE346A}">
      <dgm:prSet/>
      <dgm:spPr/>
      <dgm:t>
        <a:bodyPr/>
        <a:lstStyle/>
        <a:p>
          <a:endParaRPr lang="en-US"/>
        </a:p>
      </dgm:t>
    </dgm:pt>
    <dgm:pt modelId="{3181EE6C-9BDF-44E8-B898-B195E4AFE3BD}" type="sibTrans" cxnId="{5679CA8F-F85A-4AFC-80CE-8EF7B6AE346A}">
      <dgm:prSet/>
      <dgm:spPr/>
      <dgm:t>
        <a:bodyPr/>
        <a:lstStyle/>
        <a:p>
          <a:endParaRPr lang="en-US" dirty="0"/>
        </a:p>
      </dgm:t>
    </dgm:pt>
    <dgm:pt modelId="{BD745E43-BC3D-4B06-B9B1-12F58AFC496B}">
      <dgm:prSet/>
      <dgm:spPr/>
      <dgm:t>
        <a:bodyPr/>
        <a:lstStyle/>
        <a:p>
          <a:r>
            <a:rPr lang="en-US" dirty="0"/>
            <a:t>Social Benefits are the addition of private benefits and externa benefits (of production and consumption)  that the individual or consumer enjoys. </a:t>
          </a:r>
        </a:p>
      </dgm:t>
    </dgm:pt>
    <dgm:pt modelId="{D6A5FC60-D975-472A-8A9C-E5BA750A5252}" type="parTrans" cxnId="{D93374BB-AB9C-4025-AB9A-27987A79CA5A}">
      <dgm:prSet/>
      <dgm:spPr/>
      <dgm:t>
        <a:bodyPr/>
        <a:lstStyle/>
        <a:p>
          <a:endParaRPr lang="en-US"/>
        </a:p>
      </dgm:t>
    </dgm:pt>
    <dgm:pt modelId="{E7AF5DCF-0144-4670-BF1A-C78F8F6F681A}" type="sibTrans" cxnId="{D93374BB-AB9C-4025-AB9A-27987A79CA5A}">
      <dgm:prSet/>
      <dgm:spPr/>
      <dgm:t>
        <a:bodyPr/>
        <a:lstStyle/>
        <a:p>
          <a:endParaRPr lang="en-US" dirty="0"/>
        </a:p>
      </dgm:t>
    </dgm:pt>
    <dgm:pt modelId="{45BAD819-6A63-4798-A75F-30991C3EDE8A}">
      <dgm:prSet/>
      <dgm:spPr/>
      <dgm:t>
        <a:bodyPr/>
        <a:lstStyle/>
        <a:p>
          <a:r>
            <a:rPr lang="en-US" dirty="0"/>
            <a:t>Example: Sally gives up her car journey to work and bikes to work. Her private benefits are less petrol charges (£5 + £10) and parking fees, her external benefit is not paying the congestion charge (£10) (£5 +£10 +£10 = £25) </a:t>
          </a:r>
        </a:p>
      </dgm:t>
    </dgm:pt>
    <dgm:pt modelId="{26473AAD-36FF-425D-AC88-EAD7A5560868}" type="parTrans" cxnId="{83167059-3BCA-4238-AAB2-DE9762938489}">
      <dgm:prSet/>
      <dgm:spPr/>
      <dgm:t>
        <a:bodyPr/>
        <a:lstStyle/>
        <a:p>
          <a:endParaRPr lang="en-US"/>
        </a:p>
      </dgm:t>
    </dgm:pt>
    <dgm:pt modelId="{D9ADE5E9-A958-4303-B35D-D2B666C3F077}" type="sibTrans" cxnId="{83167059-3BCA-4238-AAB2-DE9762938489}">
      <dgm:prSet/>
      <dgm:spPr/>
      <dgm:t>
        <a:bodyPr/>
        <a:lstStyle/>
        <a:p>
          <a:endParaRPr lang="en-US" dirty="0"/>
        </a:p>
      </dgm:t>
    </dgm:pt>
    <dgm:pt modelId="{70DE8065-4971-447A-99F6-31BCE16F9B0D}">
      <dgm:prSet/>
      <dgm:spPr/>
      <dgm:t>
        <a:bodyPr/>
        <a:lstStyle/>
        <a:p>
          <a:r>
            <a:rPr lang="en-US" b="1" dirty="0"/>
            <a:t>Therefore her Social Benefit is £25.  </a:t>
          </a:r>
          <a:endParaRPr lang="en-US" dirty="0"/>
        </a:p>
      </dgm:t>
    </dgm:pt>
    <dgm:pt modelId="{7B1AF507-F455-48B9-BC26-D7596726F8E2}" type="parTrans" cxnId="{8D669F64-F07E-4A73-BAC9-FBA3C8649D7A}">
      <dgm:prSet/>
      <dgm:spPr/>
      <dgm:t>
        <a:bodyPr/>
        <a:lstStyle/>
        <a:p>
          <a:endParaRPr lang="en-US"/>
        </a:p>
      </dgm:t>
    </dgm:pt>
    <dgm:pt modelId="{B1386E2A-D631-4AF2-B764-57DF52E25724}" type="sibTrans" cxnId="{8D669F64-F07E-4A73-BAC9-FBA3C8649D7A}">
      <dgm:prSet/>
      <dgm:spPr/>
      <dgm:t>
        <a:bodyPr/>
        <a:lstStyle/>
        <a:p>
          <a:endParaRPr lang="en-US"/>
        </a:p>
      </dgm:t>
    </dgm:pt>
    <dgm:pt modelId="{CBE15298-B8A1-8D45-9225-FC0B7DE123BD}" type="pres">
      <dgm:prSet presAssocID="{0FE5FC5A-93D5-47C7-B1C1-6846E5F256CC}" presName="outerComposite" presStyleCnt="0">
        <dgm:presLayoutVars>
          <dgm:chMax val="5"/>
          <dgm:dir/>
          <dgm:resizeHandles val="exact"/>
        </dgm:presLayoutVars>
      </dgm:prSet>
      <dgm:spPr/>
    </dgm:pt>
    <dgm:pt modelId="{C5546705-174D-624C-94DB-B34760835C2E}" type="pres">
      <dgm:prSet presAssocID="{0FE5FC5A-93D5-47C7-B1C1-6846E5F256CC}" presName="dummyMaxCanvas" presStyleCnt="0">
        <dgm:presLayoutVars/>
      </dgm:prSet>
      <dgm:spPr/>
    </dgm:pt>
    <dgm:pt modelId="{0E8F58E5-3535-A443-A03F-428B9A4AFBEC}" type="pres">
      <dgm:prSet presAssocID="{0FE5FC5A-93D5-47C7-B1C1-6846E5F256CC}" presName="FiveNodes_1" presStyleLbl="node1" presStyleIdx="0" presStyleCnt="5">
        <dgm:presLayoutVars>
          <dgm:bulletEnabled val="1"/>
        </dgm:presLayoutVars>
      </dgm:prSet>
      <dgm:spPr/>
    </dgm:pt>
    <dgm:pt modelId="{E0A5D694-C951-3643-A83F-97B5205EDDB1}" type="pres">
      <dgm:prSet presAssocID="{0FE5FC5A-93D5-47C7-B1C1-6846E5F256CC}" presName="FiveNodes_2" presStyleLbl="node1" presStyleIdx="1" presStyleCnt="5">
        <dgm:presLayoutVars>
          <dgm:bulletEnabled val="1"/>
        </dgm:presLayoutVars>
      </dgm:prSet>
      <dgm:spPr/>
    </dgm:pt>
    <dgm:pt modelId="{3F967A58-9D97-D849-B2C7-A5F1B17C64EC}" type="pres">
      <dgm:prSet presAssocID="{0FE5FC5A-93D5-47C7-B1C1-6846E5F256CC}" presName="FiveNodes_3" presStyleLbl="node1" presStyleIdx="2" presStyleCnt="5">
        <dgm:presLayoutVars>
          <dgm:bulletEnabled val="1"/>
        </dgm:presLayoutVars>
      </dgm:prSet>
      <dgm:spPr/>
    </dgm:pt>
    <dgm:pt modelId="{21C9E5F4-B0F6-B441-8576-9C4015463BCB}" type="pres">
      <dgm:prSet presAssocID="{0FE5FC5A-93D5-47C7-B1C1-6846E5F256CC}" presName="FiveNodes_4" presStyleLbl="node1" presStyleIdx="3" presStyleCnt="5">
        <dgm:presLayoutVars>
          <dgm:bulletEnabled val="1"/>
        </dgm:presLayoutVars>
      </dgm:prSet>
      <dgm:spPr/>
    </dgm:pt>
    <dgm:pt modelId="{22F3FF06-7ECC-944C-95C4-4C9B61D47898}" type="pres">
      <dgm:prSet presAssocID="{0FE5FC5A-93D5-47C7-B1C1-6846E5F256CC}" presName="FiveNodes_5" presStyleLbl="node1" presStyleIdx="4" presStyleCnt="5">
        <dgm:presLayoutVars>
          <dgm:bulletEnabled val="1"/>
        </dgm:presLayoutVars>
      </dgm:prSet>
      <dgm:spPr/>
    </dgm:pt>
    <dgm:pt modelId="{B4219951-9BFF-A042-8762-3F259F27B8E4}" type="pres">
      <dgm:prSet presAssocID="{0FE5FC5A-93D5-47C7-B1C1-6846E5F256CC}" presName="FiveConn_1-2" presStyleLbl="fgAccFollowNode1" presStyleIdx="0" presStyleCnt="4">
        <dgm:presLayoutVars>
          <dgm:bulletEnabled val="1"/>
        </dgm:presLayoutVars>
      </dgm:prSet>
      <dgm:spPr/>
    </dgm:pt>
    <dgm:pt modelId="{58156EA2-10C3-F743-A51D-A061FDA50B71}" type="pres">
      <dgm:prSet presAssocID="{0FE5FC5A-93D5-47C7-B1C1-6846E5F256CC}" presName="FiveConn_2-3" presStyleLbl="fgAccFollowNode1" presStyleIdx="1" presStyleCnt="4">
        <dgm:presLayoutVars>
          <dgm:bulletEnabled val="1"/>
        </dgm:presLayoutVars>
      </dgm:prSet>
      <dgm:spPr/>
    </dgm:pt>
    <dgm:pt modelId="{4752A07C-6DC6-3847-B4A1-BA56F618602F}" type="pres">
      <dgm:prSet presAssocID="{0FE5FC5A-93D5-47C7-B1C1-6846E5F256CC}" presName="FiveConn_3-4" presStyleLbl="fgAccFollowNode1" presStyleIdx="2" presStyleCnt="4">
        <dgm:presLayoutVars>
          <dgm:bulletEnabled val="1"/>
        </dgm:presLayoutVars>
      </dgm:prSet>
      <dgm:spPr/>
    </dgm:pt>
    <dgm:pt modelId="{6F2712F3-D831-1546-9F20-B58C451582D2}" type="pres">
      <dgm:prSet presAssocID="{0FE5FC5A-93D5-47C7-B1C1-6846E5F256CC}" presName="FiveConn_4-5" presStyleLbl="fgAccFollowNode1" presStyleIdx="3" presStyleCnt="4">
        <dgm:presLayoutVars>
          <dgm:bulletEnabled val="1"/>
        </dgm:presLayoutVars>
      </dgm:prSet>
      <dgm:spPr/>
    </dgm:pt>
    <dgm:pt modelId="{6D655401-69EA-7B4E-BFF5-193C571BA249}" type="pres">
      <dgm:prSet presAssocID="{0FE5FC5A-93D5-47C7-B1C1-6846E5F256CC}" presName="FiveNodes_1_text" presStyleLbl="node1" presStyleIdx="4" presStyleCnt="5">
        <dgm:presLayoutVars>
          <dgm:bulletEnabled val="1"/>
        </dgm:presLayoutVars>
      </dgm:prSet>
      <dgm:spPr/>
    </dgm:pt>
    <dgm:pt modelId="{0E63A134-046B-034D-907F-8BBBD4428D9D}" type="pres">
      <dgm:prSet presAssocID="{0FE5FC5A-93D5-47C7-B1C1-6846E5F256CC}" presName="FiveNodes_2_text" presStyleLbl="node1" presStyleIdx="4" presStyleCnt="5">
        <dgm:presLayoutVars>
          <dgm:bulletEnabled val="1"/>
        </dgm:presLayoutVars>
      </dgm:prSet>
      <dgm:spPr/>
    </dgm:pt>
    <dgm:pt modelId="{2A233F02-0DE8-9648-B838-1525A2002FF6}" type="pres">
      <dgm:prSet presAssocID="{0FE5FC5A-93D5-47C7-B1C1-6846E5F256CC}" presName="FiveNodes_3_text" presStyleLbl="node1" presStyleIdx="4" presStyleCnt="5">
        <dgm:presLayoutVars>
          <dgm:bulletEnabled val="1"/>
        </dgm:presLayoutVars>
      </dgm:prSet>
      <dgm:spPr/>
    </dgm:pt>
    <dgm:pt modelId="{CAD3BE3F-1BCC-C340-82FB-38C9FC2B2BB9}" type="pres">
      <dgm:prSet presAssocID="{0FE5FC5A-93D5-47C7-B1C1-6846E5F256CC}" presName="FiveNodes_4_text" presStyleLbl="node1" presStyleIdx="4" presStyleCnt="5">
        <dgm:presLayoutVars>
          <dgm:bulletEnabled val="1"/>
        </dgm:presLayoutVars>
      </dgm:prSet>
      <dgm:spPr/>
    </dgm:pt>
    <dgm:pt modelId="{199C5F73-7D94-0845-B821-2323EB7797C5}" type="pres">
      <dgm:prSet presAssocID="{0FE5FC5A-93D5-47C7-B1C1-6846E5F256CC}" presName="FiveNodes_5_text" presStyleLbl="node1" presStyleIdx="4" presStyleCnt="5">
        <dgm:presLayoutVars>
          <dgm:bulletEnabled val="1"/>
        </dgm:presLayoutVars>
      </dgm:prSet>
      <dgm:spPr/>
    </dgm:pt>
  </dgm:ptLst>
  <dgm:cxnLst>
    <dgm:cxn modelId="{6A53D20B-74AC-5648-947C-D326300B9FC0}" type="presOf" srcId="{BD745E43-BC3D-4B06-B9B1-12F58AFC496B}" destId="{3F967A58-9D97-D849-B2C7-A5F1B17C64EC}" srcOrd="0" destOrd="0" presId="urn:microsoft.com/office/officeart/2005/8/layout/vProcess5"/>
    <dgm:cxn modelId="{1D16921C-B349-8C43-B204-5AA02DD172F0}" type="presOf" srcId="{73DBB727-4427-4846-A92B-374C53E8E0FF}" destId="{B4219951-9BFF-A042-8762-3F259F27B8E4}" srcOrd="0" destOrd="0" presId="urn:microsoft.com/office/officeart/2005/8/layout/vProcess5"/>
    <dgm:cxn modelId="{E3DED12C-FD51-D147-AAFA-0434D598FA87}" type="presOf" srcId="{E7AF5DCF-0144-4670-BF1A-C78F8F6F681A}" destId="{4752A07C-6DC6-3847-B4A1-BA56F618602F}" srcOrd="0" destOrd="0" presId="urn:microsoft.com/office/officeart/2005/8/layout/vProcess5"/>
    <dgm:cxn modelId="{B9E30630-D622-B146-9602-74B21A030BA1}" type="presOf" srcId="{70DE8065-4971-447A-99F6-31BCE16F9B0D}" destId="{22F3FF06-7ECC-944C-95C4-4C9B61D47898}" srcOrd="0" destOrd="0" presId="urn:microsoft.com/office/officeart/2005/8/layout/vProcess5"/>
    <dgm:cxn modelId="{8DFB5D42-01A7-8749-A4F7-D470B57B2648}" type="presOf" srcId="{70DE8065-4971-447A-99F6-31BCE16F9B0D}" destId="{199C5F73-7D94-0845-B821-2323EB7797C5}" srcOrd="1" destOrd="0" presId="urn:microsoft.com/office/officeart/2005/8/layout/vProcess5"/>
    <dgm:cxn modelId="{F7405E64-BEFE-3C43-BF76-98261B7170D6}" type="presOf" srcId="{45BAD819-6A63-4798-A75F-30991C3EDE8A}" destId="{CAD3BE3F-1BCC-C340-82FB-38C9FC2B2BB9}" srcOrd="1" destOrd="0" presId="urn:microsoft.com/office/officeart/2005/8/layout/vProcess5"/>
    <dgm:cxn modelId="{8D669F64-F07E-4A73-BAC9-FBA3C8649D7A}" srcId="{0FE5FC5A-93D5-47C7-B1C1-6846E5F256CC}" destId="{70DE8065-4971-447A-99F6-31BCE16F9B0D}" srcOrd="4" destOrd="0" parTransId="{7B1AF507-F455-48B9-BC26-D7596726F8E2}" sibTransId="{B1386E2A-D631-4AF2-B764-57DF52E25724}"/>
    <dgm:cxn modelId="{046A2848-7D67-CA4A-BFAC-83ECEEB59F58}" type="presOf" srcId="{45BAD819-6A63-4798-A75F-30991C3EDE8A}" destId="{21C9E5F4-B0F6-B441-8576-9C4015463BCB}" srcOrd="0" destOrd="0" presId="urn:microsoft.com/office/officeart/2005/8/layout/vProcess5"/>
    <dgm:cxn modelId="{BBA6B36A-18C9-164A-A6A6-2F6D0549025E}" type="presOf" srcId="{D9ADE5E9-A958-4303-B35D-D2B666C3F077}" destId="{6F2712F3-D831-1546-9F20-B58C451582D2}" srcOrd="0" destOrd="0" presId="urn:microsoft.com/office/officeart/2005/8/layout/vProcess5"/>
    <dgm:cxn modelId="{8C9B3054-67F2-8A43-92C6-7FA37954C2A5}" type="presOf" srcId="{C6F3BF0D-667D-4248-BD46-0E9891749795}" destId="{0E63A134-046B-034D-907F-8BBBD4428D9D}" srcOrd="1" destOrd="0" presId="urn:microsoft.com/office/officeart/2005/8/layout/vProcess5"/>
    <dgm:cxn modelId="{83167059-3BCA-4238-AAB2-DE9762938489}" srcId="{0FE5FC5A-93D5-47C7-B1C1-6846E5F256CC}" destId="{45BAD819-6A63-4798-A75F-30991C3EDE8A}" srcOrd="3" destOrd="0" parTransId="{26473AAD-36FF-425D-AC88-EAD7A5560868}" sibTransId="{D9ADE5E9-A958-4303-B35D-D2B666C3F077}"/>
    <dgm:cxn modelId="{5679CA8F-F85A-4AFC-80CE-8EF7B6AE346A}" srcId="{0FE5FC5A-93D5-47C7-B1C1-6846E5F256CC}" destId="{C6F3BF0D-667D-4248-BD46-0E9891749795}" srcOrd="1" destOrd="0" parTransId="{1D13F298-0B1C-4860-A0D0-0F6F787F3822}" sibTransId="{3181EE6C-9BDF-44E8-B898-B195E4AFE3BD}"/>
    <dgm:cxn modelId="{F305DA9D-2BF8-1C45-8035-A42CA2C4BB75}" type="presOf" srcId="{3181EE6C-9BDF-44E8-B898-B195E4AFE3BD}" destId="{58156EA2-10C3-F743-A51D-A061FDA50B71}" srcOrd="0" destOrd="0" presId="urn:microsoft.com/office/officeart/2005/8/layout/vProcess5"/>
    <dgm:cxn modelId="{D93374BB-AB9C-4025-AB9A-27987A79CA5A}" srcId="{0FE5FC5A-93D5-47C7-B1C1-6846E5F256CC}" destId="{BD745E43-BC3D-4B06-B9B1-12F58AFC496B}" srcOrd="2" destOrd="0" parTransId="{D6A5FC60-D975-472A-8A9C-E5BA750A5252}" sibTransId="{E7AF5DCF-0144-4670-BF1A-C78F8F6F681A}"/>
    <dgm:cxn modelId="{9C2DA3CA-C8F2-40B5-9E2C-EE63F0E2C5A2}" srcId="{0FE5FC5A-93D5-47C7-B1C1-6846E5F256CC}" destId="{9A0B5E1F-B2BF-4AE2-B653-63DD9EA6D032}" srcOrd="0" destOrd="0" parTransId="{D7EDD824-C13A-4D3F-9ED3-3D428D61AED4}" sibTransId="{73DBB727-4427-4846-A92B-374C53E8E0FF}"/>
    <dgm:cxn modelId="{8586CFD5-478F-C641-A78D-0ED3B60E3E8F}" type="presOf" srcId="{9A0B5E1F-B2BF-4AE2-B653-63DD9EA6D032}" destId="{6D655401-69EA-7B4E-BFF5-193C571BA249}" srcOrd="1" destOrd="0" presId="urn:microsoft.com/office/officeart/2005/8/layout/vProcess5"/>
    <dgm:cxn modelId="{6E5B76D7-DBDA-634E-9D27-A4E88323730A}" type="presOf" srcId="{BD745E43-BC3D-4B06-B9B1-12F58AFC496B}" destId="{2A233F02-0DE8-9648-B838-1525A2002FF6}" srcOrd="1" destOrd="0" presId="urn:microsoft.com/office/officeart/2005/8/layout/vProcess5"/>
    <dgm:cxn modelId="{B5156EE1-9A37-3149-9B61-82A1631BDB68}" type="presOf" srcId="{0FE5FC5A-93D5-47C7-B1C1-6846E5F256CC}" destId="{CBE15298-B8A1-8D45-9225-FC0B7DE123BD}" srcOrd="0" destOrd="0" presId="urn:microsoft.com/office/officeart/2005/8/layout/vProcess5"/>
    <dgm:cxn modelId="{52040BE4-5956-2641-B74E-9BE3103DF31B}" type="presOf" srcId="{C6F3BF0D-667D-4248-BD46-0E9891749795}" destId="{E0A5D694-C951-3643-A83F-97B5205EDDB1}" srcOrd="0" destOrd="0" presId="urn:microsoft.com/office/officeart/2005/8/layout/vProcess5"/>
    <dgm:cxn modelId="{6246A8F6-3414-1946-88B5-9647790FB8B5}" type="presOf" srcId="{9A0B5E1F-B2BF-4AE2-B653-63DD9EA6D032}" destId="{0E8F58E5-3535-A443-A03F-428B9A4AFBEC}" srcOrd="0" destOrd="0" presId="urn:microsoft.com/office/officeart/2005/8/layout/vProcess5"/>
    <dgm:cxn modelId="{15359F36-660C-A64A-8BAF-FC3BBDCBA96D}" type="presParOf" srcId="{CBE15298-B8A1-8D45-9225-FC0B7DE123BD}" destId="{C5546705-174D-624C-94DB-B34760835C2E}" srcOrd="0" destOrd="0" presId="urn:microsoft.com/office/officeart/2005/8/layout/vProcess5"/>
    <dgm:cxn modelId="{F525A1D1-162C-8343-86D5-7FD4C5826A9F}" type="presParOf" srcId="{CBE15298-B8A1-8D45-9225-FC0B7DE123BD}" destId="{0E8F58E5-3535-A443-A03F-428B9A4AFBEC}" srcOrd="1" destOrd="0" presId="urn:microsoft.com/office/officeart/2005/8/layout/vProcess5"/>
    <dgm:cxn modelId="{9DEBA929-3F40-AA43-B4B2-3342DE532D8E}" type="presParOf" srcId="{CBE15298-B8A1-8D45-9225-FC0B7DE123BD}" destId="{E0A5D694-C951-3643-A83F-97B5205EDDB1}" srcOrd="2" destOrd="0" presId="urn:microsoft.com/office/officeart/2005/8/layout/vProcess5"/>
    <dgm:cxn modelId="{5E4312CE-F868-9B49-AC3C-C531D7764FDD}" type="presParOf" srcId="{CBE15298-B8A1-8D45-9225-FC0B7DE123BD}" destId="{3F967A58-9D97-D849-B2C7-A5F1B17C64EC}" srcOrd="3" destOrd="0" presId="urn:microsoft.com/office/officeart/2005/8/layout/vProcess5"/>
    <dgm:cxn modelId="{BEF8BF21-0D55-D443-952E-F8F8339BB47B}" type="presParOf" srcId="{CBE15298-B8A1-8D45-9225-FC0B7DE123BD}" destId="{21C9E5F4-B0F6-B441-8576-9C4015463BCB}" srcOrd="4" destOrd="0" presId="urn:microsoft.com/office/officeart/2005/8/layout/vProcess5"/>
    <dgm:cxn modelId="{AA8B97F3-1388-C542-BC12-F8E62B8569FE}" type="presParOf" srcId="{CBE15298-B8A1-8D45-9225-FC0B7DE123BD}" destId="{22F3FF06-7ECC-944C-95C4-4C9B61D47898}" srcOrd="5" destOrd="0" presId="urn:microsoft.com/office/officeart/2005/8/layout/vProcess5"/>
    <dgm:cxn modelId="{5EE65BA2-AAF5-1249-AA5F-C6936A3DCD72}" type="presParOf" srcId="{CBE15298-B8A1-8D45-9225-FC0B7DE123BD}" destId="{B4219951-9BFF-A042-8762-3F259F27B8E4}" srcOrd="6" destOrd="0" presId="urn:microsoft.com/office/officeart/2005/8/layout/vProcess5"/>
    <dgm:cxn modelId="{EABE69A9-9D6B-3241-985F-33E523607E7C}" type="presParOf" srcId="{CBE15298-B8A1-8D45-9225-FC0B7DE123BD}" destId="{58156EA2-10C3-F743-A51D-A061FDA50B71}" srcOrd="7" destOrd="0" presId="urn:microsoft.com/office/officeart/2005/8/layout/vProcess5"/>
    <dgm:cxn modelId="{B73FF574-013B-EA4A-9EC3-E65F71CA8563}" type="presParOf" srcId="{CBE15298-B8A1-8D45-9225-FC0B7DE123BD}" destId="{4752A07C-6DC6-3847-B4A1-BA56F618602F}" srcOrd="8" destOrd="0" presId="urn:microsoft.com/office/officeart/2005/8/layout/vProcess5"/>
    <dgm:cxn modelId="{1D1E9CC3-27DA-234E-A337-821B2A773B60}" type="presParOf" srcId="{CBE15298-B8A1-8D45-9225-FC0B7DE123BD}" destId="{6F2712F3-D831-1546-9F20-B58C451582D2}" srcOrd="9" destOrd="0" presId="urn:microsoft.com/office/officeart/2005/8/layout/vProcess5"/>
    <dgm:cxn modelId="{5B715979-7D27-724A-8C5A-8442049A4938}" type="presParOf" srcId="{CBE15298-B8A1-8D45-9225-FC0B7DE123BD}" destId="{6D655401-69EA-7B4E-BFF5-193C571BA249}" srcOrd="10" destOrd="0" presId="urn:microsoft.com/office/officeart/2005/8/layout/vProcess5"/>
    <dgm:cxn modelId="{54FF1D3F-6D6D-EA41-9424-A1F4488FD310}" type="presParOf" srcId="{CBE15298-B8A1-8D45-9225-FC0B7DE123BD}" destId="{0E63A134-046B-034D-907F-8BBBD4428D9D}" srcOrd="11" destOrd="0" presId="urn:microsoft.com/office/officeart/2005/8/layout/vProcess5"/>
    <dgm:cxn modelId="{452645F1-67FD-C941-A2CC-4A004EE630EB}" type="presParOf" srcId="{CBE15298-B8A1-8D45-9225-FC0B7DE123BD}" destId="{2A233F02-0DE8-9648-B838-1525A2002FF6}" srcOrd="12" destOrd="0" presId="urn:microsoft.com/office/officeart/2005/8/layout/vProcess5"/>
    <dgm:cxn modelId="{A04C0F7F-B845-2742-A81C-E082B9D6C087}" type="presParOf" srcId="{CBE15298-B8A1-8D45-9225-FC0B7DE123BD}" destId="{CAD3BE3F-1BCC-C340-82FB-38C9FC2B2BB9}" srcOrd="13" destOrd="0" presId="urn:microsoft.com/office/officeart/2005/8/layout/vProcess5"/>
    <dgm:cxn modelId="{BA2FBC42-1416-A04B-8734-4002178568C1}" type="presParOf" srcId="{CBE15298-B8A1-8D45-9225-FC0B7DE123BD}" destId="{199C5F73-7D94-0845-B821-2323EB7797C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AFC79A-2E69-DF40-8519-A7066B0213D9}"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0B2CDD2A-5248-8B47-B684-3EB5BF807018}">
      <dgm:prSet phldrT="[Text]"/>
      <dgm:spPr/>
      <dgm:t>
        <a:bodyPr/>
        <a:lstStyle/>
        <a:p>
          <a:r>
            <a:rPr lang="en-GB" dirty="0"/>
            <a:t>Information </a:t>
          </a:r>
        </a:p>
      </dgm:t>
    </dgm:pt>
    <dgm:pt modelId="{55EA750B-F7D8-6949-ABBD-5B373C0C3788}" type="parTrans" cxnId="{21AAF42D-037D-FF44-A2D2-6C81BDE2DF7B}">
      <dgm:prSet/>
      <dgm:spPr/>
      <dgm:t>
        <a:bodyPr/>
        <a:lstStyle/>
        <a:p>
          <a:endParaRPr lang="en-GB"/>
        </a:p>
      </dgm:t>
    </dgm:pt>
    <dgm:pt modelId="{ECF1A99B-ABC2-C848-A522-8225EC46E358}" type="sibTrans" cxnId="{21AAF42D-037D-FF44-A2D2-6C81BDE2DF7B}">
      <dgm:prSet/>
      <dgm:spPr/>
      <dgm:t>
        <a:bodyPr/>
        <a:lstStyle/>
        <a:p>
          <a:endParaRPr lang="en-GB"/>
        </a:p>
      </dgm:t>
    </dgm:pt>
    <dgm:pt modelId="{B8BD7722-357E-904D-9771-5DC20880F44E}">
      <dgm:prSet phldrT="[Text]"/>
      <dgm:spPr/>
      <dgm:t>
        <a:bodyPr/>
        <a:lstStyle/>
        <a:p>
          <a:r>
            <a:rPr lang="en-GB" dirty="0"/>
            <a:t>Lack of information </a:t>
          </a:r>
        </a:p>
      </dgm:t>
    </dgm:pt>
    <dgm:pt modelId="{51523E5C-E174-6F47-A18C-D346EAFB28C8}" type="parTrans" cxnId="{3FCE1621-1A93-A14D-A866-B0A5C24E051D}">
      <dgm:prSet/>
      <dgm:spPr/>
      <dgm:t>
        <a:bodyPr/>
        <a:lstStyle/>
        <a:p>
          <a:endParaRPr lang="en-GB"/>
        </a:p>
      </dgm:t>
    </dgm:pt>
    <dgm:pt modelId="{9652FEDC-F03C-2D49-A42F-28EA00802E5B}" type="sibTrans" cxnId="{3FCE1621-1A93-A14D-A866-B0A5C24E051D}">
      <dgm:prSet/>
      <dgm:spPr/>
      <dgm:t>
        <a:bodyPr/>
        <a:lstStyle/>
        <a:p>
          <a:endParaRPr lang="en-GB"/>
        </a:p>
      </dgm:t>
    </dgm:pt>
    <dgm:pt modelId="{F728456D-1F82-FA40-934A-56F6718D540F}">
      <dgm:prSet phldrT="[Text]"/>
      <dgm:spPr/>
      <dgm:t>
        <a:bodyPr/>
        <a:lstStyle/>
        <a:p>
          <a:r>
            <a:rPr lang="en-GB" dirty="0"/>
            <a:t>Problem complexity </a:t>
          </a:r>
        </a:p>
      </dgm:t>
    </dgm:pt>
    <dgm:pt modelId="{91F168D9-E537-B442-917F-B0054B615195}" type="parTrans" cxnId="{97D3E457-E44A-9547-A199-D1172BB8D114}">
      <dgm:prSet/>
      <dgm:spPr/>
      <dgm:t>
        <a:bodyPr/>
        <a:lstStyle/>
        <a:p>
          <a:endParaRPr lang="en-GB"/>
        </a:p>
      </dgm:t>
    </dgm:pt>
    <dgm:pt modelId="{529C46D4-FFDD-A649-BA53-47856221C679}" type="sibTrans" cxnId="{97D3E457-E44A-9547-A199-D1172BB8D114}">
      <dgm:prSet/>
      <dgm:spPr/>
      <dgm:t>
        <a:bodyPr/>
        <a:lstStyle/>
        <a:p>
          <a:endParaRPr lang="en-GB"/>
        </a:p>
      </dgm:t>
    </dgm:pt>
    <dgm:pt modelId="{E35D8B06-835F-7941-BDB3-FB984BC1E13F}">
      <dgm:prSet phldrT="[Text]"/>
      <dgm:spPr/>
      <dgm:t>
        <a:bodyPr/>
        <a:lstStyle/>
        <a:p>
          <a:r>
            <a:rPr lang="en-GB" dirty="0"/>
            <a:t>Quantifying the Issue </a:t>
          </a:r>
        </a:p>
      </dgm:t>
    </dgm:pt>
    <dgm:pt modelId="{BA32963A-B166-6348-8A84-D968C39AED81}" type="parTrans" cxnId="{313D0916-BE77-C24E-9095-FE8A98AEB611}">
      <dgm:prSet/>
      <dgm:spPr/>
      <dgm:t>
        <a:bodyPr/>
        <a:lstStyle/>
        <a:p>
          <a:endParaRPr lang="en-GB"/>
        </a:p>
      </dgm:t>
    </dgm:pt>
    <dgm:pt modelId="{FEF91E38-4FF3-ED49-9A9F-7954E9DFCD46}" type="sibTrans" cxnId="{313D0916-BE77-C24E-9095-FE8A98AEB611}">
      <dgm:prSet/>
      <dgm:spPr/>
      <dgm:t>
        <a:bodyPr/>
        <a:lstStyle/>
        <a:p>
          <a:endParaRPr lang="en-GB"/>
        </a:p>
      </dgm:t>
    </dgm:pt>
    <dgm:pt modelId="{7503BB2F-2001-B040-80A0-C564F36E3531}">
      <dgm:prSet phldrT="[Text]"/>
      <dgm:spPr/>
      <dgm:t>
        <a:bodyPr/>
        <a:lstStyle/>
        <a:p>
          <a:r>
            <a:rPr lang="en-GB" dirty="0"/>
            <a:t>Risk quantification </a:t>
          </a:r>
        </a:p>
      </dgm:t>
    </dgm:pt>
    <dgm:pt modelId="{CE597246-5777-8142-A4CD-408C9C3F66D8}" type="parTrans" cxnId="{1F7D8F4B-10D0-CC4C-8CC8-A38B0F9FABAE}">
      <dgm:prSet/>
      <dgm:spPr/>
      <dgm:t>
        <a:bodyPr/>
        <a:lstStyle/>
        <a:p>
          <a:endParaRPr lang="en-GB"/>
        </a:p>
      </dgm:t>
    </dgm:pt>
    <dgm:pt modelId="{DC217CFE-F973-E649-995F-E9D9037DABB7}" type="sibTrans" cxnId="{1F7D8F4B-10D0-CC4C-8CC8-A38B0F9FABAE}">
      <dgm:prSet/>
      <dgm:spPr/>
      <dgm:t>
        <a:bodyPr/>
        <a:lstStyle/>
        <a:p>
          <a:endParaRPr lang="en-GB"/>
        </a:p>
      </dgm:t>
    </dgm:pt>
    <dgm:pt modelId="{558E016D-1441-A943-90A5-AF7F0B0E03C7}">
      <dgm:prSet phldrT="[Text]"/>
      <dgm:spPr/>
      <dgm:t>
        <a:bodyPr/>
        <a:lstStyle/>
        <a:p>
          <a:r>
            <a:rPr lang="en-GB" dirty="0"/>
            <a:t>Damage quantification </a:t>
          </a:r>
        </a:p>
      </dgm:t>
    </dgm:pt>
    <dgm:pt modelId="{5FED81E4-7057-6D46-9AFF-1F37B95A15EA}" type="parTrans" cxnId="{BB3352F5-D31F-4A40-B32B-232CAAC7824C}">
      <dgm:prSet/>
      <dgm:spPr/>
      <dgm:t>
        <a:bodyPr/>
        <a:lstStyle/>
        <a:p>
          <a:endParaRPr lang="en-GB"/>
        </a:p>
      </dgm:t>
    </dgm:pt>
    <dgm:pt modelId="{145C1AD4-6A17-7342-9E88-D8495291B396}" type="sibTrans" cxnId="{BB3352F5-D31F-4A40-B32B-232CAAC7824C}">
      <dgm:prSet/>
      <dgm:spPr/>
      <dgm:t>
        <a:bodyPr/>
        <a:lstStyle/>
        <a:p>
          <a:endParaRPr lang="en-GB"/>
        </a:p>
      </dgm:t>
    </dgm:pt>
    <dgm:pt modelId="{406F768D-53B1-3948-A328-F11F8AA3D72B}">
      <dgm:prSet phldrT="[Text]"/>
      <dgm:spPr/>
      <dgm:t>
        <a:bodyPr/>
        <a:lstStyle/>
        <a:p>
          <a:r>
            <a:rPr lang="en-GB" dirty="0"/>
            <a:t>Administration Costs </a:t>
          </a:r>
        </a:p>
      </dgm:t>
    </dgm:pt>
    <dgm:pt modelId="{B6E17E72-18FE-5F47-BB1E-990B50FF8A22}" type="parTrans" cxnId="{79DA75D6-A245-5E44-AE34-BEEA3039D871}">
      <dgm:prSet/>
      <dgm:spPr/>
      <dgm:t>
        <a:bodyPr/>
        <a:lstStyle/>
        <a:p>
          <a:endParaRPr lang="en-GB"/>
        </a:p>
      </dgm:t>
    </dgm:pt>
    <dgm:pt modelId="{72EA4D97-FEA3-A140-A86B-C0BD963E7BBB}" type="sibTrans" cxnId="{79DA75D6-A245-5E44-AE34-BEEA3039D871}">
      <dgm:prSet/>
      <dgm:spPr/>
      <dgm:t>
        <a:bodyPr/>
        <a:lstStyle/>
        <a:p>
          <a:endParaRPr lang="en-GB"/>
        </a:p>
      </dgm:t>
    </dgm:pt>
    <dgm:pt modelId="{48EF4183-6850-774F-AD10-6873208201E5}">
      <dgm:prSet phldrT="[Text]"/>
      <dgm:spPr/>
      <dgm:t>
        <a:bodyPr/>
        <a:lstStyle/>
        <a:p>
          <a:r>
            <a:rPr lang="en-GB" dirty="0"/>
            <a:t>Monitoring agencies </a:t>
          </a:r>
        </a:p>
      </dgm:t>
    </dgm:pt>
    <dgm:pt modelId="{FBADFCA1-E112-DB4A-90E4-757282248A7A}" type="parTrans" cxnId="{A8B18DA9-50DE-AB4D-A7A7-C7DB1EAEF595}">
      <dgm:prSet/>
      <dgm:spPr/>
      <dgm:t>
        <a:bodyPr/>
        <a:lstStyle/>
        <a:p>
          <a:endParaRPr lang="en-GB"/>
        </a:p>
      </dgm:t>
    </dgm:pt>
    <dgm:pt modelId="{D02B6316-44F1-404A-8616-210C417812BA}" type="sibTrans" cxnId="{A8B18DA9-50DE-AB4D-A7A7-C7DB1EAEF595}">
      <dgm:prSet/>
      <dgm:spPr/>
      <dgm:t>
        <a:bodyPr/>
        <a:lstStyle/>
        <a:p>
          <a:endParaRPr lang="en-GB"/>
        </a:p>
      </dgm:t>
    </dgm:pt>
    <dgm:pt modelId="{856962D0-201B-E54E-AA62-A3BC981AE127}">
      <dgm:prSet phldrT="[Text]"/>
      <dgm:spPr/>
      <dgm:t>
        <a:bodyPr/>
        <a:lstStyle/>
        <a:p>
          <a:r>
            <a:rPr lang="en-GB" dirty="0"/>
            <a:t>Buffer stocks </a:t>
          </a:r>
        </a:p>
      </dgm:t>
    </dgm:pt>
    <dgm:pt modelId="{980A7BE1-29E1-4943-A726-5880D0130C49}" type="parTrans" cxnId="{C48DEF46-A1C3-1744-B310-EC9874ACD430}">
      <dgm:prSet/>
      <dgm:spPr/>
      <dgm:t>
        <a:bodyPr/>
        <a:lstStyle/>
        <a:p>
          <a:endParaRPr lang="en-GB"/>
        </a:p>
      </dgm:t>
    </dgm:pt>
    <dgm:pt modelId="{6393D5E4-1255-194A-BADE-939C9092B752}" type="sibTrans" cxnId="{C48DEF46-A1C3-1744-B310-EC9874ACD430}">
      <dgm:prSet/>
      <dgm:spPr/>
      <dgm:t>
        <a:bodyPr/>
        <a:lstStyle/>
        <a:p>
          <a:endParaRPr lang="en-GB"/>
        </a:p>
      </dgm:t>
    </dgm:pt>
    <dgm:pt modelId="{8A3A9692-77AA-2842-80D8-0E87E999CF4A}" type="pres">
      <dgm:prSet presAssocID="{0FAFC79A-2E69-DF40-8519-A7066B0213D9}" presName="composite" presStyleCnt="0">
        <dgm:presLayoutVars>
          <dgm:chMax val="5"/>
          <dgm:dir/>
          <dgm:animLvl val="ctr"/>
          <dgm:resizeHandles val="exact"/>
        </dgm:presLayoutVars>
      </dgm:prSet>
      <dgm:spPr/>
    </dgm:pt>
    <dgm:pt modelId="{C80A9FCC-7A23-CE4A-B6D0-CAD8F0C33AAC}" type="pres">
      <dgm:prSet presAssocID="{0FAFC79A-2E69-DF40-8519-A7066B0213D9}" presName="cycle" presStyleCnt="0"/>
      <dgm:spPr/>
    </dgm:pt>
    <dgm:pt modelId="{C8828573-4489-FA4A-B8C7-B56EE685F10C}" type="pres">
      <dgm:prSet presAssocID="{0FAFC79A-2E69-DF40-8519-A7066B0213D9}" presName="centerShape" presStyleCnt="0"/>
      <dgm:spPr/>
    </dgm:pt>
    <dgm:pt modelId="{B9EACFB3-193B-7343-A3EF-CB1D1439E222}" type="pres">
      <dgm:prSet presAssocID="{0FAFC79A-2E69-DF40-8519-A7066B0213D9}" presName="connSite" presStyleLbl="node1" presStyleIdx="0" presStyleCnt="4"/>
      <dgm:spPr/>
    </dgm:pt>
    <dgm:pt modelId="{AAC66EA0-5001-2241-952D-BE99AB6C60AF}" type="pres">
      <dgm:prSet presAssocID="{0FAFC79A-2E69-DF40-8519-A7066B0213D9}" presName="visible" presStyleLbl="node1" presStyleIdx="0" presStyleCnt="4"/>
      <dgm:spPr/>
    </dgm:pt>
    <dgm:pt modelId="{A2AE029B-8EA1-6A41-93F8-5A19A3DAA091}" type="pres">
      <dgm:prSet presAssocID="{55EA750B-F7D8-6949-ABBD-5B373C0C3788}" presName="Name25" presStyleLbl="parChTrans1D1" presStyleIdx="0" presStyleCnt="3"/>
      <dgm:spPr/>
    </dgm:pt>
    <dgm:pt modelId="{CCE22CC4-63EC-AD4E-8CFA-4DDAA6D66CC1}" type="pres">
      <dgm:prSet presAssocID="{0B2CDD2A-5248-8B47-B684-3EB5BF807018}" presName="node" presStyleCnt="0"/>
      <dgm:spPr/>
    </dgm:pt>
    <dgm:pt modelId="{1314F458-ED42-6542-8BD7-A11CC5178BC6}" type="pres">
      <dgm:prSet presAssocID="{0B2CDD2A-5248-8B47-B684-3EB5BF807018}" presName="parentNode" presStyleLbl="node1" presStyleIdx="1" presStyleCnt="4">
        <dgm:presLayoutVars>
          <dgm:chMax val="1"/>
          <dgm:bulletEnabled val="1"/>
        </dgm:presLayoutVars>
      </dgm:prSet>
      <dgm:spPr/>
    </dgm:pt>
    <dgm:pt modelId="{0D474D53-2D2D-D643-A76D-8C2D8699B69B}" type="pres">
      <dgm:prSet presAssocID="{0B2CDD2A-5248-8B47-B684-3EB5BF807018}" presName="childNode" presStyleLbl="revTx" presStyleIdx="0" presStyleCnt="3">
        <dgm:presLayoutVars>
          <dgm:bulletEnabled val="1"/>
        </dgm:presLayoutVars>
      </dgm:prSet>
      <dgm:spPr/>
    </dgm:pt>
    <dgm:pt modelId="{402127F7-4A76-5741-AB44-75AFA3F8A2AC}" type="pres">
      <dgm:prSet presAssocID="{BA32963A-B166-6348-8A84-D968C39AED81}" presName="Name25" presStyleLbl="parChTrans1D1" presStyleIdx="1" presStyleCnt="3"/>
      <dgm:spPr/>
    </dgm:pt>
    <dgm:pt modelId="{2C5A9257-012D-6F47-BDCB-5100B45B1DCD}" type="pres">
      <dgm:prSet presAssocID="{E35D8B06-835F-7941-BDB3-FB984BC1E13F}" presName="node" presStyleCnt="0"/>
      <dgm:spPr/>
    </dgm:pt>
    <dgm:pt modelId="{055BB23F-8195-5943-B40D-4A1626033D99}" type="pres">
      <dgm:prSet presAssocID="{E35D8B06-835F-7941-BDB3-FB984BC1E13F}" presName="parentNode" presStyleLbl="node1" presStyleIdx="2" presStyleCnt="4">
        <dgm:presLayoutVars>
          <dgm:chMax val="1"/>
          <dgm:bulletEnabled val="1"/>
        </dgm:presLayoutVars>
      </dgm:prSet>
      <dgm:spPr/>
    </dgm:pt>
    <dgm:pt modelId="{45D31199-3A64-EA42-BC23-982C32E21FF7}" type="pres">
      <dgm:prSet presAssocID="{E35D8B06-835F-7941-BDB3-FB984BC1E13F}" presName="childNode" presStyleLbl="revTx" presStyleIdx="1" presStyleCnt="3">
        <dgm:presLayoutVars>
          <dgm:bulletEnabled val="1"/>
        </dgm:presLayoutVars>
      </dgm:prSet>
      <dgm:spPr/>
    </dgm:pt>
    <dgm:pt modelId="{D6831C02-7B32-834B-9837-8A7CA9E35B66}" type="pres">
      <dgm:prSet presAssocID="{B6E17E72-18FE-5F47-BB1E-990B50FF8A22}" presName="Name25" presStyleLbl="parChTrans1D1" presStyleIdx="2" presStyleCnt="3"/>
      <dgm:spPr/>
    </dgm:pt>
    <dgm:pt modelId="{60A8316B-D7EE-5F41-B29B-1F44EA3CDDE0}" type="pres">
      <dgm:prSet presAssocID="{406F768D-53B1-3948-A328-F11F8AA3D72B}" presName="node" presStyleCnt="0"/>
      <dgm:spPr/>
    </dgm:pt>
    <dgm:pt modelId="{AC0A9AC3-107A-7D45-87FE-0194CF5FCDE8}" type="pres">
      <dgm:prSet presAssocID="{406F768D-53B1-3948-A328-F11F8AA3D72B}" presName="parentNode" presStyleLbl="node1" presStyleIdx="3" presStyleCnt="4">
        <dgm:presLayoutVars>
          <dgm:chMax val="1"/>
          <dgm:bulletEnabled val="1"/>
        </dgm:presLayoutVars>
      </dgm:prSet>
      <dgm:spPr/>
    </dgm:pt>
    <dgm:pt modelId="{F0B24110-1BBB-3443-9E80-9EE8DE1D4EE9}" type="pres">
      <dgm:prSet presAssocID="{406F768D-53B1-3948-A328-F11F8AA3D72B}" presName="childNode" presStyleLbl="revTx" presStyleIdx="2" presStyleCnt="3">
        <dgm:presLayoutVars>
          <dgm:bulletEnabled val="1"/>
        </dgm:presLayoutVars>
      </dgm:prSet>
      <dgm:spPr/>
    </dgm:pt>
  </dgm:ptLst>
  <dgm:cxnLst>
    <dgm:cxn modelId="{04885613-E29C-F040-8EB8-F7493A207B40}" type="presOf" srcId="{B8BD7722-357E-904D-9771-5DC20880F44E}" destId="{0D474D53-2D2D-D643-A76D-8C2D8699B69B}" srcOrd="0" destOrd="0" presId="urn:microsoft.com/office/officeart/2005/8/layout/radial2"/>
    <dgm:cxn modelId="{313D0916-BE77-C24E-9095-FE8A98AEB611}" srcId="{0FAFC79A-2E69-DF40-8519-A7066B0213D9}" destId="{E35D8B06-835F-7941-BDB3-FB984BC1E13F}" srcOrd="1" destOrd="0" parTransId="{BA32963A-B166-6348-8A84-D968C39AED81}" sibTransId="{FEF91E38-4FF3-ED49-9A9F-7954E9DFCD46}"/>
    <dgm:cxn modelId="{3FCE1621-1A93-A14D-A866-B0A5C24E051D}" srcId="{0B2CDD2A-5248-8B47-B684-3EB5BF807018}" destId="{B8BD7722-357E-904D-9771-5DC20880F44E}" srcOrd="0" destOrd="0" parTransId="{51523E5C-E174-6F47-A18C-D346EAFB28C8}" sibTransId="{9652FEDC-F03C-2D49-A42F-28EA00802E5B}"/>
    <dgm:cxn modelId="{76DBF223-34A0-C740-95CA-F304274340A6}" type="presOf" srcId="{406F768D-53B1-3948-A328-F11F8AA3D72B}" destId="{AC0A9AC3-107A-7D45-87FE-0194CF5FCDE8}" srcOrd="0" destOrd="0" presId="urn:microsoft.com/office/officeart/2005/8/layout/radial2"/>
    <dgm:cxn modelId="{21AAF42D-037D-FF44-A2D2-6C81BDE2DF7B}" srcId="{0FAFC79A-2E69-DF40-8519-A7066B0213D9}" destId="{0B2CDD2A-5248-8B47-B684-3EB5BF807018}" srcOrd="0" destOrd="0" parTransId="{55EA750B-F7D8-6949-ABBD-5B373C0C3788}" sibTransId="{ECF1A99B-ABC2-C848-A522-8225EC46E358}"/>
    <dgm:cxn modelId="{C48DEF46-A1C3-1744-B310-EC9874ACD430}" srcId="{406F768D-53B1-3948-A328-F11F8AA3D72B}" destId="{856962D0-201B-E54E-AA62-A3BC981AE127}" srcOrd="1" destOrd="0" parTransId="{980A7BE1-29E1-4943-A726-5880D0130C49}" sibTransId="{6393D5E4-1255-194A-BADE-939C9092B752}"/>
    <dgm:cxn modelId="{EB381047-D2CD-4442-9168-D6B6A531393F}" type="presOf" srcId="{558E016D-1441-A943-90A5-AF7F0B0E03C7}" destId="{45D31199-3A64-EA42-BC23-982C32E21FF7}" srcOrd="0" destOrd="1" presId="urn:microsoft.com/office/officeart/2005/8/layout/radial2"/>
    <dgm:cxn modelId="{1F7D8F4B-10D0-CC4C-8CC8-A38B0F9FABAE}" srcId="{E35D8B06-835F-7941-BDB3-FB984BC1E13F}" destId="{7503BB2F-2001-B040-80A0-C564F36E3531}" srcOrd="0" destOrd="0" parTransId="{CE597246-5777-8142-A4CD-408C9C3F66D8}" sibTransId="{DC217CFE-F973-E649-995F-E9D9037DABB7}"/>
    <dgm:cxn modelId="{DA20544E-F24F-D24E-BA30-389337FFF409}" type="presOf" srcId="{E35D8B06-835F-7941-BDB3-FB984BC1E13F}" destId="{055BB23F-8195-5943-B40D-4A1626033D99}" srcOrd="0" destOrd="0" presId="urn:microsoft.com/office/officeart/2005/8/layout/radial2"/>
    <dgm:cxn modelId="{A2327A73-69CE-9343-BA42-790AA2CCEAC4}" type="presOf" srcId="{F728456D-1F82-FA40-934A-56F6718D540F}" destId="{0D474D53-2D2D-D643-A76D-8C2D8699B69B}" srcOrd="0" destOrd="1" presId="urn:microsoft.com/office/officeart/2005/8/layout/radial2"/>
    <dgm:cxn modelId="{97D3E457-E44A-9547-A199-D1172BB8D114}" srcId="{0B2CDD2A-5248-8B47-B684-3EB5BF807018}" destId="{F728456D-1F82-FA40-934A-56F6718D540F}" srcOrd="1" destOrd="0" parTransId="{91F168D9-E537-B442-917F-B0054B615195}" sibTransId="{529C46D4-FFDD-A649-BA53-47856221C679}"/>
    <dgm:cxn modelId="{C2F08879-C761-6242-A8F3-D087FDCA75D9}" type="presOf" srcId="{856962D0-201B-E54E-AA62-A3BC981AE127}" destId="{F0B24110-1BBB-3443-9E80-9EE8DE1D4EE9}" srcOrd="0" destOrd="1" presId="urn:microsoft.com/office/officeart/2005/8/layout/radial2"/>
    <dgm:cxn modelId="{BB41B39D-3907-AF4F-81E0-7E924D4D08B8}" type="presOf" srcId="{55EA750B-F7D8-6949-ABBD-5B373C0C3788}" destId="{A2AE029B-8EA1-6A41-93F8-5A19A3DAA091}" srcOrd="0" destOrd="0" presId="urn:microsoft.com/office/officeart/2005/8/layout/radial2"/>
    <dgm:cxn modelId="{A8B18DA9-50DE-AB4D-A7A7-C7DB1EAEF595}" srcId="{406F768D-53B1-3948-A328-F11F8AA3D72B}" destId="{48EF4183-6850-774F-AD10-6873208201E5}" srcOrd="0" destOrd="0" parTransId="{FBADFCA1-E112-DB4A-90E4-757282248A7A}" sibTransId="{D02B6316-44F1-404A-8616-210C417812BA}"/>
    <dgm:cxn modelId="{0BA935B1-747C-584A-BDA3-85904076EE3C}" type="presOf" srcId="{0B2CDD2A-5248-8B47-B684-3EB5BF807018}" destId="{1314F458-ED42-6542-8BD7-A11CC5178BC6}" srcOrd="0" destOrd="0" presId="urn:microsoft.com/office/officeart/2005/8/layout/radial2"/>
    <dgm:cxn modelId="{27C188C3-E5C6-5445-9966-20CFF690BC04}" type="presOf" srcId="{7503BB2F-2001-B040-80A0-C564F36E3531}" destId="{45D31199-3A64-EA42-BC23-982C32E21FF7}" srcOrd="0" destOrd="0" presId="urn:microsoft.com/office/officeart/2005/8/layout/radial2"/>
    <dgm:cxn modelId="{79DA75D6-A245-5E44-AE34-BEEA3039D871}" srcId="{0FAFC79A-2E69-DF40-8519-A7066B0213D9}" destId="{406F768D-53B1-3948-A328-F11F8AA3D72B}" srcOrd="2" destOrd="0" parTransId="{B6E17E72-18FE-5F47-BB1E-990B50FF8A22}" sibTransId="{72EA4D97-FEA3-A140-A86B-C0BD963E7BBB}"/>
    <dgm:cxn modelId="{DEE984E1-249A-2844-983A-E384C1922A90}" type="presOf" srcId="{BA32963A-B166-6348-8A84-D968C39AED81}" destId="{402127F7-4A76-5741-AB44-75AFA3F8A2AC}" srcOrd="0" destOrd="0" presId="urn:microsoft.com/office/officeart/2005/8/layout/radial2"/>
    <dgm:cxn modelId="{3DC38CEB-BC6E-AD48-9927-02880BE9DF83}" type="presOf" srcId="{B6E17E72-18FE-5F47-BB1E-990B50FF8A22}" destId="{D6831C02-7B32-834B-9837-8A7CA9E35B66}" srcOrd="0" destOrd="0" presId="urn:microsoft.com/office/officeart/2005/8/layout/radial2"/>
    <dgm:cxn modelId="{E15F64F1-66A4-2949-87A1-FC9AC7005CFF}" type="presOf" srcId="{0FAFC79A-2E69-DF40-8519-A7066B0213D9}" destId="{8A3A9692-77AA-2842-80D8-0E87E999CF4A}" srcOrd="0" destOrd="0" presId="urn:microsoft.com/office/officeart/2005/8/layout/radial2"/>
    <dgm:cxn modelId="{BB3352F5-D31F-4A40-B32B-232CAAC7824C}" srcId="{E35D8B06-835F-7941-BDB3-FB984BC1E13F}" destId="{558E016D-1441-A943-90A5-AF7F0B0E03C7}" srcOrd="1" destOrd="0" parTransId="{5FED81E4-7057-6D46-9AFF-1F37B95A15EA}" sibTransId="{145C1AD4-6A17-7342-9E88-D8495291B396}"/>
    <dgm:cxn modelId="{D33BBBFB-850B-9E4F-805A-7D26A2B3B33A}" type="presOf" srcId="{48EF4183-6850-774F-AD10-6873208201E5}" destId="{F0B24110-1BBB-3443-9E80-9EE8DE1D4EE9}" srcOrd="0" destOrd="0" presId="urn:microsoft.com/office/officeart/2005/8/layout/radial2"/>
    <dgm:cxn modelId="{9339543E-C55C-1A44-9990-43D3178401DE}" type="presParOf" srcId="{8A3A9692-77AA-2842-80D8-0E87E999CF4A}" destId="{C80A9FCC-7A23-CE4A-B6D0-CAD8F0C33AAC}" srcOrd="0" destOrd="0" presId="urn:microsoft.com/office/officeart/2005/8/layout/radial2"/>
    <dgm:cxn modelId="{F3AC7939-DEB9-2A4E-BC1A-AC838348DA17}" type="presParOf" srcId="{C80A9FCC-7A23-CE4A-B6D0-CAD8F0C33AAC}" destId="{C8828573-4489-FA4A-B8C7-B56EE685F10C}" srcOrd="0" destOrd="0" presId="urn:microsoft.com/office/officeart/2005/8/layout/radial2"/>
    <dgm:cxn modelId="{8A1C0C56-B147-EC4E-9F33-3496B6DF148F}" type="presParOf" srcId="{C8828573-4489-FA4A-B8C7-B56EE685F10C}" destId="{B9EACFB3-193B-7343-A3EF-CB1D1439E222}" srcOrd="0" destOrd="0" presId="urn:microsoft.com/office/officeart/2005/8/layout/radial2"/>
    <dgm:cxn modelId="{3F7E99E3-9AF2-474C-B079-549C904D6E5D}" type="presParOf" srcId="{C8828573-4489-FA4A-B8C7-B56EE685F10C}" destId="{AAC66EA0-5001-2241-952D-BE99AB6C60AF}" srcOrd="1" destOrd="0" presId="urn:microsoft.com/office/officeart/2005/8/layout/radial2"/>
    <dgm:cxn modelId="{46545C7C-E6A5-6541-9B56-503EA758AE81}" type="presParOf" srcId="{C80A9FCC-7A23-CE4A-B6D0-CAD8F0C33AAC}" destId="{A2AE029B-8EA1-6A41-93F8-5A19A3DAA091}" srcOrd="1" destOrd="0" presId="urn:microsoft.com/office/officeart/2005/8/layout/radial2"/>
    <dgm:cxn modelId="{9858D51F-475A-C047-9DE5-360A481BA395}" type="presParOf" srcId="{C80A9FCC-7A23-CE4A-B6D0-CAD8F0C33AAC}" destId="{CCE22CC4-63EC-AD4E-8CFA-4DDAA6D66CC1}" srcOrd="2" destOrd="0" presId="urn:microsoft.com/office/officeart/2005/8/layout/radial2"/>
    <dgm:cxn modelId="{E2466EA2-335C-424B-B0BD-815F2F4F33E2}" type="presParOf" srcId="{CCE22CC4-63EC-AD4E-8CFA-4DDAA6D66CC1}" destId="{1314F458-ED42-6542-8BD7-A11CC5178BC6}" srcOrd="0" destOrd="0" presId="urn:microsoft.com/office/officeart/2005/8/layout/radial2"/>
    <dgm:cxn modelId="{809C20D8-FDF1-2749-92E9-CA397C836269}" type="presParOf" srcId="{CCE22CC4-63EC-AD4E-8CFA-4DDAA6D66CC1}" destId="{0D474D53-2D2D-D643-A76D-8C2D8699B69B}" srcOrd="1" destOrd="0" presId="urn:microsoft.com/office/officeart/2005/8/layout/radial2"/>
    <dgm:cxn modelId="{560B9F56-B6F7-EA4C-8C92-F47953EE66EF}" type="presParOf" srcId="{C80A9FCC-7A23-CE4A-B6D0-CAD8F0C33AAC}" destId="{402127F7-4A76-5741-AB44-75AFA3F8A2AC}" srcOrd="3" destOrd="0" presId="urn:microsoft.com/office/officeart/2005/8/layout/radial2"/>
    <dgm:cxn modelId="{36567BE5-C2FC-FA47-A825-5BB5EB266288}" type="presParOf" srcId="{C80A9FCC-7A23-CE4A-B6D0-CAD8F0C33AAC}" destId="{2C5A9257-012D-6F47-BDCB-5100B45B1DCD}" srcOrd="4" destOrd="0" presId="urn:microsoft.com/office/officeart/2005/8/layout/radial2"/>
    <dgm:cxn modelId="{F07ED63D-AFBF-BF4F-806F-BFC8A92A9D4F}" type="presParOf" srcId="{2C5A9257-012D-6F47-BDCB-5100B45B1DCD}" destId="{055BB23F-8195-5943-B40D-4A1626033D99}" srcOrd="0" destOrd="0" presId="urn:microsoft.com/office/officeart/2005/8/layout/radial2"/>
    <dgm:cxn modelId="{B5D70C50-580C-F44B-A789-445A408CF8DA}" type="presParOf" srcId="{2C5A9257-012D-6F47-BDCB-5100B45B1DCD}" destId="{45D31199-3A64-EA42-BC23-982C32E21FF7}" srcOrd="1" destOrd="0" presId="urn:microsoft.com/office/officeart/2005/8/layout/radial2"/>
    <dgm:cxn modelId="{7BFB486F-622E-714A-A8C3-A00178A44228}" type="presParOf" srcId="{C80A9FCC-7A23-CE4A-B6D0-CAD8F0C33AAC}" destId="{D6831C02-7B32-834B-9837-8A7CA9E35B66}" srcOrd="5" destOrd="0" presId="urn:microsoft.com/office/officeart/2005/8/layout/radial2"/>
    <dgm:cxn modelId="{852C24EA-D955-A04A-BA62-F9230DAA9D6F}" type="presParOf" srcId="{C80A9FCC-7A23-CE4A-B6D0-CAD8F0C33AAC}" destId="{60A8316B-D7EE-5F41-B29B-1F44EA3CDDE0}" srcOrd="6" destOrd="0" presId="urn:microsoft.com/office/officeart/2005/8/layout/radial2"/>
    <dgm:cxn modelId="{540D8DF7-76AA-A24C-A7BF-CD944B57BF00}" type="presParOf" srcId="{60A8316B-D7EE-5F41-B29B-1F44EA3CDDE0}" destId="{AC0A9AC3-107A-7D45-87FE-0194CF5FCDE8}" srcOrd="0" destOrd="0" presId="urn:microsoft.com/office/officeart/2005/8/layout/radial2"/>
    <dgm:cxn modelId="{B9EEB072-F9CB-2345-8BF9-034E3F0A294A}" type="presParOf" srcId="{60A8316B-D7EE-5F41-B29B-1F44EA3CDDE0}" destId="{F0B24110-1BBB-3443-9E80-9EE8DE1D4EE9}"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245664-96F6-7D47-B356-FAC30E08AA20}">
      <dsp:nvSpPr>
        <dsp:cNvPr id="0" name=""/>
        <dsp:cNvSpPr/>
      </dsp:nvSpPr>
      <dsp:spPr>
        <a:xfrm>
          <a:off x="1243" y="1080997"/>
          <a:ext cx="2652260" cy="159135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dirty="0"/>
            <a:t>Is this always true? We see waste every where –</a:t>
          </a:r>
        </a:p>
      </dsp:txBody>
      <dsp:txXfrm>
        <a:off x="47852" y="1127606"/>
        <a:ext cx="2559042" cy="1498138"/>
      </dsp:txXfrm>
    </dsp:sp>
    <dsp:sp modelId="{E6CF8386-1731-8F47-AD2B-D08E9D29DB71}">
      <dsp:nvSpPr>
        <dsp:cNvPr id="0" name=""/>
        <dsp:cNvSpPr/>
      </dsp:nvSpPr>
      <dsp:spPr>
        <a:xfrm>
          <a:off x="2886903" y="1547795"/>
          <a:ext cx="562279" cy="65776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86903" y="1679347"/>
        <a:ext cx="393595" cy="394656"/>
      </dsp:txXfrm>
    </dsp:sp>
    <dsp:sp modelId="{6916F029-D265-D348-B069-5AFB23E63343}">
      <dsp:nvSpPr>
        <dsp:cNvPr id="0" name=""/>
        <dsp:cNvSpPr/>
      </dsp:nvSpPr>
      <dsp:spPr>
        <a:xfrm>
          <a:off x="3714408" y="1080997"/>
          <a:ext cx="2652260" cy="159135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Fast food outlets bin excess daily production:</a:t>
          </a:r>
        </a:p>
        <a:p>
          <a:pPr marL="0" lvl="0" indent="0" algn="ctr" defTabSz="311150">
            <a:lnSpc>
              <a:spcPct val="90000"/>
            </a:lnSpc>
            <a:spcBef>
              <a:spcPct val="0"/>
            </a:spcBef>
            <a:spcAft>
              <a:spcPct val="35000"/>
            </a:spcAft>
            <a:buNone/>
          </a:pPr>
          <a:r>
            <a:rPr lang="en-GB" sz="700" kern="1200">
              <a:hlinkClick xmlns:r="http://schemas.openxmlformats.org/officeDocument/2006/relationships" r:id="rId1">
                <a:extLst>
                  <a:ext uri="{A12FA001-AC4F-418D-AE19-62706E023703}">
                    <ahyp:hlinkClr xmlns:ahyp="http://schemas.microsoft.com/office/drawing/2018/hyperlinkcolor" val="tx"/>
                  </a:ext>
                </a:extLst>
              </a:hlinkClick>
            </a:rPr>
            <a:t>https://www.theguardian.com/environment/2020/may/13/uk-takeaway-food-waste-rises-during-coronavirus-lockdown</a:t>
          </a:r>
          <a:endParaRPr lang="en-US" sz="700" kern="1200"/>
        </a:p>
      </dsp:txBody>
      <dsp:txXfrm>
        <a:off x="3761017" y="1127606"/>
        <a:ext cx="2559042" cy="1498138"/>
      </dsp:txXfrm>
    </dsp:sp>
    <dsp:sp modelId="{177DBCCD-74A8-C244-9B19-0E035F7C0C7B}">
      <dsp:nvSpPr>
        <dsp:cNvPr id="0" name=""/>
        <dsp:cNvSpPr/>
      </dsp:nvSpPr>
      <dsp:spPr>
        <a:xfrm rot="5400000">
          <a:off x="4759399" y="2858012"/>
          <a:ext cx="562279" cy="65776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5400000">
        <a:off x="4843211" y="2905752"/>
        <a:ext cx="394656" cy="393595"/>
      </dsp:txXfrm>
    </dsp:sp>
    <dsp:sp modelId="{7B72F001-E477-9D41-9125-B755D643702B}">
      <dsp:nvSpPr>
        <dsp:cNvPr id="0" name=""/>
        <dsp:cNvSpPr/>
      </dsp:nvSpPr>
      <dsp:spPr>
        <a:xfrm>
          <a:off x="3714408" y="3733258"/>
          <a:ext cx="2652260" cy="1591356"/>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dirty="0"/>
            <a:t>Farmers plough excess apples/fruit back into the ground </a:t>
          </a:r>
        </a:p>
      </dsp:txBody>
      <dsp:txXfrm>
        <a:off x="3761017" y="3779867"/>
        <a:ext cx="2559042" cy="1498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7E49E-8BC8-488F-8057-0628C4795E6A}">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D9D649-EC64-437C-AE9B-9E2D037BE6A3}">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22EA2B-7FEA-44D6-B693-C7249E47E1F3}">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Consumer Surplus (CS) : this is the difference between the price the consumer will be happy to pay and the price the consumer actually pays. This CS reflects the satisfaction the consumer gets from consuming the product but which (s)he does not pay for. </a:t>
          </a:r>
        </a:p>
      </dsp:txBody>
      <dsp:txXfrm>
        <a:off x="1834517" y="469890"/>
        <a:ext cx="3148942" cy="1335915"/>
      </dsp:txXfrm>
    </dsp:sp>
    <dsp:sp modelId="{8D43E970-DEE3-4992-861E-8E08D182AEA3}">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0B931-5E81-49E8-877F-8E7CDC7CD806}">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9AAE7-CD59-4A15-BB36-4ADB5D4601E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Producer Surplus (PS):</a:t>
          </a:r>
        </a:p>
      </dsp:txBody>
      <dsp:txXfrm>
        <a:off x="7154322" y="469890"/>
        <a:ext cx="3148942" cy="1335915"/>
      </dsp:txXfrm>
    </dsp:sp>
    <dsp:sp modelId="{2627686E-0437-4DD7-95E6-4BB8FF4CC863}">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E2706-DB0E-4144-B527-07641A046258}">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90117A-FE56-488D-AA12-C5763916F52E}">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this is the difference between the price which producers are willing to supply/offer their products for sale and the price they actually receive (the market price) </a:t>
          </a:r>
        </a:p>
      </dsp:txBody>
      <dsp:txXfrm>
        <a:off x="1834517" y="2545532"/>
        <a:ext cx="3148942" cy="1335915"/>
      </dsp:txXfrm>
    </dsp:sp>
    <dsp:sp modelId="{3FBD2C19-C9CB-4C37-969A-E2917EFC5B7B}">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1F2F05-9D89-4810-8F70-6392C60F8537}">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098055-3B33-47C7-9A00-F17F1194446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Community Surplus (COS): is the addition of the consumer surplus and the producer surplus. It reflects society’s welfare.</a:t>
          </a:r>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A78CC-1EEC-A646-A8CA-0792E1934CD9}">
      <dsp:nvSpPr>
        <dsp:cNvPr id="0" name=""/>
        <dsp:cNvSpPr/>
      </dsp:nvSpPr>
      <dsp:spPr>
        <a:xfrm>
          <a:off x="0" y="107918"/>
          <a:ext cx="6358432" cy="5614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WELL? We did make some assumptions earlier </a:t>
          </a:r>
        </a:p>
      </dsp:txBody>
      <dsp:txXfrm>
        <a:off x="27408" y="135326"/>
        <a:ext cx="6303616" cy="506646"/>
      </dsp:txXfrm>
    </dsp:sp>
    <dsp:sp modelId="{04EBEE68-3801-3348-81EE-95015420764E}">
      <dsp:nvSpPr>
        <dsp:cNvPr id="0" name=""/>
        <dsp:cNvSpPr/>
      </dsp:nvSpPr>
      <dsp:spPr>
        <a:xfrm>
          <a:off x="0" y="698181"/>
          <a:ext cx="6358432" cy="56146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WE assumed that – the in the free market demand and supply intersect at one point (This is called the equilibrium point.) This reflects the raw materials and production process efficiently.</a:t>
          </a:r>
        </a:p>
      </dsp:txBody>
      <dsp:txXfrm>
        <a:off x="27408" y="725589"/>
        <a:ext cx="6303616" cy="506646"/>
      </dsp:txXfrm>
    </dsp:sp>
    <dsp:sp modelId="{75C7A90B-5C9A-8D4C-B271-C1FA334D0648}">
      <dsp:nvSpPr>
        <dsp:cNvPr id="0" name=""/>
        <dsp:cNvSpPr/>
      </dsp:nvSpPr>
      <dsp:spPr>
        <a:xfrm>
          <a:off x="0" y="1288444"/>
          <a:ext cx="6358432" cy="56146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At this equilibrium, the price and quantity combination maximizes the welfare of the community. The consumer surplus is exactly equal to the producer surplus. The community welfare or surplus is most optimal (or maximized) Everyone gets a fair deal. </a:t>
          </a:r>
        </a:p>
      </dsp:txBody>
      <dsp:txXfrm>
        <a:off x="27408" y="1315852"/>
        <a:ext cx="6303616" cy="506646"/>
      </dsp:txXfrm>
    </dsp:sp>
    <dsp:sp modelId="{0692330B-BECC-154E-B566-9A05E068DB5E}">
      <dsp:nvSpPr>
        <dsp:cNvPr id="0" name=""/>
        <dsp:cNvSpPr/>
      </dsp:nvSpPr>
      <dsp:spPr>
        <a:xfrm>
          <a:off x="0" y="1878707"/>
          <a:ext cx="6358432" cy="56146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Now we know, that in making products, manufacturers face costs and they add up these costs and add a percentage to reflect their profit. This gives them a price. </a:t>
          </a:r>
        </a:p>
      </dsp:txBody>
      <dsp:txXfrm>
        <a:off x="27408" y="1906115"/>
        <a:ext cx="6303616" cy="506646"/>
      </dsp:txXfrm>
    </dsp:sp>
    <dsp:sp modelId="{1D2430C5-5A49-CB46-832B-A8239A8352F8}">
      <dsp:nvSpPr>
        <dsp:cNvPr id="0" name=""/>
        <dsp:cNvSpPr/>
      </dsp:nvSpPr>
      <dsp:spPr>
        <a:xfrm>
          <a:off x="0" y="2468970"/>
          <a:ext cx="6358432" cy="561462"/>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Material Costs + Labour Costs + Expenses + Profit % = Price of Product </a:t>
          </a:r>
          <a:endParaRPr lang="en-US" sz="1000" kern="1200"/>
        </a:p>
      </dsp:txBody>
      <dsp:txXfrm>
        <a:off x="27408" y="2496378"/>
        <a:ext cx="6303616" cy="506646"/>
      </dsp:txXfrm>
    </dsp:sp>
    <dsp:sp modelId="{DA4D92A9-344A-3F48-8E31-DEDDB6EAA541}">
      <dsp:nvSpPr>
        <dsp:cNvPr id="0" name=""/>
        <dsp:cNvSpPr/>
      </dsp:nvSpPr>
      <dsp:spPr>
        <a:xfrm>
          <a:off x="0" y="3059233"/>
          <a:ext cx="6358432" cy="5614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What if these costs do not take account of pollution as a by product of the production process?  (</a:t>
          </a:r>
          <a:r>
            <a:rPr lang="en-US" sz="1000" b="1" kern="1200">
              <a:hlinkClick xmlns:r="http://schemas.openxmlformats.org/officeDocument/2006/relationships" r:id="rId1"/>
            </a:rPr>
            <a:t>https://www.forbes.com/sites/jonbird1/2018/09/09/fashions-dirty-little-secret-and-how-its-coming-clean/#3411b6bb1771</a:t>
          </a:r>
          <a:r>
            <a:rPr lang="en-US" sz="1000" b="1" kern="1200"/>
            <a:t>)</a:t>
          </a:r>
          <a:endParaRPr lang="en-US" sz="1000" kern="1200"/>
        </a:p>
      </dsp:txBody>
      <dsp:txXfrm>
        <a:off x="27408" y="3086641"/>
        <a:ext cx="6303616" cy="5066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C9941-CBB2-4FD4-8CD1-798431BB4326}">
      <dsp:nvSpPr>
        <dsp:cNvPr id="0" name=""/>
        <dsp:cNvSpPr/>
      </dsp:nvSpPr>
      <dsp:spPr>
        <a:xfrm>
          <a:off x="205509" y="16114"/>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5BA752-B61C-4EBB-AF05-B8C63BA433F7}">
      <dsp:nvSpPr>
        <dsp:cNvPr id="0" name=""/>
        <dsp:cNvSpPr/>
      </dsp:nvSpPr>
      <dsp:spPr>
        <a:xfrm>
          <a:off x="396960" y="207566"/>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195A6A-5A68-49DC-9713-E4353FE59CFA}">
      <dsp:nvSpPr>
        <dsp:cNvPr id="0" name=""/>
        <dsp:cNvSpPr/>
      </dsp:nvSpPr>
      <dsp:spPr>
        <a:xfrm>
          <a:off x="1312541"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Generally, in Competitive Markets, we do assume that the material costs, etc., which go into making a product are fully reflective of the costs of production. The price consumers pay covers these costs  of production and a profit margin. </a:t>
          </a:r>
        </a:p>
      </dsp:txBody>
      <dsp:txXfrm>
        <a:off x="1312541" y="16114"/>
        <a:ext cx="2148945" cy="911674"/>
      </dsp:txXfrm>
    </dsp:sp>
    <dsp:sp modelId="{921A639D-F9F1-480D-A35E-CEE90BCA7DD8}">
      <dsp:nvSpPr>
        <dsp:cNvPr id="0" name=""/>
        <dsp:cNvSpPr/>
      </dsp:nvSpPr>
      <dsp:spPr>
        <a:xfrm>
          <a:off x="3835925" y="16114"/>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E68E85-87B8-4AE3-B3D6-8B70D4C27CD2}">
      <dsp:nvSpPr>
        <dsp:cNvPr id="0" name=""/>
        <dsp:cNvSpPr/>
      </dsp:nvSpPr>
      <dsp:spPr>
        <a:xfrm>
          <a:off x="4027376" y="207566"/>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B48646-A18D-484E-9DC6-7543DE9E3763}">
      <dsp:nvSpPr>
        <dsp:cNvPr id="0" name=""/>
        <dsp:cNvSpPr/>
      </dsp:nvSpPr>
      <dsp:spPr>
        <a:xfrm>
          <a:off x="4942957"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This is not necessarily the case; </a:t>
          </a:r>
        </a:p>
      </dsp:txBody>
      <dsp:txXfrm>
        <a:off x="4942957" y="16114"/>
        <a:ext cx="2148945" cy="911674"/>
      </dsp:txXfrm>
    </dsp:sp>
    <dsp:sp modelId="{7E4D3A7E-64FA-46E3-972C-58B5E67C3FB8}">
      <dsp:nvSpPr>
        <dsp:cNvPr id="0" name=""/>
        <dsp:cNvSpPr/>
      </dsp:nvSpPr>
      <dsp:spPr>
        <a:xfrm>
          <a:off x="7466341" y="16114"/>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0D141-1E68-4B62-94B0-414742D35C65}">
      <dsp:nvSpPr>
        <dsp:cNvPr id="0" name=""/>
        <dsp:cNvSpPr/>
      </dsp:nvSpPr>
      <dsp:spPr>
        <a:xfrm>
          <a:off x="7657792" y="207566"/>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DC8BF2-A3B6-4157-B9DE-D2ABD9F9C537}">
      <dsp:nvSpPr>
        <dsp:cNvPr id="0" name=""/>
        <dsp:cNvSpPr/>
      </dsp:nvSpPr>
      <dsp:spPr>
        <a:xfrm>
          <a:off x="8573374"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material, labour and expense costs (raw cotton, tailors and electricity) are costs, but these are private costs. </a:t>
          </a:r>
        </a:p>
      </dsp:txBody>
      <dsp:txXfrm>
        <a:off x="8573374" y="16114"/>
        <a:ext cx="2148945" cy="911674"/>
      </dsp:txXfrm>
    </dsp:sp>
    <dsp:sp modelId="{768406E2-ACD7-4EFB-998B-19A1DCE3625D}">
      <dsp:nvSpPr>
        <dsp:cNvPr id="0" name=""/>
        <dsp:cNvSpPr/>
      </dsp:nvSpPr>
      <dsp:spPr>
        <a:xfrm>
          <a:off x="205509" y="1640565"/>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17B02-E1AE-4AED-B5A0-E1DDDBD94EDC}">
      <dsp:nvSpPr>
        <dsp:cNvPr id="0" name=""/>
        <dsp:cNvSpPr/>
      </dsp:nvSpPr>
      <dsp:spPr>
        <a:xfrm>
          <a:off x="396960" y="1832017"/>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822A11-4840-4F2B-8562-56DD7EEC7A2A}">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Private costs are the costs born by the producer / consumer directly because they transact with each other. </a:t>
          </a:r>
        </a:p>
      </dsp:txBody>
      <dsp:txXfrm>
        <a:off x="1312541" y="1640565"/>
        <a:ext cx="2148945" cy="911674"/>
      </dsp:txXfrm>
    </dsp:sp>
    <dsp:sp modelId="{A0925C97-7A3F-4252-A07B-9DBE52B33151}">
      <dsp:nvSpPr>
        <dsp:cNvPr id="0" name=""/>
        <dsp:cNvSpPr/>
      </dsp:nvSpPr>
      <dsp:spPr>
        <a:xfrm>
          <a:off x="3835925" y="1640565"/>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15CA0-9353-453E-8B61-4D5E6505EDC3}">
      <dsp:nvSpPr>
        <dsp:cNvPr id="0" name=""/>
        <dsp:cNvSpPr/>
      </dsp:nvSpPr>
      <dsp:spPr>
        <a:xfrm>
          <a:off x="4027376" y="1832017"/>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22FE82-8552-4DFE-8448-07533207FD7F}">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These costs are reflected in the graphs shown in slide 6 and in week 2 slides.  </a:t>
          </a:r>
        </a:p>
      </dsp:txBody>
      <dsp:txXfrm>
        <a:off x="4942957" y="1640565"/>
        <a:ext cx="2148945" cy="911674"/>
      </dsp:txXfrm>
    </dsp:sp>
    <dsp:sp modelId="{BAEDD47F-CE07-46A6-BF79-43FBB87CB659}">
      <dsp:nvSpPr>
        <dsp:cNvPr id="0" name=""/>
        <dsp:cNvSpPr/>
      </dsp:nvSpPr>
      <dsp:spPr>
        <a:xfrm>
          <a:off x="7466341"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007FA-1E95-458E-8E68-609DCCCA474C}">
      <dsp:nvSpPr>
        <dsp:cNvPr id="0" name=""/>
        <dsp:cNvSpPr/>
      </dsp:nvSpPr>
      <dsp:spPr>
        <a:xfrm>
          <a:off x="7657792" y="1832017"/>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1404F3-A08D-46F6-8A38-C8ECBD634BEE}">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NOW! These private costs which relate to producers and individuals do not always reflect the total costs to society. Think about this – production of petrol, clothing, travel and cars creates waste and pollution. Pollution affects society’s health. In the UK, the government via the NHS bears the cost of the pollution. Consider also cigarettes and cancer?</a:t>
          </a:r>
        </a:p>
      </dsp:txBody>
      <dsp:txXfrm>
        <a:off x="8573374" y="1640565"/>
        <a:ext cx="2148945" cy="911674"/>
      </dsp:txXfrm>
    </dsp:sp>
    <dsp:sp modelId="{8A75FF1E-EB8A-481B-9AF3-D9E16FEBC4B1}">
      <dsp:nvSpPr>
        <dsp:cNvPr id="0" name=""/>
        <dsp:cNvSpPr/>
      </dsp:nvSpPr>
      <dsp:spPr>
        <a:xfrm>
          <a:off x="205509" y="3265016"/>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522FB-B1DB-463C-809B-046FB1D395F7}">
      <dsp:nvSpPr>
        <dsp:cNvPr id="0" name=""/>
        <dsp:cNvSpPr/>
      </dsp:nvSpPr>
      <dsp:spPr>
        <a:xfrm>
          <a:off x="396960" y="3456467"/>
          <a:ext cx="528770" cy="52877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FEB22E-DB1F-4890-AFCD-01C97134F323}">
      <dsp:nvSpPr>
        <dsp:cNvPr id="0" name=""/>
        <dsp:cNvSpPr/>
      </dsp:nvSpPr>
      <dsp:spPr>
        <a:xfrm>
          <a:off x="1312541" y="3265016"/>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DIFFERENCE  between the private and total costs is an external cost. This external cost, such as pollution is not borne by the producer, even though they are associated with production and delivery. (Amazon ?) . The price the consumer pays does not cover this external cost. </a:t>
          </a:r>
        </a:p>
      </dsp:txBody>
      <dsp:txXfrm>
        <a:off x="1312541" y="3265016"/>
        <a:ext cx="2148945" cy="9116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E75BB9-F507-4DA6-A1A8-40CDB2FA3C1D}">
      <dsp:nvSpPr>
        <dsp:cNvPr id="0" name=""/>
        <dsp:cNvSpPr/>
      </dsp:nvSpPr>
      <dsp:spPr>
        <a:xfrm>
          <a:off x="0" y="707092"/>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6FC5C-0DFF-4306-8682-2B1A44A54FD9}">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3C9904-2D6A-4462-8C41-39A12E815349}">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44550">
            <a:lnSpc>
              <a:spcPct val="90000"/>
            </a:lnSpc>
            <a:spcBef>
              <a:spcPct val="0"/>
            </a:spcBef>
            <a:spcAft>
              <a:spcPct val="35000"/>
            </a:spcAft>
            <a:buNone/>
          </a:pPr>
          <a:r>
            <a:rPr lang="en-US" sz="1900" kern="1200" dirty="0"/>
            <a:t>When private and external costs are brought together and accounted for, we have social costs. </a:t>
          </a:r>
        </a:p>
      </dsp:txBody>
      <dsp:txXfrm>
        <a:off x="1507738" y="707092"/>
        <a:ext cx="9007861" cy="1305401"/>
      </dsp:txXfrm>
    </dsp:sp>
    <dsp:sp modelId="{6A9B45CD-F129-4DD2-BADA-02B10CBF184A}">
      <dsp:nvSpPr>
        <dsp:cNvPr id="0" name=""/>
        <dsp:cNvSpPr/>
      </dsp:nvSpPr>
      <dsp:spPr>
        <a:xfrm>
          <a:off x="0" y="2338844"/>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CC70F0-4433-4DAB-8D6C-42BCB665F476}">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150B82-319D-4361-8756-C57F21364C2C}">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44550">
            <a:lnSpc>
              <a:spcPct val="90000"/>
            </a:lnSpc>
            <a:spcBef>
              <a:spcPct val="0"/>
            </a:spcBef>
            <a:spcAft>
              <a:spcPct val="35000"/>
            </a:spcAft>
            <a:buNone/>
          </a:pPr>
          <a:r>
            <a:rPr lang="en-US" sz="1900" kern="1200" dirty="0"/>
            <a:t>When SOCIAL COSTS are reflected in business profit and loss statements (Income Statement) and  decision making and in consumer decision-making, then we are more likely to have a socially efficient market and less probability of market failure.    </a:t>
          </a:r>
        </a:p>
      </dsp:txBody>
      <dsp:txXfrm>
        <a:off x="1507738" y="2338844"/>
        <a:ext cx="9007861" cy="13054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F58E5-3535-A443-A03F-428B9A4AFBEC}">
      <dsp:nvSpPr>
        <dsp:cNvPr id="0" name=""/>
        <dsp:cNvSpPr/>
      </dsp:nvSpPr>
      <dsp:spPr>
        <a:xfrm>
          <a:off x="0" y="0"/>
          <a:ext cx="8097012" cy="783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Private benefits are the benefits experienced by the consumer from buying or consuming the good . </a:t>
          </a:r>
        </a:p>
      </dsp:txBody>
      <dsp:txXfrm>
        <a:off x="22940" y="22940"/>
        <a:ext cx="7160195" cy="737360"/>
      </dsp:txXfrm>
    </dsp:sp>
    <dsp:sp modelId="{E0A5D694-C951-3643-A83F-97B5205EDDB1}">
      <dsp:nvSpPr>
        <dsp:cNvPr id="0" name=""/>
        <dsp:cNvSpPr/>
      </dsp:nvSpPr>
      <dsp:spPr>
        <a:xfrm>
          <a:off x="604647" y="892024"/>
          <a:ext cx="8097012" cy="783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Example: Mr. D buys a car because because it gives him aesthetic satisfaction, allows him to travel conveniently between point A &amp; B,  and is economical on fuel. </a:t>
          </a:r>
        </a:p>
      </dsp:txBody>
      <dsp:txXfrm>
        <a:off x="627587" y="914964"/>
        <a:ext cx="6937378" cy="737360"/>
      </dsp:txXfrm>
    </dsp:sp>
    <dsp:sp modelId="{3F967A58-9D97-D849-B2C7-A5F1B17C64EC}">
      <dsp:nvSpPr>
        <dsp:cNvPr id="0" name=""/>
        <dsp:cNvSpPr/>
      </dsp:nvSpPr>
      <dsp:spPr>
        <a:xfrm>
          <a:off x="1209293" y="1784048"/>
          <a:ext cx="8097012" cy="783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Social Benefits are the addition of private benefits and externa benefits (of production and consumption)  that the individual or consumer enjoys. </a:t>
          </a:r>
        </a:p>
      </dsp:txBody>
      <dsp:txXfrm>
        <a:off x="1232233" y="1806988"/>
        <a:ext cx="6937378" cy="737360"/>
      </dsp:txXfrm>
    </dsp:sp>
    <dsp:sp modelId="{21C9E5F4-B0F6-B441-8576-9C4015463BCB}">
      <dsp:nvSpPr>
        <dsp:cNvPr id="0" name=""/>
        <dsp:cNvSpPr/>
      </dsp:nvSpPr>
      <dsp:spPr>
        <a:xfrm>
          <a:off x="1813940" y="2676072"/>
          <a:ext cx="8097012" cy="783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Example: Sally gives up her car journey to work and bikes to work. Her private benefits are less petrol charges (£5 + £10) and parking fees, her external benefit is not paying the congestion charge (£10) (£5 +£10 +£10 = £25) </a:t>
          </a:r>
        </a:p>
      </dsp:txBody>
      <dsp:txXfrm>
        <a:off x="1836880" y="2699012"/>
        <a:ext cx="6937378" cy="737360"/>
      </dsp:txXfrm>
    </dsp:sp>
    <dsp:sp modelId="{22F3FF06-7ECC-944C-95C4-4C9B61D47898}">
      <dsp:nvSpPr>
        <dsp:cNvPr id="0" name=""/>
        <dsp:cNvSpPr/>
      </dsp:nvSpPr>
      <dsp:spPr>
        <a:xfrm>
          <a:off x="2418587" y="3568097"/>
          <a:ext cx="8097012" cy="783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Therefore her Social Benefit is £25.  </a:t>
          </a:r>
          <a:endParaRPr lang="en-US" sz="1400" kern="1200" dirty="0"/>
        </a:p>
      </dsp:txBody>
      <dsp:txXfrm>
        <a:off x="2441527" y="3591037"/>
        <a:ext cx="6937378" cy="737360"/>
      </dsp:txXfrm>
    </dsp:sp>
    <dsp:sp modelId="{B4219951-9BFF-A042-8762-3F259F27B8E4}">
      <dsp:nvSpPr>
        <dsp:cNvPr id="0" name=""/>
        <dsp:cNvSpPr/>
      </dsp:nvSpPr>
      <dsp:spPr>
        <a:xfrm>
          <a:off x="7587905" y="572200"/>
          <a:ext cx="509106" cy="50910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7702454" y="572200"/>
        <a:ext cx="280008" cy="383102"/>
      </dsp:txXfrm>
    </dsp:sp>
    <dsp:sp modelId="{58156EA2-10C3-F743-A51D-A061FDA50B71}">
      <dsp:nvSpPr>
        <dsp:cNvPr id="0" name=""/>
        <dsp:cNvSpPr/>
      </dsp:nvSpPr>
      <dsp:spPr>
        <a:xfrm>
          <a:off x="8192552" y="1464225"/>
          <a:ext cx="509106" cy="50910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307101" y="1464225"/>
        <a:ext cx="280008" cy="383102"/>
      </dsp:txXfrm>
    </dsp:sp>
    <dsp:sp modelId="{4752A07C-6DC6-3847-B4A1-BA56F618602F}">
      <dsp:nvSpPr>
        <dsp:cNvPr id="0" name=""/>
        <dsp:cNvSpPr/>
      </dsp:nvSpPr>
      <dsp:spPr>
        <a:xfrm>
          <a:off x="8797199" y="2343195"/>
          <a:ext cx="509106" cy="50910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911748" y="2343195"/>
        <a:ext cx="280008" cy="383102"/>
      </dsp:txXfrm>
    </dsp:sp>
    <dsp:sp modelId="{6F2712F3-D831-1546-9F20-B58C451582D2}">
      <dsp:nvSpPr>
        <dsp:cNvPr id="0" name=""/>
        <dsp:cNvSpPr/>
      </dsp:nvSpPr>
      <dsp:spPr>
        <a:xfrm>
          <a:off x="9401846" y="3243922"/>
          <a:ext cx="509106" cy="50910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9516395" y="3243922"/>
        <a:ext cx="280008" cy="3831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31C02-7B32-834B-9837-8A7CA9E35B66}">
      <dsp:nvSpPr>
        <dsp:cNvPr id="0" name=""/>
        <dsp:cNvSpPr/>
      </dsp:nvSpPr>
      <dsp:spPr>
        <a:xfrm rot="2563489">
          <a:off x="4106958" y="3043795"/>
          <a:ext cx="661628" cy="36166"/>
        </a:xfrm>
        <a:custGeom>
          <a:avLst/>
          <a:gdLst/>
          <a:ahLst/>
          <a:cxnLst/>
          <a:rect l="0" t="0" r="0" b="0"/>
          <a:pathLst>
            <a:path>
              <a:moveTo>
                <a:pt x="0" y="18083"/>
              </a:moveTo>
              <a:lnTo>
                <a:pt x="661628" y="18083"/>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2127F7-4A76-5741-AB44-75AFA3F8A2AC}">
      <dsp:nvSpPr>
        <dsp:cNvPr id="0" name=""/>
        <dsp:cNvSpPr/>
      </dsp:nvSpPr>
      <dsp:spPr>
        <a:xfrm>
          <a:off x="4194750" y="2136355"/>
          <a:ext cx="846754" cy="36166"/>
        </a:xfrm>
        <a:custGeom>
          <a:avLst/>
          <a:gdLst/>
          <a:ahLst/>
          <a:cxnLst/>
          <a:rect l="0" t="0" r="0" b="0"/>
          <a:pathLst>
            <a:path>
              <a:moveTo>
                <a:pt x="0" y="18083"/>
              </a:moveTo>
              <a:lnTo>
                <a:pt x="846754" y="18083"/>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AE029B-8EA1-6A41-93F8-5A19A3DAA091}">
      <dsp:nvSpPr>
        <dsp:cNvPr id="0" name=""/>
        <dsp:cNvSpPr/>
      </dsp:nvSpPr>
      <dsp:spPr>
        <a:xfrm rot="19103873">
          <a:off x="4097371" y="1223403"/>
          <a:ext cx="772155" cy="36166"/>
        </a:xfrm>
        <a:custGeom>
          <a:avLst/>
          <a:gdLst/>
          <a:ahLst/>
          <a:cxnLst/>
          <a:rect l="0" t="0" r="0" b="0"/>
          <a:pathLst>
            <a:path>
              <a:moveTo>
                <a:pt x="0" y="18083"/>
              </a:moveTo>
              <a:lnTo>
                <a:pt x="772155" y="18083"/>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C66EA0-5001-2241-952D-BE99AB6C60AF}">
      <dsp:nvSpPr>
        <dsp:cNvPr id="0" name=""/>
        <dsp:cNvSpPr/>
      </dsp:nvSpPr>
      <dsp:spPr>
        <a:xfrm>
          <a:off x="2398805" y="1098000"/>
          <a:ext cx="2112875" cy="211287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14F458-ED42-6542-8BD7-A11CC5178BC6}">
      <dsp:nvSpPr>
        <dsp:cNvPr id="0" name=""/>
        <dsp:cNvSpPr/>
      </dsp:nvSpPr>
      <dsp:spPr>
        <a:xfrm>
          <a:off x="4622980" y="1083"/>
          <a:ext cx="1182803" cy="11828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Information </a:t>
          </a:r>
        </a:p>
      </dsp:txBody>
      <dsp:txXfrm>
        <a:off x="4796197" y="174300"/>
        <a:ext cx="836369" cy="836369"/>
      </dsp:txXfrm>
    </dsp:sp>
    <dsp:sp modelId="{0D474D53-2D2D-D643-A76D-8C2D8699B69B}">
      <dsp:nvSpPr>
        <dsp:cNvPr id="0" name=""/>
        <dsp:cNvSpPr/>
      </dsp:nvSpPr>
      <dsp:spPr>
        <a:xfrm>
          <a:off x="5924064" y="1083"/>
          <a:ext cx="1774205" cy="1182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Lack of information </a:t>
          </a:r>
        </a:p>
        <a:p>
          <a:pPr marL="228600" lvl="1" indent="-228600" algn="l" defTabSz="889000">
            <a:lnSpc>
              <a:spcPct val="90000"/>
            </a:lnSpc>
            <a:spcBef>
              <a:spcPct val="0"/>
            </a:spcBef>
            <a:spcAft>
              <a:spcPct val="15000"/>
            </a:spcAft>
            <a:buChar char="•"/>
          </a:pPr>
          <a:r>
            <a:rPr lang="en-GB" sz="2000" kern="1200" dirty="0"/>
            <a:t>Problem complexity </a:t>
          </a:r>
        </a:p>
      </dsp:txBody>
      <dsp:txXfrm>
        <a:off x="5924064" y="1083"/>
        <a:ext cx="1774205" cy="1182803"/>
      </dsp:txXfrm>
    </dsp:sp>
    <dsp:sp modelId="{055BB23F-8195-5943-B40D-4A1626033D99}">
      <dsp:nvSpPr>
        <dsp:cNvPr id="0" name=""/>
        <dsp:cNvSpPr/>
      </dsp:nvSpPr>
      <dsp:spPr>
        <a:xfrm>
          <a:off x="5041504" y="1563036"/>
          <a:ext cx="1182803" cy="118280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Quantifying the Issue </a:t>
          </a:r>
        </a:p>
      </dsp:txBody>
      <dsp:txXfrm>
        <a:off x="5214721" y="1736253"/>
        <a:ext cx="836369" cy="836369"/>
      </dsp:txXfrm>
    </dsp:sp>
    <dsp:sp modelId="{45D31199-3A64-EA42-BC23-982C32E21FF7}">
      <dsp:nvSpPr>
        <dsp:cNvPr id="0" name=""/>
        <dsp:cNvSpPr/>
      </dsp:nvSpPr>
      <dsp:spPr>
        <a:xfrm>
          <a:off x="6342588" y="1563036"/>
          <a:ext cx="1774205" cy="1182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Risk quantification </a:t>
          </a:r>
        </a:p>
        <a:p>
          <a:pPr marL="228600" lvl="1" indent="-228600" algn="l" defTabSz="889000">
            <a:lnSpc>
              <a:spcPct val="90000"/>
            </a:lnSpc>
            <a:spcBef>
              <a:spcPct val="0"/>
            </a:spcBef>
            <a:spcAft>
              <a:spcPct val="15000"/>
            </a:spcAft>
            <a:buChar char="•"/>
          </a:pPr>
          <a:r>
            <a:rPr lang="en-GB" sz="2000" kern="1200" dirty="0"/>
            <a:t>Damage quantification </a:t>
          </a:r>
        </a:p>
      </dsp:txBody>
      <dsp:txXfrm>
        <a:off x="6342588" y="1563036"/>
        <a:ext cx="1774205" cy="1182803"/>
      </dsp:txXfrm>
    </dsp:sp>
    <dsp:sp modelId="{AC0A9AC3-107A-7D45-87FE-0194CF5FCDE8}">
      <dsp:nvSpPr>
        <dsp:cNvPr id="0" name=""/>
        <dsp:cNvSpPr/>
      </dsp:nvSpPr>
      <dsp:spPr>
        <a:xfrm>
          <a:off x="4512582" y="3082528"/>
          <a:ext cx="1267725" cy="126772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Administration Costs </a:t>
          </a:r>
        </a:p>
      </dsp:txBody>
      <dsp:txXfrm>
        <a:off x="4698236" y="3268182"/>
        <a:ext cx="896417" cy="896417"/>
      </dsp:txXfrm>
    </dsp:sp>
    <dsp:sp modelId="{F0B24110-1BBB-3443-9E80-9EE8DE1D4EE9}">
      <dsp:nvSpPr>
        <dsp:cNvPr id="0" name=""/>
        <dsp:cNvSpPr/>
      </dsp:nvSpPr>
      <dsp:spPr>
        <a:xfrm>
          <a:off x="5907080" y="3082528"/>
          <a:ext cx="1901588" cy="1267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Monitoring agencies </a:t>
          </a:r>
        </a:p>
        <a:p>
          <a:pPr marL="228600" lvl="1" indent="-228600" algn="l" defTabSz="889000">
            <a:lnSpc>
              <a:spcPct val="90000"/>
            </a:lnSpc>
            <a:spcBef>
              <a:spcPct val="0"/>
            </a:spcBef>
            <a:spcAft>
              <a:spcPct val="15000"/>
            </a:spcAft>
            <a:buChar char="•"/>
          </a:pPr>
          <a:r>
            <a:rPr lang="en-GB" sz="2000" kern="1200" dirty="0"/>
            <a:t>Buffer stocks </a:t>
          </a:r>
        </a:p>
      </dsp:txBody>
      <dsp:txXfrm>
        <a:off x="5907080" y="3082528"/>
        <a:ext cx="1901588" cy="1267725"/>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324F3-D691-164A-AFB3-1BC592F61271}" type="datetimeFigureOut">
              <a:rPr lang="en-US" smtClean="0"/>
              <a:t>3/12/2025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AC4E66-40FE-EF44-A02B-0190088FC21C}" type="slidenum">
              <a:rPr lang="en-US" smtClean="0"/>
              <a:t>‹#›</a:t>
            </a:fld>
            <a:endParaRPr lang="en-US"/>
          </a:p>
        </p:txBody>
      </p:sp>
    </p:spTree>
    <p:extLst>
      <p:ext uri="{BB962C8B-B14F-4D97-AF65-F5344CB8AC3E}">
        <p14:creationId xmlns:p14="http://schemas.microsoft.com/office/powerpoint/2010/main" val="2400064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the diagram, at Pe and Qe we have the traditional market equilibrium of the free market where private costs and benefits are taken into account, from the business and consumer perspectives. If there is a social cost (a Negative externality like pollution) Then the social costs are greater than the private costs and the price goes up to PSE, quantity falls to QSE. This PSE/QSE is more socially efficient and optimal. Just enough resources are called into production. [In your reading you may see private marginal cost benefit, etc, that’s okay – just grasp the concept] The deadweight social burden is the gap between the social cost curve and the private cost curve. It represents a negative externality like pollution.. </a:t>
            </a:r>
          </a:p>
        </p:txBody>
      </p:sp>
      <p:sp>
        <p:nvSpPr>
          <p:cNvPr id="4" name="Slide Number Placeholder 3"/>
          <p:cNvSpPr>
            <a:spLocks noGrp="1"/>
          </p:cNvSpPr>
          <p:nvPr>
            <p:ph type="sldNum" sz="quarter" idx="5"/>
          </p:nvPr>
        </p:nvSpPr>
        <p:spPr/>
        <p:txBody>
          <a:bodyPr/>
          <a:lstStyle/>
          <a:p>
            <a:fld id="{F29D984D-4367-4C6E-AD93-F2A570C141DF}" type="slidenum">
              <a:rPr lang="en-GB" smtClean="0"/>
              <a:t>14</a:t>
            </a:fld>
            <a:endParaRPr lang="en-GB" dirty="0"/>
          </a:p>
        </p:txBody>
      </p:sp>
    </p:spTree>
    <p:extLst>
      <p:ext uri="{BB962C8B-B14F-4D97-AF65-F5344CB8AC3E}">
        <p14:creationId xmlns:p14="http://schemas.microsoft.com/office/powerpoint/2010/main" val="1453776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DB640-7456-9102-007E-F0D2EC85AA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5E7CE15-0084-1B81-B2A6-114DD6AA0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C19CE81-C9E4-97F2-5A81-CEEB74BDF2F2}"/>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5" name="Footer Placeholder 4">
            <a:extLst>
              <a:ext uri="{FF2B5EF4-FFF2-40B4-BE49-F238E27FC236}">
                <a16:creationId xmlns:a16="http://schemas.microsoft.com/office/drawing/2014/main" id="{122C8FE8-E86F-4054-AFF4-30492B675C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5E9FC0-028A-6764-C0DB-54D6F89AF03C}"/>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1844276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65210-E997-78F3-573F-792C0DCE6C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240241-5854-0F65-7CFA-840EEBCE6E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4B3DC7-1D0D-2A0C-6E69-633DF5C7CFF9}"/>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5" name="Footer Placeholder 4">
            <a:extLst>
              <a:ext uri="{FF2B5EF4-FFF2-40B4-BE49-F238E27FC236}">
                <a16:creationId xmlns:a16="http://schemas.microsoft.com/office/drawing/2014/main" id="{AED9AA4A-7F25-5A21-7D61-00C7F2A2A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922942-22BC-5288-FEA1-6C96DF56ED02}"/>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1780129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84B7A-C6F9-516B-EB0A-CA0E2F3FF18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C2D88A9-32F8-AA9C-EA99-AD1BD57089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20DD655-A165-9A86-73DE-43472ADF8321}"/>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5" name="Footer Placeholder 4">
            <a:extLst>
              <a:ext uri="{FF2B5EF4-FFF2-40B4-BE49-F238E27FC236}">
                <a16:creationId xmlns:a16="http://schemas.microsoft.com/office/drawing/2014/main" id="{C1181D08-EBB3-F2FC-F200-14EFDCEFA2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46058F-D9FA-0A04-B1A1-CF14E7005674}"/>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2423266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1EB5E-1B97-655A-4BFF-BE17BD01DD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6F89F0-320A-58A6-A37C-B728E98317A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AF0C070-E659-FE2D-D177-3612D3A75C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8A0F73-FED0-E942-106C-07BD0BAD769C}"/>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6" name="Footer Placeholder 5">
            <a:extLst>
              <a:ext uri="{FF2B5EF4-FFF2-40B4-BE49-F238E27FC236}">
                <a16:creationId xmlns:a16="http://schemas.microsoft.com/office/drawing/2014/main" id="{CAB94FE7-0233-A26B-B044-1C0809982E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3E1D60-C177-5229-E721-438E6D912359}"/>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3325642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766A6-B493-7862-1C72-89171540A5C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F626F6-BA0D-F246-AFD8-DC3663C94A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1031FF-9785-CF7C-41A2-FB2E4C9A29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D587CEE-6C39-7276-02DD-24C3521E2C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9C219C-1BDC-EB26-2C8E-7BF63434B8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83354C6-832F-8D67-BAAC-E5E891C0C6B8}"/>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8" name="Footer Placeholder 7">
            <a:extLst>
              <a:ext uri="{FF2B5EF4-FFF2-40B4-BE49-F238E27FC236}">
                <a16:creationId xmlns:a16="http://schemas.microsoft.com/office/drawing/2014/main" id="{D576A6A3-3EED-ACA4-4310-BA5C0F6587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9760E00-C1FB-062D-DDB4-3BD4423C0CF7}"/>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2201838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DBD97-F44E-48EC-5458-B0B5A666F06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DAA9098-B2F9-CB6C-1BD1-86E45AAAB4D7}"/>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4" name="Footer Placeholder 3">
            <a:extLst>
              <a:ext uri="{FF2B5EF4-FFF2-40B4-BE49-F238E27FC236}">
                <a16:creationId xmlns:a16="http://schemas.microsoft.com/office/drawing/2014/main" id="{F47612B8-1BAE-CB12-23C6-AE6C53DC430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089FC0-216C-C2D4-EB27-581A6B802E6D}"/>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29481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5E8486-16AC-2965-E6B1-32BA7CDE9401}"/>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3" name="Footer Placeholder 2">
            <a:extLst>
              <a:ext uri="{FF2B5EF4-FFF2-40B4-BE49-F238E27FC236}">
                <a16:creationId xmlns:a16="http://schemas.microsoft.com/office/drawing/2014/main" id="{B214E591-1D18-E3AB-F7C0-59AC003455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360A09-2957-7424-F085-710FE04FCC5A}"/>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709985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C0B6-1026-83CF-A1E8-0DD90286CE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25B765-3D5A-D627-92C4-F745273C1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6F866E-184C-9B73-99A4-DF5158F347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FDFBB5-3D09-C8D3-2F8E-719612230C92}"/>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6" name="Footer Placeholder 5">
            <a:extLst>
              <a:ext uri="{FF2B5EF4-FFF2-40B4-BE49-F238E27FC236}">
                <a16:creationId xmlns:a16="http://schemas.microsoft.com/office/drawing/2014/main" id="{52D43FA9-7A42-8F17-7DBC-AF1497EBCC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51E11B-B564-41CE-B36B-53C07A6762BB}"/>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3268301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35D7B-81D2-C628-485E-D29F4223BB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770A6D9-AB22-46B9-2DE9-E280FE3C5B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F050F37-A77C-B59B-3EC4-A6004318EB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3470A3F-4D50-FA8D-5ECB-26E6758483CC}"/>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6" name="Footer Placeholder 5">
            <a:extLst>
              <a:ext uri="{FF2B5EF4-FFF2-40B4-BE49-F238E27FC236}">
                <a16:creationId xmlns:a16="http://schemas.microsoft.com/office/drawing/2014/main" id="{972A3284-F021-B6DE-0A7E-F83021C586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4B20E4-C0B0-D759-7E6E-3DCC28FA734C}"/>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3752820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CC06C-1CB8-196D-AA76-B2ECCE54C75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621863-4F01-5D9D-E1A9-B2C05E227B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1F52BC-16EE-D0D5-B5BE-D870FEB9BE29}"/>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5" name="Footer Placeholder 4">
            <a:extLst>
              <a:ext uri="{FF2B5EF4-FFF2-40B4-BE49-F238E27FC236}">
                <a16:creationId xmlns:a16="http://schemas.microsoft.com/office/drawing/2014/main" id="{03680BE7-3ED3-0E4B-82BE-7B27CEA9E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10B337-192B-43F7-6068-9BE3036B96AA}"/>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2925214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4AEE80-F513-FC76-3438-291FE6F206C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E6BD2CA-920A-B9A6-042C-C0DC48196EA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B15714-53A5-8D4B-E6FB-103278AB6B94}"/>
              </a:ext>
            </a:extLst>
          </p:cNvPr>
          <p:cNvSpPr>
            <a:spLocks noGrp="1"/>
          </p:cNvSpPr>
          <p:nvPr>
            <p:ph type="dt" sz="half" idx="10"/>
          </p:nvPr>
        </p:nvSpPr>
        <p:spPr/>
        <p:txBody>
          <a:bodyPr/>
          <a:lstStyle/>
          <a:p>
            <a:fld id="{6E853DB1-F04C-C74A-A343-4DF443CCEEF8}" type="datetimeFigureOut">
              <a:rPr lang="en-US" smtClean="0"/>
              <a:t>3/12/2025</a:t>
            </a:fld>
            <a:endParaRPr lang="en-US"/>
          </a:p>
        </p:txBody>
      </p:sp>
      <p:sp>
        <p:nvSpPr>
          <p:cNvPr id="5" name="Footer Placeholder 4">
            <a:extLst>
              <a:ext uri="{FF2B5EF4-FFF2-40B4-BE49-F238E27FC236}">
                <a16:creationId xmlns:a16="http://schemas.microsoft.com/office/drawing/2014/main" id="{8442131C-D2FD-8286-F46C-2C5E2D2D31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1FAE2E-7E3E-CA51-4AA7-AFECCE090A4E}"/>
              </a:ext>
            </a:extLst>
          </p:cNvPr>
          <p:cNvSpPr>
            <a:spLocks noGrp="1"/>
          </p:cNvSpPr>
          <p:nvPr>
            <p:ph type="sldNum" sz="quarter" idx="12"/>
          </p:nvPr>
        </p:nvSpPr>
        <p:spPr/>
        <p:txBody>
          <a:bodyPr/>
          <a:lstStyle/>
          <a:p>
            <a:fld id="{D206EB7E-4705-5046-A849-272B871C307A}" type="slidenum">
              <a:rPr lang="en-US" smtClean="0"/>
              <a:t>‹#›</a:t>
            </a:fld>
            <a:endParaRPr lang="en-US"/>
          </a:p>
        </p:txBody>
      </p:sp>
    </p:spTree>
    <p:extLst>
      <p:ext uri="{BB962C8B-B14F-4D97-AF65-F5344CB8AC3E}">
        <p14:creationId xmlns:p14="http://schemas.microsoft.com/office/powerpoint/2010/main" val="146094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1E6E8E-4353-85C6-817A-CC98402FE3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BE9B0B-6A94-274F-87BB-2D8AE17272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619045-A69B-8FFB-ECDB-AE544F04EF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853DB1-F04C-C74A-A343-4DF443CCEEF8}" type="datetimeFigureOut">
              <a:rPr lang="en-US" smtClean="0"/>
              <a:t>3/12/2025</a:t>
            </a:fld>
            <a:endParaRPr lang="en-US"/>
          </a:p>
        </p:txBody>
      </p:sp>
      <p:sp>
        <p:nvSpPr>
          <p:cNvPr id="5" name="Footer Placeholder 4">
            <a:extLst>
              <a:ext uri="{FF2B5EF4-FFF2-40B4-BE49-F238E27FC236}">
                <a16:creationId xmlns:a16="http://schemas.microsoft.com/office/drawing/2014/main" id="{AB4ADF71-AA77-39F5-D89B-0576AE4BB4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E33D46D-152B-70B1-59FE-B307D00235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06EB7E-4705-5046-A849-272B871C307A}" type="slidenum">
              <a:rPr lang="en-US" smtClean="0"/>
              <a:t>‹#›</a:t>
            </a:fld>
            <a:endParaRPr lang="en-US"/>
          </a:p>
        </p:txBody>
      </p:sp>
    </p:spTree>
    <p:extLst>
      <p:ext uri="{BB962C8B-B14F-4D97-AF65-F5344CB8AC3E}">
        <p14:creationId xmlns:p14="http://schemas.microsoft.com/office/powerpoint/2010/main" val="22908049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tif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gx7NoFqhx9Y" TargetMode="External"/><Relationship Id="rId2" Type="http://schemas.openxmlformats.org/officeDocument/2006/relationships/hyperlink" Target="https://www.forbes.com/sites/jonbird1/2018/09/09/fashions-dirty-little-secret-and-how-its-coming-clean/#3411b6bb1771"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consultations/regulating-co2-emission-standards-for-new-cars-and-vans-after-transition/co2-emission-performance-standards-for-new-passenger-cars-and-light-commercial-vehicles" TargetMode="External"/><Relationship Id="rId2" Type="http://schemas.openxmlformats.org/officeDocument/2006/relationships/hyperlink" Target="https://www.gov.uk/plug-in-car-van-grant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rGzsSFkcNHM?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Graphs And Numbers">
            <a:extLst>
              <a:ext uri="{FF2B5EF4-FFF2-40B4-BE49-F238E27FC236}">
                <a16:creationId xmlns:a16="http://schemas.microsoft.com/office/drawing/2014/main" id="{02782FC7-BEBF-2EA1-66FE-D9BC99BFC9C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94292-C661-74AA-8087-40B8FFDAF9EB}"/>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AN INTRODUCTION TO MARKET FAILURE </a:t>
            </a:r>
            <a:br>
              <a:rPr lang="en-US" sz="5200">
                <a:solidFill>
                  <a:srgbClr val="FFFFFF"/>
                </a:solidFill>
              </a:rPr>
            </a:br>
            <a:endParaRPr lang="en-US" sz="5200">
              <a:solidFill>
                <a:srgbClr val="FFFFFF"/>
              </a:solidFill>
            </a:endParaRPr>
          </a:p>
        </p:txBody>
      </p:sp>
      <p:sp>
        <p:nvSpPr>
          <p:cNvPr id="3" name="Subtitle 2">
            <a:extLst>
              <a:ext uri="{FF2B5EF4-FFF2-40B4-BE49-F238E27FC236}">
                <a16:creationId xmlns:a16="http://schemas.microsoft.com/office/drawing/2014/main" id="{D16577DC-CDFE-8FC6-20F9-4C309E9AF7CB}"/>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Week 5 MGE LCBB 5008</a:t>
            </a:r>
          </a:p>
        </p:txBody>
      </p:sp>
    </p:spTree>
    <p:extLst>
      <p:ext uri="{BB962C8B-B14F-4D97-AF65-F5344CB8AC3E}">
        <p14:creationId xmlns:p14="http://schemas.microsoft.com/office/powerpoint/2010/main" val="3898258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9">
            <a:extLst>
              <a:ext uri="{FF2B5EF4-FFF2-40B4-BE49-F238E27FC236}">
                <a16:creationId xmlns:a16="http://schemas.microsoft.com/office/drawing/2014/main" id="{4294636D-02EC-9960-5023-10B598124FBF}"/>
              </a:ext>
            </a:extLst>
          </p:cNvPr>
          <p:cNvGraphicFramePr>
            <a:graphicFrameLocks/>
          </p:cNvGraphicFramePr>
          <p:nvPr>
            <p:extLst>
              <p:ext uri="{D42A27DB-BD31-4B8C-83A1-F6EECF244321}">
                <p14:modId xmlns:p14="http://schemas.microsoft.com/office/powerpoint/2010/main" val="3682467064"/>
              </p:ext>
            </p:extLst>
          </p:nvPr>
        </p:nvGraphicFramePr>
        <p:xfrm>
          <a:off x="643467" y="1672945"/>
          <a:ext cx="10905067" cy="3512112"/>
        </p:xfrm>
        <a:graphic>
          <a:graphicData uri="http://schemas.openxmlformats.org/drawingml/2006/table">
            <a:tbl>
              <a:tblPr firstRow="1" bandRow="1">
                <a:tableStyleId>{3B4B98B0-60AC-42C2-AFA5-B58CD77FA1E5}</a:tableStyleId>
              </a:tblPr>
              <a:tblGrid>
                <a:gridCol w="4708443">
                  <a:extLst>
                    <a:ext uri="{9D8B030D-6E8A-4147-A177-3AD203B41FA5}">
                      <a16:colId xmlns:a16="http://schemas.microsoft.com/office/drawing/2014/main" val="501619790"/>
                    </a:ext>
                  </a:extLst>
                </a:gridCol>
                <a:gridCol w="6196624">
                  <a:extLst>
                    <a:ext uri="{9D8B030D-6E8A-4147-A177-3AD203B41FA5}">
                      <a16:colId xmlns:a16="http://schemas.microsoft.com/office/drawing/2014/main" val="6857014"/>
                    </a:ext>
                  </a:extLst>
                </a:gridCol>
              </a:tblGrid>
              <a:tr h="654801">
                <a:tc>
                  <a:txBody>
                    <a:bodyPr/>
                    <a:lstStyle/>
                    <a:p>
                      <a:r>
                        <a:rPr lang="en-US" sz="2900"/>
                        <a:t>CONTENT </a:t>
                      </a:r>
                    </a:p>
                  </a:txBody>
                  <a:tcPr marL="148818" marR="148818" marT="74409" marB="74409"/>
                </a:tc>
                <a:tc>
                  <a:txBody>
                    <a:bodyPr/>
                    <a:lstStyle/>
                    <a:p>
                      <a:r>
                        <a:rPr lang="en-US" sz="2900"/>
                        <a:t>TOPIC OBJECTIVES </a:t>
                      </a:r>
                    </a:p>
                  </a:txBody>
                  <a:tcPr marL="148818" marR="148818" marT="74409" marB="74409"/>
                </a:tc>
                <a:extLst>
                  <a:ext uri="{0D108BD9-81ED-4DB2-BD59-A6C34878D82A}">
                    <a16:rowId xmlns:a16="http://schemas.microsoft.com/office/drawing/2014/main" val="3506696861"/>
                  </a:ext>
                </a:extLst>
              </a:tr>
              <a:tr h="1101255">
                <a:tc>
                  <a:txBody>
                    <a:bodyPr/>
                    <a:lstStyle/>
                    <a:p>
                      <a:r>
                        <a:rPr lang="en-US" sz="2900"/>
                        <a:t>Recall from Week 1&amp; 2 </a:t>
                      </a:r>
                    </a:p>
                  </a:txBody>
                  <a:tcPr marL="148818" marR="148818" marT="74409" marB="74409"/>
                </a:tc>
                <a:tc>
                  <a:txBody>
                    <a:bodyPr/>
                    <a:lstStyle/>
                    <a:p>
                      <a:r>
                        <a:rPr lang="en-US" sz="2900"/>
                        <a:t>After this session you should be able to: </a:t>
                      </a:r>
                    </a:p>
                  </a:txBody>
                  <a:tcPr marL="148818" marR="148818" marT="74409" marB="74409"/>
                </a:tc>
                <a:extLst>
                  <a:ext uri="{0D108BD9-81ED-4DB2-BD59-A6C34878D82A}">
                    <a16:rowId xmlns:a16="http://schemas.microsoft.com/office/drawing/2014/main" val="1342941021"/>
                  </a:ext>
                </a:extLst>
              </a:tr>
              <a:tr h="654801">
                <a:tc>
                  <a:txBody>
                    <a:bodyPr/>
                    <a:lstStyle/>
                    <a:p>
                      <a:r>
                        <a:rPr lang="en-US" sz="2900"/>
                        <a:t>What is Market Failure </a:t>
                      </a:r>
                    </a:p>
                  </a:txBody>
                  <a:tcPr marL="148818" marR="148818" marT="74409" marB="74409"/>
                </a:tc>
                <a:tc>
                  <a:txBody>
                    <a:bodyPr/>
                    <a:lstStyle/>
                    <a:p>
                      <a:r>
                        <a:rPr lang="en-US" sz="2900"/>
                        <a:t>Discuss how and why markets fail </a:t>
                      </a:r>
                    </a:p>
                  </a:txBody>
                  <a:tcPr marL="148818" marR="148818" marT="74409" marB="74409"/>
                </a:tc>
                <a:extLst>
                  <a:ext uri="{0D108BD9-81ED-4DB2-BD59-A6C34878D82A}">
                    <a16:rowId xmlns:a16="http://schemas.microsoft.com/office/drawing/2014/main" val="592680008"/>
                  </a:ext>
                </a:extLst>
              </a:tr>
              <a:tr h="1101255">
                <a:tc>
                  <a:txBody>
                    <a:bodyPr/>
                    <a:lstStyle/>
                    <a:p>
                      <a:r>
                        <a:rPr lang="en-US" sz="2900"/>
                        <a:t>Government Intervention </a:t>
                      </a:r>
                    </a:p>
                  </a:txBody>
                  <a:tcPr marL="148818" marR="148818" marT="74409" marB="74409"/>
                </a:tc>
                <a:tc>
                  <a:txBody>
                    <a:bodyPr/>
                    <a:lstStyle/>
                    <a:p>
                      <a:r>
                        <a:rPr lang="en-US" sz="2900"/>
                        <a:t>Explain why &amp; how governments intervene in market failure </a:t>
                      </a:r>
                    </a:p>
                  </a:txBody>
                  <a:tcPr marL="148818" marR="148818" marT="74409" marB="74409"/>
                </a:tc>
                <a:extLst>
                  <a:ext uri="{0D108BD9-81ED-4DB2-BD59-A6C34878D82A}">
                    <a16:rowId xmlns:a16="http://schemas.microsoft.com/office/drawing/2014/main" val="3535302334"/>
                  </a:ext>
                </a:extLst>
              </a:tr>
            </a:tbl>
          </a:graphicData>
        </a:graphic>
      </p:graphicFrame>
    </p:spTree>
    <p:extLst>
      <p:ext uri="{BB962C8B-B14F-4D97-AF65-F5344CB8AC3E}">
        <p14:creationId xmlns:p14="http://schemas.microsoft.com/office/powerpoint/2010/main" val="1017785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5C011F-136F-1BCC-0DD4-15C85C1C5339}"/>
              </a:ext>
            </a:extLst>
          </p:cNvPr>
          <p:cNvSpPr>
            <a:spLocks noGrp="1"/>
          </p:cNvSpPr>
          <p:nvPr>
            <p:ph type="title"/>
          </p:nvPr>
        </p:nvSpPr>
        <p:spPr/>
        <p:txBody>
          <a:bodyPr/>
          <a:lstStyle/>
          <a:p>
            <a:r>
              <a:rPr lang="en-US" dirty="0"/>
              <a:t>Cont’d</a:t>
            </a:r>
          </a:p>
        </p:txBody>
      </p:sp>
      <p:pic>
        <p:nvPicPr>
          <p:cNvPr id="7" name="Content Placeholder 6">
            <a:extLst>
              <a:ext uri="{FF2B5EF4-FFF2-40B4-BE49-F238E27FC236}">
                <a16:creationId xmlns:a16="http://schemas.microsoft.com/office/drawing/2014/main" id="{13B6BFBB-F9CF-F432-9483-9F0551C1A9BD}"/>
              </a:ext>
            </a:extLst>
          </p:cNvPr>
          <p:cNvPicPr>
            <a:picLocks noGrp="1" noChangeAspect="1"/>
          </p:cNvPicPr>
          <p:nvPr>
            <p:ph sz="half" idx="2"/>
          </p:nvPr>
        </p:nvPicPr>
        <p:blipFill>
          <a:blip r:embed="rId2"/>
          <a:stretch>
            <a:fillRect/>
          </a:stretch>
        </p:blipFill>
        <p:spPr>
          <a:xfrm>
            <a:off x="7118350" y="2769394"/>
            <a:ext cx="3289300" cy="2463800"/>
          </a:xfrm>
          <a:prstGeom prst="rect">
            <a:avLst/>
          </a:prstGeom>
          <a:noFill/>
        </p:spPr>
      </p:pic>
      <p:sp>
        <p:nvSpPr>
          <p:cNvPr id="9" name="Content Placeholder 8">
            <a:extLst>
              <a:ext uri="{FF2B5EF4-FFF2-40B4-BE49-F238E27FC236}">
                <a16:creationId xmlns:a16="http://schemas.microsoft.com/office/drawing/2014/main" id="{54E96821-DFC8-8D6D-B105-70B11592803C}"/>
              </a:ext>
            </a:extLst>
          </p:cNvPr>
          <p:cNvSpPr>
            <a:spLocks noGrp="1"/>
          </p:cNvSpPr>
          <p:nvPr>
            <p:ph sz="half" idx="1"/>
          </p:nvPr>
        </p:nvSpPr>
        <p:spPr/>
        <p:txBody>
          <a:bodyPr>
            <a:normAutofit fontScale="85000" lnSpcReduction="20000"/>
          </a:bodyPr>
          <a:lstStyle/>
          <a:p>
            <a:r>
              <a:rPr lang="en-US" dirty="0"/>
              <a:t> week 2, we suggested that competitive markets are efficient because they act via demand and supply to achieve an equilibrium point. (The point where the demand and supply curves intersect at p* and q*)</a:t>
            </a:r>
          </a:p>
          <a:p>
            <a:endParaRPr lang="en-US" dirty="0"/>
          </a:p>
          <a:p>
            <a:endParaRPr lang="en-US" dirty="0"/>
          </a:p>
          <a:p>
            <a:r>
              <a:rPr lang="en-US" dirty="0"/>
              <a:t>The implication of the equilibrium point is that just enough products are demanded so that producers buy just enough raw materials required to produce the appropriate quantities. There is no waste!</a:t>
            </a:r>
          </a:p>
          <a:p>
            <a:endParaRPr lang="en-US" dirty="0"/>
          </a:p>
        </p:txBody>
      </p:sp>
    </p:spTree>
    <p:extLst>
      <p:ext uri="{BB962C8B-B14F-4D97-AF65-F5344CB8AC3E}">
        <p14:creationId xmlns:p14="http://schemas.microsoft.com/office/powerpoint/2010/main" val="985752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6"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 name="Title 5">
            <a:extLst>
              <a:ext uri="{FF2B5EF4-FFF2-40B4-BE49-F238E27FC236}">
                <a16:creationId xmlns:a16="http://schemas.microsoft.com/office/drawing/2014/main" id="{683CE284-6C0B-D4D0-6B7F-13544B09A39D}"/>
              </a:ext>
            </a:extLst>
          </p:cNvPr>
          <p:cNvSpPr>
            <a:spLocks noGrp="1"/>
          </p:cNvSpPr>
          <p:nvPr>
            <p:ph type="title"/>
          </p:nvPr>
        </p:nvSpPr>
        <p:spPr>
          <a:xfrm>
            <a:off x="786385" y="841248"/>
            <a:ext cx="3515244" cy="5340097"/>
          </a:xfrm>
        </p:spPr>
        <p:txBody>
          <a:bodyPr anchor="ctr">
            <a:normAutofit/>
          </a:bodyPr>
          <a:lstStyle/>
          <a:p>
            <a:r>
              <a:rPr lang="en-US" sz="4800" dirty="0">
                <a:solidFill>
                  <a:schemeClr val="bg1"/>
                </a:solidFill>
              </a:rPr>
              <a:t>Cont’d</a:t>
            </a:r>
          </a:p>
        </p:txBody>
      </p:sp>
      <p:graphicFrame>
        <p:nvGraphicFramePr>
          <p:cNvPr id="5" name="Content Placeholder 2">
            <a:extLst>
              <a:ext uri="{FF2B5EF4-FFF2-40B4-BE49-F238E27FC236}">
                <a16:creationId xmlns:a16="http://schemas.microsoft.com/office/drawing/2014/main" id="{6D57A16F-D1D0-558E-ED3A-D21DF16AE1C5}"/>
              </a:ext>
            </a:extLst>
          </p:cNvPr>
          <p:cNvGraphicFramePr>
            <a:graphicFrameLocks noGrp="1"/>
          </p:cNvGraphicFramePr>
          <p:nvPr>
            <p:ph idx="1"/>
            <p:extLst>
              <p:ext uri="{D42A27DB-BD31-4B8C-83A1-F6EECF244321}">
                <p14:modId xmlns:p14="http://schemas.microsoft.com/office/powerpoint/2010/main" val="106380359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Content Placeholder 13">
            <a:extLst>
              <a:ext uri="{FF2B5EF4-FFF2-40B4-BE49-F238E27FC236}">
                <a16:creationId xmlns:a16="http://schemas.microsoft.com/office/drawing/2014/main" id="{D8442016-B843-F242-5ADC-9F83AD61C68A}"/>
              </a:ext>
            </a:extLst>
          </p:cNvPr>
          <p:cNvPicPr>
            <a:picLocks noChangeAspect="1"/>
          </p:cNvPicPr>
          <p:nvPr/>
        </p:nvPicPr>
        <p:blipFill>
          <a:blip r:embed="rId7"/>
          <a:stretch>
            <a:fillRect/>
          </a:stretch>
        </p:blipFill>
        <p:spPr>
          <a:xfrm>
            <a:off x="0" y="231006"/>
            <a:ext cx="5117123" cy="6214245"/>
          </a:xfrm>
          <a:prstGeom prst="rect">
            <a:avLst/>
          </a:prstGeom>
        </p:spPr>
      </p:pic>
    </p:spTree>
    <p:extLst>
      <p:ext uri="{BB962C8B-B14F-4D97-AF65-F5344CB8AC3E}">
        <p14:creationId xmlns:p14="http://schemas.microsoft.com/office/powerpoint/2010/main" val="902392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34212-95EC-7FB3-6AB3-9DF5645C29AD}"/>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Definitions </a:t>
            </a: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7">
            <a:extLst>
              <a:ext uri="{FF2B5EF4-FFF2-40B4-BE49-F238E27FC236}">
                <a16:creationId xmlns:a16="http://schemas.microsoft.com/office/drawing/2014/main" id="{78D1D7C5-BFEA-6563-D6FA-9F8B62A6EED4}"/>
              </a:ext>
            </a:extLst>
          </p:cNvPr>
          <p:cNvGraphicFramePr>
            <a:graphicFrameLocks noGrp="1"/>
          </p:cNvGraphicFramePr>
          <p:nvPr>
            <p:ph idx="1"/>
            <p:extLst>
              <p:ext uri="{D42A27DB-BD31-4B8C-83A1-F6EECF244321}">
                <p14:modId xmlns:p14="http://schemas.microsoft.com/office/powerpoint/2010/main" val="404020669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713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6CCB17-4346-83FA-6660-FFAF6C9A4F3D}"/>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4000" kern="1200">
                <a:solidFill>
                  <a:srgbClr val="FFFFFF"/>
                </a:solidFill>
                <a:latin typeface="+mj-lt"/>
                <a:ea typeface="+mj-ea"/>
                <a:cs typeface="+mj-cs"/>
              </a:rPr>
              <a:t>Illustration of Terms </a:t>
            </a:r>
          </a:p>
        </p:txBody>
      </p:sp>
      <p:pic>
        <p:nvPicPr>
          <p:cNvPr id="4" name="Content Placeholder 3">
            <a:extLst>
              <a:ext uri="{FF2B5EF4-FFF2-40B4-BE49-F238E27FC236}">
                <a16:creationId xmlns:a16="http://schemas.microsoft.com/office/drawing/2014/main" id="{C63B7B0B-AB3D-BA5D-7466-8CFF0E559738}"/>
              </a:ext>
            </a:extLst>
          </p:cNvPr>
          <p:cNvPicPr>
            <a:picLocks noGrp="1" noChangeAspect="1"/>
          </p:cNvPicPr>
          <p:nvPr>
            <p:ph idx="1"/>
          </p:nvPr>
        </p:nvPicPr>
        <p:blipFill>
          <a:blip r:embed="rId2"/>
          <a:stretch>
            <a:fillRect/>
          </a:stretch>
        </p:blipFill>
        <p:spPr>
          <a:xfrm>
            <a:off x="6096000" y="513795"/>
            <a:ext cx="5608320" cy="5785959"/>
          </a:xfrm>
          <a:prstGeom prst="rect">
            <a:avLst/>
          </a:prstGeom>
          <a:noFill/>
        </p:spPr>
      </p:pic>
    </p:spTree>
    <p:extLst>
      <p:ext uri="{BB962C8B-B14F-4D97-AF65-F5344CB8AC3E}">
        <p14:creationId xmlns:p14="http://schemas.microsoft.com/office/powerpoint/2010/main" val="740853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plastic bottle caps">
            <a:extLst>
              <a:ext uri="{FF2B5EF4-FFF2-40B4-BE49-F238E27FC236}">
                <a16:creationId xmlns:a16="http://schemas.microsoft.com/office/drawing/2014/main" id="{4D40374C-9536-464A-2770-A5B36963A2E3}"/>
              </a:ext>
            </a:extLst>
          </p:cNvPr>
          <p:cNvPicPr>
            <a:picLocks noChangeAspect="1"/>
          </p:cNvPicPr>
          <p:nvPr/>
        </p:nvPicPr>
        <p:blipFill>
          <a:blip r:embed="rId2"/>
          <a:srcRect r="15627"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6">
            <a:extLst>
              <a:ext uri="{FF2B5EF4-FFF2-40B4-BE49-F238E27FC236}">
                <a16:creationId xmlns:a16="http://schemas.microsoft.com/office/drawing/2014/main" id="{5E578968-59CA-F7C0-EE6B-1269D9E650F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solidFill>
                  <a:schemeClr val="bg1"/>
                </a:solidFill>
              </a:rPr>
              <a:t>IF COMPETITIVE MARKETS ARE SO EFFICIENT WHY THE WASTE -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7735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A890D-E9B5-E0BF-9BAF-5DCCE0A32B10}"/>
              </a:ext>
            </a:extLst>
          </p:cNvPr>
          <p:cNvSpPr>
            <a:spLocks noGrp="1"/>
          </p:cNvSpPr>
          <p:nvPr>
            <p:ph type="title"/>
          </p:nvPr>
        </p:nvSpPr>
        <p:spPr>
          <a:xfrm>
            <a:off x="831988" y="385474"/>
            <a:ext cx="6356606" cy="1843283"/>
          </a:xfrm>
        </p:spPr>
        <p:txBody>
          <a:bodyPr>
            <a:normAutofit/>
          </a:bodyPr>
          <a:lstStyle/>
          <a:p>
            <a:r>
              <a:rPr lang="en-US" sz="4000" dirty="0"/>
              <a:t>Cont’d</a:t>
            </a:r>
          </a:p>
        </p:txBody>
      </p:sp>
      <p:pic>
        <p:nvPicPr>
          <p:cNvPr id="22" name="Picture 21">
            <a:extLst>
              <a:ext uri="{FF2B5EF4-FFF2-40B4-BE49-F238E27FC236}">
                <a16:creationId xmlns:a16="http://schemas.microsoft.com/office/drawing/2014/main" id="{091F3FDE-B94C-5BCD-02CA-B214F9B1DDA2}"/>
              </a:ext>
            </a:extLst>
          </p:cNvPr>
          <p:cNvPicPr>
            <a:picLocks noChangeAspect="1"/>
          </p:cNvPicPr>
          <p:nvPr/>
        </p:nvPicPr>
        <p:blipFill>
          <a:blip r:embed="rId2"/>
          <a:srcRect l="13140" r="38991" b="2"/>
          <a:stretch/>
        </p:blipFill>
        <p:spPr>
          <a:xfrm>
            <a:off x="7556409" y="557190"/>
            <a:ext cx="3995928" cy="5571896"/>
          </a:xfrm>
          <a:prstGeom prst="rect">
            <a:avLst/>
          </a:prstGeom>
          <a:effectLst/>
        </p:spPr>
      </p:pic>
      <p:graphicFrame>
        <p:nvGraphicFramePr>
          <p:cNvPr id="23" name="Content Placeholder 7">
            <a:extLst>
              <a:ext uri="{FF2B5EF4-FFF2-40B4-BE49-F238E27FC236}">
                <a16:creationId xmlns:a16="http://schemas.microsoft.com/office/drawing/2014/main" id="{8207A68B-1F3C-921F-82E4-4BC9E06F7D96}"/>
              </a:ext>
            </a:extLst>
          </p:cNvPr>
          <p:cNvGraphicFramePr>
            <a:graphicFrameLocks noGrp="1"/>
          </p:cNvGraphicFramePr>
          <p:nvPr>
            <p:ph idx="1"/>
            <p:extLst>
              <p:ext uri="{D42A27DB-BD31-4B8C-83A1-F6EECF244321}">
                <p14:modId xmlns:p14="http://schemas.microsoft.com/office/powerpoint/2010/main" val="2365182286"/>
              </p:ext>
            </p:extLst>
          </p:nvPr>
        </p:nvGraphicFramePr>
        <p:xfrm>
          <a:off x="831987" y="2400472"/>
          <a:ext cx="6358432" cy="3728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2682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A6573C56-1982-2027-59A6-7F224DFBA42A}"/>
              </a:ext>
            </a:extLst>
          </p:cNvPr>
          <p:cNvSpPr>
            <a:spLocks noGrp="1"/>
          </p:cNvSpPr>
          <p:nvPr>
            <p:ph type="title"/>
          </p:nvPr>
        </p:nvSpPr>
        <p:spPr>
          <a:xfrm>
            <a:off x="1371597" y="348865"/>
            <a:ext cx="10044023" cy="877729"/>
          </a:xfrm>
        </p:spPr>
        <p:txBody>
          <a:bodyPr anchor="ctr">
            <a:normAutofit/>
          </a:bodyPr>
          <a:lstStyle/>
          <a:p>
            <a:r>
              <a:rPr lang="en-US" sz="2800">
                <a:solidFill>
                  <a:srgbClr val="FFFFFF"/>
                </a:solidFill>
              </a:rPr>
              <a:t>SO! IMPLICATIONS SO FAR – There are different kinds of cost categories </a:t>
            </a:r>
          </a:p>
        </p:txBody>
      </p:sp>
      <p:graphicFrame>
        <p:nvGraphicFramePr>
          <p:cNvPr id="7" name="Content Placeholder 2">
            <a:extLst>
              <a:ext uri="{FF2B5EF4-FFF2-40B4-BE49-F238E27FC236}">
                <a16:creationId xmlns:a16="http://schemas.microsoft.com/office/drawing/2014/main" id="{F0881276-1426-85A4-B429-AFB63DA8C596}"/>
              </a:ext>
            </a:extLst>
          </p:cNvPr>
          <p:cNvGraphicFramePr>
            <a:graphicFrameLocks noGrp="1"/>
          </p:cNvGraphicFramePr>
          <p:nvPr>
            <p:ph idx="1"/>
            <p:extLst>
              <p:ext uri="{D42A27DB-BD31-4B8C-83A1-F6EECF244321}">
                <p14:modId xmlns:p14="http://schemas.microsoft.com/office/powerpoint/2010/main" val="23056023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6411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32D00CC-359F-FC05-DF62-1538E3479B07}"/>
              </a:ext>
            </a:extLst>
          </p:cNvPr>
          <p:cNvSpPr>
            <a:spLocks noGrp="1"/>
          </p:cNvSpPr>
          <p:nvPr>
            <p:ph type="title"/>
          </p:nvPr>
        </p:nvSpPr>
        <p:spPr>
          <a:xfrm>
            <a:off x="1452656" y="1444741"/>
            <a:ext cx="9357865" cy="1041901"/>
          </a:xfrm>
        </p:spPr>
        <p:txBody>
          <a:bodyPr>
            <a:normAutofit/>
          </a:bodyPr>
          <a:lstStyle/>
          <a:p>
            <a:r>
              <a:rPr lang="en-US" sz="4000"/>
              <a:t>Cont’d </a:t>
            </a:r>
          </a:p>
        </p:txBody>
      </p:sp>
      <p:sp>
        <p:nvSpPr>
          <p:cNvPr id="7" name="Content Placeholder 2">
            <a:extLst>
              <a:ext uri="{FF2B5EF4-FFF2-40B4-BE49-F238E27FC236}">
                <a16:creationId xmlns:a16="http://schemas.microsoft.com/office/drawing/2014/main" id="{CE01ADB7-4345-BAD0-5855-80C265E21B6A}"/>
              </a:ext>
            </a:extLst>
          </p:cNvPr>
          <p:cNvSpPr>
            <a:spLocks noGrp="1"/>
          </p:cNvSpPr>
          <p:nvPr>
            <p:ph sz="half" idx="1"/>
          </p:nvPr>
        </p:nvSpPr>
        <p:spPr>
          <a:xfrm>
            <a:off x="1452656" y="2701427"/>
            <a:ext cx="4483324" cy="2699968"/>
          </a:xfrm>
        </p:spPr>
        <p:txBody>
          <a:bodyPr>
            <a:normAutofit/>
          </a:bodyPr>
          <a:lstStyle/>
          <a:p>
            <a:r>
              <a:rPr lang="en-US" sz="800"/>
              <a:t>When we talk of environmental and biodiversity costs we are talking of external costs.</a:t>
            </a:r>
          </a:p>
          <a:p>
            <a:endParaRPr lang="en-US" sz="800"/>
          </a:p>
          <a:p>
            <a:r>
              <a:rPr lang="en-US" sz="800"/>
              <a:t>When these are not accounted for or, included in prices and paid  for– we have market failure – at local, regional, national and international levels.</a:t>
            </a:r>
          </a:p>
          <a:p>
            <a:endParaRPr lang="en-US" sz="800"/>
          </a:p>
          <a:p>
            <a:r>
              <a:rPr lang="en-US" sz="800" b="1"/>
              <a:t>THEREFORE PRIVATE COSTS + EXTERNAL COSTS = SOCIAL COSTS </a:t>
            </a:r>
          </a:p>
          <a:p>
            <a:endParaRPr lang="en-US" sz="800"/>
          </a:p>
          <a:p>
            <a:r>
              <a:rPr lang="en-US" sz="800"/>
              <a:t>SO! If external cost are greater than zero, then the private costs are less than the social costs. </a:t>
            </a:r>
          </a:p>
          <a:p>
            <a:pPr marL="0" indent="0">
              <a:buNone/>
            </a:pPr>
            <a:r>
              <a:rPr lang="en-US" sz="800"/>
              <a:t>The OUTCOME is that (1) goods and services are being priced too low/cheaply and/or (2) we in society are consuming too much of these goods and services </a:t>
            </a:r>
          </a:p>
          <a:p>
            <a:pPr marL="0" indent="0">
              <a:buNone/>
            </a:pPr>
            <a:r>
              <a:rPr lang="en-US" sz="800"/>
              <a:t>– Ladies – Fast Fashion? </a:t>
            </a:r>
          </a:p>
        </p:txBody>
      </p:sp>
      <p:sp>
        <p:nvSpPr>
          <p:cNvPr id="8" name="Content Placeholder 5">
            <a:extLst>
              <a:ext uri="{FF2B5EF4-FFF2-40B4-BE49-F238E27FC236}">
                <a16:creationId xmlns:a16="http://schemas.microsoft.com/office/drawing/2014/main" id="{BD218BF2-F74C-95BA-4C4F-E3C1F49118A1}"/>
              </a:ext>
            </a:extLst>
          </p:cNvPr>
          <p:cNvSpPr>
            <a:spLocks noGrp="1"/>
          </p:cNvSpPr>
          <p:nvPr>
            <p:ph sz="half" idx="2"/>
          </p:nvPr>
        </p:nvSpPr>
        <p:spPr>
          <a:xfrm>
            <a:off x="6256020" y="2701427"/>
            <a:ext cx="4554501" cy="2699968"/>
          </a:xfrm>
        </p:spPr>
        <p:txBody>
          <a:bodyPr>
            <a:normAutofit/>
          </a:bodyPr>
          <a:lstStyle/>
          <a:p>
            <a:r>
              <a:rPr lang="en-US" sz="1100"/>
              <a:t>Fast Fashion Blog</a:t>
            </a:r>
          </a:p>
          <a:p>
            <a:r>
              <a:rPr lang="en-US" sz="1100">
                <a:hlinkClick r:id="rId2"/>
              </a:rPr>
              <a:t>https://www.forbes.com/sites/jonbird1/2018/09/09/fashions-dirty-little-secret-and-how-its-coming-clean/#3411b6bb1771</a:t>
            </a:r>
            <a:endParaRPr lang="en-US" sz="1100"/>
          </a:p>
          <a:p>
            <a:r>
              <a:rPr lang="en-US" sz="1100"/>
              <a:t>BBC Clip – Fast Fashion </a:t>
            </a:r>
          </a:p>
          <a:p>
            <a:r>
              <a:rPr lang="en-US" sz="1100">
                <a:hlinkClick r:id="rId3"/>
              </a:rPr>
              <a:t>https://www.youtube.com/watch?v=gx7NoFqhx9Y</a:t>
            </a:r>
            <a:endParaRPr lang="en-US" sz="1100"/>
          </a:p>
          <a:p>
            <a:r>
              <a:rPr lang="en-US" sz="1100" b="1"/>
              <a:t>EXTERNAL COSTS: External costs are costs to society, such as pollution, which are not accounted for, in the market transaction between buyer and seller. They remain costs, even though they are not reflected in firm’s income statements and consumer buy decisions. </a:t>
            </a:r>
          </a:p>
        </p:txBody>
      </p:sp>
    </p:spTree>
    <p:extLst>
      <p:ext uri="{BB962C8B-B14F-4D97-AF65-F5344CB8AC3E}">
        <p14:creationId xmlns:p14="http://schemas.microsoft.com/office/powerpoint/2010/main" val="1830415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2725910-DFB8-69FE-D008-514E8C277AE9}"/>
              </a:ext>
            </a:extLst>
          </p:cNvPr>
          <p:cNvSpPr>
            <a:spLocks noGrp="1"/>
          </p:cNvSpPr>
          <p:nvPr>
            <p:ph type="title"/>
          </p:nvPr>
        </p:nvSpPr>
        <p:spPr>
          <a:xfrm>
            <a:off x="1452656" y="1444741"/>
            <a:ext cx="9357865" cy="1041901"/>
          </a:xfrm>
        </p:spPr>
        <p:txBody>
          <a:bodyPr>
            <a:normAutofit/>
          </a:bodyPr>
          <a:lstStyle/>
          <a:p>
            <a:r>
              <a:rPr lang="en-US" sz="4000"/>
              <a:t>PRIVATE COSTS ?</a:t>
            </a:r>
          </a:p>
        </p:txBody>
      </p:sp>
      <p:sp>
        <p:nvSpPr>
          <p:cNvPr id="8" name="Content Placeholder 2">
            <a:extLst>
              <a:ext uri="{FF2B5EF4-FFF2-40B4-BE49-F238E27FC236}">
                <a16:creationId xmlns:a16="http://schemas.microsoft.com/office/drawing/2014/main" id="{858DB073-8808-32CF-0395-5122EFC12EA1}"/>
              </a:ext>
            </a:extLst>
          </p:cNvPr>
          <p:cNvSpPr>
            <a:spLocks noGrp="1"/>
          </p:cNvSpPr>
          <p:nvPr>
            <p:ph sz="half" idx="1"/>
          </p:nvPr>
        </p:nvSpPr>
        <p:spPr>
          <a:xfrm>
            <a:off x="1452656" y="2701427"/>
            <a:ext cx="4483324" cy="2699968"/>
          </a:xfrm>
        </p:spPr>
        <p:txBody>
          <a:bodyPr>
            <a:normAutofit/>
          </a:bodyPr>
          <a:lstStyle/>
          <a:p>
            <a:pPr marL="0" indent="0">
              <a:buNone/>
            </a:pPr>
            <a:r>
              <a:rPr lang="en-US" sz="1900" dirty="0"/>
              <a:t>FROM THE BUSINESS/COMPANY  PERSPECTIVE </a:t>
            </a:r>
          </a:p>
          <a:p>
            <a:pPr marL="0" indent="0">
              <a:buNone/>
            </a:pPr>
            <a:endParaRPr lang="en-US" sz="1900" dirty="0"/>
          </a:p>
          <a:p>
            <a:r>
              <a:rPr lang="en-US" sz="1900" dirty="0"/>
              <a:t>COSTS  which the business incurs – costs of buying materials, paying for power to run its production machines, capital expenditure on machinery and technology, and paying wages of employees, etc. </a:t>
            </a:r>
          </a:p>
        </p:txBody>
      </p:sp>
      <p:sp>
        <p:nvSpPr>
          <p:cNvPr id="9" name="Content Placeholder 5">
            <a:extLst>
              <a:ext uri="{FF2B5EF4-FFF2-40B4-BE49-F238E27FC236}">
                <a16:creationId xmlns:a16="http://schemas.microsoft.com/office/drawing/2014/main" id="{A6DC02B4-F3E1-34C0-35D1-DEB3535B475D}"/>
              </a:ext>
            </a:extLst>
          </p:cNvPr>
          <p:cNvSpPr>
            <a:spLocks noGrp="1"/>
          </p:cNvSpPr>
          <p:nvPr>
            <p:ph sz="half" idx="2"/>
          </p:nvPr>
        </p:nvSpPr>
        <p:spPr>
          <a:xfrm>
            <a:off x="6256020" y="2701427"/>
            <a:ext cx="4554501" cy="2699968"/>
          </a:xfrm>
        </p:spPr>
        <p:txBody>
          <a:bodyPr>
            <a:normAutofit/>
          </a:bodyPr>
          <a:lstStyle/>
          <a:p>
            <a:r>
              <a:rPr lang="en-US" sz="2000"/>
              <a:t>FROM THE CONSUMER/ INDIVIDUAL’S PERSPECTIVE </a:t>
            </a:r>
          </a:p>
          <a:p>
            <a:endParaRPr lang="en-US" sz="2000"/>
          </a:p>
          <a:p>
            <a:r>
              <a:rPr lang="en-US" sz="2000"/>
              <a:t>COSTS which the consumer or individual incurs</a:t>
            </a:r>
          </a:p>
          <a:p>
            <a:r>
              <a:rPr lang="en-US" sz="2000"/>
              <a:t>Costs of driving a car – maintenance/servicing the car, MOT, licenses and fuel. </a:t>
            </a:r>
          </a:p>
        </p:txBody>
      </p:sp>
    </p:spTree>
    <p:extLst>
      <p:ext uri="{BB962C8B-B14F-4D97-AF65-F5344CB8AC3E}">
        <p14:creationId xmlns:p14="http://schemas.microsoft.com/office/powerpoint/2010/main" val="1302379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7619CDE-13C5-FDF0-353F-FC2C621F587E}"/>
              </a:ext>
            </a:extLst>
          </p:cNvPr>
          <p:cNvSpPr>
            <a:spLocks noGrp="1"/>
          </p:cNvSpPr>
          <p:nvPr>
            <p:ph type="title"/>
          </p:nvPr>
        </p:nvSpPr>
        <p:spPr/>
        <p:txBody>
          <a:bodyPr/>
          <a:lstStyle/>
          <a:p>
            <a:r>
              <a:rPr lang="en-US" dirty="0"/>
              <a:t>IMPLICATIONS !</a:t>
            </a:r>
          </a:p>
        </p:txBody>
      </p:sp>
      <p:graphicFrame>
        <p:nvGraphicFramePr>
          <p:cNvPr id="7" name="Content Placeholder 2">
            <a:extLst>
              <a:ext uri="{FF2B5EF4-FFF2-40B4-BE49-F238E27FC236}">
                <a16:creationId xmlns:a16="http://schemas.microsoft.com/office/drawing/2014/main" id="{0C2CB784-861C-057F-27D6-80D486542123}"/>
              </a:ext>
            </a:extLst>
          </p:cNvPr>
          <p:cNvGraphicFramePr>
            <a:graphicFrameLocks noGrp="1"/>
          </p:cNvGraphicFramePr>
          <p:nvPr>
            <p:ph idx="1"/>
            <p:extLst>
              <p:ext uri="{D42A27DB-BD31-4B8C-83A1-F6EECF244321}">
                <p14:modId xmlns:p14="http://schemas.microsoft.com/office/powerpoint/2010/main" val="11542010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0597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8E01C118-54C0-D599-0ACD-1FEB64DC3932}"/>
              </a:ext>
            </a:extLst>
          </p:cNvPr>
          <p:cNvGraphicFramePr>
            <a:graphicFrameLocks noGrp="1"/>
          </p:cNvGraphicFramePr>
          <p:nvPr>
            <p:ph idx="1"/>
            <p:extLst>
              <p:ext uri="{D42A27DB-BD31-4B8C-83A1-F6EECF244321}">
                <p14:modId xmlns:p14="http://schemas.microsoft.com/office/powerpoint/2010/main" val="35960455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4ACF1028-2CE2-F657-0E7E-74C1C4AD9873}"/>
              </a:ext>
            </a:extLst>
          </p:cNvPr>
          <p:cNvSpPr>
            <a:spLocks noGrp="1"/>
          </p:cNvSpPr>
          <p:nvPr>
            <p:ph type="title"/>
          </p:nvPr>
        </p:nvSpPr>
        <p:spPr/>
        <p:txBody>
          <a:bodyPr anchor="ctr">
            <a:normAutofit/>
          </a:bodyPr>
          <a:lstStyle/>
          <a:p>
            <a:r>
              <a:rPr lang="en-US" dirty="0"/>
              <a:t>NOW!  PRIVATE BENEFITS &amp; SOCIAL BENEFITS </a:t>
            </a:r>
          </a:p>
        </p:txBody>
      </p:sp>
    </p:spTree>
    <p:extLst>
      <p:ext uri="{BB962C8B-B14F-4D97-AF65-F5344CB8AC3E}">
        <p14:creationId xmlns:p14="http://schemas.microsoft.com/office/powerpoint/2010/main" val="3485352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E20A1-FC89-E644-9F8D-9BB295DC4784}"/>
              </a:ext>
            </a:extLst>
          </p:cNvPr>
          <p:cNvSpPr>
            <a:spLocks noGrp="1"/>
          </p:cNvSpPr>
          <p:nvPr>
            <p:ph type="title"/>
          </p:nvPr>
        </p:nvSpPr>
        <p:spPr/>
        <p:txBody>
          <a:bodyPr/>
          <a:lstStyle/>
          <a:p>
            <a:r>
              <a:rPr lang="en-US" dirty="0"/>
              <a:t>GRAPHICALLY, </a:t>
            </a:r>
          </a:p>
        </p:txBody>
      </p:sp>
      <p:sp>
        <p:nvSpPr>
          <p:cNvPr id="3" name="Content Placeholder 2">
            <a:extLst>
              <a:ext uri="{FF2B5EF4-FFF2-40B4-BE49-F238E27FC236}">
                <a16:creationId xmlns:a16="http://schemas.microsoft.com/office/drawing/2014/main" id="{6C7FCD0A-FBBB-634A-9CCD-0708C6458069}"/>
              </a:ext>
            </a:extLst>
          </p:cNvPr>
          <p:cNvSpPr>
            <a:spLocks noGrp="1"/>
          </p:cNvSpPr>
          <p:nvPr>
            <p:ph idx="1"/>
          </p:nvPr>
        </p:nvSpPr>
        <p:spPr>
          <a:noFill/>
        </p:spPr>
        <p:txBody>
          <a:bodyPr/>
          <a:lstStyle/>
          <a:p>
            <a:r>
              <a:rPr lang="en-US" dirty="0">
                <a:ln w="0"/>
                <a:effectLst>
                  <a:outerShdw blurRad="38100" dist="19050" dir="2700000" algn="tl" rotWithShape="0">
                    <a:schemeClr val="dk1">
                      <a:alpha val="40000"/>
                    </a:schemeClr>
                  </a:outerShdw>
                </a:effectLst>
              </a:rPr>
              <a:t>Price/Costs </a:t>
            </a:r>
          </a:p>
        </p:txBody>
      </p:sp>
      <p:sp>
        <p:nvSpPr>
          <p:cNvPr id="4" name="Footer Placeholder 3">
            <a:extLst>
              <a:ext uri="{FF2B5EF4-FFF2-40B4-BE49-F238E27FC236}">
                <a16:creationId xmlns:a16="http://schemas.microsoft.com/office/drawing/2014/main" id="{E193B6AA-DA99-2345-8706-7A50DCA998BA}"/>
              </a:ext>
            </a:extLst>
          </p:cNvPr>
          <p:cNvSpPr>
            <a:spLocks noGrp="1"/>
          </p:cNvSpPr>
          <p:nvPr>
            <p:ph type="ftr" sz="quarter" idx="11"/>
          </p:nvPr>
        </p:nvSpPr>
        <p:spPr/>
        <p:txBody>
          <a:bodyPr/>
          <a:lstStyle/>
          <a:p>
            <a:r>
              <a:rPr lang="en-GB" dirty="0"/>
              <a:t>#universityofsurrey</a:t>
            </a:r>
          </a:p>
        </p:txBody>
      </p:sp>
      <p:sp>
        <p:nvSpPr>
          <p:cNvPr id="5" name="Slide Number Placeholder 4">
            <a:extLst>
              <a:ext uri="{FF2B5EF4-FFF2-40B4-BE49-F238E27FC236}">
                <a16:creationId xmlns:a16="http://schemas.microsoft.com/office/drawing/2014/main" id="{C3771151-9CA2-CF47-B96B-BF86CF5B91B2}"/>
              </a:ext>
            </a:extLst>
          </p:cNvPr>
          <p:cNvSpPr>
            <a:spLocks noGrp="1"/>
          </p:cNvSpPr>
          <p:nvPr>
            <p:ph type="sldNum" sz="quarter" idx="12"/>
          </p:nvPr>
        </p:nvSpPr>
        <p:spPr/>
        <p:txBody>
          <a:bodyPr/>
          <a:lstStyle/>
          <a:p>
            <a:fld id="{8B7390FE-2CFA-49B8-AE66-DBE4BCCAD6D5}" type="slidenum">
              <a:rPr lang="en-GB" smtClean="0"/>
              <a:t>14</a:t>
            </a:fld>
            <a:endParaRPr lang="en-GB" dirty="0"/>
          </a:p>
        </p:txBody>
      </p:sp>
      <p:cxnSp>
        <p:nvCxnSpPr>
          <p:cNvPr id="9" name="Straight Connector 8">
            <a:extLst>
              <a:ext uri="{FF2B5EF4-FFF2-40B4-BE49-F238E27FC236}">
                <a16:creationId xmlns:a16="http://schemas.microsoft.com/office/drawing/2014/main" id="{49C7EDDF-CB51-B54B-999F-E40FAE87580E}"/>
              </a:ext>
            </a:extLst>
          </p:cNvPr>
          <p:cNvCxnSpPr/>
          <p:nvPr/>
        </p:nvCxnSpPr>
        <p:spPr>
          <a:xfrm>
            <a:off x="628650" y="1885950"/>
            <a:ext cx="0" cy="4419600"/>
          </a:xfrm>
          <a:prstGeom prst="line">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A69AB7C-DEF1-364C-AD25-647488D00137}"/>
              </a:ext>
            </a:extLst>
          </p:cNvPr>
          <p:cNvCxnSpPr/>
          <p:nvPr/>
        </p:nvCxnSpPr>
        <p:spPr>
          <a:xfrm>
            <a:off x="628650" y="6305550"/>
            <a:ext cx="9239250" cy="0"/>
          </a:xfrm>
          <a:prstGeom prst="line">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D5032A0-7286-D34A-94E7-BA2BC2BAD8BF}"/>
              </a:ext>
            </a:extLst>
          </p:cNvPr>
          <p:cNvSpPr txBox="1"/>
          <p:nvPr/>
        </p:nvSpPr>
        <p:spPr>
          <a:xfrm>
            <a:off x="9239250" y="6305550"/>
            <a:ext cx="2582758" cy="369332"/>
          </a:xfrm>
          <a:prstGeom prst="rect">
            <a:avLst/>
          </a:prstGeom>
          <a:noFill/>
        </p:spPr>
        <p:txBody>
          <a:bodyPr wrap="none" rtlCol="0">
            <a:spAutoFit/>
          </a:bodyPr>
          <a:lstStyle/>
          <a:p>
            <a:r>
              <a:rPr lang="en-US" dirty="0"/>
              <a:t>Quantity bought &amp; sold </a:t>
            </a:r>
          </a:p>
        </p:txBody>
      </p:sp>
      <p:cxnSp>
        <p:nvCxnSpPr>
          <p:cNvPr id="14" name="Straight Arrow Connector 13">
            <a:extLst>
              <a:ext uri="{FF2B5EF4-FFF2-40B4-BE49-F238E27FC236}">
                <a16:creationId xmlns:a16="http://schemas.microsoft.com/office/drawing/2014/main" id="{D3044ABA-CBBA-8846-AC58-E9137186CA00}"/>
              </a:ext>
            </a:extLst>
          </p:cNvPr>
          <p:cNvCxnSpPr/>
          <p:nvPr/>
        </p:nvCxnSpPr>
        <p:spPr>
          <a:xfrm flipV="1">
            <a:off x="838200" y="2133600"/>
            <a:ext cx="5676900" cy="3524250"/>
          </a:xfrm>
          <a:prstGeom prst="straightConnector1">
            <a:avLst/>
          </a:prstGeom>
          <a:ln w="28575">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B7F96B5E-F5B2-E34C-AB42-190D53C0914B}"/>
              </a:ext>
            </a:extLst>
          </p:cNvPr>
          <p:cNvCxnSpPr/>
          <p:nvPr/>
        </p:nvCxnSpPr>
        <p:spPr>
          <a:xfrm flipV="1">
            <a:off x="1581150" y="2305050"/>
            <a:ext cx="5981700" cy="3848100"/>
          </a:xfrm>
          <a:prstGeom prst="straightConnector1">
            <a:avLst/>
          </a:prstGeom>
          <a:ln w="28575">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BCF90403-DE3C-E14D-9846-2CCA891EDB16}"/>
              </a:ext>
            </a:extLst>
          </p:cNvPr>
          <p:cNvCxnSpPr/>
          <p:nvPr/>
        </p:nvCxnSpPr>
        <p:spPr>
          <a:xfrm>
            <a:off x="838200" y="3009900"/>
            <a:ext cx="5676900" cy="2819400"/>
          </a:xfrm>
          <a:prstGeom prst="straightConnector1">
            <a:avLst/>
          </a:prstGeom>
          <a:ln w="28575">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20EEE8F6-2D7A-724E-ABCA-D4440192E531}"/>
              </a:ext>
            </a:extLst>
          </p:cNvPr>
          <p:cNvSpPr txBox="1"/>
          <p:nvPr/>
        </p:nvSpPr>
        <p:spPr>
          <a:xfrm>
            <a:off x="6686550" y="5200650"/>
            <a:ext cx="3352200" cy="369332"/>
          </a:xfrm>
          <a:prstGeom prst="rect">
            <a:avLst/>
          </a:prstGeom>
          <a:noFill/>
        </p:spPr>
        <p:txBody>
          <a:bodyPr wrap="none" rtlCol="0">
            <a:spAutoFit/>
          </a:bodyPr>
          <a:lstStyle/>
          <a:p>
            <a:r>
              <a:rPr lang="en-US" dirty="0"/>
              <a:t>Demand curve – social benefit </a:t>
            </a:r>
          </a:p>
        </p:txBody>
      </p:sp>
      <p:sp>
        <p:nvSpPr>
          <p:cNvPr id="20" name="TextBox 19">
            <a:extLst>
              <a:ext uri="{FF2B5EF4-FFF2-40B4-BE49-F238E27FC236}">
                <a16:creationId xmlns:a16="http://schemas.microsoft.com/office/drawing/2014/main" id="{CC33B1EA-49EE-AE4A-942C-B6BC55017E41}"/>
              </a:ext>
            </a:extLst>
          </p:cNvPr>
          <p:cNvSpPr txBox="1"/>
          <p:nvPr/>
        </p:nvSpPr>
        <p:spPr>
          <a:xfrm>
            <a:off x="7258050" y="2590800"/>
            <a:ext cx="2082621" cy="369332"/>
          </a:xfrm>
          <a:prstGeom prst="rect">
            <a:avLst/>
          </a:prstGeom>
          <a:noFill/>
        </p:spPr>
        <p:txBody>
          <a:bodyPr wrap="none" rtlCol="0">
            <a:spAutoFit/>
          </a:bodyPr>
          <a:lstStyle/>
          <a:p>
            <a:r>
              <a:rPr lang="en-US" dirty="0"/>
              <a:t>Private cost curve </a:t>
            </a:r>
          </a:p>
        </p:txBody>
      </p:sp>
      <p:sp>
        <p:nvSpPr>
          <p:cNvPr id="21" name="TextBox 20">
            <a:extLst>
              <a:ext uri="{FF2B5EF4-FFF2-40B4-BE49-F238E27FC236}">
                <a16:creationId xmlns:a16="http://schemas.microsoft.com/office/drawing/2014/main" id="{D3101691-6482-6C4D-AA64-AA6F3C0CF72D}"/>
              </a:ext>
            </a:extLst>
          </p:cNvPr>
          <p:cNvSpPr txBox="1"/>
          <p:nvPr/>
        </p:nvSpPr>
        <p:spPr>
          <a:xfrm>
            <a:off x="6343650" y="2133600"/>
            <a:ext cx="1992853" cy="369332"/>
          </a:xfrm>
          <a:prstGeom prst="rect">
            <a:avLst/>
          </a:prstGeom>
          <a:noFill/>
        </p:spPr>
        <p:txBody>
          <a:bodyPr wrap="none" rtlCol="0">
            <a:spAutoFit/>
          </a:bodyPr>
          <a:lstStyle/>
          <a:p>
            <a:r>
              <a:rPr lang="en-US" dirty="0"/>
              <a:t>Social cost curve </a:t>
            </a:r>
          </a:p>
        </p:txBody>
      </p:sp>
      <p:cxnSp>
        <p:nvCxnSpPr>
          <p:cNvPr id="23" name="Straight Connector 22">
            <a:extLst>
              <a:ext uri="{FF2B5EF4-FFF2-40B4-BE49-F238E27FC236}">
                <a16:creationId xmlns:a16="http://schemas.microsoft.com/office/drawing/2014/main" id="{39378D96-F4CF-E542-B1C4-E56157C5A09C}"/>
              </a:ext>
            </a:extLst>
          </p:cNvPr>
          <p:cNvCxnSpPr/>
          <p:nvPr/>
        </p:nvCxnSpPr>
        <p:spPr>
          <a:xfrm>
            <a:off x="4057650" y="4572000"/>
            <a:ext cx="0" cy="1733550"/>
          </a:xfrm>
          <a:prstGeom prst="line">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136D250-2327-9C4C-AFF7-3E01E4B67C24}"/>
              </a:ext>
            </a:extLst>
          </p:cNvPr>
          <p:cNvCxnSpPr/>
          <p:nvPr/>
        </p:nvCxnSpPr>
        <p:spPr>
          <a:xfrm flipH="1">
            <a:off x="628650" y="4572000"/>
            <a:ext cx="3429000" cy="0"/>
          </a:xfrm>
          <a:prstGeom prst="line">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1FCB849B-E5D7-5B40-950C-7F589093BBA2}"/>
              </a:ext>
            </a:extLst>
          </p:cNvPr>
          <p:cNvSpPr txBox="1"/>
          <p:nvPr/>
        </p:nvSpPr>
        <p:spPr>
          <a:xfrm>
            <a:off x="3905250" y="4229100"/>
            <a:ext cx="338554" cy="369332"/>
          </a:xfrm>
          <a:prstGeom prst="rect">
            <a:avLst/>
          </a:prstGeom>
          <a:noFill/>
        </p:spPr>
        <p:txBody>
          <a:bodyPr wrap="none" rtlCol="0">
            <a:spAutoFit/>
          </a:bodyPr>
          <a:lstStyle/>
          <a:p>
            <a:r>
              <a:rPr lang="en-US" dirty="0"/>
              <a:t>E</a:t>
            </a:r>
          </a:p>
        </p:txBody>
      </p:sp>
      <p:sp>
        <p:nvSpPr>
          <p:cNvPr id="27" name="TextBox 26">
            <a:extLst>
              <a:ext uri="{FF2B5EF4-FFF2-40B4-BE49-F238E27FC236}">
                <a16:creationId xmlns:a16="http://schemas.microsoft.com/office/drawing/2014/main" id="{F9867916-62AD-6546-BCCF-56CC7A99C45C}"/>
              </a:ext>
            </a:extLst>
          </p:cNvPr>
          <p:cNvSpPr txBox="1"/>
          <p:nvPr/>
        </p:nvSpPr>
        <p:spPr>
          <a:xfrm>
            <a:off x="192088" y="4229100"/>
            <a:ext cx="466794" cy="369332"/>
          </a:xfrm>
          <a:prstGeom prst="rect">
            <a:avLst/>
          </a:prstGeom>
          <a:noFill/>
        </p:spPr>
        <p:txBody>
          <a:bodyPr wrap="none" rtlCol="0">
            <a:spAutoFit/>
          </a:bodyPr>
          <a:lstStyle/>
          <a:p>
            <a:r>
              <a:rPr lang="en-US" dirty="0"/>
              <a:t>Pe</a:t>
            </a:r>
          </a:p>
        </p:txBody>
      </p:sp>
      <p:sp>
        <p:nvSpPr>
          <p:cNvPr id="28" name="TextBox 27">
            <a:extLst>
              <a:ext uri="{FF2B5EF4-FFF2-40B4-BE49-F238E27FC236}">
                <a16:creationId xmlns:a16="http://schemas.microsoft.com/office/drawing/2014/main" id="{6F236F04-9EFE-8545-AE77-27B74AB02AC4}"/>
              </a:ext>
            </a:extLst>
          </p:cNvPr>
          <p:cNvSpPr txBox="1"/>
          <p:nvPr/>
        </p:nvSpPr>
        <p:spPr>
          <a:xfrm>
            <a:off x="3905250" y="6305550"/>
            <a:ext cx="492443" cy="369332"/>
          </a:xfrm>
          <a:prstGeom prst="rect">
            <a:avLst/>
          </a:prstGeom>
          <a:noFill/>
        </p:spPr>
        <p:txBody>
          <a:bodyPr wrap="none" rtlCol="0">
            <a:spAutoFit/>
          </a:bodyPr>
          <a:lstStyle/>
          <a:p>
            <a:r>
              <a:rPr lang="en-US" dirty="0"/>
              <a:t>Qe</a:t>
            </a:r>
          </a:p>
        </p:txBody>
      </p:sp>
      <p:cxnSp>
        <p:nvCxnSpPr>
          <p:cNvPr id="34" name="Straight Arrow Connector 33">
            <a:extLst>
              <a:ext uri="{FF2B5EF4-FFF2-40B4-BE49-F238E27FC236}">
                <a16:creationId xmlns:a16="http://schemas.microsoft.com/office/drawing/2014/main" id="{E7DD6D32-71C4-364A-BE69-0538A016592F}"/>
              </a:ext>
            </a:extLst>
          </p:cNvPr>
          <p:cNvCxnSpPr>
            <a:cxnSpLocks/>
          </p:cNvCxnSpPr>
          <p:nvPr/>
        </p:nvCxnSpPr>
        <p:spPr>
          <a:xfrm>
            <a:off x="628650" y="4229100"/>
            <a:ext cx="259080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EA15D27B-D4EB-E94F-AB10-E008C36492A0}"/>
              </a:ext>
            </a:extLst>
          </p:cNvPr>
          <p:cNvCxnSpPr/>
          <p:nvPr/>
        </p:nvCxnSpPr>
        <p:spPr>
          <a:xfrm>
            <a:off x="3219450" y="4229100"/>
            <a:ext cx="0" cy="2076450"/>
          </a:xfrm>
          <a:prstGeom prst="line">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8C74775D-53E5-5646-9EF1-E1F1A7C88BA0}"/>
              </a:ext>
            </a:extLst>
          </p:cNvPr>
          <p:cNvSpPr txBox="1"/>
          <p:nvPr/>
        </p:nvSpPr>
        <p:spPr>
          <a:xfrm>
            <a:off x="3124200" y="3810000"/>
            <a:ext cx="492443" cy="369332"/>
          </a:xfrm>
          <a:prstGeom prst="rect">
            <a:avLst/>
          </a:prstGeom>
          <a:noFill/>
        </p:spPr>
        <p:txBody>
          <a:bodyPr wrap="none" rtlCol="0">
            <a:spAutoFit/>
          </a:bodyPr>
          <a:lstStyle/>
          <a:p>
            <a:r>
              <a:rPr lang="en-US" dirty="0"/>
              <a:t>SE</a:t>
            </a:r>
          </a:p>
        </p:txBody>
      </p:sp>
      <p:sp>
        <p:nvSpPr>
          <p:cNvPr id="41" name="TextBox 40">
            <a:extLst>
              <a:ext uri="{FF2B5EF4-FFF2-40B4-BE49-F238E27FC236}">
                <a16:creationId xmlns:a16="http://schemas.microsoft.com/office/drawing/2014/main" id="{97F40EBF-F62A-E94C-AFB1-30B459BC6A30}"/>
              </a:ext>
            </a:extLst>
          </p:cNvPr>
          <p:cNvSpPr txBox="1"/>
          <p:nvPr/>
        </p:nvSpPr>
        <p:spPr>
          <a:xfrm>
            <a:off x="3124200" y="6228319"/>
            <a:ext cx="671979" cy="369332"/>
          </a:xfrm>
          <a:prstGeom prst="rect">
            <a:avLst/>
          </a:prstGeom>
          <a:noFill/>
        </p:spPr>
        <p:txBody>
          <a:bodyPr wrap="none" rtlCol="0">
            <a:spAutoFit/>
          </a:bodyPr>
          <a:lstStyle/>
          <a:p>
            <a:r>
              <a:rPr lang="en-US" dirty="0"/>
              <a:t>QSE</a:t>
            </a:r>
          </a:p>
        </p:txBody>
      </p:sp>
      <p:sp>
        <p:nvSpPr>
          <p:cNvPr id="42" name="TextBox 41">
            <a:extLst>
              <a:ext uri="{FF2B5EF4-FFF2-40B4-BE49-F238E27FC236}">
                <a16:creationId xmlns:a16="http://schemas.microsoft.com/office/drawing/2014/main" id="{AEFDC85B-DC02-2948-8244-B99F2C244832}"/>
              </a:ext>
            </a:extLst>
          </p:cNvPr>
          <p:cNvSpPr txBox="1"/>
          <p:nvPr/>
        </p:nvSpPr>
        <p:spPr>
          <a:xfrm>
            <a:off x="38785" y="3859767"/>
            <a:ext cx="646331" cy="369332"/>
          </a:xfrm>
          <a:prstGeom prst="rect">
            <a:avLst/>
          </a:prstGeom>
          <a:noFill/>
        </p:spPr>
        <p:txBody>
          <a:bodyPr wrap="none" rtlCol="0">
            <a:spAutoFit/>
          </a:bodyPr>
          <a:lstStyle/>
          <a:p>
            <a:r>
              <a:rPr lang="en-US" dirty="0"/>
              <a:t>PSE</a:t>
            </a:r>
          </a:p>
        </p:txBody>
      </p:sp>
      <p:sp>
        <p:nvSpPr>
          <p:cNvPr id="43" name="Down Arrow Callout 42">
            <a:extLst>
              <a:ext uri="{FF2B5EF4-FFF2-40B4-BE49-F238E27FC236}">
                <a16:creationId xmlns:a16="http://schemas.microsoft.com/office/drawing/2014/main" id="{6F1352F5-D61C-1946-824E-644462189678}"/>
              </a:ext>
            </a:extLst>
          </p:cNvPr>
          <p:cNvSpPr/>
          <p:nvPr/>
        </p:nvSpPr>
        <p:spPr>
          <a:xfrm>
            <a:off x="4782150" y="1762124"/>
            <a:ext cx="914400" cy="1666875"/>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Dead weight social burden </a:t>
            </a:r>
          </a:p>
        </p:txBody>
      </p:sp>
    </p:spTree>
    <p:extLst>
      <p:ext uri="{BB962C8B-B14F-4D97-AF65-F5344CB8AC3E}">
        <p14:creationId xmlns:p14="http://schemas.microsoft.com/office/powerpoint/2010/main" val="257277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8E6285D-E2C8-FC73-CC26-7310443C8BDF}"/>
              </a:ext>
            </a:extLst>
          </p:cNvPr>
          <p:cNvSpPr txBox="1">
            <a:spLocks/>
          </p:cNvSpPr>
          <p:nvPr/>
        </p:nvSpPr>
        <p:spPr>
          <a:xfrm>
            <a:off x="192088" y="152400"/>
            <a:ext cx="10106029" cy="13421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dirty="0"/>
          </a:p>
        </p:txBody>
      </p:sp>
      <p:sp>
        <p:nvSpPr>
          <p:cNvPr id="10" name="Title 1">
            <a:extLst>
              <a:ext uri="{FF2B5EF4-FFF2-40B4-BE49-F238E27FC236}">
                <a16:creationId xmlns:a16="http://schemas.microsoft.com/office/drawing/2014/main" id="{05198630-7484-B6BF-C567-F08F009F5710}"/>
              </a:ext>
            </a:extLst>
          </p:cNvPr>
          <p:cNvSpPr>
            <a:spLocks noGrp="1"/>
          </p:cNvSpPr>
          <p:nvPr>
            <p:ph type="title"/>
          </p:nvPr>
        </p:nvSpPr>
        <p:spPr/>
        <p:txBody>
          <a:bodyPr/>
          <a:lstStyle/>
          <a:p>
            <a:r>
              <a:rPr lang="en-US" dirty="0"/>
              <a:t>APPLICATION &amp; CRITICAL THINKING </a:t>
            </a:r>
          </a:p>
        </p:txBody>
      </p:sp>
      <p:sp>
        <p:nvSpPr>
          <p:cNvPr id="11" name="Content Placeholder 2">
            <a:extLst>
              <a:ext uri="{FF2B5EF4-FFF2-40B4-BE49-F238E27FC236}">
                <a16:creationId xmlns:a16="http://schemas.microsoft.com/office/drawing/2014/main" id="{1C186EBF-FA29-1D2B-DA28-69BAA66DC871}"/>
              </a:ext>
            </a:extLst>
          </p:cNvPr>
          <p:cNvSpPr>
            <a:spLocks noGrp="1"/>
          </p:cNvSpPr>
          <p:nvPr>
            <p:ph idx="1"/>
          </p:nvPr>
        </p:nvSpPr>
        <p:spPr/>
        <p:txBody>
          <a:bodyPr>
            <a:normAutofit lnSpcReduction="10000"/>
          </a:bodyPr>
          <a:lstStyle/>
          <a:p>
            <a:r>
              <a:rPr lang="en-US" dirty="0"/>
              <a:t>The Congestion Charge – what do you think ? Use the model to analyze the congestion charge and how it is designed ? </a:t>
            </a:r>
          </a:p>
          <a:p>
            <a:endParaRPr lang="en-US" dirty="0"/>
          </a:p>
          <a:p>
            <a:r>
              <a:rPr lang="en-US" dirty="0"/>
              <a:t>Electric Cars - </a:t>
            </a:r>
            <a:r>
              <a:rPr lang="en-US" dirty="0">
                <a:hlinkClick r:id="rId2"/>
              </a:rPr>
              <a:t>https://www.gov.uk/plug-in-car-van-grants</a:t>
            </a:r>
            <a:endParaRPr lang="en-US" dirty="0"/>
          </a:p>
          <a:p>
            <a:endParaRPr lang="en-US" dirty="0"/>
          </a:p>
          <a:p>
            <a:r>
              <a:rPr lang="en-US" dirty="0"/>
              <a:t>EU Regulations of low emissions - </a:t>
            </a:r>
            <a:r>
              <a:rPr lang="en-US" dirty="0">
                <a:hlinkClick r:id="rId3"/>
              </a:rPr>
              <a:t>https://www.gov.uk/government/consultations/regulating-co2-emission-standards-for-new-cars-and-vans-after-transition/co2-emission-performance-standards-for-new-passenger-cars-and-light-commercial-vehicles</a:t>
            </a:r>
            <a:endParaRPr lang="en-US" dirty="0"/>
          </a:p>
          <a:p>
            <a:endParaRPr lang="en-US" dirty="0"/>
          </a:p>
        </p:txBody>
      </p:sp>
    </p:spTree>
    <p:extLst>
      <p:ext uri="{BB962C8B-B14F-4D97-AF65-F5344CB8AC3E}">
        <p14:creationId xmlns:p14="http://schemas.microsoft.com/office/powerpoint/2010/main" val="3932426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7FB334-FEE8-9BC2-3A0E-AB1D082A2AAB}"/>
              </a:ext>
            </a:extLst>
          </p:cNvPr>
          <p:cNvSpPr>
            <a:spLocks noGrp="1"/>
          </p:cNvSpPr>
          <p:nvPr>
            <p:ph idx="1"/>
          </p:nvPr>
        </p:nvSpPr>
        <p:spPr/>
        <p:txBody>
          <a:bodyPr/>
          <a:lstStyle/>
          <a:p>
            <a:pPr marL="0" algn="l" rtl="0" eaLnBrk="1" fontAlgn="t" latinLnBrk="0" hangingPunct="1">
              <a:spcBef>
                <a:spcPts val="0"/>
              </a:spcBef>
              <a:spcAft>
                <a:spcPts val="0"/>
              </a:spcAft>
            </a:pPr>
            <a:r>
              <a:rPr lang="en-US" sz="1800" b="1" i="0" u="none" strike="noStrike" kern="1200" dirty="0">
                <a:solidFill>
                  <a:srgbClr val="FFFFFF"/>
                </a:solidFill>
                <a:effectLst/>
                <a:latin typeface="Arial" panose="020B0604020202020204" pitchFamily="34" charset="0"/>
              </a:rPr>
              <a:t>FAILURE </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US" sz="1800" b="1" i="0" u="none" strike="noStrike" kern="1200" dirty="0">
                <a:solidFill>
                  <a:srgbClr val="FFFFFF"/>
                </a:solidFill>
                <a:effectLst/>
                <a:latin typeface="Arial" panose="020B0604020202020204" pitchFamily="34" charset="0"/>
              </a:rPr>
              <a:t>RESULTS /OUTCOMES </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US" sz="1800" b="1" i="0" u="none" strike="noStrike" kern="1200" dirty="0">
                <a:solidFill>
                  <a:srgbClr val="FFFFFF"/>
                </a:solidFill>
                <a:effectLst/>
                <a:latin typeface="Arial" panose="020B0604020202020204" pitchFamily="34" charset="0"/>
              </a:rPr>
              <a:t>INTERVENTION </a:t>
            </a:r>
            <a:endParaRPr lang="en-GB" sz="1800" b="0" i="0" u="none" strike="noStrike" dirty="0">
              <a:effectLst/>
              <a:latin typeface="Arial" panose="020B0604020202020204" pitchFamily="34" charset="0"/>
            </a:endParaRPr>
          </a:p>
        </p:txBody>
      </p:sp>
      <p:sp>
        <p:nvSpPr>
          <p:cNvPr id="4" name="Title 1">
            <a:extLst>
              <a:ext uri="{FF2B5EF4-FFF2-40B4-BE49-F238E27FC236}">
                <a16:creationId xmlns:a16="http://schemas.microsoft.com/office/drawing/2014/main" id="{0A4FDDBD-2BDD-0912-1E0F-9D979408977A}"/>
              </a:ext>
            </a:extLst>
          </p:cNvPr>
          <p:cNvSpPr>
            <a:spLocks noGrp="1"/>
          </p:cNvSpPr>
          <p:nvPr>
            <p:ph type="title"/>
          </p:nvPr>
        </p:nvSpPr>
        <p:spPr/>
        <p:txBody>
          <a:bodyPr/>
          <a:lstStyle/>
          <a:p>
            <a:r>
              <a:rPr lang="en-US" dirty="0"/>
              <a:t>MARKET FAILURE  - OTHER EXAMPLES/INSTANCES. </a:t>
            </a:r>
          </a:p>
        </p:txBody>
      </p:sp>
      <p:pic>
        <p:nvPicPr>
          <p:cNvPr id="6" name="Picture 5" descr="A screenshot of a video game&#10;&#10;Description automatically generated">
            <a:extLst>
              <a:ext uri="{FF2B5EF4-FFF2-40B4-BE49-F238E27FC236}">
                <a16:creationId xmlns:a16="http://schemas.microsoft.com/office/drawing/2014/main" id="{8B9FA548-6EC1-EE8E-341D-88E7B69D8723}"/>
              </a:ext>
            </a:extLst>
          </p:cNvPr>
          <p:cNvPicPr>
            <a:picLocks noChangeAspect="1"/>
          </p:cNvPicPr>
          <p:nvPr/>
        </p:nvPicPr>
        <p:blipFill>
          <a:blip r:embed="rId2"/>
          <a:stretch>
            <a:fillRect/>
          </a:stretch>
        </p:blipFill>
        <p:spPr>
          <a:xfrm>
            <a:off x="0" y="1825625"/>
            <a:ext cx="11353800" cy="5299793"/>
          </a:xfrm>
          <a:prstGeom prst="rect">
            <a:avLst/>
          </a:prstGeom>
        </p:spPr>
      </p:pic>
    </p:spTree>
    <p:extLst>
      <p:ext uri="{BB962C8B-B14F-4D97-AF65-F5344CB8AC3E}">
        <p14:creationId xmlns:p14="http://schemas.microsoft.com/office/powerpoint/2010/main" val="3569749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D7BB446-3FB0-BF19-11D0-CE27CA0AE4A5}"/>
              </a:ext>
            </a:extLst>
          </p:cNvPr>
          <p:cNvSpPr>
            <a:spLocks noGrp="1"/>
          </p:cNvSpPr>
          <p:nvPr>
            <p:ph type="title"/>
          </p:nvPr>
        </p:nvSpPr>
        <p:spPr>
          <a:xfrm>
            <a:off x="0" y="1"/>
            <a:ext cx="11353800" cy="1690688"/>
          </a:xfrm>
        </p:spPr>
        <p:txBody>
          <a:bodyPr>
            <a:normAutofit/>
          </a:bodyPr>
          <a:lstStyle/>
          <a:p>
            <a:r>
              <a:rPr lang="en-US" dirty="0"/>
              <a:t>MARKET FAILURE – GOVERNMENT INTERVENTION : ISSUES WITH INTERVENTION</a:t>
            </a:r>
          </a:p>
        </p:txBody>
      </p:sp>
      <p:graphicFrame>
        <p:nvGraphicFramePr>
          <p:cNvPr id="5" name="Content Placeholder 5">
            <a:extLst>
              <a:ext uri="{FF2B5EF4-FFF2-40B4-BE49-F238E27FC236}">
                <a16:creationId xmlns:a16="http://schemas.microsoft.com/office/drawing/2014/main" id="{B98CF3B6-946F-FE22-F4DF-B407A1448949}"/>
              </a:ext>
            </a:extLst>
          </p:cNvPr>
          <p:cNvGraphicFramePr>
            <a:graphicFrameLocks noGrp="1"/>
          </p:cNvGraphicFramePr>
          <p:nvPr>
            <p:ph idx="1"/>
            <p:extLst>
              <p:ext uri="{D42A27DB-BD31-4B8C-83A1-F6EECF244321}">
                <p14:modId xmlns:p14="http://schemas.microsoft.com/office/powerpoint/2010/main" val="21786670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253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8094A-09A3-AF97-51E8-E317FCFE69D4}"/>
              </a:ext>
            </a:extLst>
          </p:cNvPr>
          <p:cNvSpPr>
            <a:spLocks noGrp="1"/>
          </p:cNvSpPr>
          <p:nvPr>
            <p:ph type="title"/>
          </p:nvPr>
        </p:nvSpPr>
        <p:spPr/>
        <p:txBody>
          <a:bodyPr/>
          <a:lstStyle/>
          <a:p>
            <a:r>
              <a:rPr lang="en-US" dirty="0"/>
              <a:t>ACTIVITY – DIVINE CHOCS</a:t>
            </a:r>
          </a:p>
        </p:txBody>
      </p:sp>
      <p:pic>
        <p:nvPicPr>
          <p:cNvPr id="4" name="Online Media 3" descr="Teachers TV: Chocolate Makes the World Go Round">
            <a:hlinkClick r:id="" action="ppaction://media"/>
            <a:extLst>
              <a:ext uri="{FF2B5EF4-FFF2-40B4-BE49-F238E27FC236}">
                <a16:creationId xmlns:a16="http://schemas.microsoft.com/office/drawing/2014/main" id="{63E75E2B-D910-6DF3-78F9-78924853710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58865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153</TotalTime>
  <Words>1464</Words>
  <Application>Microsoft Office PowerPoint</Application>
  <PresentationFormat>Widescreen</PresentationFormat>
  <Paragraphs>112</Paragraphs>
  <Slides>18</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AN INTRODUCTION TO MARKET FAILURE  </vt:lpstr>
      <vt:lpstr>PowerPoint Presentation</vt:lpstr>
      <vt:lpstr>Cont’d</vt:lpstr>
      <vt:lpstr>Cont’d</vt:lpstr>
      <vt:lpstr>Definitions </vt:lpstr>
      <vt:lpstr>Illustration of Terms </vt:lpstr>
      <vt:lpstr>IF COMPETITIVE MARKETS ARE SO EFFICIENT WHY THE WASTE - </vt:lpstr>
      <vt:lpstr>Cont’d</vt:lpstr>
      <vt:lpstr>SO! IMPLICATIONS SO FAR – There are different kinds of cost categories </vt:lpstr>
      <vt:lpstr>Cont’d </vt:lpstr>
      <vt:lpstr>PRIVATE COSTS ?</vt:lpstr>
      <vt:lpstr>IMPLICATIONS !</vt:lpstr>
      <vt:lpstr>NOW!  PRIVATE BENEFITS &amp; SOCIAL BENEFITS </vt:lpstr>
      <vt:lpstr>GRAPHICALLY, </vt:lpstr>
      <vt:lpstr>APPLICATION &amp; CRITICAL THINKING </vt:lpstr>
      <vt:lpstr>MARKET FAILURE  - OTHER EXAMPLES/INSTANCES. </vt:lpstr>
      <vt:lpstr>MARKET FAILURE – GOVERNMENT INTERVENTION : ISSUES WITH INTERVENTION</vt:lpstr>
      <vt:lpstr>ACTIVITY – DIVINE CHOCS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Xena Ibrahim Atta</dc:creator>
  <cp:lastModifiedBy>Zainab Atta</cp:lastModifiedBy>
  <cp:revision>3</cp:revision>
  <dcterms:created xsi:type="dcterms:W3CDTF">2025-03-12T05:44:17Z</dcterms:created>
  <dcterms:modified xsi:type="dcterms:W3CDTF">2025-03-12T11:34:13Z</dcterms:modified>
</cp:coreProperties>
</file>