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4E48D-C294-CBF7-8ABE-F8C9EECC15D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8874310-2B67-1CBE-77A8-6C8D2745B4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FA946C0-14E5-D955-8E37-72AD3A533499}"/>
              </a:ext>
            </a:extLst>
          </p:cNvPr>
          <p:cNvSpPr>
            <a:spLocks noGrp="1"/>
          </p:cNvSpPr>
          <p:nvPr>
            <p:ph type="dt" sz="half" idx="10"/>
          </p:nvPr>
        </p:nvSpPr>
        <p:spPr/>
        <p:txBody>
          <a:bodyPr/>
          <a:lstStyle/>
          <a:p>
            <a:fld id="{60F6E29A-B5A4-41A6-B47E-D0DB2EF2F45D}" type="datetimeFigureOut">
              <a:rPr lang="en-GB" smtClean="0"/>
              <a:t>20/10/2026</a:t>
            </a:fld>
            <a:endParaRPr lang="en-GB"/>
          </a:p>
        </p:txBody>
      </p:sp>
      <p:sp>
        <p:nvSpPr>
          <p:cNvPr id="5" name="Footer Placeholder 4">
            <a:extLst>
              <a:ext uri="{FF2B5EF4-FFF2-40B4-BE49-F238E27FC236}">
                <a16:creationId xmlns:a16="http://schemas.microsoft.com/office/drawing/2014/main" id="{466A7A29-B20E-12C2-5FB1-A0392E202B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690B28-74C2-72D4-5900-61B8FB9EBC05}"/>
              </a:ext>
            </a:extLst>
          </p:cNvPr>
          <p:cNvSpPr>
            <a:spLocks noGrp="1"/>
          </p:cNvSpPr>
          <p:nvPr>
            <p:ph type="sldNum" sz="quarter" idx="12"/>
          </p:nvPr>
        </p:nvSpPr>
        <p:spPr/>
        <p:txBody>
          <a:bodyPr/>
          <a:lstStyle/>
          <a:p>
            <a:fld id="{BA98FFF6-ACA0-4E3F-9FE5-F4E2677A9B55}" type="slidenum">
              <a:rPr lang="en-GB" smtClean="0"/>
              <a:t>‹#›</a:t>
            </a:fld>
            <a:endParaRPr lang="en-GB"/>
          </a:p>
        </p:txBody>
      </p:sp>
    </p:spTree>
    <p:extLst>
      <p:ext uri="{BB962C8B-B14F-4D97-AF65-F5344CB8AC3E}">
        <p14:creationId xmlns:p14="http://schemas.microsoft.com/office/powerpoint/2010/main" val="1550924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196BD-6223-0DA3-562F-C559C76DFC0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26C7A07-CE86-245C-F50D-6EA5197A98D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FB9F446-3F39-3F57-7A03-19AAAF0B0E1D}"/>
              </a:ext>
            </a:extLst>
          </p:cNvPr>
          <p:cNvSpPr>
            <a:spLocks noGrp="1"/>
          </p:cNvSpPr>
          <p:nvPr>
            <p:ph type="dt" sz="half" idx="10"/>
          </p:nvPr>
        </p:nvSpPr>
        <p:spPr/>
        <p:txBody>
          <a:bodyPr/>
          <a:lstStyle/>
          <a:p>
            <a:fld id="{60F6E29A-B5A4-41A6-B47E-D0DB2EF2F45D}" type="datetimeFigureOut">
              <a:rPr lang="en-GB" smtClean="0"/>
              <a:t>20/10/2026</a:t>
            </a:fld>
            <a:endParaRPr lang="en-GB"/>
          </a:p>
        </p:txBody>
      </p:sp>
      <p:sp>
        <p:nvSpPr>
          <p:cNvPr id="5" name="Footer Placeholder 4">
            <a:extLst>
              <a:ext uri="{FF2B5EF4-FFF2-40B4-BE49-F238E27FC236}">
                <a16:creationId xmlns:a16="http://schemas.microsoft.com/office/drawing/2014/main" id="{F89F263B-DAA5-E700-4607-3CC793A431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FE24D6-1751-BE1B-2885-A86E29FC6538}"/>
              </a:ext>
            </a:extLst>
          </p:cNvPr>
          <p:cNvSpPr>
            <a:spLocks noGrp="1"/>
          </p:cNvSpPr>
          <p:nvPr>
            <p:ph type="sldNum" sz="quarter" idx="12"/>
          </p:nvPr>
        </p:nvSpPr>
        <p:spPr/>
        <p:txBody>
          <a:bodyPr/>
          <a:lstStyle/>
          <a:p>
            <a:fld id="{BA98FFF6-ACA0-4E3F-9FE5-F4E2677A9B55}" type="slidenum">
              <a:rPr lang="en-GB" smtClean="0"/>
              <a:t>‹#›</a:t>
            </a:fld>
            <a:endParaRPr lang="en-GB"/>
          </a:p>
        </p:txBody>
      </p:sp>
    </p:spTree>
    <p:extLst>
      <p:ext uri="{BB962C8B-B14F-4D97-AF65-F5344CB8AC3E}">
        <p14:creationId xmlns:p14="http://schemas.microsoft.com/office/powerpoint/2010/main" val="1683950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A48D9-0939-C841-3917-3829436F397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D7FCC01-C23C-5787-D020-E3C229B48A8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DEB6B04-9104-E3F5-617E-1E437FCEAFBC}"/>
              </a:ext>
            </a:extLst>
          </p:cNvPr>
          <p:cNvSpPr>
            <a:spLocks noGrp="1"/>
          </p:cNvSpPr>
          <p:nvPr>
            <p:ph type="dt" sz="half" idx="10"/>
          </p:nvPr>
        </p:nvSpPr>
        <p:spPr/>
        <p:txBody>
          <a:bodyPr/>
          <a:lstStyle/>
          <a:p>
            <a:fld id="{60F6E29A-B5A4-41A6-B47E-D0DB2EF2F45D}" type="datetimeFigureOut">
              <a:rPr lang="en-GB" smtClean="0"/>
              <a:t>20/10/2026</a:t>
            </a:fld>
            <a:endParaRPr lang="en-GB"/>
          </a:p>
        </p:txBody>
      </p:sp>
      <p:sp>
        <p:nvSpPr>
          <p:cNvPr id="5" name="Footer Placeholder 4">
            <a:extLst>
              <a:ext uri="{FF2B5EF4-FFF2-40B4-BE49-F238E27FC236}">
                <a16:creationId xmlns:a16="http://schemas.microsoft.com/office/drawing/2014/main" id="{65BF0B16-22C6-EA95-B883-0CB2D6DBDC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6C13FA-516C-005F-41FA-434067261CE2}"/>
              </a:ext>
            </a:extLst>
          </p:cNvPr>
          <p:cNvSpPr>
            <a:spLocks noGrp="1"/>
          </p:cNvSpPr>
          <p:nvPr>
            <p:ph type="sldNum" sz="quarter" idx="12"/>
          </p:nvPr>
        </p:nvSpPr>
        <p:spPr/>
        <p:txBody>
          <a:bodyPr/>
          <a:lstStyle/>
          <a:p>
            <a:fld id="{BA98FFF6-ACA0-4E3F-9FE5-F4E2677A9B55}" type="slidenum">
              <a:rPr lang="en-GB" smtClean="0"/>
              <a:t>‹#›</a:t>
            </a:fld>
            <a:endParaRPr lang="en-GB"/>
          </a:p>
        </p:txBody>
      </p:sp>
    </p:spTree>
    <p:extLst>
      <p:ext uri="{BB962C8B-B14F-4D97-AF65-F5344CB8AC3E}">
        <p14:creationId xmlns:p14="http://schemas.microsoft.com/office/powerpoint/2010/main" val="4074581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1611-6DB2-9012-6964-03776FF46EC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D95FEEE-5064-2C03-A592-3AD42D0F7D2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BFDDC09-9981-07D3-CF8C-84A41DA5277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6D8C6AC-ED81-6F8A-CC36-1F41187570CC}"/>
              </a:ext>
            </a:extLst>
          </p:cNvPr>
          <p:cNvSpPr>
            <a:spLocks noGrp="1"/>
          </p:cNvSpPr>
          <p:nvPr>
            <p:ph type="dt" sz="half" idx="10"/>
          </p:nvPr>
        </p:nvSpPr>
        <p:spPr/>
        <p:txBody>
          <a:bodyPr/>
          <a:lstStyle/>
          <a:p>
            <a:fld id="{60F6E29A-B5A4-41A6-B47E-D0DB2EF2F45D}" type="datetimeFigureOut">
              <a:rPr lang="en-GB" smtClean="0"/>
              <a:t>20/10/2026</a:t>
            </a:fld>
            <a:endParaRPr lang="en-GB"/>
          </a:p>
        </p:txBody>
      </p:sp>
      <p:sp>
        <p:nvSpPr>
          <p:cNvPr id="6" name="Footer Placeholder 5">
            <a:extLst>
              <a:ext uri="{FF2B5EF4-FFF2-40B4-BE49-F238E27FC236}">
                <a16:creationId xmlns:a16="http://schemas.microsoft.com/office/drawing/2014/main" id="{DF37D64F-CE7A-2AA7-15FA-9A718899F6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4BF373-DC46-42C6-FA67-0F6FDBA713AE}"/>
              </a:ext>
            </a:extLst>
          </p:cNvPr>
          <p:cNvSpPr>
            <a:spLocks noGrp="1"/>
          </p:cNvSpPr>
          <p:nvPr>
            <p:ph type="sldNum" sz="quarter" idx="12"/>
          </p:nvPr>
        </p:nvSpPr>
        <p:spPr/>
        <p:txBody>
          <a:bodyPr/>
          <a:lstStyle/>
          <a:p>
            <a:fld id="{BA98FFF6-ACA0-4E3F-9FE5-F4E2677A9B55}" type="slidenum">
              <a:rPr lang="en-GB" smtClean="0"/>
              <a:t>‹#›</a:t>
            </a:fld>
            <a:endParaRPr lang="en-GB"/>
          </a:p>
        </p:txBody>
      </p:sp>
    </p:spTree>
    <p:extLst>
      <p:ext uri="{BB962C8B-B14F-4D97-AF65-F5344CB8AC3E}">
        <p14:creationId xmlns:p14="http://schemas.microsoft.com/office/powerpoint/2010/main" val="3505746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1BBCD-0CD5-1A64-63D5-42BE3B34252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E881A1B-E641-EC42-64FE-3B5DF91BB3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1800104-0C19-BBA3-23B4-63EF99B067A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5F7000A-B446-6456-D4F2-3D0D1177C9C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71B7786-BBDB-3BB7-8302-2BDE92AB5BF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95AE6DF-8321-4EA1-72E8-B24B29CC53B7}"/>
              </a:ext>
            </a:extLst>
          </p:cNvPr>
          <p:cNvSpPr>
            <a:spLocks noGrp="1"/>
          </p:cNvSpPr>
          <p:nvPr>
            <p:ph type="dt" sz="half" idx="10"/>
          </p:nvPr>
        </p:nvSpPr>
        <p:spPr/>
        <p:txBody>
          <a:bodyPr/>
          <a:lstStyle/>
          <a:p>
            <a:fld id="{60F6E29A-B5A4-41A6-B47E-D0DB2EF2F45D}" type="datetimeFigureOut">
              <a:rPr lang="en-GB" smtClean="0"/>
              <a:t>20/10/2026</a:t>
            </a:fld>
            <a:endParaRPr lang="en-GB"/>
          </a:p>
        </p:txBody>
      </p:sp>
      <p:sp>
        <p:nvSpPr>
          <p:cNvPr id="8" name="Footer Placeholder 7">
            <a:extLst>
              <a:ext uri="{FF2B5EF4-FFF2-40B4-BE49-F238E27FC236}">
                <a16:creationId xmlns:a16="http://schemas.microsoft.com/office/drawing/2014/main" id="{8B27571D-03F9-2CEC-AA0A-4761EE14416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A4CF8CD-2E48-FA95-3210-A36E89220500}"/>
              </a:ext>
            </a:extLst>
          </p:cNvPr>
          <p:cNvSpPr>
            <a:spLocks noGrp="1"/>
          </p:cNvSpPr>
          <p:nvPr>
            <p:ph type="sldNum" sz="quarter" idx="12"/>
          </p:nvPr>
        </p:nvSpPr>
        <p:spPr/>
        <p:txBody>
          <a:bodyPr/>
          <a:lstStyle/>
          <a:p>
            <a:fld id="{BA98FFF6-ACA0-4E3F-9FE5-F4E2677A9B55}" type="slidenum">
              <a:rPr lang="en-GB" smtClean="0"/>
              <a:t>‹#›</a:t>
            </a:fld>
            <a:endParaRPr lang="en-GB"/>
          </a:p>
        </p:txBody>
      </p:sp>
    </p:spTree>
    <p:extLst>
      <p:ext uri="{BB962C8B-B14F-4D97-AF65-F5344CB8AC3E}">
        <p14:creationId xmlns:p14="http://schemas.microsoft.com/office/powerpoint/2010/main" val="3234279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D1A12-B4F6-43E0-9175-12FCCCE51BE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09E0E90-397B-4DAF-AE02-EA24D2E35035}"/>
              </a:ext>
            </a:extLst>
          </p:cNvPr>
          <p:cNvSpPr>
            <a:spLocks noGrp="1"/>
          </p:cNvSpPr>
          <p:nvPr>
            <p:ph type="dt" sz="half" idx="10"/>
          </p:nvPr>
        </p:nvSpPr>
        <p:spPr/>
        <p:txBody>
          <a:bodyPr/>
          <a:lstStyle/>
          <a:p>
            <a:fld id="{60F6E29A-B5A4-41A6-B47E-D0DB2EF2F45D}" type="datetimeFigureOut">
              <a:rPr lang="en-GB" smtClean="0"/>
              <a:t>20/10/2026</a:t>
            </a:fld>
            <a:endParaRPr lang="en-GB"/>
          </a:p>
        </p:txBody>
      </p:sp>
      <p:sp>
        <p:nvSpPr>
          <p:cNvPr id="4" name="Footer Placeholder 3">
            <a:extLst>
              <a:ext uri="{FF2B5EF4-FFF2-40B4-BE49-F238E27FC236}">
                <a16:creationId xmlns:a16="http://schemas.microsoft.com/office/drawing/2014/main" id="{606CBA86-C602-1558-B32C-2F5B586E75B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D9E9DA-21F2-C763-3EB3-93A557623CAD}"/>
              </a:ext>
            </a:extLst>
          </p:cNvPr>
          <p:cNvSpPr>
            <a:spLocks noGrp="1"/>
          </p:cNvSpPr>
          <p:nvPr>
            <p:ph type="sldNum" sz="quarter" idx="12"/>
          </p:nvPr>
        </p:nvSpPr>
        <p:spPr/>
        <p:txBody>
          <a:bodyPr/>
          <a:lstStyle/>
          <a:p>
            <a:fld id="{BA98FFF6-ACA0-4E3F-9FE5-F4E2677A9B55}" type="slidenum">
              <a:rPr lang="en-GB" smtClean="0"/>
              <a:t>‹#›</a:t>
            </a:fld>
            <a:endParaRPr lang="en-GB"/>
          </a:p>
        </p:txBody>
      </p:sp>
    </p:spTree>
    <p:extLst>
      <p:ext uri="{BB962C8B-B14F-4D97-AF65-F5344CB8AC3E}">
        <p14:creationId xmlns:p14="http://schemas.microsoft.com/office/powerpoint/2010/main" val="1075366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AB9852-495B-EDD1-CC15-7D0DD875B48C}"/>
              </a:ext>
            </a:extLst>
          </p:cNvPr>
          <p:cNvSpPr>
            <a:spLocks noGrp="1"/>
          </p:cNvSpPr>
          <p:nvPr>
            <p:ph type="dt" sz="half" idx="10"/>
          </p:nvPr>
        </p:nvSpPr>
        <p:spPr/>
        <p:txBody>
          <a:bodyPr/>
          <a:lstStyle/>
          <a:p>
            <a:fld id="{60F6E29A-B5A4-41A6-B47E-D0DB2EF2F45D}" type="datetimeFigureOut">
              <a:rPr lang="en-GB" smtClean="0"/>
              <a:t>20/10/2026</a:t>
            </a:fld>
            <a:endParaRPr lang="en-GB"/>
          </a:p>
        </p:txBody>
      </p:sp>
      <p:sp>
        <p:nvSpPr>
          <p:cNvPr id="3" name="Footer Placeholder 2">
            <a:extLst>
              <a:ext uri="{FF2B5EF4-FFF2-40B4-BE49-F238E27FC236}">
                <a16:creationId xmlns:a16="http://schemas.microsoft.com/office/drawing/2014/main" id="{12314A2D-A855-7B62-1AD3-FA7EC092050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47B47B-407B-D391-2895-E59683302A6F}"/>
              </a:ext>
            </a:extLst>
          </p:cNvPr>
          <p:cNvSpPr>
            <a:spLocks noGrp="1"/>
          </p:cNvSpPr>
          <p:nvPr>
            <p:ph type="sldNum" sz="quarter" idx="12"/>
          </p:nvPr>
        </p:nvSpPr>
        <p:spPr/>
        <p:txBody>
          <a:bodyPr/>
          <a:lstStyle/>
          <a:p>
            <a:fld id="{BA98FFF6-ACA0-4E3F-9FE5-F4E2677A9B55}" type="slidenum">
              <a:rPr lang="en-GB" smtClean="0"/>
              <a:t>‹#›</a:t>
            </a:fld>
            <a:endParaRPr lang="en-GB"/>
          </a:p>
        </p:txBody>
      </p:sp>
    </p:spTree>
    <p:extLst>
      <p:ext uri="{BB962C8B-B14F-4D97-AF65-F5344CB8AC3E}">
        <p14:creationId xmlns:p14="http://schemas.microsoft.com/office/powerpoint/2010/main" val="14270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5BCBE-9CA1-2601-88BC-3643E56CD45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B2AF321-01B2-FBAE-6BE0-C88A9C3486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15639C-C19B-4F3B-8BD0-D6FBEBC09F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D7D956-C5A2-1D9E-ABDC-4AD03FA08947}"/>
              </a:ext>
            </a:extLst>
          </p:cNvPr>
          <p:cNvSpPr>
            <a:spLocks noGrp="1"/>
          </p:cNvSpPr>
          <p:nvPr>
            <p:ph type="dt" sz="half" idx="10"/>
          </p:nvPr>
        </p:nvSpPr>
        <p:spPr/>
        <p:txBody>
          <a:bodyPr/>
          <a:lstStyle/>
          <a:p>
            <a:fld id="{60F6E29A-B5A4-41A6-B47E-D0DB2EF2F45D}" type="datetimeFigureOut">
              <a:rPr lang="en-GB" smtClean="0"/>
              <a:t>20/10/2026</a:t>
            </a:fld>
            <a:endParaRPr lang="en-GB"/>
          </a:p>
        </p:txBody>
      </p:sp>
      <p:sp>
        <p:nvSpPr>
          <p:cNvPr id="6" name="Footer Placeholder 5">
            <a:extLst>
              <a:ext uri="{FF2B5EF4-FFF2-40B4-BE49-F238E27FC236}">
                <a16:creationId xmlns:a16="http://schemas.microsoft.com/office/drawing/2014/main" id="{14D99642-4CBF-B5AB-3E7C-B8D91F3E8D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B1345B-65BA-854D-2EB0-5D61DE35A386}"/>
              </a:ext>
            </a:extLst>
          </p:cNvPr>
          <p:cNvSpPr>
            <a:spLocks noGrp="1"/>
          </p:cNvSpPr>
          <p:nvPr>
            <p:ph type="sldNum" sz="quarter" idx="12"/>
          </p:nvPr>
        </p:nvSpPr>
        <p:spPr/>
        <p:txBody>
          <a:bodyPr/>
          <a:lstStyle/>
          <a:p>
            <a:fld id="{BA98FFF6-ACA0-4E3F-9FE5-F4E2677A9B55}" type="slidenum">
              <a:rPr lang="en-GB" smtClean="0"/>
              <a:t>‹#›</a:t>
            </a:fld>
            <a:endParaRPr lang="en-GB"/>
          </a:p>
        </p:txBody>
      </p:sp>
    </p:spTree>
    <p:extLst>
      <p:ext uri="{BB962C8B-B14F-4D97-AF65-F5344CB8AC3E}">
        <p14:creationId xmlns:p14="http://schemas.microsoft.com/office/powerpoint/2010/main" val="754737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72D71-1171-FE82-887A-D59AEAB4F9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6B9169A-A1B5-388E-4E88-F0A5A731742E}"/>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7F7BEA3-D5F5-E3A2-E25B-5817332C8B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6C7E49-9AEC-AD52-61BB-C1D9AFCF3657}"/>
              </a:ext>
            </a:extLst>
          </p:cNvPr>
          <p:cNvSpPr>
            <a:spLocks noGrp="1"/>
          </p:cNvSpPr>
          <p:nvPr>
            <p:ph type="dt" sz="half" idx="10"/>
          </p:nvPr>
        </p:nvSpPr>
        <p:spPr/>
        <p:txBody>
          <a:bodyPr/>
          <a:lstStyle/>
          <a:p>
            <a:fld id="{60F6E29A-B5A4-41A6-B47E-D0DB2EF2F45D}" type="datetimeFigureOut">
              <a:rPr lang="en-GB" smtClean="0"/>
              <a:t>20/10/2026</a:t>
            </a:fld>
            <a:endParaRPr lang="en-GB"/>
          </a:p>
        </p:txBody>
      </p:sp>
      <p:sp>
        <p:nvSpPr>
          <p:cNvPr id="6" name="Footer Placeholder 5">
            <a:extLst>
              <a:ext uri="{FF2B5EF4-FFF2-40B4-BE49-F238E27FC236}">
                <a16:creationId xmlns:a16="http://schemas.microsoft.com/office/drawing/2014/main" id="{563CFAFB-A8E8-4937-A395-90EF77FC70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42F043-2FC3-9E30-F174-9B307A763E74}"/>
              </a:ext>
            </a:extLst>
          </p:cNvPr>
          <p:cNvSpPr>
            <a:spLocks noGrp="1"/>
          </p:cNvSpPr>
          <p:nvPr>
            <p:ph type="sldNum" sz="quarter" idx="12"/>
          </p:nvPr>
        </p:nvSpPr>
        <p:spPr/>
        <p:txBody>
          <a:bodyPr/>
          <a:lstStyle/>
          <a:p>
            <a:fld id="{BA98FFF6-ACA0-4E3F-9FE5-F4E2677A9B55}" type="slidenum">
              <a:rPr lang="en-GB" smtClean="0"/>
              <a:t>‹#›</a:t>
            </a:fld>
            <a:endParaRPr lang="en-GB"/>
          </a:p>
        </p:txBody>
      </p:sp>
    </p:spTree>
    <p:extLst>
      <p:ext uri="{BB962C8B-B14F-4D97-AF65-F5344CB8AC3E}">
        <p14:creationId xmlns:p14="http://schemas.microsoft.com/office/powerpoint/2010/main" val="359569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83FD9-DE57-51F5-647C-AC24A83F6DA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57E5832-3CB1-7589-1CCD-FAC2AE43A70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1CC7CCE-6D81-4414-D5DB-FB4DD6B4703B}"/>
              </a:ext>
            </a:extLst>
          </p:cNvPr>
          <p:cNvSpPr>
            <a:spLocks noGrp="1"/>
          </p:cNvSpPr>
          <p:nvPr>
            <p:ph type="dt" sz="half" idx="10"/>
          </p:nvPr>
        </p:nvSpPr>
        <p:spPr/>
        <p:txBody>
          <a:bodyPr/>
          <a:lstStyle/>
          <a:p>
            <a:fld id="{60F6E29A-B5A4-41A6-B47E-D0DB2EF2F45D}" type="datetimeFigureOut">
              <a:rPr lang="en-GB" smtClean="0"/>
              <a:t>20/10/2026</a:t>
            </a:fld>
            <a:endParaRPr lang="en-GB"/>
          </a:p>
        </p:txBody>
      </p:sp>
      <p:sp>
        <p:nvSpPr>
          <p:cNvPr id="5" name="Footer Placeholder 4">
            <a:extLst>
              <a:ext uri="{FF2B5EF4-FFF2-40B4-BE49-F238E27FC236}">
                <a16:creationId xmlns:a16="http://schemas.microsoft.com/office/drawing/2014/main" id="{7F938499-98F2-591E-1282-1DDA4CA5D9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52042B-8A9D-4EF3-239B-A60F6A8A4099}"/>
              </a:ext>
            </a:extLst>
          </p:cNvPr>
          <p:cNvSpPr>
            <a:spLocks noGrp="1"/>
          </p:cNvSpPr>
          <p:nvPr>
            <p:ph type="sldNum" sz="quarter" idx="12"/>
          </p:nvPr>
        </p:nvSpPr>
        <p:spPr/>
        <p:txBody>
          <a:bodyPr/>
          <a:lstStyle/>
          <a:p>
            <a:fld id="{BA98FFF6-ACA0-4E3F-9FE5-F4E2677A9B55}" type="slidenum">
              <a:rPr lang="en-GB" smtClean="0"/>
              <a:t>‹#›</a:t>
            </a:fld>
            <a:endParaRPr lang="en-GB"/>
          </a:p>
        </p:txBody>
      </p:sp>
    </p:spTree>
    <p:extLst>
      <p:ext uri="{BB962C8B-B14F-4D97-AF65-F5344CB8AC3E}">
        <p14:creationId xmlns:p14="http://schemas.microsoft.com/office/powerpoint/2010/main" val="1356304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6EE41C-B8D8-B5AD-5E93-576C713737C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5ABC027-0C62-89CE-E440-EAFABE8EC44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4D796B-45B4-70A6-D230-80C1C5EC8168}"/>
              </a:ext>
            </a:extLst>
          </p:cNvPr>
          <p:cNvSpPr>
            <a:spLocks noGrp="1"/>
          </p:cNvSpPr>
          <p:nvPr>
            <p:ph type="dt" sz="half" idx="10"/>
          </p:nvPr>
        </p:nvSpPr>
        <p:spPr/>
        <p:txBody>
          <a:bodyPr/>
          <a:lstStyle/>
          <a:p>
            <a:fld id="{60F6E29A-B5A4-41A6-B47E-D0DB2EF2F45D}" type="datetimeFigureOut">
              <a:rPr lang="en-GB" smtClean="0"/>
              <a:t>20/10/2026</a:t>
            </a:fld>
            <a:endParaRPr lang="en-GB"/>
          </a:p>
        </p:txBody>
      </p:sp>
      <p:sp>
        <p:nvSpPr>
          <p:cNvPr id="5" name="Footer Placeholder 4">
            <a:extLst>
              <a:ext uri="{FF2B5EF4-FFF2-40B4-BE49-F238E27FC236}">
                <a16:creationId xmlns:a16="http://schemas.microsoft.com/office/drawing/2014/main" id="{D2138A19-DBBD-2CDC-DE6E-A2B110E8BF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5785DB-4820-AC4D-1343-94027986768B}"/>
              </a:ext>
            </a:extLst>
          </p:cNvPr>
          <p:cNvSpPr>
            <a:spLocks noGrp="1"/>
          </p:cNvSpPr>
          <p:nvPr>
            <p:ph type="sldNum" sz="quarter" idx="12"/>
          </p:nvPr>
        </p:nvSpPr>
        <p:spPr/>
        <p:txBody>
          <a:bodyPr/>
          <a:lstStyle/>
          <a:p>
            <a:fld id="{BA98FFF6-ACA0-4E3F-9FE5-F4E2677A9B55}" type="slidenum">
              <a:rPr lang="en-GB" smtClean="0"/>
              <a:t>‹#›</a:t>
            </a:fld>
            <a:endParaRPr lang="en-GB"/>
          </a:p>
        </p:txBody>
      </p:sp>
    </p:spTree>
    <p:extLst>
      <p:ext uri="{BB962C8B-B14F-4D97-AF65-F5344CB8AC3E}">
        <p14:creationId xmlns:p14="http://schemas.microsoft.com/office/powerpoint/2010/main" val="2560062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DDE7F5-EC91-F98B-D81B-D72C05AB67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A58BEF6-63C9-E270-5CCC-1D6B8229AE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1795525-AC98-21E3-895B-3ACD302E25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0F6E29A-B5A4-41A6-B47E-D0DB2EF2F45D}" type="datetimeFigureOut">
              <a:rPr lang="en-GB" smtClean="0"/>
              <a:t>20/10/2026</a:t>
            </a:fld>
            <a:endParaRPr lang="en-GB"/>
          </a:p>
        </p:txBody>
      </p:sp>
      <p:sp>
        <p:nvSpPr>
          <p:cNvPr id="5" name="Footer Placeholder 4">
            <a:extLst>
              <a:ext uri="{FF2B5EF4-FFF2-40B4-BE49-F238E27FC236}">
                <a16:creationId xmlns:a16="http://schemas.microsoft.com/office/drawing/2014/main" id="{A707D7DE-9827-1BC9-8272-29F0DEBEFA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D3B0816-62BD-6EF6-4753-DD2109CC53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A98FFF6-ACA0-4E3F-9FE5-F4E2677A9B55}" type="slidenum">
              <a:rPr lang="en-GB" smtClean="0"/>
              <a:t>‹#›</a:t>
            </a:fld>
            <a:endParaRPr lang="en-GB"/>
          </a:p>
        </p:txBody>
      </p:sp>
    </p:spTree>
    <p:extLst>
      <p:ext uri="{BB962C8B-B14F-4D97-AF65-F5344CB8AC3E}">
        <p14:creationId xmlns:p14="http://schemas.microsoft.com/office/powerpoint/2010/main" val="1271882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DC601F-427B-035F-4ABB-DF273CC25E16}"/>
              </a:ext>
            </a:extLst>
          </p:cNvPr>
          <p:cNvSpPr/>
          <p:nvPr/>
        </p:nvSpPr>
        <p:spPr>
          <a:xfrm>
            <a:off x="3146322" y="132357"/>
            <a:ext cx="4493341" cy="40841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u="sng" dirty="0">
                <a:latin typeface="Arial" panose="020B0604020202020204" pitchFamily="34" charset="0"/>
                <a:cs typeface="Arial" panose="020B0604020202020204" pitchFamily="34" charset="0"/>
              </a:rPr>
              <a:t>Reflective Practice in Early Years Education</a:t>
            </a:r>
          </a:p>
        </p:txBody>
      </p:sp>
      <p:sp>
        <p:nvSpPr>
          <p:cNvPr id="9" name="Rectangle 8">
            <a:extLst>
              <a:ext uri="{FF2B5EF4-FFF2-40B4-BE49-F238E27FC236}">
                <a16:creationId xmlns:a16="http://schemas.microsoft.com/office/drawing/2014/main" id="{E2691FFB-1244-1FE2-2170-22F6A1FD5191}"/>
              </a:ext>
            </a:extLst>
          </p:cNvPr>
          <p:cNvSpPr/>
          <p:nvPr/>
        </p:nvSpPr>
        <p:spPr>
          <a:xfrm>
            <a:off x="108155" y="132358"/>
            <a:ext cx="3038168" cy="61529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u="sng" dirty="0">
                <a:latin typeface="Arial" panose="020B0604020202020204" pitchFamily="34" charset="0"/>
                <a:cs typeface="Arial" panose="020B0604020202020204" pitchFamily="34" charset="0"/>
              </a:rPr>
              <a:t>What is Reflection &amp; Reflective Practice</a:t>
            </a:r>
          </a:p>
          <a:p>
            <a:pPr algn="ctr"/>
            <a:r>
              <a:rPr lang="en-GB" sz="1200" dirty="0">
                <a:latin typeface="Arial" panose="020B0604020202020204" pitchFamily="34" charset="0"/>
                <a:cs typeface="Arial" panose="020B0604020202020204" pitchFamily="34" charset="0"/>
              </a:rPr>
              <a:t>Reflection is thinking about an experience or situation that has happened in your setting and considering what went well, what could be improved, what you have learned and how you can deal with the situation if it arises again in future.</a:t>
            </a:r>
          </a:p>
          <a:p>
            <a:pPr algn="ctr"/>
            <a:r>
              <a:rPr lang="en-GB" sz="1200" dirty="0">
                <a:latin typeface="Arial" panose="020B0604020202020204" pitchFamily="34" charset="0"/>
                <a:cs typeface="Arial" panose="020B0604020202020204" pitchFamily="34" charset="0"/>
              </a:rPr>
              <a:t>Reflective practice is looking at these reflections and using them in practice to improve knowledge, skills and identify areas for improvement to provide better childcare for all children in their setting.</a:t>
            </a:r>
          </a:p>
          <a:p>
            <a:pPr algn="ctr"/>
            <a:r>
              <a:rPr lang="en-GB" sz="1200" dirty="0">
                <a:latin typeface="Arial" panose="020B0604020202020204" pitchFamily="34" charset="0"/>
                <a:cs typeface="Arial" panose="020B0604020202020204" pitchFamily="34" charset="0"/>
              </a:rPr>
              <a:t>Reflection can be done by practitioners on their own by keeping a journal or a diary or they can be done with colleagues and members of staff as part of a conference or team meeting to gain feedback and to get different approaches and opinions on situations, this will not only improve how you run your setting but will also improve communications in the workplace.</a:t>
            </a:r>
          </a:p>
          <a:p>
            <a:pPr algn="ctr"/>
            <a:r>
              <a:rPr lang="en-GB" sz="1200" dirty="0">
                <a:latin typeface="Arial" panose="020B0604020202020204" pitchFamily="34" charset="0"/>
                <a:cs typeface="Arial" panose="020B0604020202020204" pitchFamily="34" charset="0"/>
              </a:rPr>
              <a:t>‘Reflection and reflective practice are core values of professionals and have a key role in professional training’ (</a:t>
            </a:r>
            <a:r>
              <a:rPr lang="en-GB" sz="1200" dirty="0" err="1">
                <a:latin typeface="Arial" panose="020B0604020202020204" pitchFamily="34" charset="0"/>
                <a:cs typeface="Arial" panose="020B0604020202020204" pitchFamily="34" charset="0"/>
              </a:rPr>
              <a:t>Brock,A</a:t>
            </a:r>
            <a:r>
              <a:rPr lang="en-GB" sz="1200" dirty="0">
                <a:latin typeface="Arial" panose="020B0604020202020204" pitchFamily="34" charset="0"/>
                <a:cs typeface="Arial" panose="020B0604020202020204" pitchFamily="34" charset="0"/>
              </a:rPr>
              <a:t>. 2015).</a:t>
            </a:r>
          </a:p>
          <a:p>
            <a:pPr algn="ctr"/>
            <a:r>
              <a:rPr lang="en-GB" sz="1200" dirty="0">
                <a:latin typeface="Arial" panose="020B0604020202020204" pitchFamily="34" charset="0"/>
                <a:cs typeface="Arial" panose="020B0604020202020204" pitchFamily="34" charset="0"/>
              </a:rPr>
              <a:t>‘Deep reflection can encourage practitioners to question the underlying rules, values and established practices’ (Thompson, C. 2021).</a:t>
            </a:r>
          </a:p>
          <a:p>
            <a:pPr algn="ctr"/>
            <a:endParaRPr lang="en-GB" sz="1200" dirty="0">
              <a:latin typeface="Arial" panose="020B0604020202020204" pitchFamily="34" charset="0"/>
              <a:cs typeface="Arial" panose="020B0604020202020204" pitchFamily="34" charset="0"/>
            </a:endParaRPr>
          </a:p>
          <a:p>
            <a:pPr algn="ctr"/>
            <a:r>
              <a:rPr lang="en-GB" sz="1200" dirty="0">
                <a:latin typeface="Arial" panose="020B0604020202020204" pitchFamily="34" charset="0"/>
                <a:cs typeface="Arial" panose="020B0604020202020204" pitchFamily="34" charset="0"/>
              </a:rPr>
              <a:t>  </a:t>
            </a:r>
          </a:p>
        </p:txBody>
      </p:sp>
      <p:sp>
        <p:nvSpPr>
          <p:cNvPr id="2" name="Rectangle 1">
            <a:extLst>
              <a:ext uri="{FF2B5EF4-FFF2-40B4-BE49-F238E27FC236}">
                <a16:creationId xmlns:a16="http://schemas.microsoft.com/office/drawing/2014/main" id="{C9FA8C1F-642F-1824-DDBA-4552F9FDF39B}"/>
              </a:ext>
            </a:extLst>
          </p:cNvPr>
          <p:cNvSpPr/>
          <p:nvPr/>
        </p:nvSpPr>
        <p:spPr>
          <a:xfrm>
            <a:off x="3146322" y="540774"/>
            <a:ext cx="4493343" cy="61529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u="sng" dirty="0">
              <a:latin typeface="Arial" panose="020B0604020202020204" pitchFamily="34" charset="0"/>
              <a:cs typeface="Arial" panose="020B0604020202020204" pitchFamily="34" charset="0"/>
            </a:endParaRPr>
          </a:p>
          <a:p>
            <a:pPr algn="ctr"/>
            <a:endParaRPr lang="en-GB" sz="1200" u="sng" dirty="0">
              <a:latin typeface="Arial" panose="020B0604020202020204" pitchFamily="34" charset="0"/>
              <a:cs typeface="Arial" panose="020B0604020202020204" pitchFamily="34" charset="0"/>
            </a:endParaRPr>
          </a:p>
          <a:p>
            <a:pPr algn="ctr"/>
            <a:r>
              <a:rPr lang="en-GB" sz="1200" u="sng" dirty="0">
                <a:latin typeface="Arial" panose="020B0604020202020204" pitchFamily="34" charset="0"/>
                <a:cs typeface="Arial" panose="020B0604020202020204" pitchFamily="34" charset="0"/>
              </a:rPr>
              <a:t>Why is Reflective Practice Important</a:t>
            </a:r>
          </a:p>
          <a:p>
            <a:pPr algn="ctr"/>
            <a:r>
              <a:rPr lang="en-GB" sz="1200" dirty="0">
                <a:latin typeface="Arial" panose="020B0604020202020204" pitchFamily="34" charset="0"/>
                <a:cs typeface="Arial" panose="020B0604020202020204" pitchFamily="34" charset="0"/>
              </a:rPr>
              <a:t>‘Looking back through a reflective lens informs new ways of thinking of and developing professional practice to put policy into practice’ (Dahlberg et al., 2007).</a:t>
            </a:r>
          </a:p>
          <a:p>
            <a:pPr algn="ctr"/>
            <a:r>
              <a:rPr lang="en-GB" sz="1200" dirty="0">
                <a:latin typeface="Arial" panose="020B0604020202020204" pitchFamily="34" charset="0"/>
                <a:cs typeface="Arial" panose="020B0604020202020204" pitchFamily="34" charset="0"/>
              </a:rPr>
              <a:t>Reflective practice is extremely important as an early years practitioner in a childcare setting because it helps them learn from their experience and make improvements to the way they care for the children (Schon, D.A., 1983). Comparing what went well and what they could have done better can help practitioners make the changes needed to provide a higher level of childcare. </a:t>
            </a:r>
          </a:p>
          <a:p>
            <a:pPr algn="ctr"/>
            <a:r>
              <a:rPr lang="en-GB" sz="1200" dirty="0">
                <a:latin typeface="Arial" panose="020B0604020202020204" pitchFamily="34" charset="0"/>
                <a:cs typeface="Arial" panose="020B0604020202020204" pitchFamily="34" charset="0"/>
              </a:rPr>
              <a:t>Practitioners can reflect on different activities that they have been doing in practice and thinking about what the children enjoyed, what could they change to keep children's attention during said activity. They could also discuss this with the children to gain input from them, improving communication and listening on both behalf. This will allow practitioners to understand each child’s needs and feelings helping to create a safer, happier and more comfortable environment where the children feel listened to and supported. (Department of Education, 2024)</a:t>
            </a:r>
          </a:p>
          <a:p>
            <a:pPr algn="ctr"/>
            <a:r>
              <a:rPr lang="en-GB" sz="1200" dirty="0">
                <a:latin typeface="Arial" panose="020B0604020202020204" pitchFamily="34" charset="0"/>
                <a:cs typeface="Arial" panose="020B0604020202020204" pitchFamily="34" charset="0"/>
              </a:rPr>
              <a:t>Brookfield, S. D. (2017) Believes that sometimes the best way to reflect on experiences and situations can be by talking to colleagues to share ideas, get advice and share different ways of working.</a:t>
            </a:r>
          </a:p>
          <a:p>
            <a:pPr algn="ctr"/>
            <a:r>
              <a:rPr lang="en-GB" sz="1200" dirty="0">
                <a:latin typeface="Arial" panose="020B0604020202020204" pitchFamily="34" charset="0"/>
                <a:cs typeface="Arial" panose="020B0604020202020204" pitchFamily="34" charset="0"/>
              </a:rPr>
              <a:t>Keeping children safe by keeping up to date with the ever changing rules and policies of the workplace, identifying any problems and always choosing the correct course of action is the most important thing to take from reflection and reflective practice, along with improving your work and understanding children's needs to provide the highest quality of care for all children of all backgrounds.</a:t>
            </a:r>
          </a:p>
          <a:p>
            <a:pPr algn="ctr"/>
            <a:endParaRPr lang="en-GB" sz="1200" dirty="0">
              <a:latin typeface="Arial" panose="020B0604020202020204" pitchFamily="34" charset="0"/>
              <a:cs typeface="Arial" panose="020B0604020202020204" pitchFamily="34" charset="0"/>
            </a:endParaRPr>
          </a:p>
          <a:p>
            <a:pPr algn="ctr"/>
            <a:endParaRPr lang="en-GB" sz="1200" dirty="0">
              <a:latin typeface="Arial" panose="020B0604020202020204" pitchFamily="34" charset="0"/>
              <a:cs typeface="Arial" panose="020B0604020202020204" pitchFamily="34" charset="0"/>
            </a:endParaRPr>
          </a:p>
          <a:p>
            <a:pPr algn="ctr"/>
            <a:endParaRPr lang="en-GB" sz="12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52923E83-AE14-C757-FA1A-8F4EB6AF43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681821"/>
            <a:ext cx="1745502" cy="1165123"/>
          </a:xfrm>
          <a:prstGeom prst="rect">
            <a:avLst/>
          </a:prstGeom>
        </p:spPr>
      </p:pic>
      <p:pic>
        <p:nvPicPr>
          <p:cNvPr id="5" name="Picture 4">
            <a:extLst>
              <a:ext uri="{FF2B5EF4-FFF2-40B4-BE49-F238E27FC236}">
                <a16:creationId xmlns:a16="http://schemas.microsoft.com/office/drawing/2014/main" id="{5AF4E406-3AF9-F8E7-B589-2EC8C17968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5502" y="5662885"/>
            <a:ext cx="1284354" cy="1104544"/>
          </a:xfrm>
          <a:prstGeom prst="rect">
            <a:avLst/>
          </a:prstGeom>
        </p:spPr>
      </p:pic>
      <p:sp>
        <p:nvSpPr>
          <p:cNvPr id="3" name="Rectangle 2">
            <a:extLst>
              <a:ext uri="{FF2B5EF4-FFF2-40B4-BE49-F238E27FC236}">
                <a16:creationId xmlns:a16="http://schemas.microsoft.com/office/drawing/2014/main" id="{50E981B6-672F-C172-827A-B7A1516467CF}"/>
              </a:ext>
            </a:extLst>
          </p:cNvPr>
          <p:cNvSpPr/>
          <p:nvPr/>
        </p:nvSpPr>
        <p:spPr>
          <a:xfrm>
            <a:off x="7639664" y="132357"/>
            <a:ext cx="4326193" cy="64650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u="sng" dirty="0">
                <a:latin typeface="Arial" panose="020B0604020202020204" pitchFamily="34" charset="0"/>
                <a:cs typeface="Arial" panose="020B0604020202020204" pitchFamily="34" charset="0"/>
              </a:rPr>
              <a:t>Theory of Reflection</a:t>
            </a:r>
          </a:p>
          <a:p>
            <a:pPr algn="ctr"/>
            <a:endParaRPr lang="en-GB" sz="1200" u="sng" dirty="0">
              <a:latin typeface="Arial" panose="020B0604020202020204" pitchFamily="34" charset="0"/>
              <a:cs typeface="Arial" panose="020B0604020202020204" pitchFamily="34" charset="0"/>
            </a:endParaRPr>
          </a:p>
          <a:p>
            <a:pPr algn="ctr"/>
            <a:endParaRPr lang="en-GB" sz="12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3013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176</TotalTime>
  <Words>512</Words>
  <Application>Microsoft Office PowerPoint</Application>
  <PresentationFormat>Widescreen</PresentationFormat>
  <Paragraphs>19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Kiera Williams</dc:creator>
  <cp:lastModifiedBy>Kiera Williams</cp:lastModifiedBy>
  <cp:revision>6</cp:revision>
  <dcterms:created xsi:type="dcterms:W3CDTF">2026-10-19T12:01:37Z</dcterms:created>
  <dcterms:modified xsi:type="dcterms:W3CDTF">2026-10-20T19:28:21Z</dcterms:modified>
</cp:coreProperties>
</file>