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7"/>
  </p:notesMasterIdLst>
  <p:handoutMasterIdLst>
    <p:handoutMasterId r:id="rId18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83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6747F7-7C0A-F1EF-0FE9-8D11122C62B0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6173" cy="456900"/>
          </a:xfrm>
          <a:prstGeom prst="rect">
            <a:avLst/>
          </a:prstGeom>
          <a:noFill/>
          <a:ln>
            <a:noFill/>
          </a:ln>
        </p:spPr>
        <p:txBody>
          <a:bodyPr vert="horz" wrap="none" lIns="78903" tIns="39452" rIns="78903" bIns="39452" anchorCtr="0" compatLnSpc="0">
            <a:noAutofit/>
          </a:bodyPr>
          <a:lstStyle/>
          <a:p>
            <a:pPr hangingPunct="0">
              <a:defRPr sz="1400"/>
            </a:pPr>
            <a:endParaRPr lang="en-GB" sz="1200">
              <a:latin typeface="Arial" pitchFamily="18"/>
              <a:ea typeface="Microsoft YaHei" pitchFamily="2"/>
              <a:cs typeface="Arial" pitchFamily="2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9BEBD4-C326-82F2-AB39-BCB5A91F7656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1795" y="0"/>
            <a:ext cx="2976173" cy="456900"/>
          </a:xfrm>
          <a:prstGeom prst="rect">
            <a:avLst/>
          </a:prstGeom>
          <a:noFill/>
          <a:ln>
            <a:noFill/>
          </a:ln>
        </p:spPr>
        <p:txBody>
          <a:bodyPr vert="horz" wrap="none" lIns="78903" tIns="39452" rIns="78903" bIns="39452" anchorCtr="0" compatLnSpc="0">
            <a:noAutofit/>
          </a:bodyPr>
          <a:lstStyle/>
          <a:p>
            <a:pPr algn="r" hangingPunct="0">
              <a:defRPr sz="1400"/>
            </a:pPr>
            <a:endParaRPr lang="en-GB" sz="1200">
              <a:latin typeface="Arial" pitchFamily="18"/>
              <a:ea typeface="Microsoft YaHei" pitchFamily="2"/>
              <a:cs typeface="Arial" pitchFamily="2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FA4993-92D3-790F-DDC0-C968E077D3B1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6952"/>
            <a:ext cx="2976173" cy="456900"/>
          </a:xfrm>
          <a:prstGeom prst="rect">
            <a:avLst/>
          </a:prstGeom>
          <a:noFill/>
          <a:ln>
            <a:noFill/>
          </a:ln>
        </p:spPr>
        <p:txBody>
          <a:bodyPr vert="horz" wrap="none" lIns="78903" tIns="39452" rIns="78903" bIns="39452" anchor="b" anchorCtr="0" compatLnSpc="0">
            <a:noAutofit/>
          </a:bodyPr>
          <a:lstStyle/>
          <a:p>
            <a:pPr hangingPunct="0">
              <a:defRPr sz="1400"/>
            </a:pPr>
            <a:endParaRPr lang="en-GB" sz="1200">
              <a:latin typeface="Arial" pitchFamily="18"/>
              <a:ea typeface="Microsoft YaHei" pitchFamily="2"/>
              <a:cs typeface="Arial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03559D-3EE6-39CF-6D76-97812434AF66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1795" y="8686952"/>
            <a:ext cx="2976173" cy="456900"/>
          </a:xfrm>
          <a:prstGeom prst="rect">
            <a:avLst/>
          </a:prstGeom>
          <a:noFill/>
          <a:ln>
            <a:noFill/>
          </a:ln>
        </p:spPr>
        <p:txBody>
          <a:bodyPr vert="horz" wrap="none" lIns="78903" tIns="39452" rIns="78903" bIns="39452" anchor="b" anchorCtr="0" compatLnSpc="0">
            <a:noAutofit/>
          </a:bodyPr>
          <a:lstStyle/>
          <a:p>
            <a:pPr algn="r" hangingPunct="0">
              <a:defRPr sz="1400"/>
            </a:pPr>
            <a:fld id="{3EB034A1-B70D-46A9-8190-B6D71CB7008B}" type="slidenum">
              <a:t>‹#›</a:t>
            </a:fld>
            <a:endParaRPr lang="en-GB" sz="1200">
              <a:latin typeface="Arial" pitchFamily="18"/>
              <a:ea typeface="Microsoft YaHei" pitchFamily="2"/>
              <a:cs typeface="Ari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5366842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A4D12C-ABC9-877D-689A-484CBE6333A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F119D4-62C6-4A44-90EA-C51B00940E78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5715B51-B5E1-E769-F3BE-18675A2EF2FE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52F6C2-023D-3012-8857-BD919E7A6191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9EF66D-A5BD-0BA1-C485-CC78E776AD4A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>
            <a:noAutofit/>
          </a:bodyPr>
          <a:lstStyle>
            <a:lvl1pPr lvl="0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D5B4B5-406A-1D29-8F2A-6397657825B9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7E724B9F-15C3-4170-AB09-AC5F6097750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376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en-GB" sz="2000" b="0" i="0" u="none" strike="noStrike" kern="1200">
        <a:ln>
          <a:noFill/>
        </a:ln>
        <a:latin typeface="Arial" pitchFamily="18"/>
        <a:ea typeface="Microsoft YaHei" pitchFamily="2"/>
        <a:cs typeface="Ari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953896-FBCE-FAA8-A274-7EB1C28E4A62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CEB76ABD-266D-45F0-9BF7-5E24427EE8E7}" type="slidenum">
              <a:t>1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3C1413-987E-514F-5614-235763C1CB0D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814B0F-2F1B-26DA-3F62-CC0F24620A4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A7B34A-B457-3707-152B-0D5317FA702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EC16CE22-D5C2-4C8E-878B-0151B7FDEA85}" type="slidenum">
              <a:t>2</a:t>
            </a:fld>
            <a:endParaRPr lang="en-GB" sz="1800">
              <a:solidFill>
                <a:srgbClr val="000000"/>
              </a:solidFill>
              <a:latin typeface="+mn-lt" pitchFamily="18"/>
              <a:ea typeface="+mn-ea" pitchFamily="2"/>
              <a:cs typeface="+mn-cs" pitchFamily="2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1A725F90-7525-398A-802E-473802A4AC2D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88987024-1306-4ED8-A53F-4E22C3A9F262}" type="slidenum">
              <a:t>2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C5C6F4-CC03-D79C-1466-84ED05EE854B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599" y="1143000"/>
            <a:ext cx="4114440" cy="308592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1B7A14-0785-0FAB-0CE0-817DDDAEED1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lvl="0"/>
            <a:r>
              <a:rPr lang="en-GB"/>
              <a:t>Getting to know one another:</a:t>
            </a:r>
          </a:p>
          <a:p>
            <a:pPr lvl="0"/>
            <a:r>
              <a:rPr lang="en-GB"/>
              <a:t>Each student takes turn to introduce himself or herself. The introduction should include the following:</a:t>
            </a:r>
          </a:p>
          <a:p>
            <a:pPr marL="0" lvl="1" hangingPunct="0">
              <a:buSzPct val="45000"/>
              <a:buAutoNum type="arabicPeriod"/>
            </a:pPr>
            <a:r>
              <a:rPr lang="en-GB" sz="2000">
                <a:latin typeface="Arial" pitchFamily="18"/>
                <a:ea typeface="Microsoft YaHei" pitchFamily="2"/>
                <a:cs typeface="Arial" pitchFamily="2"/>
              </a:rPr>
              <a:t>Your full name.</a:t>
            </a:r>
          </a:p>
          <a:p>
            <a:pPr marL="0" lvl="1" hangingPunct="0">
              <a:buSzPct val="45000"/>
              <a:buAutoNum type="arabicPeriod"/>
            </a:pPr>
            <a:r>
              <a:rPr lang="en-GB" sz="2000">
                <a:latin typeface="Arial" pitchFamily="18"/>
                <a:ea typeface="Microsoft YaHei" pitchFamily="2"/>
                <a:cs typeface="Arial" pitchFamily="2"/>
              </a:rPr>
              <a:t>How you want to be called (e.g., first name, nickname, etc.)</a:t>
            </a:r>
          </a:p>
          <a:p>
            <a:pPr marL="0" lvl="1" hangingPunct="0">
              <a:buSzPct val="45000"/>
              <a:buAutoNum type="arabicPeriod"/>
            </a:pPr>
            <a:r>
              <a:rPr lang="en-GB" sz="2000">
                <a:latin typeface="Arial" pitchFamily="18"/>
                <a:ea typeface="Microsoft YaHei" pitchFamily="2"/>
                <a:cs typeface="Arial" pitchFamily="2"/>
              </a:rPr>
              <a:t>Your country of origin.</a:t>
            </a:r>
          </a:p>
          <a:p>
            <a:pPr marL="0" lvl="1" hangingPunct="0">
              <a:buSzPct val="45000"/>
              <a:buAutoNum type="arabicPeriod"/>
            </a:pPr>
            <a:r>
              <a:rPr lang="en-GB" sz="2000">
                <a:latin typeface="Arial" pitchFamily="18"/>
                <a:ea typeface="Microsoft YaHei" pitchFamily="2"/>
                <a:cs typeface="Arial" pitchFamily="2"/>
              </a:rPr>
              <a:t>What you are good at.</a:t>
            </a:r>
          </a:p>
          <a:p>
            <a:pPr marL="0" lvl="1" hangingPunct="0">
              <a:buSzPct val="45000"/>
              <a:buAutoNum type="arabicPeriod"/>
            </a:pPr>
            <a:r>
              <a:rPr lang="en-GB" sz="2000">
                <a:latin typeface="Arial" pitchFamily="18"/>
                <a:ea typeface="Microsoft YaHei" pitchFamily="2"/>
                <a:cs typeface="Arial" pitchFamily="2"/>
              </a:rPr>
              <a:t>Your working experience (if any).</a:t>
            </a:r>
          </a:p>
          <a:p>
            <a:pPr marL="0" lvl="1" hangingPunct="0">
              <a:buSzPct val="45000"/>
              <a:buAutoNum type="arabicPeriod"/>
            </a:pPr>
            <a:r>
              <a:rPr lang="en-GB" sz="2000">
                <a:latin typeface="Arial" pitchFamily="18"/>
                <a:ea typeface="Microsoft YaHei" pitchFamily="2"/>
                <a:cs typeface="Arial" pitchFamily="2"/>
              </a:rPr>
              <a:t>Your future career intention.</a:t>
            </a:r>
          </a:p>
          <a:p>
            <a:pPr marL="0" lvl="1" hangingPunct="0">
              <a:buSzPct val="45000"/>
              <a:buAutoNum type="arabicPeriod"/>
            </a:pPr>
            <a:r>
              <a:rPr lang="en-GB" sz="2000">
                <a:latin typeface="Arial" pitchFamily="18"/>
                <a:ea typeface="Microsoft YaHei" pitchFamily="2"/>
                <a:cs typeface="Arial" pitchFamily="2"/>
              </a:rPr>
              <a:t>What you expect to learn from this module and this semester.</a:t>
            </a:r>
          </a:p>
          <a:p>
            <a:pPr marL="0" lvl="0" indent="0"/>
            <a:endParaRPr lang="en-GB"/>
          </a:p>
          <a:p>
            <a:pPr marL="0" lvl="0" indent="0"/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1B5658-009F-5305-C3D2-4AD6E04F09BF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1522476E-EF3F-4E89-8689-49635A700258}" type="slidenum">
              <a:t>3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0A8BD6-6881-735E-F9FA-EA88DE2C5117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97AB9D-D1F8-7199-4D53-18C7F4C0EA3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2894E3-2DD4-37B2-0B10-D8090F034C9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39C8F1AE-E5E0-4B90-B4D6-76B3F9433361}" type="slidenum">
              <a:t>4</a:t>
            </a:fld>
            <a:endParaRPr lang="en-GB" sz="1800">
              <a:solidFill>
                <a:srgbClr val="000000"/>
              </a:solidFill>
              <a:latin typeface="+mn-lt" pitchFamily="18"/>
              <a:ea typeface="+mn-ea" pitchFamily="2"/>
              <a:cs typeface="+mn-cs" pitchFamily="2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7F77757B-7BFD-F8CD-476F-8344D668B8F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7DFC8868-8D3C-46DB-B065-ED7CE4957A93}" type="slidenum">
              <a:t>4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2B7620-AE8E-5303-BD17-F334DCA9D335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599" y="1143000"/>
            <a:ext cx="4114440" cy="308592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A128CC-C6C7-2BC4-4CBD-B0C344F24C9B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lvl="0"/>
            <a:r>
              <a:rPr lang="en-GB"/>
              <a:t>How are these aims and learning outcomes relevant to the students and their current and future goals?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920BC5-24DD-CDBF-8C9B-C82FBDE8BAE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C477A687-C6AE-4F62-98B8-D01C7F7A9491}" type="slidenum">
              <a:t>5</a:t>
            </a:fld>
            <a:endParaRPr lang="en-GB" sz="1800">
              <a:solidFill>
                <a:srgbClr val="000000"/>
              </a:solidFill>
              <a:latin typeface="+mn-lt" pitchFamily="18"/>
              <a:ea typeface="+mn-ea" pitchFamily="2"/>
              <a:cs typeface="+mn-cs" pitchFamily="2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94BAEB15-4FD7-6A2E-B344-3D9B1880CE76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96A2D51A-E2CE-4383-A208-C248AA8DE462}" type="slidenum">
              <a:t>5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6B75A0-E46D-2483-2F2F-ABDC79805652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599" y="1143000"/>
            <a:ext cx="4114440" cy="308592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0A073B-CE69-D6F1-4E5D-4337826CA4A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marL="0" lvl="0" indent="0" algn="l">
              <a:spcBef>
                <a:spcPts val="539"/>
              </a:spcBef>
            </a:pPr>
            <a:r>
              <a:rPr lang="en-GB"/>
              <a:t>How are these aims and learning outcomes relevant to the students and their current and future goals?</a:t>
            </a:r>
          </a:p>
          <a:p>
            <a:pPr marL="0" lvl="0" indent="0" algn="l">
              <a:spcBef>
                <a:spcPts val="539"/>
              </a:spcBef>
            </a:pPr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FEE94D-2D63-1B4D-B959-2BAC7BD193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A84355F2-708E-492E-9FB4-5F8B85499628}" type="slidenum">
              <a:t>6</a:t>
            </a:fld>
            <a:endParaRPr lang="en-GB" sz="1800">
              <a:solidFill>
                <a:srgbClr val="000000"/>
              </a:solidFill>
              <a:latin typeface="+mn-lt" pitchFamily="18"/>
              <a:ea typeface="+mn-ea" pitchFamily="2"/>
              <a:cs typeface="+mn-cs" pitchFamily="2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F5462BB4-D740-0C3B-FBEC-F6A8F207A3D4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377F69F0-A05B-492B-8206-4A06B55C987E}" type="slidenum">
              <a:t>6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12FC06-4F56-D953-E298-AD4BEB9452FB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F21626-5C0E-627D-3D2A-99295AA1F17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lvl="0"/>
            <a:r>
              <a:rPr lang="en-GB"/>
              <a:t>Please make sure the students understand what the assessments are and how they are to be evaluated.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ECD1F9-3C46-6AF2-B4FC-5D0155AC49F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CF1C20E6-1085-4DB9-90E9-F22026008FAA}" type="slidenum">
              <a:t>7</a:t>
            </a:fld>
            <a:endParaRPr lang="en-GB" sz="1800">
              <a:solidFill>
                <a:srgbClr val="000000"/>
              </a:solidFill>
              <a:latin typeface="+mn-lt" pitchFamily="18"/>
              <a:ea typeface="+mn-ea" pitchFamily="2"/>
              <a:cs typeface="+mn-cs" pitchFamily="2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512BDBCE-E44D-9E16-E6EE-AFA0E59F286B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181F90DF-0F17-464F-B252-DA516A18E4DA}" type="slidenum">
              <a:t>7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25BD4B-58D0-36E4-47A9-6CA63322F48C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0F17D5-052F-9FDD-B234-509AA2E7E3C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lvl="0"/>
            <a:r>
              <a:rPr lang="en-GB"/>
              <a:t>Please make sure the students understand what the assessments are and how they are to be evaluated.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59963A-BDE5-368C-4D74-6D4D86B75C4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C89B1CF8-6389-4618-A091-8F20F0446F6F}" type="slidenum">
              <a:t>8</a:t>
            </a:fld>
            <a:endParaRPr lang="en-GB" sz="1800">
              <a:solidFill>
                <a:srgbClr val="000000"/>
              </a:solidFill>
              <a:latin typeface="+mn-lt" pitchFamily="18"/>
              <a:ea typeface="+mn-ea" pitchFamily="2"/>
              <a:cs typeface="+mn-cs" pitchFamily="2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D28D0B0D-1D51-E805-3E41-61E68F3D54AD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4F052BD0-453D-4789-94D8-7FF3E8AD9350}" type="slidenum">
              <a:t>8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6708FF-B2F9-ED80-0D6B-F0E6260B2DA6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CC2F3B-536F-4F29-1766-0241B9D6A25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lvl="0"/>
            <a:r>
              <a:rPr lang="en-GB"/>
              <a:t>It is strongly recommended that students prioritise the reading list when studying, researching, and completing assessments.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21FB9B-EABD-01FD-101E-030A2FAB03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CCD507F9-F082-4E9D-BA40-04B4239A2372}" type="slidenum">
              <a:t>9</a:t>
            </a:fld>
            <a:endParaRPr lang="en-GB" sz="1800">
              <a:solidFill>
                <a:srgbClr val="000000"/>
              </a:solidFill>
              <a:latin typeface="+mn-lt" pitchFamily="18"/>
              <a:ea typeface="+mn-ea" pitchFamily="2"/>
              <a:cs typeface="+mn-cs" pitchFamily="2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A7574A32-1D0A-7466-6DE3-13415E5A89DA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2FC0EEE7-9274-431A-9187-BFE6E6871A13}" type="slidenum">
              <a:t>9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39A5EB-48C5-7794-2492-510CDBC4F298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599" y="1143000"/>
            <a:ext cx="4114440" cy="308592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CAE6CE-9825-49A7-1FBF-457DED29D29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lvl="0"/>
            <a:r>
              <a:rPr lang="en-GB"/>
              <a:t>Please google UWTSD reference for the handbook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2C736A-E885-5E3F-CF98-157B03C61CA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E2B0F80A-AADE-4160-83B7-98961EBE0D2B}" type="slidenum">
              <a:t>10</a:t>
            </a:fld>
            <a:endParaRPr lang="en-GB" sz="1800">
              <a:solidFill>
                <a:srgbClr val="000000"/>
              </a:solidFill>
              <a:latin typeface="+mn-lt" pitchFamily="18"/>
              <a:ea typeface="+mn-ea" pitchFamily="2"/>
              <a:cs typeface="+mn-cs" pitchFamily="2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1D0C094C-F6D9-C7E6-2500-98E062644EB7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BCDBCD18-D435-48EC-8FBE-E2FC015616DA}" type="slidenum">
              <a:t>10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4E01A7-26B9-1CFA-4096-7D731DC38330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599" y="1143000"/>
            <a:ext cx="4114440" cy="308592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350CF0-B325-3F07-1BF6-F3DF7D12611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lvl="0"/>
            <a:r>
              <a:rPr lang="en-GB"/>
              <a:t>Also ask students about what make a good student, a good lecturer, and a good class!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46477A-C6BD-16DC-86A4-10BB7EA0E61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3E81AE38-B41A-467C-8B1A-8A7C2A5D6CA3}" type="slidenum">
              <a:t>11</a:t>
            </a:fld>
            <a:endParaRPr lang="en-GB" sz="1800">
              <a:solidFill>
                <a:srgbClr val="000000"/>
              </a:solidFill>
              <a:latin typeface="+mn-lt" pitchFamily="18"/>
              <a:ea typeface="+mn-ea" pitchFamily="2"/>
              <a:cs typeface="+mn-cs" pitchFamily="2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EA93688F-7CC7-87BD-3A73-FCB3285DF57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FD79194D-3CDD-4F0F-8453-3E38934F6250}" type="slidenum">
              <a:t>11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DA8202-E4E7-651E-10D8-7BBBA2FF0FBB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599" y="1143000"/>
            <a:ext cx="4114440" cy="308592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E9D84F-BF72-B70D-A5BC-1C7815155FB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lvl="0"/>
            <a:r>
              <a:rPr lang="en-GB"/>
              <a:t>Please google UWTSD reference for the handbook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F34B2B-5976-E6EF-77AB-C8EE7E032A5D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5AC19F92-EE43-466E-9334-6E1000F71587}" type="slidenum">
              <a:t>12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DD171E-F2F8-AF85-38AB-D5954B8D8B5D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C0C17A-6940-183D-C031-1176919DC3B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C16771-FFC6-D6DA-0301-A367E9B22E58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EC86F829-ECD1-4630-A0C3-77848201944C}" type="slidenum">
              <a:t>13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41A468-D7BA-37A4-6777-6044F7819452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944640-B636-DA4D-56F9-8EE48A016B8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C6F15-F116-6987-6215-8FE243DB10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2D7B7-CFD6-E908-79BA-BD60DAAA20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B3056B-0389-B3DB-3DFD-5F9370F8A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B46D42-F358-721D-766E-62264250E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422938-2172-CDA8-4DC8-7F97C4C6A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8604D7-EE65-4A24-AF1D-519C5B4C739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51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59078-2CDF-1621-8AD7-0286BBAEE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ED9BD-4F75-BE3A-A870-E07BA4BA1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AACFC7-6AC7-C4FF-1037-4CA8B46A0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B1B01A-D95A-D666-80DB-9DBC54165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901215-8547-5A64-2C7F-6CCDF0115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67DDD41-63D0-4B64-9F1D-F217AB85C4D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306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7F33E-4CE9-6DD4-C7F2-3AFEF0BD2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1DBB7E-0417-3F46-ACCC-792F66DF10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9F4E8-0C20-1031-ACB1-79C4D1AC9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D95195-D050-E1A0-FAF9-A6AEC498B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3F972B-F0CD-1490-ADC9-429F1203F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F50DE66-792E-4851-8A60-042ACD60CA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529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2DA3E-2A74-1A79-3500-55AD9CE4E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8FBCA-8BD2-ED90-8898-78481531F8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8600" cy="4525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1ABAF4-D574-BD46-2638-878C24C5A7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4963"/>
            <a:ext cx="4038600" cy="4525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28ABFB-3482-226D-FF52-E0B3BFF46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C8D6FF-C95F-82DE-7AD9-6C99CA8F8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5DE1EE-30CD-7F46-1806-4E8D5611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EB81EEF-FCD3-4A4B-B7DB-4E10BF68211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34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EC90A-B449-8EE4-5572-A86E157E1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9E49CE-32B0-B7D1-3A33-92EB651CF2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E2CDC2-8F1A-3753-D182-6C8427F8F4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A483A5-490B-762A-5FB2-717C959E26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02FC68-E097-9CAD-833E-9FDBF5F3CA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ED3A9D-9457-5F66-FDE4-9A642787A5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0BED7E-379F-B778-B113-C094957BD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B4F298-B577-267A-3686-77384EBB6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A5A8BE3-5AD0-49A0-8A6C-1C59B2CD5BF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629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52F60-06C2-5C0C-8C9F-6E678B570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7CF8E-B3E2-521B-7A84-4EE8589C1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5356B3-E999-273A-1D37-2BB2189A2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28538A-27DB-EBF9-4838-BA08CDEBD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28C18F8-09F9-4396-ABA9-5B5E3CDA53D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215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FFF86E-E2EB-9AF4-6514-DC4089F81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CC9312-892C-9F72-BF5C-B298A3508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BBBE59-8F8C-B63A-967A-7FF75E3CF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02D2484-8E1C-41AE-B936-81756DA0430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98829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90C9C-EBE7-597B-46FA-AD57ADF7A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39F9F-DD43-378D-BD57-B589EF2E5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4B3EAE-D78D-EEF3-D7D2-3F9512E78A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AE5892-6F00-856E-0BF9-3F1A4B078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A8E1EF-26CD-D39B-6D93-CA9C3452B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C3FF50-72C8-F1AD-8094-33D49951E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4A4B934-D1BE-43B3-BCA8-1129EA2D6D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230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25131-42DA-673A-E60E-054E8E447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260BE3-8AAE-4558-9E9C-A59284E696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7E4273-B53E-BE1D-EDEC-8C5D2194B5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0D21F1-876A-9E41-B402-49220A55B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40A2D4-870C-9C76-988E-B07C9C8B6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CF01C1-D58B-33E6-EE82-F356B97A6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073A91D-D04F-4E6D-8BBD-5B84B093B5C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597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A3099-2C34-116A-895D-3BB70EFA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554222-C4B8-71FC-1C31-9C3B5B565C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63081-36DE-9A77-2842-81BEC45C7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070026-B5B4-4754-6D82-E17C28FE9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2551F4-4BC5-9E5D-AE43-8F2833CEF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07D9BE7-5AFE-40C6-8ADD-2BE967E6C01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47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B8DB64-EEF3-0C4B-1E01-CC496155ED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1604963"/>
            <a:ext cx="2057400" cy="45259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437301-589C-726D-7727-2475A60D99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9800" cy="45259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909C2-5580-914C-E43E-42EAFC3C9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54F251-F6D3-D502-7078-9EF26F0D1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59759-D98E-C9A6-9AF9-19B1FAC23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56F7B3F-CE79-478E-BFFD-B7713CD79F2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0679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C74A6-0FB3-568D-617B-47F9BF5A82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2D530A-047C-1E1C-6E2D-F13D86CEF9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BA4C5-01AF-631F-4229-CD9187B4E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EB714E-2432-DBCB-9CBA-C2BAF9B06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EC00EB-5DE3-8202-193B-8D08FAC0F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9D90D9A-3E30-4A12-8589-2734DCB4860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81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70266-3BF7-F116-A1D8-AC4B25F3A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244D2-F851-FF91-C7DB-647B285243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6A56E-9C52-F049-6E9B-2D30C9A6C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B421EC-E41C-D8A3-7134-7495295D59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96494D-9F57-29E5-C7FA-625641CF2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583513C-EA1F-4BD0-9E6D-A8D20A03B04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5650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DACA9-117C-DE04-5541-EB8774C7E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8A60C5-7B33-E66D-FAB1-7E5FC28F96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0704E1-0C7B-419E-0341-AB1E5EBB2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A92A4D-681D-326D-F579-9C874E15F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9BBBC6-7EC4-AF46-6086-BB3D64736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F058E09-203D-4C30-867A-3FD71FE9ABD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1781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3625B-74CA-B4D8-0050-3872A93A7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8898E-0026-8B8A-894C-DF2C13DBBC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BB97D2-5626-605E-48B8-B5154A9AD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0455B3-B59B-02B4-7964-BC7272713F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2FA5A-870A-2458-16AF-B512DA739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D4ABAB-1E89-DBC4-47E1-59754BF1D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D2BB5DA-CF8E-4262-A304-314A2935C28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1841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29FB8-5BC8-E9C0-319C-9EACCC0CD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074227-B526-6CF4-B664-827831F1C0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901A42-0E38-AC2E-787C-9D33D744B1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A3FF78-74D6-3DF8-47E2-E4662E61A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E49DC4-CBB0-D57B-0476-441C0EA6B4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A6B113-809E-85DA-1382-13DB07354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8D4852-FD37-92EF-48D4-CCF2B8E09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AE83C4-4E5D-32F8-1EBF-743623C7A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6751B41-87A8-4B76-BFD3-6FAC8B615EC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0688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AA5F5-1A15-C932-0DC8-29F3D3CBC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A43441-DB06-4F36-9FB2-804A59FBD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E4AAB2-867F-0D63-2CAC-ACE30F961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81E907-3FFD-8E74-399E-BEC78561D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C12709F-96D9-4CDE-A66D-F735CF08386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4589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2E533D-234A-F741-2A36-67C275716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05F99B-E850-BA22-7FBA-5DEAC7DC4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C90A66-3829-31E8-B5F8-C3C6E949C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B5C4600-6DD9-4A58-9606-86E0A79FFD5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323174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346E0-F967-5D47-2D72-43D45405A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789A7-711E-6EB4-3822-10B2B2901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E629E1-F347-60EE-9952-924D589835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95C01A-75E6-8823-FBDF-0D271D6DA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DFB59E-85C7-D1E4-90DF-5A1DD9198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AD26D2-EF79-B8FE-5E4B-F2D4CEF244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56B21DE-95D8-4B57-95CB-8142823EB6D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3419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68DF-A2C4-F5C9-56D4-C17AEB2D7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73BC2C-388D-AD4C-CC8E-4C8BD11E45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38ADD5-65E7-5714-7AAC-5D53B957C5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6AF70A-561A-3A8A-B380-9438A25A4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B82BB7-5C80-DAB1-6151-87C286D93C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66C080-1A2D-0D7E-C9EE-D6E57EBB3C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56817CD-B762-426D-84D1-BE204FA355E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4442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F4FC8-8D2D-A556-C4F6-CC89E17AE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0D66E0-DC72-8FD8-5119-6EE1F8784A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01897-8007-5603-4275-7A1268AED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B082A2-91A4-3448-58C9-AEC7B3E0F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C31397-05F5-A715-2B8E-0F52E2EE9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1263710-D72B-48E2-A341-EE37CA1EE7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2890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003643-9BF0-14EC-F40A-41FD4789F1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BE3D7A-9699-B77A-CF58-9BA556B6B8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4CC56C-9F0F-F9BB-6713-FC31175D4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56E91-894F-F5CB-F9C4-EBD934A73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F43236-51BB-915F-D1F0-BFE6AE4A9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5862A64-39C3-4651-986A-7E60C2761A4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18110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7BBC4-FEDA-A51B-13EF-C0F4915B0A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894432-AA80-A490-441A-F11173F1D1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0366E-4535-161A-7D1A-0E8053D39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2D788A-2B7F-E7CC-5104-BE62A30359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A4B0F2FC-F2B4-4D62-A308-43E81899D20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683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03B45-CAE8-644A-D281-5640B13E2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AC34C-8890-0325-D54A-3FDAC5C66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316A-2A01-553C-95FF-CEB8502EC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EB0F78-C8B4-15D5-BBA4-BB6EB5AAE9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FE16AEC7-24AE-4727-ABD7-1B7F131AC2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8900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73975-5529-331D-D972-EBAFD83B7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A75AFF-14FD-7B3D-13A1-E5D29D35E3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45645-C2E3-26B5-D6C7-14251FB92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924D94-02BF-57BC-BCC2-D8AA846FA3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CF1C5B6A-31A3-46EA-A51E-19AD379C256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7049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B53B3-59AC-2EE0-6A9D-4D699AEF9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414E0-DE15-DF8A-50BE-D3D48223BB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1943100" cy="39893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386696-B180-00D0-95B3-84269761B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52700" y="1600200"/>
            <a:ext cx="1943100" cy="39893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15B72B-6A3E-B1CD-C225-37273A189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BCB4D6-9FCF-FFF4-B66E-96419123C1D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0156F4B9-AF78-4331-A8B8-BA217154DFD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58081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098C2-3846-DCE9-09E6-6586618C9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BEBABD-63F0-0DDF-6EC6-204C4D8634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5477D6-2D6E-AFC0-D984-F1CD48D576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5073F9-4533-FBB2-EA56-309F18406D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28B34A-48DD-D3F2-E7D5-A09CE3AC43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CC882C-CF1D-3739-28DF-22CD8B8DF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BE6B79A-4BAE-F2A6-06DC-BFB34AED7B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6FF1786E-4AD8-4A96-BACF-EEAE9302261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548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32C36-8D25-E902-9C1C-6457A1BD5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430409-E74B-28EF-8F8A-75A773DC5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70E31F-BC79-08A1-9C85-F96543CEBC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4774A9D-9DF3-45D8-BCF7-2FE3707F869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7380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4F2BD3-6ACF-8A9A-B0B8-BCAED77BE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E38A17F-5903-B2A3-F436-7A6D204BC5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A79780F0-B6E4-4C82-A1A9-097CB830A9E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661125"/>
      </p:ext>
    </p:extLst>
  </p:cSld>
  <p:clrMapOvr>
    <a:masterClrMapping/>
  </p:clrMapOvr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5054A-0419-1BB0-9E4A-6FC5EC914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04A69-7DD5-EA2B-7002-E4D3AA422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867CBC-0389-A96D-7C40-8493D26B1E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EF64E-3761-5318-DB45-C064A5F7B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BD5F1-7431-58A0-3020-CA935DF534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F544A08C-512B-4EC1-9F5C-0B3CD25F2E4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5135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CC136-97CD-5E8B-206A-4F1E98CE4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4533E5-C8B2-1633-BEA3-ED1B8575D8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86F305-FC1C-B734-D614-26FA8C7F4A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A1B8F4-E9DA-7773-C5E6-D052F0731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63966-A7C9-E29D-51D9-EBFD26840B4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140F75ED-634A-4DA5-9584-B44C893CEE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44552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AA3CE-42DF-8478-134D-9E9DDF24B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BB4E4B-D088-48A5-73A0-6710EB5ADB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E5225-5F12-BEF6-2ADE-F810534AC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AA8DFA-7E7A-5F8B-C0AE-8C96EF268DB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3A1168F-F9E5-4D7A-B231-52538803AB7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0515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B03109-1A43-8D93-1E3A-570FE5D898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3149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FD8229-6A0D-41C8-61E9-C3C3825B63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3149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A6770-0845-FBE8-C0F6-D35C66045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716C33-534F-8A90-9D3A-9D303FAC77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0172BD18-4F76-4E42-B942-81EF489A9D6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822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CCAF6-0338-4D97-B4F0-48D161367A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3640" y="1988999"/>
            <a:ext cx="7772039" cy="146952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>
            <a:noAutofit/>
          </a:bodyPr>
          <a:lstStyle/>
          <a:p>
            <a:pPr lvl="0"/>
            <a:r>
              <a:rPr lang="en-US"/>
              <a:t>Click to edit the title text formatClick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E62EC45-651C-57C9-C46C-F6867C939CC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39528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>
            <a:lvl1pPr lvl="0" rtl="0" hangingPunct="0">
              <a:buNone/>
              <a:tabLst/>
              <a:defRPr lang="en-GB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53DFAD4-E28A-10E3-7B50-F7E0FFFCDE5A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140360" y="6381720"/>
            <a:ext cx="289512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>
            <a:lvl1pPr lvl="0" rtl="0" hangingPunct="0">
              <a:buNone/>
              <a:tabLst/>
              <a:defRPr lang="en-GB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9A48F72-E1F6-FE0D-B4E3-1F3EFC5FBB7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GB" sz="1350" b="0" i="0" u="none" strike="noStrike" kern="1200" spc="0">
                <a:solidFill>
                  <a:srgbClr val="000000"/>
                </a:solidFill>
                <a:latin typeface="Myriad Pro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C1C30115-F58D-4B04-A452-66D9B1540B18}" type="slidenum">
              <a:t>‹#›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475FFB3-1A5E-DCE4-E9CC-3E26204C725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200" y="1604520"/>
            <a:ext cx="8229240" cy="4525920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lvl="0" algn="ctr" rtl="0" hangingPunct="0">
        <a:spcBef>
          <a:spcPts val="0"/>
        </a:spcBef>
        <a:spcAft>
          <a:spcPts val="0"/>
        </a:spcAft>
        <a:buNone/>
        <a:tabLst/>
        <a:defRPr lang="en-US" sz="33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1pPr>
    </p:titleStyle>
    <p:bodyStyle>
      <a:lvl1pPr algn="l" rtl="0" hangingPunct="0">
        <a:spcBef>
          <a:spcPts val="0"/>
        </a:spcBef>
        <a:spcAft>
          <a:spcPts val="1417"/>
        </a:spcAft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E550B-2C26-D248-B3B1-548420A2410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>
            <a:noAutofit/>
          </a:bodyPr>
          <a:lstStyle/>
          <a:p>
            <a:pPr lvl="0"/>
            <a:r>
              <a:rPr lang="en-US"/>
              <a:t>Click to edit the title text formatClick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54737-C76C-035B-3A5E-340A444B062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240" cy="3916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>
            <a:noAutofit/>
          </a:bodyPr>
          <a:lstStyle/>
          <a:p>
            <a:pPr lvl="0"/>
            <a:r>
              <a:rPr lang="en-US"/>
              <a:t>Click to edit the outline text format</a:t>
            </a:r>
          </a:p>
          <a:p>
            <a:pPr lvl="1"/>
            <a:r>
              <a:rPr lang="en-US"/>
              <a:t>Second Outline Level</a:t>
            </a:r>
          </a:p>
          <a:p>
            <a:pPr lvl="2"/>
            <a:r>
              <a:rPr lang="en-US"/>
              <a:t>Third Outline Level</a:t>
            </a:r>
          </a:p>
          <a:p>
            <a:pPr lvl="3"/>
            <a:r>
              <a:rPr lang="en-US"/>
              <a:t>Fourth Outline Level</a:t>
            </a:r>
          </a:p>
          <a:p>
            <a:pPr lvl="4"/>
            <a:r>
              <a:rPr lang="en-US"/>
              <a:t>Fifth Outline Level</a:t>
            </a:r>
          </a:p>
          <a:p>
            <a:pPr lvl="5"/>
            <a:r>
              <a:rPr lang="en-US"/>
              <a:t>Sixth Outline Level</a:t>
            </a:r>
          </a:p>
          <a:p>
            <a:pPr lvl="6"/>
            <a:r>
              <a:rPr lang="en-US"/>
              <a:t>Seventh Outline Level</a:t>
            </a:r>
          </a:p>
          <a:p>
            <a:pPr lvl="7"/>
            <a:r>
              <a:rPr lang="en-US"/>
              <a:t>Eighth Outline Level</a:t>
            </a:r>
          </a:p>
          <a:p>
            <a:pPr lvl="0"/>
            <a:r>
              <a:rPr lang="en-US"/>
              <a:t>Ninth Outline LevelClick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E407F-ECA8-E5FD-4D11-4585D82CCED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>
            <a:lvl1pPr lvl="0" rtl="0" hangingPunct="0">
              <a:buNone/>
              <a:tabLst/>
              <a:defRPr lang="en-GB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F31994-A474-27EE-B58A-76EDF3188A7A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131999" y="6461279"/>
            <a:ext cx="289512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>
            <a:lvl1pPr lvl="0" rtl="0" hangingPunct="0">
              <a:buNone/>
              <a:tabLst/>
              <a:defRPr lang="en-GB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9C270-7451-FA8B-A444-057474D2733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GB" sz="1350" b="0" i="0" u="none" strike="noStrike" kern="1200" spc="0">
                <a:solidFill>
                  <a:srgbClr val="000000"/>
                </a:solidFill>
                <a:latin typeface="Myriad Pro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3C5BF630-7BBE-44F5-9004-19201E7EF61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lvl="0" algn="ctr" rtl="0" hangingPunct="0">
        <a:spcBef>
          <a:spcPts val="0"/>
        </a:spcBef>
        <a:spcAft>
          <a:spcPts val="0"/>
        </a:spcAft>
        <a:buNone/>
        <a:tabLst/>
        <a:defRPr lang="en-US" sz="33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1pPr>
    </p:titleStyle>
    <p:bodyStyle>
      <a:lvl1pPr lvl="0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1pPr>
      <a:lvl2pPr lvl="1" algn="l" rtl="0" hangingPunct="0">
        <a:spcBef>
          <a:spcPts val="0"/>
        </a:spcBef>
        <a:spcAft>
          <a:spcPts val="1417"/>
        </a:spcAft>
        <a:buSzPct val="75000"/>
        <a:buFont typeface="StarSymbol"/>
        <a:buChar char="–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2pPr>
      <a:lvl3pPr lvl="2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3pPr>
      <a:lvl4pPr lvl="3" algn="l" rtl="0" hangingPunct="0">
        <a:spcBef>
          <a:spcPts val="0"/>
        </a:spcBef>
        <a:spcAft>
          <a:spcPts val="1417"/>
        </a:spcAft>
        <a:buSzPct val="75000"/>
        <a:buFont typeface="StarSymbol"/>
        <a:buChar char="–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4pPr>
      <a:lvl5pPr lvl="4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5pPr>
      <a:lvl6pPr lvl="5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6pPr>
      <a:lvl7pPr lvl="6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7pPr>
      <a:lvl8pPr lvl="7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8pPr>
      <a:lvl9pPr marL="0" marR="0" lvl="0" indent="0" algn="l" rtl="0" hangingPunct="0">
        <a:spcBef>
          <a:spcPts val="479"/>
        </a:spcBef>
        <a:spcAft>
          <a:spcPts val="0"/>
        </a:spcAft>
        <a:buSzPct val="45000"/>
        <a:buFont typeface="Arial" pitchFamily="32"/>
        <a:buChar char="•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9C205-35EA-2FF3-7E38-8575219797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>
            <a:noAutofit/>
          </a:bodyPr>
          <a:lstStyle/>
          <a:p>
            <a:pPr lvl="0"/>
            <a:r>
              <a:rPr lang="en-US"/>
              <a:t>Click to edit the title text formatClick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BF2D7-E73F-EAAE-3723-1B6518DC7BD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119" cy="3988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>
            <a:noAutofit/>
          </a:bodyPr>
          <a:lstStyle/>
          <a:p>
            <a:pPr lvl="0"/>
            <a:r>
              <a:rPr lang="en-US"/>
              <a:t>Click to edit the outline text format</a:t>
            </a:r>
          </a:p>
          <a:p>
            <a:pPr lvl="1"/>
            <a:r>
              <a:rPr lang="en-US"/>
              <a:t>Second Outline Level</a:t>
            </a:r>
          </a:p>
          <a:p>
            <a:pPr lvl="2"/>
            <a:r>
              <a:rPr lang="en-US"/>
              <a:t>Third Outline Level</a:t>
            </a:r>
          </a:p>
          <a:p>
            <a:pPr lvl="3"/>
            <a:r>
              <a:rPr lang="en-US"/>
              <a:t>Fourth Outline Level</a:t>
            </a:r>
          </a:p>
          <a:p>
            <a:pPr lvl="4"/>
            <a:r>
              <a:rPr lang="en-US"/>
              <a:t>Fifth Outline Level</a:t>
            </a:r>
          </a:p>
          <a:p>
            <a:pPr lvl="5"/>
            <a:r>
              <a:rPr lang="en-US"/>
              <a:t>Sixth Outline Level</a:t>
            </a:r>
          </a:p>
          <a:p>
            <a:pPr lvl="6"/>
            <a:r>
              <a:rPr lang="en-US"/>
              <a:t>Seventh Outline Level</a:t>
            </a:r>
          </a:p>
          <a:p>
            <a:pPr lvl="7"/>
            <a:r>
              <a:rPr lang="en-US"/>
              <a:t>Eighth Outline Level</a:t>
            </a:r>
          </a:p>
          <a:p>
            <a:pPr lvl="0"/>
            <a:r>
              <a:rPr lang="en-US"/>
              <a:t>Ninth Outline LevelClick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A9F1D6-ACE7-36CF-4C16-99329803BB4A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4648320" y="1600200"/>
            <a:ext cx="4038119" cy="3988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>
            <a:noAutofit/>
          </a:bodyPr>
          <a:lstStyle/>
          <a:p>
            <a:pPr lvl="0"/>
            <a:r>
              <a:rPr lang="en-US"/>
              <a:t>Click to edit the outline text format</a:t>
            </a:r>
          </a:p>
          <a:p>
            <a:pPr lvl="1"/>
            <a:r>
              <a:rPr lang="en-US"/>
              <a:t>Second Outline Level</a:t>
            </a:r>
          </a:p>
          <a:p>
            <a:pPr lvl="2"/>
            <a:r>
              <a:rPr lang="en-US"/>
              <a:t>Third Outline Level</a:t>
            </a:r>
          </a:p>
          <a:p>
            <a:pPr lvl="3"/>
            <a:r>
              <a:rPr lang="en-US"/>
              <a:t>Fourth Outline Level</a:t>
            </a:r>
          </a:p>
          <a:p>
            <a:pPr lvl="4"/>
            <a:r>
              <a:rPr lang="en-US"/>
              <a:t>Fifth Outline Level</a:t>
            </a:r>
          </a:p>
          <a:p>
            <a:pPr lvl="5"/>
            <a:r>
              <a:rPr lang="en-US"/>
              <a:t>Sixth Outline Level</a:t>
            </a:r>
          </a:p>
          <a:p>
            <a:pPr lvl="6"/>
            <a:r>
              <a:rPr lang="en-US"/>
              <a:t>Seventh Outline Level</a:t>
            </a:r>
          </a:p>
          <a:p>
            <a:pPr lvl="7"/>
            <a:r>
              <a:rPr lang="en-US"/>
              <a:t>Eighth Outline Level</a:t>
            </a:r>
          </a:p>
          <a:p>
            <a:pPr lvl="0"/>
            <a:r>
              <a:rPr lang="en-US"/>
              <a:t>Ninth Outline LevelClick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12C199B-CD8B-734F-2E29-2BE83D1EEC6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>
            <a:lvl1pPr lvl="0" rtl="0" hangingPunct="0">
              <a:buNone/>
              <a:tabLst/>
              <a:defRPr lang="en-GB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A7495-B24C-71E1-B800-D2323D5F0BB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GB" sz="1350" b="0" i="0" u="none" strike="noStrike" kern="1200" spc="0">
                <a:solidFill>
                  <a:srgbClr val="000000"/>
                </a:solidFill>
                <a:latin typeface="Myriad Pro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F12A8F8F-B15A-4A99-AA83-6EC4EF2143FC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lvl="0" algn="ctr" rtl="0" hangingPunct="0">
        <a:spcBef>
          <a:spcPts val="0"/>
        </a:spcBef>
        <a:spcAft>
          <a:spcPts val="0"/>
        </a:spcAft>
        <a:buNone/>
        <a:tabLst/>
        <a:defRPr lang="en-US" sz="33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1pPr>
    </p:titleStyle>
    <p:bodyStyle>
      <a:lvl1pPr lvl="0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1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1pPr>
      <a:lvl2pPr lvl="1" algn="l" rtl="0" hangingPunct="0">
        <a:spcBef>
          <a:spcPts val="0"/>
        </a:spcBef>
        <a:spcAft>
          <a:spcPts val="1417"/>
        </a:spcAft>
        <a:buSzPct val="75000"/>
        <a:buFont typeface="StarSymbol"/>
        <a:buChar char="–"/>
        <a:tabLst/>
        <a:defRPr lang="en-US" sz="21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2pPr>
      <a:lvl3pPr lvl="2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1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3pPr>
      <a:lvl4pPr lvl="3" algn="l" rtl="0" hangingPunct="0">
        <a:spcBef>
          <a:spcPts val="0"/>
        </a:spcBef>
        <a:spcAft>
          <a:spcPts val="1417"/>
        </a:spcAft>
        <a:buSzPct val="75000"/>
        <a:buFont typeface="StarSymbol"/>
        <a:buChar char="–"/>
        <a:tabLst/>
        <a:defRPr lang="en-US" sz="21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4pPr>
      <a:lvl5pPr lvl="4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1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5pPr>
      <a:lvl6pPr lvl="5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1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6pPr>
      <a:lvl7pPr lvl="6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1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7pPr>
      <a:lvl8pPr lvl="7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1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8pPr>
      <a:lvl9pPr marL="0" marR="0" lvl="0" indent="0" algn="l" rtl="0" hangingPunct="0">
        <a:spcBef>
          <a:spcPts val="420"/>
        </a:spcBef>
        <a:spcAft>
          <a:spcPts val="0"/>
        </a:spcAft>
        <a:buSzPct val="45000"/>
        <a:buFont typeface="Arial" pitchFamily="32"/>
        <a:buChar char="•"/>
        <a:tabLst/>
        <a:defRPr lang="en-US" sz="21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1957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2AB3B-BA27-99A8-8DD1-469C088E2C60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2555640" y="2748600"/>
            <a:ext cx="4392360" cy="936360"/>
          </a:xfrm>
        </p:spPr>
        <p:txBody>
          <a:bodyPr/>
          <a:lstStyle/>
          <a:p>
            <a:pPr lvl="0"/>
            <a:r>
              <a:rPr lang="en-US" b="1"/>
              <a:t>LCBB4009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0B54750-12D7-4A2C-5080-B40153D3E7B3}"/>
              </a:ext>
            </a:extLst>
          </p:cNvPr>
          <p:cNvSpPr/>
          <p:nvPr/>
        </p:nvSpPr>
        <p:spPr>
          <a:xfrm>
            <a:off x="395280" y="5661000"/>
            <a:ext cx="7992719" cy="750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0000" tIns="45000" rIns="90000" bIns="45000" anchor="ctr" anchorCtr="0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GB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Arial" pitchFamily="2"/>
            </a:endParaRP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2E2A033B-0DAF-8891-1EA5-B1E5C7BAC2AC}"/>
              </a:ext>
            </a:extLst>
          </p:cNvPr>
          <p:cNvSpPr/>
          <p:nvPr/>
        </p:nvSpPr>
        <p:spPr>
          <a:xfrm>
            <a:off x="5204880" y="3816359"/>
            <a:ext cx="3891600" cy="1369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0000" tIns="45000" rIns="90000" bIns="45000" anchor="t" anchorCtr="0" compatLnSpc="0">
            <a:spAutoFit/>
          </a:bodyPr>
          <a:lstStyle/>
          <a:p>
            <a:pPr marL="0" marR="0" lvl="0" indent="0" algn="r" rtl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/>
            </a:pPr>
            <a:r>
              <a:rPr lang="en-GB" sz="2800" b="1" i="0" u="none" strike="noStrike" kern="1200" spc="0">
                <a:ln>
                  <a:noFill/>
                </a:ln>
                <a:solidFill>
                  <a:srgbClr val="000000"/>
                </a:solidFill>
                <a:latin typeface="Arial" pitchFamily="34"/>
                <a:ea typeface="Microsoft YaHei" pitchFamily="2"/>
                <a:cs typeface="Arial" pitchFamily="2"/>
              </a:rPr>
              <a:t>Week 1: Session 1 Introduction to UOS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F00D9EF-E211-47BF-97CE-84FE80D1D9EC}"/>
              </a:ext>
            </a:extLst>
          </p:cNvPr>
          <p:cNvSpPr/>
          <p:nvPr/>
        </p:nvSpPr>
        <p:spPr>
          <a:xfrm>
            <a:off x="629640" y="1299600"/>
            <a:ext cx="8244360" cy="1448639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0000" tIns="45000" rIns="90000" bIns="45000" anchor="t" anchorCtr="0" compatLnSpc="0">
            <a:no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638"/>
              </a:spcBef>
              <a:spcAft>
                <a:spcPts val="0"/>
              </a:spcAft>
              <a:buNone/>
              <a:tabLst/>
              <a:defRPr sz="1800"/>
            </a:pPr>
            <a:r>
              <a:rPr lang="en-GB" sz="4400" b="1" i="0" u="none" strike="noStrike" kern="1200" spc="0">
                <a:ln>
                  <a:noFill/>
                </a:ln>
                <a:solidFill>
                  <a:srgbClr val="000000"/>
                </a:solidFill>
                <a:latin typeface="Aharoni" pitchFamily="18"/>
                <a:ea typeface="Microsoft YaHei" pitchFamily="2"/>
                <a:cs typeface="Aharoni" pitchFamily="2"/>
              </a:rPr>
              <a:t>Understanding Organisational Structure and Culture (UOS)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Lesson Ai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BF5BF-753D-50E8-187B-1FB9B585017B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/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03EE7-280D-553E-D874-02C3F5AE02D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240" cy="3916080"/>
          </a:xfrm>
        </p:spPr>
        <p:txBody>
          <a:bodyPr/>
          <a:lstStyle/>
          <a:p>
            <a:pPr lvl="0" algn="just" hangingPunct="1">
              <a:spcBef>
                <a:spcPts val="479"/>
              </a:spcBef>
              <a:spcAft>
                <a:spcPts val="0"/>
              </a:spcAft>
              <a:buNone/>
            </a:pPr>
            <a:r>
              <a:rPr lang="en-US"/>
              <a:t>By the end of this session, students should be aware of:</a:t>
            </a:r>
          </a:p>
          <a:p>
            <a:pPr lvl="0" hangingPunct="1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/>
              <a:t>Attendance policy</a:t>
            </a:r>
          </a:p>
          <a:p>
            <a:pPr lvl="0" hangingPunct="1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/>
              <a:t>Module Aim &amp; Learning Outcomes</a:t>
            </a:r>
          </a:p>
          <a:p>
            <a:pPr lvl="0" hangingPunct="1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/>
              <a:t>Indicative Contents</a:t>
            </a:r>
          </a:p>
          <a:p>
            <a:pPr lvl="0" hangingPunct="1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/>
              <a:t>Studying time</a:t>
            </a:r>
          </a:p>
          <a:p>
            <a:pPr lvl="0" hangingPunct="1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/>
              <a:t>Assessments</a:t>
            </a:r>
          </a:p>
          <a:p>
            <a:pPr lvl="0" hangingPunct="1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/>
              <a:t>Reading List</a:t>
            </a:r>
          </a:p>
          <a:p>
            <a:pPr lvl="0" hangingPunct="1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/>
              <a:t>Learning practices</a:t>
            </a:r>
          </a:p>
          <a:p>
            <a:pPr lvl="0" hangingPunct="1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/>
              <a:t>Module’s website</a:t>
            </a:r>
          </a:p>
          <a:p>
            <a:pPr lvl="0" algn="just" hangingPunct="1">
              <a:spcBef>
                <a:spcPts val="479"/>
              </a:spcBef>
              <a:spcAft>
                <a:spcPts val="0"/>
              </a:spcAft>
              <a:buNone/>
            </a:pPr>
            <a:endParaRPr lang="en-US" sz="2000"/>
          </a:p>
          <a:p>
            <a:pPr lvl="0" hangingPunct="1">
              <a:spcBef>
                <a:spcPts val="479"/>
              </a:spcBef>
              <a:spcAft>
                <a:spcPts val="0"/>
              </a:spcAft>
              <a:buNone/>
            </a:pPr>
            <a:endParaRPr lang="en-US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9C0E1D-E549-2A2D-9F27-13A01E6D3BEB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F825DF31-BDDB-4887-A513-B1EB5937DEE9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14/05/2025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623F6-C721-5822-84E7-E6450B536A3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390E66AF-B987-4226-AB6F-6D2BEED72B87}" type="slidenum">
              <a:rPr lang="en-GB" sz="1200">
                <a:solidFill>
                  <a:srgbClr val="000000"/>
                </a:solidFill>
                <a:latin typeface="Myriad Pro" pitchFamily="18"/>
                <a:cs typeface="Tahoma" pitchFamily="2"/>
              </a:rPr>
              <a:t>2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Attendance polic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10FF-941E-3CE8-BE91-138861F6E84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lvl="0"/>
            <a:r>
              <a:rPr lang="en-US" b="1"/>
              <a:t>Attendance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494A8-37AF-50E4-F7A4-9F611A7D8DE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5038560" cy="3988800"/>
          </a:xfrm>
        </p:spPr>
        <p:txBody>
          <a:bodyPr/>
          <a:lstStyle/>
          <a:p>
            <a:pPr lvl="0">
              <a:lnSpc>
                <a:spcPct val="90000"/>
              </a:lnSpc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000" b="1"/>
              <a:t>LATE:</a:t>
            </a:r>
          </a:p>
          <a:p>
            <a:pPr lvl="1">
              <a:lnSpc>
                <a:spcPct val="90000"/>
              </a:lnSpc>
              <a:spcBef>
                <a:spcPts val="420"/>
              </a:spcBef>
              <a:spcAft>
                <a:spcPts val="0"/>
              </a:spcAft>
              <a:buFont typeface="Wingdings"/>
              <a:buChar char="§"/>
            </a:pPr>
            <a:r>
              <a:rPr lang="en-US" sz="2000"/>
              <a:t>Arriving between 10 to 40 minutes after the beginning of their class/session.</a:t>
            </a:r>
          </a:p>
          <a:p>
            <a:pPr lvl="1">
              <a:lnSpc>
                <a:spcPct val="90000"/>
              </a:lnSpc>
              <a:spcBef>
                <a:spcPts val="420"/>
              </a:spcBef>
              <a:spcAft>
                <a:spcPts val="0"/>
              </a:spcAft>
              <a:buFont typeface="Wingdings"/>
              <a:buChar char="§"/>
            </a:pPr>
            <a:r>
              <a:rPr lang="en-US" sz="2000"/>
              <a:t>Leaving a class between 10 to 40 minutes before the end of their class/session</a:t>
            </a:r>
          </a:p>
          <a:p>
            <a:pPr lvl="0">
              <a:lnSpc>
                <a:spcPct val="90000"/>
              </a:lnSpc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000" b="1"/>
              <a:t>ABSENT:</a:t>
            </a:r>
          </a:p>
          <a:p>
            <a:pPr lvl="1">
              <a:lnSpc>
                <a:spcPct val="90000"/>
              </a:lnSpc>
              <a:spcBef>
                <a:spcPts val="420"/>
              </a:spcBef>
              <a:spcAft>
                <a:spcPts val="0"/>
              </a:spcAft>
              <a:buFont typeface="Wingdings"/>
              <a:buChar char="§"/>
            </a:pPr>
            <a:r>
              <a:rPr lang="en-US" sz="2000"/>
              <a:t>Arriving later than 40 minutes after the beginning of their class.</a:t>
            </a:r>
          </a:p>
          <a:p>
            <a:pPr lvl="1">
              <a:lnSpc>
                <a:spcPct val="90000"/>
              </a:lnSpc>
              <a:spcBef>
                <a:spcPts val="420"/>
              </a:spcBef>
              <a:spcAft>
                <a:spcPts val="0"/>
              </a:spcAft>
              <a:buFont typeface="Wingdings"/>
              <a:buChar char="§"/>
            </a:pPr>
            <a:r>
              <a:rPr lang="en-US" sz="2000"/>
              <a:t>Leaving prior to 40 minutes before the end of their class.</a:t>
            </a:r>
          </a:p>
          <a:p>
            <a:pPr lvl="0">
              <a:lnSpc>
                <a:spcPct val="90000"/>
              </a:lnSpc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000"/>
              <a:t>Two late marks will be treated as an ABSENT mark.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015C517A-56E4-A497-A799-C91CB0A7EA7D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496120" y="1785960"/>
            <a:ext cx="3285360" cy="328536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85A0674-EC49-8918-2B15-D9FA90FBF507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ctr" anchorCtr="0">
            <a:noAutofit/>
          </a:bodyPr>
          <a:lstStyle/>
          <a:p>
            <a:pPr lvl="0">
              <a:lnSpc>
                <a:spcPct val="90000"/>
              </a:lnSpc>
              <a:spcAft>
                <a:spcPts val="601"/>
              </a:spcAft>
            </a:pPr>
            <a:fld id="{D34B5284-AB40-41C3-BD13-E5614660573F}" type="datetime1">
              <a:rPr lang="en-GB" sz="90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>
                <a:lnSpc>
                  <a:spcPct val="90000"/>
                </a:lnSpc>
                <a:spcAft>
                  <a:spcPts val="601"/>
                </a:spcAft>
              </a:pPr>
              <a:t>14/05/2025</a:t>
            </a:fld>
            <a:endParaRPr lang="en-GB" sz="9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C6FFBFC1-2BDC-1090-9A9A-777DAE36CD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ctr" anchorCtr="0">
            <a:noAutofit/>
          </a:bodyPr>
          <a:lstStyle/>
          <a:p>
            <a:pPr lvl="0">
              <a:spcAft>
                <a:spcPts val="601"/>
              </a:spcAft>
            </a:pPr>
            <a:fld id="{8B094014-7698-4866-8597-A3E9EA410C6E}" type="slidenum">
              <a:rPr lang="en-GB" sz="1200">
                <a:solidFill>
                  <a:srgbClr val="000000"/>
                </a:solidFill>
                <a:latin typeface="Myriad Pro" pitchFamily="18"/>
                <a:cs typeface="Tahoma" pitchFamily="2"/>
              </a:rPr>
              <a:t>3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Aim(s) &amp; Learning Outcomes of the Modu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F53BF-CEFD-AC55-1862-74E6FAABEC36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/>
              <a:t>Aim(s) &amp; Learning Outcomes of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B71ED-756D-9EBE-7663-ED69E448F5D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686440" cy="3916080"/>
          </a:xfrm>
        </p:spPr>
        <p:txBody>
          <a:bodyPr/>
          <a:lstStyle/>
          <a:p>
            <a:pPr lvl="0" hangingPunct="1">
              <a:spcBef>
                <a:spcPts val="601"/>
              </a:spcBef>
              <a:spcAft>
                <a:spcPts val="0"/>
              </a:spcAft>
              <a:buNone/>
            </a:pPr>
            <a:r>
              <a:rPr lang="en-US" sz="2000" b="1">
                <a:cs typeface="Times New Roman" pitchFamily="18"/>
              </a:rPr>
              <a:t>AIM(S):</a:t>
            </a:r>
          </a:p>
          <a:p>
            <a:pPr lvl="0" hangingPunct="1">
              <a:spcBef>
                <a:spcPts val="601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000">
                <a:cs typeface="Times New Roman" pitchFamily="18"/>
              </a:rPr>
              <a:t>To familiarise students with core concepts and processes related to management and organisation studies.</a:t>
            </a:r>
          </a:p>
          <a:p>
            <a:pPr lvl="0" algn="just" hangingPunct="1">
              <a:spcBef>
                <a:spcPts val="1199"/>
              </a:spcBef>
              <a:spcAft>
                <a:spcPts val="0"/>
              </a:spcAft>
              <a:buNone/>
            </a:pPr>
            <a:endParaRPr lang="en-US" sz="2000" b="1">
              <a:cs typeface="Times New Roman" pitchFamily="18"/>
            </a:endParaRPr>
          </a:p>
          <a:p>
            <a:pPr lvl="0" algn="just" hangingPunct="1">
              <a:spcBef>
                <a:spcPts val="1199"/>
              </a:spcBef>
              <a:spcAft>
                <a:spcPts val="0"/>
              </a:spcAft>
              <a:buNone/>
            </a:pPr>
            <a:r>
              <a:rPr lang="en-US" sz="2000" b="1">
                <a:cs typeface="Times New Roman" pitchFamily="18"/>
              </a:rPr>
              <a:t>LEARNING OUTCOMES:</a:t>
            </a:r>
          </a:p>
          <a:p>
            <a:pPr lvl="0" algn="just">
              <a:lnSpc>
                <a:spcPct val="115000"/>
              </a:lnSpc>
              <a:spcAft>
                <a:spcPts val="0"/>
              </a:spcAft>
              <a:buFont typeface="Arial" pitchFamily="32"/>
              <a:buChar char="•"/>
            </a:pPr>
            <a:r>
              <a:rPr lang="en-US" sz="2000">
                <a:cs typeface="Times New Roman" pitchFamily="18"/>
              </a:rPr>
              <a:t>Students can discuss the relationship between structure, culture, and organisational performance;</a:t>
            </a:r>
          </a:p>
          <a:p>
            <a:pPr lvl="0" algn="just">
              <a:lnSpc>
                <a:spcPct val="115000"/>
              </a:lnSpc>
              <a:spcAft>
                <a:spcPts val="0"/>
              </a:spcAft>
              <a:buFont typeface="Arial" pitchFamily="32"/>
              <a:buChar char="•"/>
            </a:pPr>
            <a:r>
              <a:rPr lang="en-US" sz="2000">
                <a:cs typeface="Times New Roman" pitchFamily="18"/>
              </a:rPr>
              <a:t>Student can identify the essential nature of managerial work and the role of leadership.</a:t>
            </a:r>
          </a:p>
          <a:p>
            <a:pPr lvl="0" algn="just" hangingPunct="1">
              <a:lnSpc>
                <a:spcPct val="115000"/>
              </a:lnSpc>
              <a:spcBef>
                <a:spcPts val="1199"/>
              </a:spcBef>
              <a:spcAft>
                <a:spcPts val="0"/>
              </a:spcAft>
              <a:buNone/>
            </a:pPr>
            <a:endParaRPr lang="en-US" sz="2000">
              <a:cs typeface="Times New Roman" pitchFamily="18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0C977F-AD54-1077-49A8-B2D176CB928B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7F3273E3-964B-49DB-9949-33EFDF3BC43B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14/05/2025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5DAE77-5ED5-CA5D-0B66-DC6ACC23E55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DFEEABD5-A9F6-4A50-A958-87A2F9BDDD74}" type="slidenum">
              <a:rPr lang="en-GB" sz="1200">
                <a:solidFill>
                  <a:srgbClr val="000000"/>
                </a:solidFill>
                <a:latin typeface="Myriad Pro" pitchFamily="18"/>
                <a:cs typeface="Tahoma" pitchFamily="2"/>
              </a:rPr>
              <a:t>4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Indicative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C492F-D5CA-42C8-8DF7-64403DE10E96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/>
              <a:t>Indicative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C8EC6-8614-13A1-3FB8-BC7C471F631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240" cy="3916080"/>
          </a:xfrm>
        </p:spPr>
        <p:txBody>
          <a:bodyPr/>
          <a:lstStyle/>
          <a:p>
            <a:pPr lvl="0" algn="just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/>
              <a:t>An assessment of the general principles of organization design, structure, and culture, illustrated through practical examples and applications.</a:t>
            </a:r>
          </a:p>
          <a:p>
            <a:pPr lvl="0" algn="just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/>
              <a:t>A focus on managerial activities, behaviours, and actions.</a:t>
            </a:r>
          </a:p>
          <a:p>
            <a:pPr lvl="0" algn="just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/>
              <a:t>Theories of leadership and role of a leader within organisation.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4D03F-1AA0-2BEA-321E-A9F4BCE4B0DD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93B73F68-A135-4996-A75B-9D4F1D128B36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14/05/2025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F7DE06-8357-95DB-1AA5-0DF0C2DD46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1B0F700C-0958-48FC-8DD1-CB83303C7820}" type="slidenum">
              <a:rPr lang="en-GB" sz="1200">
                <a:solidFill>
                  <a:srgbClr val="000000"/>
                </a:solidFill>
                <a:latin typeface="Myriad Pro" pitchFamily="18"/>
                <a:cs typeface="Tahoma" pitchFamily="2"/>
              </a:rPr>
              <a:t>5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tudying ti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67934-CBEA-4B34-F0DD-D4A93A9BED3B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/>
              <a:t>Studying time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915079C-4C6A-4135-3539-C8AC47C00CCD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53B5E923-DD0D-4FDE-A6FB-1E1A53DFDE2F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14/05/2025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E43BA21F-B125-3F42-43C0-6149865C13D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6E39C6AC-DD54-4D72-AD37-CE8BC4EE952E}" type="slidenum">
              <a:rPr lang="en-GB" sz="1200">
                <a:solidFill>
                  <a:srgbClr val="000000"/>
                </a:solidFill>
                <a:latin typeface="Myriad Pro" pitchFamily="18"/>
                <a:cs typeface="Tahoma" pitchFamily="2"/>
              </a:rPr>
              <a:t>6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32F9ED6-F6CB-7607-B0AF-07ED10A053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0539833"/>
              </p:ext>
            </p:extLst>
          </p:nvPr>
        </p:nvGraphicFramePr>
        <p:xfrm>
          <a:off x="736559" y="1738800"/>
          <a:ext cx="7756920" cy="3503520"/>
        </p:xfrm>
        <a:graphic>
          <a:graphicData uri="http://schemas.openxmlformats.org/drawingml/2006/table">
            <a:tbl>
              <a:tblPr/>
              <a:tblGrid>
                <a:gridCol w="4102200">
                  <a:extLst>
                    <a:ext uri="{9D8B030D-6E8A-4147-A177-3AD203B41FA5}">
                      <a16:colId xmlns:a16="http://schemas.microsoft.com/office/drawing/2014/main" val="4288522257"/>
                    </a:ext>
                  </a:extLst>
                </a:gridCol>
                <a:gridCol w="1749240">
                  <a:extLst>
                    <a:ext uri="{9D8B030D-6E8A-4147-A177-3AD203B41FA5}">
                      <a16:colId xmlns:a16="http://schemas.microsoft.com/office/drawing/2014/main" val="761857577"/>
                    </a:ext>
                  </a:extLst>
                </a:gridCol>
                <a:gridCol w="1905480">
                  <a:extLst>
                    <a:ext uri="{9D8B030D-6E8A-4147-A177-3AD203B41FA5}">
                      <a16:colId xmlns:a16="http://schemas.microsoft.com/office/drawing/2014/main" val="2998980319"/>
                    </a:ext>
                  </a:extLst>
                </a:gridCol>
              </a:tblGrid>
              <a:tr h="1131120"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Hours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278067"/>
                  </a:ext>
                </a:extLst>
              </a:tr>
              <a:tr h="592920"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Scheduled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25%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2705081"/>
                  </a:ext>
                </a:extLst>
              </a:tr>
              <a:tr h="592920"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Independent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75%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2511227"/>
                  </a:ext>
                </a:extLst>
              </a:tr>
              <a:tr h="592920"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821755"/>
                  </a:ext>
                </a:extLst>
              </a:tr>
              <a:tr h="593640"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2400" b="0" i="0" u="none" strike="noStrike" kern="1200" spc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494279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Assessm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F850E-DF16-D44F-BA3C-671545510CDB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2FED0-9026-156B-2BE6-6389BF58D66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240" cy="4319640"/>
          </a:xfrm>
        </p:spPr>
        <p:txBody>
          <a:bodyPr/>
          <a:lstStyle/>
          <a:p>
            <a:pPr lvl="0" algn="just">
              <a:spcBef>
                <a:spcPts val="479"/>
              </a:spcBef>
              <a:spcAft>
                <a:spcPts val="0"/>
              </a:spcAft>
              <a:buNone/>
            </a:pPr>
            <a:r>
              <a:rPr lang="en-US" sz="2800"/>
              <a:t>Two assessments components:</a:t>
            </a:r>
          </a:p>
          <a:p>
            <a:pPr lvl="0" algn="just">
              <a:spcBef>
                <a:spcPts val="479"/>
              </a:spcBef>
              <a:spcAft>
                <a:spcPts val="0"/>
              </a:spcAft>
              <a:buNone/>
            </a:pPr>
            <a:endParaRPr lang="en-US" sz="2000" b="1"/>
          </a:p>
          <a:p>
            <a:pPr lvl="0" algn="just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000" b="1"/>
              <a:t>Assessment Component 1 – Practical</a:t>
            </a:r>
          </a:p>
          <a:p>
            <a:pPr lvl="0" algn="just">
              <a:spcBef>
                <a:spcPts val="479"/>
              </a:spcBef>
              <a:spcAft>
                <a:spcPts val="0"/>
              </a:spcAft>
              <a:buNone/>
            </a:pPr>
            <a:endParaRPr lang="en-US" sz="2000" b="1"/>
          </a:p>
          <a:p>
            <a:pPr lvl="0" algn="just">
              <a:spcBef>
                <a:spcPts val="479"/>
              </a:spcBef>
              <a:spcAft>
                <a:spcPts val="0"/>
              </a:spcAft>
              <a:buNone/>
            </a:pPr>
            <a:endParaRPr lang="en-US" sz="2000" b="1"/>
          </a:p>
          <a:p>
            <a:pPr lvl="0" algn="just">
              <a:spcBef>
                <a:spcPts val="479"/>
              </a:spcBef>
              <a:spcAft>
                <a:spcPts val="0"/>
              </a:spcAft>
              <a:buNone/>
            </a:pPr>
            <a:endParaRPr lang="en-US" sz="2000" b="1"/>
          </a:p>
          <a:p>
            <a:pPr lvl="0" algn="just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000" b="1"/>
              <a:t>Assessment Component 2 – Coursework</a:t>
            </a:r>
          </a:p>
          <a:p>
            <a:pPr lvl="0">
              <a:buNone/>
            </a:pPr>
            <a:endParaRPr lang="en-US" b="1"/>
          </a:p>
          <a:p>
            <a:pPr lvl="0">
              <a:buNone/>
            </a:pPr>
            <a:endParaRPr lang="en-US" b="1"/>
          </a:p>
          <a:p>
            <a:pPr marL="343080" lvl="0">
              <a:buNone/>
            </a:pPr>
            <a:r>
              <a:rPr lang="en-US" sz="1600" b="1"/>
              <a:t>(Details of assessments components and tasks will be discussed in week 2)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None/>
            </a:pPr>
            <a:endParaRPr lang="en-US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30E5B5-1D38-F46C-6B9F-8C435B518A43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91545EEC-1CF0-4135-BE0F-0332ED9677BD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14/05/2025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1020FB-D12F-DB60-CEAF-BB6BF86194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317B0C05-7A50-4724-8AD0-7A6AE83FFD64}" type="slidenum">
              <a:rPr lang="en-GB" sz="1200">
                <a:solidFill>
                  <a:srgbClr val="000000"/>
                </a:solidFill>
                <a:latin typeface="Myriad Pro" pitchFamily="18"/>
                <a:cs typeface="Tahoma" pitchFamily="2"/>
              </a:rPr>
              <a:t>7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EA4BA74-0CC4-6268-23CD-8C271323412C}"/>
              </a:ext>
            </a:extLst>
          </p:cNvPr>
          <p:cNvGraphicFramePr>
            <a:graphicFrameLocks noGrp="1"/>
          </p:cNvGraphicFramePr>
          <p:nvPr/>
        </p:nvGraphicFramePr>
        <p:xfrm>
          <a:off x="457200" y="2865960"/>
          <a:ext cx="7641720" cy="1016280"/>
        </p:xfrm>
        <a:graphic>
          <a:graphicData uri="http://schemas.openxmlformats.org/drawingml/2006/table">
            <a:tbl>
              <a:tblPr/>
              <a:tblGrid>
                <a:gridCol w="2547360">
                  <a:extLst>
                    <a:ext uri="{9D8B030D-6E8A-4147-A177-3AD203B41FA5}">
                      <a16:colId xmlns:a16="http://schemas.microsoft.com/office/drawing/2014/main" val="2297855275"/>
                    </a:ext>
                  </a:extLst>
                </a:gridCol>
                <a:gridCol w="2547360">
                  <a:extLst>
                    <a:ext uri="{9D8B030D-6E8A-4147-A177-3AD203B41FA5}">
                      <a16:colId xmlns:a16="http://schemas.microsoft.com/office/drawing/2014/main" val="4090177531"/>
                    </a:ext>
                  </a:extLst>
                </a:gridCol>
                <a:gridCol w="2547000">
                  <a:extLst>
                    <a:ext uri="{9D8B030D-6E8A-4147-A177-3AD203B41FA5}">
                      <a16:colId xmlns:a16="http://schemas.microsoft.com/office/drawing/2014/main" val="1509871804"/>
                    </a:ext>
                  </a:extLst>
                </a:gridCol>
              </a:tblGrid>
              <a:tr h="394560">
                <a:tc>
                  <a:txBody>
                    <a:bodyPr/>
                    <a:lstStyle/>
                    <a:p>
                      <a:pPr marL="0" marR="0" lvl="0" indent="0" algn="ctr" rtl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1" i="0" u="none" strike="noStrike" kern="1200" spc="0">
                          <a:ln>
                            <a:noFill/>
                          </a:ln>
                          <a:solidFill>
                            <a:srgbClr val="FFFFFF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Mode 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FFFFFF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FFFFFF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Weighting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4156732"/>
                  </a:ext>
                </a:extLst>
              </a:tr>
              <a:tr h="621720">
                <a:tc>
                  <a:txBody>
                    <a:bodyPr/>
                    <a:lstStyle/>
                    <a:p>
                      <a:pPr marL="0" marR="0" lvl="0" indent="0" algn="ctr" rtl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Individual 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5-7 minutes per person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5426764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70897DC-9E43-AD6E-41FF-6D2B7C0C61E8}"/>
              </a:ext>
            </a:extLst>
          </p:cNvPr>
          <p:cNvGraphicFramePr>
            <a:graphicFrameLocks noGrp="1"/>
          </p:cNvGraphicFramePr>
          <p:nvPr/>
        </p:nvGraphicFramePr>
        <p:xfrm>
          <a:off x="455760" y="4323240"/>
          <a:ext cx="7643520" cy="833760"/>
        </p:xfrm>
        <a:graphic>
          <a:graphicData uri="http://schemas.openxmlformats.org/drawingml/2006/table">
            <a:tbl>
              <a:tblPr/>
              <a:tblGrid>
                <a:gridCol w="2547720">
                  <a:extLst>
                    <a:ext uri="{9D8B030D-6E8A-4147-A177-3AD203B41FA5}">
                      <a16:colId xmlns:a16="http://schemas.microsoft.com/office/drawing/2014/main" val="670458709"/>
                    </a:ext>
                  </a:extLst>
                </a:gridCol>
                <a:gridCol w="2547720">
                  <a:extLst>
                    <a:ext uri="{9D8B030D-6E8A-4147-A177-3AD203B41FA5}">
                      <a16:colId xmlns:a16="http://schemas.microsoft.com/office/drawing/2014/main" val="3247005605"/>
                    </a:ext>
                  </a:extLst>
                </a:gridCol>
                <a:gridCol w="2548080">
                  <a:extLst>
                    <a:ext uri="{9D8B030D-6E8A-4147-A177-3AD203B41FA5}">
                      <a16:colId xmlns:a16="http://schemas.microsoft.com/office/drawing/2014/main" val="1438554766"/>
                    </a:ext>
                  </a:extLst>
                </a:gridCol>
              </a:tblGrid>
              <a:tr h="395280">
                <a:tc>
                  <a:txBody>
                    <a:bodyPr/>
                    <a:lstStyle/>
                    <a:p>
                      <a:pPr marL="0" marR="0" lvl="0" indent="0" algn="ctr" rtl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1" i="0" u="none" strike="noStrike" kern="1200" spc="0">
                          <a:ln>
                            <a:noFill/>
                          </a:ln>
                          <a:solidFill>
                            <a:srgbClr val="FFFFFF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Mode 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FFFFFF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FFFFFF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Weighting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4886029"/>
                  </a:ext>
                </a:extLst>
              </a:tr>
              <a:tr h="438480">
                <a:tc>
                  <a:txBody>
                    <a:bodyPr/>
                    <a:lstStyle/>
                    <a:p>
                      <a:pPr marL="0" marR="0" lvl="0" indent="0" algn="ctr" rtl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Individual report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1500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86746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Reading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798FA-CAA5-6CE3-BB5D-1CF8261856B9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>
                <a:cs typeface="Arial" pitchFamily="34"/>
              </a:rPr>
              <a:t>Reading list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42ADB37-3B65-0DBC-ADBF-2FF052D41323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C8B4177E-E963-4881-9FEF-3103214186C3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14/05/2025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E8869B6D-F84F-87FC-3559-313429CB4F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CA92C58A-3B4F-47A0-9CA9-CA9C754D028E}" type="slidenum">
              <a:rPr lang="en-GB" sz="1200">
                <a:solidFill>
                  <a:srgbClr val="000000"/>
                </a:solidFill>
                <a:latin typeface="Myriad Pro" pitchFamily="18"/>
                <a:cs typeface="Tahoma" pitchFamily="2"/>
              </a:rPr>
              <a:t>8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3F7D43A-B01D-0C83-1DE0-AED7E48BE63E}"/>
              </a:ext>
            </a:extLst>
          </p:cNvPr>
          <p:cNvGraphicFramePr>
            <a:graphicFrameLocks noGrp="1"/>
          </p:cNvGraphicFramePr>
          <p:nvPr/>
        </p:nvGraphicFramePr>
        <p:xfrm>
          <a:off x="335160" y="1170360"/>
          <a:ext cx="8503560" cy="4707302"/>
        </p:xfrm>
        <a:graphic>
          <a:graphicData uri="http://schemas.openxmlformats.org/drawingml/2006/table">
            <a:tbl>
              <a:tblPr/>
              <a:tblGrid>
                <a:gridCol w="1551960">
                  <a:extLst>
                    <a:ext uri="{9D8B030D-6E8A-4147-A177-3AD203B41FA5}">
                      <a16:colId xmlns:a16="http://schemas.microsoft.com/office/drawing/2014/main" val="54577239"/>
                    </a:ext>
                  </a:extLst>
                </a:gridCol>
                <a:gridCol w="6951600">
                  <a:extLst>
                    <a:ext uri="{9D8B030D-6E8A-4147-A177-3AD203B41FA5}">
                      <a16:colId xmlns:a16="http://schemas.microsoft.com/office/drawing/2014/main" val="740500292"/>
                    </a:ext>
                  </a:extLst>
                </a:gridCol>
              </a:tblGrid>
              <a:tr h="558720"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FFFFFF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Classification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44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FFFFFF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Reading List entry – all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9480057"/>
                  </a:ext>
                </a:extLst>
              </a:tr>
              <a:tr h="542520"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FFFFFF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Essential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rtl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Calibri" pitchFamily="1"/>
                          <a:cs typeface="Arial" pitchFamily="2"/>
                        </a:rPr>
                        <a:t>Mullins, L. J. and McLean, J.E. (2019) </a:t>
                      </a:r>
                      <a:r>
                        <a:rPr lang="en-GB" sz="1800" b="0" i="1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Calibri" pitchFamily="1"/>
                          <a:cs typeface="Arial" pitchFamily="2"/>
                        </a:rPr>
                        <a:t>Organisational behaviour in the workplace</a:t>
                      </a: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Calibri" pitchFamily="1"/>
                          <a:cs typeface="Arial" pitchFamily="2"/>
                        </a:rPr>
                        <a:t>. 12th edn. Harlow: Pearson Education Limited.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1203408"/>
                  </a:ext>
                </a:extLst>
              </a:tr>
              <a:tr h="558720"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FFFFFF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Essential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44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Huczynski, A. and Buchanan, D.A. (2019) Organizational behaviour. 10th ed. Harlow: Pearson.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1914466"/>
                  </a:ext>
                </a:extLst>
              </a:tr>
              <a:tr h="558720"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FFFFFF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Further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44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Robbins, S., and Coulter, M. (2021) Management, Global Edition. 15th ed. London: Pearson.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9670451"/>
                  </a:ext>
                </a:extLst>
              </a:tr>
              <a:tr h="532080"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FFFFFF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Further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440" marR="0" lvl="0" indent="-6120" algn="just" rtl="0" hangingPunct="1">
                        <a:lnSpc>
                          <a:spcPct val="97000"/>
                        </a:lnSpc>
                        <a:spcBef>
                          <a:spcPts val="0"/>
                        </a:spcBef>
                        <a:spcAft>
                          <a:spcPts val="111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Cole, G.A &amp; Kelly, P. (2020) Management Theory &amp; Practice. 9th ed. Andover: Cengage Learning.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7172177"/>
                  </a:ext>
                </a:extLst>
              </a:tr>
              <a:tr h="558720"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FFFFFF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Further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44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Edwards, W. (1954) ‘The theory of decision making’, Psychological bulletin, 51(4), p. 380 - 417.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0519224"/>
                  </a:ext>
                </a:extLst>
              </a:tr>
              <a:tr h="805680">
                <a:tc>
                  <a:txBody>
                    <a:bodyPr/>
                    <a:lstStyle/>
                    <a:p>
                      <a:pPr marL="6480" marR="0" lvl="0" indent="-6120" algn="l" rtl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FFFFFF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Further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440" marR="0" lvl="0" indent="-6120" algn="l" rtl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26"/>
                        </a:spcAft>
                        <a:buNone/>
                        <a:tabLst/>
                      </a:pPr>
                      <a:r>
                        <a:rPr lang="en-GB" sz="1800" b="0" i="0" u="none" strike="noStrike" kern="1200" spc="0">
                          <a:ln>
                            <a:noFill/>
                          </a:ln>
                          <a:solidFill>
                            <a:srgbClr val="000000"/>
                          </a:solidFill>
                          <a:latin typeface="Myriad Pro" pitchFamily="18"/>
                          <a:ea typeface="Microsoft YaHei" pitchFamily="2"/>
                          <a:cs typeface="Arial" pitchFamily="2"/>
                        </a:rPr>
                        <a:t>Buchanan, L. and O’Connell, A. (2006) ‘A brief history of decision making,’ Harvard business review, 84(1), p.32. United States: Harvard Business School Press.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7585675"/>
                  </a:ext>
                </a:extLst>
              </a:tr>
            </a:tbl>
          </a:graphicData>
        </a:graphic>
      </p:graphicFrame>
      <p:sp>
        <p:nvSpPr>
          <p:cNvPr id="6" name="TextBox 2">
            <a:extLst>
              <a:ext uri="{FF2B5EF4-FFF2-40B4-BE49-F238E27FC236}">
                <a16:creationId xmlns:a16="http://schemas.microsoft.com/office/drawing/2014/main" id="{B8154143-9124-9FA6-0FE8-E887CB8C20B1}"/>
              </a:ext>
            </a:extLst>
          </p:cNvPr>
          <p:cNvSpPr/>
          <p:nvPr/>
        </p:nvSpPr>
        <p:spPr>
          <a:xfrm>
            <a:off x="597960" y="5080320"/>
            <a:ext cx="7936199" cy="395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0000" tIns="45000" rIns="90000" bIns="4500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/>
            </a:pPr>
            <a:r>
              <a:rPr lang="en-GB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Myriad Pro" pitchFamily="18"/>
                <a:ea typeface="Microsoft YaHei" pitchFamily="2"/>
                <a:cs typeface="Arial" pitchFamily="2"/>
              </a:rPr>
              <a:t>All is available on UWTSD electronic library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odule webs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B0DFC-EC6C-16A2-3384-11CA1720C197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/>
              <a:t>Module website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9D62E-94D6-6465-90FF-20C6E3798FA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240" cy="3916080"/>
          </a:xfrm>
        </p:spPr>
        <p:txBody>
          <a:bodyPr/>
          <a:lstStyle/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3200" dirty="0">
                <a:hlinkClick r:id="rId3"/>
              </a:rPr>
              <a:t>https://moodle.uwtsd.ac.uk/course/view.php?id=11957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E2952F-9C75-637B-DCDA-4485EF12B454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15018583-538B-4799-89AA-86EA6BBF5A28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14/05/2025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131DC5-0CC3-B63D-B5DD-3F581D97FB6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B7DDCE32-A64B-4689-9A25-B5001486A037}" type="slidenum">
              <a:rPr lang="en-GB" sz="1200">
                <a:solidFill>
                  <a:srgbClr val="000000"/>
                </a:solidFill>
                <a:latin typeface="Myriad Pro" pitchFamily="18"/>
                <a:cs typeface="Tahoma" pitchFamily="2"/>
              </a:rPr>
              <a:t>9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Learning practi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8FA7B-95C4-D36B-8CFE-C971F17533F4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/>
              <a:t>Learning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6D708-3148-3A19-4DA5-F8D65DD2285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240" cy="3916080"/>
          </a:xfrm>
        </p:spPr>
        <p:txBody>
          <a:bodyPr/>
          <a:lstStyle/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/>
              <a:t>Take notes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/>
              <a:t>Draw concept map/mind map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/>
              <a:t>Do homework – homework is provided at the last few slides. Make sure to complete them before the next session.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/>
              <a:t>Ask questions!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/>
              <a:t>Put the phones away!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None/>
            </a:pPr>
            <a:endParaRPr lang="en-US"/>
          </a:p>
          <a:p>
            <a:pPr lvl="0">
              <a:spcBef>
                <a:spcPts val="479"/>
              </a:spcBef>
              <a:spcAft>
                <a:spcPts val="0"/>
              </a:spcAft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AE9BC4-D2BE-4F7B-855C-4C3DF81F4787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45C9BF2A-9E8D-4577-B8B1-CD19C858EC88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14/05/2025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2CFEFC-2A61-24B7-A4FA-A24F2D8BD6D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C8BBA25D-B0B7-43BA-B2AF-92C2E61A8153}" type="slidenum">
              <a:rPr lang="en-GB" sz="1200">
                <a:solidFill>
                  <a:srgbClr val="000000"/>
                </a:solidFill>
                <a:latin typeface="Myriad Pro" pitchFamily="18"/>
                <a:cs typeface="Tahoma" pitchFamily="2"/>
              </a:rPr>
              <a:t>10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Learning practi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41765-5FAA-F0F2-870A-9469490A0E2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/>
              <a:t>Learning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EB1D9-4B3E-2EFF-B058-5DB9D92ADD5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240" cy="3916080"/>
          </a:xfrm>
        </p:spPr>
        <p:txBody>
          <a:bodyPr/>
          <a:lstStyle/>
          <a:p>
            <a:pPr lvl="0">
              <a:spcBef>
                <a:spcPts val="479"/>
              </a:spcBef>
              <a:spcAft>
                <a:spcPts val="0"/>
              </a:spcAft>
              <a:buNone/>
            </a:pPr>
            <a:r>
              <a:rPr lang="en-US" sz="2000"/>
              <a:t>Good websites to watch: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000"/>
              <a:t>The library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000"/>
              <a:t>Google scholars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000"/>
              <a:t>Investopedia.com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000"/>
              <a:t>Businessinsider.com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000"/>
              <a:t>Reputable business periodical newspapers (Wall Street Journal, Bloomberg Businessweek, Fortune, Fast Company, Forbes, Financial Times, Harvard Business Review, etc.) – get in the habit of reading at least one of them. Sign up to follow a few of these publications on X (Twitter) or other social media platforms.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0DC750-C225-1213-1D21-32AC22BD94D0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51190CDC-C775-4D3E-A4B2-0721A5E657E9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14/05/2025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4D04EA-FD3A-EF47-CEFD-BB836A85E5D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3CCE3C54-427A-4964-A124-91C99E22C444}" type="slidenum">
              <a:rPr lang="en-GB" sz="1200">
                <a:solidFill>
                  <a:srgbClr val="000000"/>
                </a:solidFill>
                <a:latin typeface="Myriad Pro" pitchFamily="18"/>
                <a:cs typeface="Tahoma" pitchFamily="2"/>
              </a:rPr>
              <a:t>11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Referen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C5516-FAB0-0712-5F03-2E38148444AA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C00B3-5849-1D26-7CDA-5665B5C6412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240" cy="3916080"/>
          </a:xfrm>
        </p:spPr>
        <p:txBody>
          <a:bodyPr/>
          <a:lstStyle/>
          <a:p>
            <a:pPr lvl="0" algn="just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000"/>
              <a:t>Mullins, L. J. and McLean, J.E. (2019) </a:t>
            </a:r>
            <a:r>
              <a:rPr lang="en-US" sz="2000" i="1"/>
              <a:t>Organisational behaviour in the workplace</a:t>
            </a:r>
            <a:r>
              <a:rPr lang="en-US" sz="2000"/>
              <a:t>. 12th edn. Harlow: Pearson Education Limited.</a:t>
            </a:r>
          </a:p>
          <a:p>
            <a:pPr lvl="0" algn="just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000"/>
              <a:t>Huczynski, A. and Buchanan, D.A. (2019) </a:t>
            </a:r>
            <a:r>
              <a:rPr lang="en-US" sz="2000" i="1"/>
              <a:t>Organizational behaviour</a:t>
            </a:r>
            <a:r>
              <a:rPr lang="en-US" sz="2000"/>
              <a:t>. 10th edn. Harlow: Pearson</a:t>
            </a:r>
          </a:p>
          <a:p>
            <a:pPr lvl="0" algn="just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000"/>
              <a:t>Robbins, S. and Coulter, M. (2021) </a:t>
            </a:r>
            <a:r>
              <a:rPr lang="en-US" sz="2000" i="1"/>
              <a:t>Management, Global Edition</a:t>
            </a:r>
            <a:r>
              <a:rPr lang="en-US" sz="2000"/>
              <a:t>. 15th edn. Pearson.</a:t>
            </a:r>
          </a:p>
          <a:p>
            <a:pPr lvl="0" algn="just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000"/>
              <a:t>Cole, G. A. and Kelly, P. (2020) </a:t>
            </a:r>
            <a:r>
              <a:rPr lang="en-US" sz="2000" i="1"/>
              <a:t>Management theory and practice</a:t>
            </a:r>
            <a:r>
              <a:rPr lang="en-US" sz="2000"/>
              <a:t>. 9th edn. Hampshire: Cengage Learning EMEA.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7AE356-D591-B657-5138-034AA2A1E059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0055DC91-8D17-4B19-893C-98E2236CD49A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14/05/2025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6E3E22-EFDD-B5FE-CF44-98C5A4AF8CD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8527D0E6-BC20-42E1-BFDF-412A3A9F60A9}" type="slidenum">
              <a:t>12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A545041F-9AEE-4FBD-1302-4FCDAFE0948C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0" y="58680"/>
            <a:ext cx="9143640" cy="56448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60EB1A32-5C8E-36EF-9141-F34EB56283C7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4712DA9B-5A22-41DB-BEE9-27BE6B4EAB2E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14/05/2025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F2AB414-CB8C-3E15-0ADB-3896B65113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8E85BE50-C7C1-4F59-855F-46CC0753A250}" type="slidenum">
              <a:t>13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peech Bubble: Oval 5">
            <a:extLst>
              <a:ext uri="{FF2B5EF4-FFF2-40B4-BE49-F238E27FC236}">
                <a16:creationId xmlns:a16="http://schemas.microsoft.com/office/drawing/2014/main" id="{95A0B6B4-D09E-FAA4-AFCD-76E13DC8A363}"/>
              </a:ext>
            </a:extLst>
          </p:cNvPr>
          <p:cNvSpPr/>
          <p:nvPr/>
        </p:nvSpPr>
        <p:spPr>
          <a:xfrm>
            <a:off x="5435640" y="907919"/>
            <a:ext cx="3312720" cy="1972800"/>
          </a:xfrm>
          <a:custGeom>
            <a:avLst>
              <a:gd name="f0" fmla="val 1350"/>
              <a:gd name="f1" fmla="val 2592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*/ 5419351 1 1725033"/>
              <a:gd name="f9" fmla="val -2147483647"/>
              <a:gd name="f10" fmla="val 2147483647"/>
              <a:gd name="f11" fmla="min 0 21600"/>
              <a:gd name="f12" fmla="max 0 21600"/>
              <a:gd name="f13" fmla="+- 0 0 0"/>
              <a:gd name="f14" fmla="*/ f6 1 21600"/>
              <a:gd name="f15" fmla="*/ f7 1 21600"/>
              <a:gd name="f16" fmla="*/ f8 1 180"/>
              <a:gd name="f17" fmla="pin -2147483647 f0 2147483647"/>
              <a:gd name="f18" fmla="pin -2147483647 f1 2147483647"/>
              <a:gd name="f19" fmla="+- f12 0 f11"/>
              <a:gd name="f20" fmla="*/ f13 f3 1"/>
              <a:gd name="f21" fmla="+- f17 0 10800"/>
              <a:gd name="f22" fmla="+- f18 0 10800"/>
              <a:gd name="f23" fmla="*/ f17 f14 1"/>
              <a:gd name="f24" fmla="*/ f18 f15 1"/>
              <a:gd name="f25" fmla="*/ 3200 f14 1"/>
              <a:gd name="f26" fmla="*/ 18400 f14 1"/>
              <a:gd name="f27" fmla="*/ 18400 f15 1"/>
              <a:gd name="f28" fmla="*/ 3200 f15 1"/>
              <a:gd name="f29" fmla="*/ f19 1 2"/>
              <a:gd name="f30" fmla="*/ 10800 f14 1"/>
              <a:gd name="f31" fmla="*/ 0 f15 1"/>
              <a:gd name="f32" fmla="*/ f20 1 f5"/>
              <a:gd name="f33" fmla="*/ 3160 f14 1"/>
              <a:gd name="f34" fmla="*/ 3160 f15 1"/>
              <a:gd name="f35" fmla="*/ 0 f14 1"/>
              <a:gd name="f36" fmla="*/ 10800 f15 1"/>
              <a:gd name="f37" fmla="*/ 18440 f15 1"/>
              <a:gd name="f38" fmla="*/ 21600 f15 1"/>
              <a:gd name="f39" fmla="*/ 18440 f14 1"/>
              <a:gd name="f40" fmla="*/ 21600 f14 1"/>
              <a:gd name="f41" fmla="*/ f21 f21 1"/>
              <a:gd name="f42" fmla="*/ f22 f22 1"/>
              <a:gd name="f43" fmla="+- 0 0 f22"/>
              <a:gd name="f44" fmla="+- 0 0 f21"/>
              <a:gd name="f45" fmla="+- f11 f29 0"/>
              <a:gd name="f46" fmla="*/ f29 f29 1"/>
              <a:gd name="f47" fmla="+- f32 0 f4"/>
              <a:gd name="f48" fmla="+- f41 f42 0"/>
              <a:gd name="f49" fmla="at2 f43 f44"/>
              <a:gd name="f50" fmla="sqrt f48"/>
              <a:gd name="f51" fmla="+- f49 f4 0"/>
              <a:gd name="f52" fmla="+- f50 0 10800"/>
              <a:gd name="f53" fmla="*/ f51 f8 1"/>
              <a:gd name="f54" fmla="*/ f53 1 f3"/>
              <a:gd name="f55" fmla="+- 0 0 f54"/>
              <a:gd name="f56" fmla="val f55"/>
              <a:gd name="f57" fmla="*/ f56 1 f16"/>
              <a:gd name="f58" fmla="+- f57 0 10"/>
              <a:gd name="f59" fmla="+- f57 10 0"/>
              <a:gd name="f60" fmla="*/ f57 f16 1"/>
              <a:gd name="f61" fmla="+- 0 0 f60"/>
              <a:gd name="f62" fmla="*/ f58 f16 1"/>
              <a:gd name="f63" fmla="*/ f59 f16 1"/>
              <a:gd name="f64" fmla="*/ f61 f3 1"/>
              <a:gd name="f65" fmla="+- 0 0 f62"/>
              <a:gd name="f66" fmla="+- 0 0 f63"/>
              <a:gd name="f67" fmla="*/ f64 1 f8"/>
              <a:gd name="f68" fmla="*/ f65 f3 1"/>
              <a:gd name="f69" fmla="*/ f66 f3 1"/>
              <a:gd name="f70" fmla="+- f67 0 f4"/>
              <a:gd name="f71" fmla="*/ f68 1 f8"/>
              <a:gd name="f72" fmla="*/ f69 1 f8"/>
              <a:gd name="f73" fmla="sin 1 f70"/>
              <a:gd name="f74" fmla="cos 1 f70"/>
              <a:gd name="f75" fmla="+- f71 0 f4"/>
              <a:gd name="f76" fmla="+- f72 0 f4"/>
              <a:gd name="f77" fmla="+- 0 0 f73"/>
              <a:gd name="f78" fmla="+- 0 0 f74"/>
              <a:gd name="f79" fmla="sin 1 f75"/>
              <a:gd name="f80" fmla="cos 1 f75"/>
              <a:gd name="f81" fmla="sin 1 f76"/>
              <a:gd name="f82" fmla="cos 1 f76"/>
              <a:gd name="f83" fmla="*/ 10800 f77 1"/>
              <a:gd name="f84" fmla="*/ 10800 f78 1"/>
              <a:gd name="f85" fmla="+- 0 0 f79"/>
              <a:gd name="f86" fmla="+- 0 0 f80"/>
              <a:gd name="f87" fmla="+- 0 0 f81"/>
              <a:gd name="f88" fmla="+- 0 0 f82"/>
              <a:gd name="f89" fmla="+- f83 10800 0"/>
              <a:gd name="f90" fmla="+- f84 10800 0"/>
              <a:gd name="f91" fmla="*/ 10800 f85 1"/>
              <a:gd name="f92" fmla="*/ 10800 f86 1"/>
              <a:gd name="f93" fmla="*/ 10800 f87 1"/>
              <a:gd name="f94" fmla="*/ 10800 f88 1"/>
              <a:gd name="f95" fmla="?: f52 f17 f89"/>
              <a:gd name="f96" fmla="?: f52 f18 f90"/>
              <a:gd name="f97" fmla="+- f91 10800 0"/>
              <a:gd name="f98" fmla="+- f92 10800 0"/>
              <a:gd name="f99" fmla="+- f93 10800 0"/>
              <a:gd name="f100" fmla="+- f94 10800 0"/>
              <a:gd name="f101" fmla="+- f99 0 f45"/>
              <a:gd name="f102" fmla="+- f100 0 f45"/>
              <a:gd name="f103" fmla="+- f97 0 f45"/>
              <a:gd name="f104" fmla="+- f98 0 f45"/>
              <a:gd name="f105" fmla="*/ f95 f14 1"/>
              <a:gd name="f106" fmla="*/ f96 f15 1"/>
              <a:gd name="f107" fmla="at2 f101 f102"/>
              <a:gd name="f108" fmla="at2 f103 f104"/>
              <a:gd name="f109" fmla="+- f107 f4 0"/>
              <a:gd name="f110" fmla="+- f108 f4 0"/>
              <a:gd name="f111" fmla="*/ f109 f8 1"/>
              <a:gd name="f112" fmla="*/ f110 f8 1"/>
              <a:gd name="f113" fmla="*/ f111 1 f3"/>
              <a:gd name="f114" fmla="*/ f112 1 f3"/>
              <a:gd name="f115" fmla="+- 0 0 f113"/>
              <a:gd name="f116" fmla="+- 0 0 f114"/>
              <a:gd name="f117" fmla="+- 0 0 f115"/>
              <a:gd name="f118" fmla="+- 0 0 f116"/>
              <a:gd name="f119" fmla="*/ f117 f3 1"/>
              <a:gd name="f120" fmla="*/ f118 f3 1"/>
              <a:gd name="f121" fmla="*/ f119 1 f8"/>
              <a:gd name="f122" fmla="*/ f120 1 f8"/>
              <a:gd name="f123" fmla="+- f121 0 f4"/>
              <a:gd name="f124" fmla="+- f122 0 f4"/>
              <a:gd name="f125" fmla="cos 1 f123"/>
              <a:gd name="f126" fmla="sin 1 f123"/>
              <a:gd name="f127" fmla="+- f124 0 f123"/>
              <a:gd name="f128" fmla="+- 0 0 f125"/>
              <a:gd name="f129" fmla="+- 0 0 f126"/>
              <a:gd name="f130" fmla="+- f127 f2 0"/>
              <a:gd name="f131" fmla="*/ f29 f128 1"/>
              <a:gd name="f132" fmla="*/ f29 f129 1"/>
              <a:gd name="f133" fmla="?: f127 f127 f130"/>
              <a:gd name="f134" fmla="*/ f131 f131 1"/>
              <a:gd name="f135" fmla="*/ f132 f132 1"/>
              <a:gd name="f136" fmla="+- f134 f135 0"/>
              <a:gd name="f137" fmla="sqrt f136"/>
              <a:gd name="f138" fmla="*/ f46 1 f137"/>
              <a:gd name="f139" fmla="*/ f128 f138 1"/>
              <a:gd name="f140" fmla="*/ f129 f138 1"/>
              <a:gd name="f141" fmla="+- f45 0 f139"/>
              <a:gd name="f142" fmla="+- f45 0 f140"/>
            </a:gdLst>
            <a:ahLst>
              <a:ahXY gdRefX="f0" minX="f9" maxX="f10" gdRefY="f1" minY="f9" maxY="f10">
                <a:pos x="f23" y="f2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30" y="f31"/>
              </a:cxn>
              <a:cxn ang="f47">
                <a:pos x="f33" y="f34"/>
              </a:cxn>
              <a:cxn ang="f47">
                <a:pos x="f35" y="f36"/>
              </a:cxn>
              <a:cxn ang="f47">
                <a:pos x="f33" y="f37"/>
              </a:cxn>
              <a:cxn ang="f47">
                <a:pos x="f30" y="f38"/>
              </a:cxn>
              <a:cxn ang="f47">
                <a:pos x="f39" y="f37"/>
              </a:cxn>
              <a:cxn ang="f47">
                <a:pos x="f40" y="f36"/>
              </a:cxn>
              <a:cxn ang="f47">
                <a:pos x="f39" y="f34"/>
              </a:cxn>
              <a:cxn ang="f47">
                <a:pos x="f105" y="f106"/>
              </a:cxn>
            </a:cxnLst>
            <a:rect l="f25" t="f28" r="f26" b="f27"/>
            <a:pathLst>
              <a:path w="21600" h="21600">
                <a:moveTo>
                  <a:pt x="f141" y="f142"/>
                </a:moveTo>
                <a:arcTo wR="f29" hR="f29" stAng="f123" swAng="f133"/>
                <a:lnTo>
                  <a:pt x="f95" y="f96"/>
                </a:lnTo>
                <a:close/>
              </a:path>
            </a:pathLst>
          </a:custGeom>
          <a:solidFill>
            <a:srgbClr val="FCD5B5"/>
          </a:solidFill>
          <a:ln w="25560">
            <a:solidFill>
              <a:srgbClr val="0082B1"/>
            </a:solidFill>
            <a:prstDash val="solid"/>
          </a:ln>
        </p:spPr>
        <p:txBody>
          <a:bodyPr vert="horz" wrap="square" lIns="90000" tIns="45000" rIns="90000" bIns="45000" anchor="ctr" anchorCtr="0" compatLnSpc="0">
            <a:no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/>
            </a:pPr>
            <a:r>
              <a:rPr lang="en-GB" sz="2400" b="1" i="0" u="none" strike="noStrike" kern="1200" spc="0">
                <a:ln>
                  <a:noFill/>
                </a:ln>
                <a:solidFill>
                  <a:srgbClr val="FFFFFF"/>
                </a:solidFill>
                <a:latin typeface="Myriad Pro" pitchFamily="18"/>
                <a:ea typeface="Microsoft YaHei" pitchFamily="2"/>
                <a:cs typeface="Arial" pitchFamily="2"/>
              </a:rPr>
              <a:t>I have a question…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Defaul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995</Words>
  <Application>Microsoft Office PowerPoint</Application>
  <PresentationFormat>On-screen Show (4:3)</PresentationFormat>
  <Paragraphs>171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Myriad Pro</vt:lpstr>
      <vt:lpstr>StarSymbol</vt:lpstr>
      <vt:lpstr>Aharoni</vt:lpstr>
      <vt:lpstr>Arial</vt:lpstr>
      <vt:lpstr>Calibri</vt:lpstr>
      <vt:lpstr>Times New Roman</vt:lpstr>
      <vt:lpstr>Wingdings</vt:lpstr>
      <vt:lpstr>Default</vt:lpstr>
      <vt:lpstr>Default 1</vt:lpstr>
      <vt:lpstr>Default 2</vt:lpstr>
      <vt:lpstr>LCBB4009</vt:lpstr>
      <vt:lpstr>Lesson Aims</vt:lpstr>
      <vt:lpstr>Attendance policy</vt:lpstr>
      <vt:lpstr>Aim(s) &amp; Learning Outcomes of the Module</vt:lpstr>
      <vt:lpstr>Indicative Contents</vt:lpstr>
      <vt:lpstr>Studying time</vt:lpstr>
      <vt:lpstr>Assessments</vt:lpstr>
      <vt:lpstr>Reading list</vt:lpstr>
      <vt:lpstr>Module website</vt:lpstr>
      <vt:lpstr>Learning practices</vt:lpstr>
      <vt:lpstr>Learning practices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LCBB4009</dc:title>
  <cp:lastModifiedBy>Fatima Hashmi</cp:lastModifiedBy>
  <cp:revision>2</cp:revision>
  <dcterms:modified xsi:type="dcterms:W3CDTF">2025-05-14T09:20:33Z</dcterms:modified>
</cp:coreProperties>
</file>