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FF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6" d="100"/>
          <a:sy n="76" d="100"/>
        </p:scale>
        <p:origin x="72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1301180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2737065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2187235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5BA6F5-B425-400D-A630-D7E185EF4077}"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48204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5BA6F5-B425-400D-A630-D7E185EF4077}" type="datetimeFigureOut">
              <a:rPr lang="en-US" smtClean="0"/>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778150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5BA6F5-B425-400D-A630-D7E185EF4077}" type="datetimeFigureOut">
              <a:rPr lang="en-US" smtClean="0"/>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3691487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5BA6F5-B425-400D-A630-D7E185EF4077}" type="datetimeFigureOut">
              <a:rPr lang="en-US" smtClean="0"/>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1762859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AF5BA6F5-B425-400D-A630-D7E185EF4077}"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3229446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AF5BA6F5-B425-400D-A630-D7E185EF4077}"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3580329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3053212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BA6F5-B425-400D-A630-D7E185EF4077}"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AEDE0-FA30-4C62-BBD3-4F534BCB3EEF}" type="slidenum">
              <a:rPr lang="en-US" smtClean="0"/>
              <a:t>‹#›</a:t>
            </a:fld>
            <a:endParaRPr lang="en-US"/>
          </a:p>
        </p:txBody>
      </p:sp>
    </p:spTree>
    <p:extLst>
      <p:ext uri="{BB962C8B-B14F-4D97-AF65-F5344CB8AC3E}">
        <p14:creationId xmlns:p14="http://schemas.microsoft.com/office/powerpoint/2010/main" val="1093182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AF5BA6F5-B425-400D-A630-D7E185EF4077}" type="datetimeFigureOut">
              <a:rPr lang="en-US" smtClean="0"/>
              <a:t>3/7/2026</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93BAEDE0-FA30-4C62-BBD3-4F534BCB3EEF}" type="slidenum">
              <a:rPr lang="en-US" smtClean="0"/>
              <a:t>‹#›</a:t>
            </a:fld>
            <a:endParaRPr lang="en-US"/>
          </a:p>
        </p:txBody>
      </p:sp>
    </p:spTree>
    <p:extLst>
      <p:ext uri="{BB962C8B-B14F-4D97-AF65-F5344CB8AC3E}">
        <p14:creationId xmlns:p14="http://schemas.microsoft.com/office/powerpoint/2010/main" val="30880012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13040"/>
            <a:ext cx="12801600" cy="9643044"/>
          </a:xfrm>
        </p:spPr>
        <p:txBody>
          <a:bodyPr>
            <a:normAutofit/>
          </a:bodyPr>
          <a:lstStyle/>
          <a:p>
            <a:pPr>
              <a:lnSpc>
                <a:spcPct val="100000"/>
              </a:lnSpc>
              <a:spcBef>
                <a:spcPts val="0"/>
              </a:spcBef>
            </a:pPr>
            <a:r>
              <a:rPr lang="en-US" sz="1400" b="1" dirty="0">
                <a:highlight>
                  <a:srgbClr val="00FF00"/>
                </a:highlight>
                <a:latin typeface="Times New Roman" panose="02020603050405020304" pitchFamily="18" charset="0"/>
                <a:cs typeface="Times New Roman" panose="02020603050405020304" pitchFamily="18" charset="0"/>
              </a:rPr>
              <a:t>“Risk Factors and Management Strategies for Chronic Kidney Disease (CKD) Among the UK Adult Population (18 and Older): A Systematic Review”</a:t>
            </a:r>
            <a:endParaRPr lang="en-US" sz="1600" b="1" dirty="0">
              <a:highlight>
                <a:srgbClr val="00FF00"/>
              </a:highlight>
              <a:latin typeface="Times New Roman" panose="02020603050405020304" pitchFamily="18" charset="0"/>
              <a:cs typeface="Times New Roman" panose="02020603050405020304" pitchFamily="18" charset="0"/>
            </a:endParaRPr>
          </a:p>
          <a:p>
            <a:pPr algn="l">
              <a:spcBef>
                <a:spcPts val="0"/>
              </a:spcBef>
            </a:pPr>
            <a:r>
              <a:rPr lang="en-US" sz="1200" b="1" dirty="0">
                <a:latin typeface="Times New Roman" panose="02020603050405020304" pitchFamily="18" charset="0"/>
                <a:cs typeface="Times New Roman" panose="02020603050405020304" pitchFamily="18" charset="0"/>
              </a:rPr>
              <a:t>Student Name:  </a:t>
            </a:r>
            <a:r>
              <a:rPr lang="en-US" sz="1200" dirty="0">
                <a:latin typeface="Times New Roman" panose="02020603050405020304" pitchFamily="18" charset="0"/>
                <a:cs typeface="Times New Roman" panose="02020603050405020304" pitchFamily="18" charset="0"/>
              </a:rPr>
              <a:t>Md. </a:t>
            </a:r>
            <a:r>
              <a:rPr lang="en-US" sz="1200" dirty="0" err="1">
                <a:latin typeface="Times New Roman" panose="02020603050405020304" pitchFamily="18" charset="0"/>
                <a:cs typeface="Times New Roman" panose="02020603050405020304" pitchFamily="18" charset="0"/>
              </a:rPr>
              <a:t>Sakyf</a:t>
            </a:r>
            <a:r>
              <a:rPr lang="en-US" sz="1200" dirty="0">
                <a:latin typeface="Times New Roman" panose="02020603050405020304" pitchFamily="18" charset="0"/>
                <a:cs typeface="Times New Roman" panose="02020603050405020304" pitchFamily="18" charset="0"/>
              </a:rPr>
              <a:t> Jawad  </a:t>
            </a:r>
            <a:r>
              <a:rPr lang="en-US" sz="1200" b="1" dirty="0">
                <a:latin typeface="Times New Roman" panose="02020603050405020304" pitchFamily="18" charset="0"/>
                <a:cs typeface="Times New Roman" panose="02020603050405020304" pitchFamily="18" charset="0"/>
              </a:rPr>
              <a:t>Student ID: 2</a:t>
            </a:r>
            <a:r>
              <a:rPr lang="en-US" sz="1200" dirty="0">
                <a:latin typeface="Times New Roman" panose="02020603050405020304" pitchFamily="18" charset="0"/>
                <a:cs typeface="Times New Roman" panose="02020603050405020304" pitchFamily="18" charset="0"/>
              </a:rPr>
              <a:t>435265</a:t>
            </a:r>
            <a:r>
              <a:rPr lang="en-US" sz="1200" b="1" dirty="0">
                <a:latin typeface="Times New Roman" panose="02020603050405020304" pitchFamily="18" charset="0"/>
                <a:cs typeface="Times New Roman" panose="02020603050405020304" pitchFamily="18" charset="0"/>
              </a:rPr>
              <a:t>  Supervisor: </a:t>
            </a:r>
            <a:r>
              <a:rPr lang="en-US" sz="1200" dirty="0" err="1">
                <a:latin typeface="Times New Roman" panose="02020603050405020304" pitchFamily="18" charset="0"/>
                <a:cs typeface="Times New Roman" panose="02020603050405020304" pitchFamily="18" charset="0"/>
              </a:rPr>
              <a:t>Oluwadamilola</a:t>
            </a:r>
            <a:r>
              <a:rPr lang="en-US" sz="1200" dirty="0">
                <a:latin typeface="Times New Roman" panose="02020603050405020304" pitchFamily="18" charset="0"/>
                <a:cs typeface="Times New Roman" panose="02020603050405020304" pitchFamily="18" charset="0"/>
              </a:rPr>
              <a:t> Tayo</a:t>
            </a:r>
            <a:r>
              <a:rPr lang="en-US" sz="1200" b="1"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 </a:t>
            </a:r>
            <a:r>
              <a:rPr lang="en-US" sz="1200" b="1" dirty="0" err="1">
                <a:latin typeface="Times New Roman" panose="02020603050405020304" pitchFamily="18" charset="0"/>
                <a:cs typeface="Times New Roman" panose="02020603050405020304" pitchFamily="18" charset="0"/>
              </a:rPr>
              <a:t>Programme</a:t>
            </a:r>
            <a:r>
              <a:rPr lang="en-US" sz="1200" b="1"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MSc Public Health and Social Care in Practice</a:t>
            </a:r>
            <a:r>
              <a:rPr lang="en-US" sz="1200" b="1" dirty="0">
                <a:latin typeface="Times New Roman" panose="02020603050405020304" pitchFamily="18" charset="0"/>
                <a:cs typeface="Times New Roman" panose="02020603050405020304" pitchFamily="18" charset="0"/>
              </a:rPr>
              <a:t> Module Name &amp; Code : </a:t>
            </a:r>
            <a:r>
              <a:rPr lang="en-US" sz="1200" dirty="0">
                <a:latin typeface="Times New Roman" panose="02020603050405020304" pitchFamily="18" charset="0"/>
                <a:cs typeface="Times New Roman" panose="02020603050405020304" pitchFamily="18" charset="0"/>
              </a:rPr>
              <a:t>Practice-Based Research, LCHS 7008 </a:t>
            </a:r>
            <a:r>
              <a:rPr lang="en-US" sz="1800" b="1" dirty="0">
                <a:latin typeface="Times New Roman" panose="02020603050405020304" pitchFamily="18" charset="0"/>
                <a:cs typeface="Times New Roman" panose="02020603050405020304" pitchFamily="18" charset="0"/>
              </a:rPr>
              <a:t>                     </a:t>
            </a:r>
          </a:p>
        </p:txBody>
      </p:sp>
      <p:sp>
        <p:nvSpPr>
          <p:cNvPr id="5" name="Rectangle 4"/>
          <p:cNvSpPr/>
          <p:nvPr/>
        </p:nvSpPr>
        <p:spPr>
          <a:xfrm>
            <a:off x="-2" y="693375"/>
            <a:ext cx="5545125" cy="3484341"/>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sz="1600" b="1" dirty="0">
                <a:solidFill>
                  <a:schemeClr val="tx1"/>
                </a:solidFill>
                <a:latin typeface="Times New Roman" panose="02020603050405020304" pitchFamily="18" charset="0"/>
                <a:cs typeface="Times New Roman" panose="02020603050405020304" pitchFamily="18" charset="0"/>
              </a:rPr>
              <a:t>Prevalence</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As of 2023-2024, 7.2 million UK adults aged 16+ have CKD, representing over 10% of the population. By 2033, population ageing will increase this to 7.6 million (</a:t>
            </a:r>
            <a:r>
              <a:rPr lang="en-US" altLang="en-US" sz="1150" dirty="0" err="1">
                <a:solidFill>
                  <a:schemeClr val="tx1"/>
                </a:solidFill>
                <a:latin typeface="Times New Roman" panose="02020603050405020304" pitchFamily="18" charset="0"/>
                <a:cs typeface="Times New Roman" panose="02020603050405020304" pitchFamily="18" charset="0"/>
              </a:rPr>
              <a:t>Agathangelou</a:t>
            </a:r>
            <a:r>
              <a:rPr lang="en-US" altLang="en-US" sz="1150" dirty="0">
                <a:solidFill>
                  <a:schemeClr val="tx1"/>
                </a:solidFill>
                <a:latin typeface="Times New Roman" panose="02020603050405020304" pitchFamily="18" charset="0"/>
                <a:cs typeface="Times New Roman" panose="02020603050405020304" pitchFamily="18" charset="0"/>
              </a:rPr>
              <a:t> et al., 2025).</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In England, approximately 22% of adults aged 35 and older (about 1 in 5) have chronic kidney disease (CKD) stages 1-5, based on 2021-2022 data (</a:t>
            </a:r>
            <a:r>
              <a:rPr lang="en-US" altLang="en-US" sz="1150" dirty="0" err="1">
                <a:solidFill>
                  <a:schemeClr val="tx1"/>
                </a:solidFill>
                <a:latin typeface="Times New Roman" panose="02020603050405020304" pitchFamily="18" charset="0"/>
                <a:cs typeface="Times New Roman" panose="02020603050405020304" pitchFamily="18" charset="0"/>
              </a:rPr>
              <a:t>Agathangelou</a:t>
            </a:r>
            <a:r>
              <a:rPr lang="en-US" altLang="en-US" sz="1150" dirty="0">
                <a:solidFill>
                  <a:schemeClr val="tx1"/>
                </a:solidFill>
                <a:latin typeface="Times New Roman" panose="02020603050405020304" pitchFamily="18" charset="0"/>
                <a:cs typeface="Times New Roman" panose="02020603050405020304" pitchFamily="18" charset="0"/>
              </a:rPr>
              <a:t> et al., 2023).</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2% of adults aged 35 and over reported that they had been told by a doctor that they had kidney disease, with the highest prevalence among adults aged 75 and over (5%) (</a:t>
            </a:r>
            <a:r>
              <a:rPr lang="en-US" altLang="en-US" sz="1150" dirty="0" err="1">
                <a:solidFill>
                  <a:schemeClr val="tx1"/>
                </a:solidFill>
                <a:latin typeface="Times New Roman" panose="02020603050405020304" pitchFamily="18" charset="0"/>
                <a:cs typeface="Times New Roman" panose="02020603050405020304" pitchFamily="18" charset="0"/>
              </a:rPr>
              <a:t>Chesnaye</a:t>
            </a:r>
            <a:r>
              <a:rPr lang="en-US" altLang="en-US" sz="1150" dirty="0">
                <a:solidFill>
                  <a:schemeClr val="tx1"/>
                </a:solidFill>
                <a:latin typeface="Times New Roman" panose="02020603050405020304" pitchFamily="18" charset="0"/>
                <a:cs typeface="Times New Roman" panose="02020603050405020304" pitchFamily="18" charset="0"/>
              </a:rPr>
              <a:t> et al., 2024); (Bhandari et al., 2025).</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Among adults aged 35 and over with chronic kidney disease based on eGFR and urine albumin levels, 1% with stage 1 to 2 and 13% with stages 3 to 5 reported having doctor-diagnosed kidney disease (Forbes et al., 2024; </a:t>
            </a:r>
            <a:r>
              <a:rPr lang="en-US" altLang="en-US" sz="1150" dirty="0" err="1">
                <a:solidFill>
                  <a:schemeClr val="tx1"/>
                </a:solidFill>
                <a:latin typeface="Times New Roman" panose="02020603050405020304" pitchFamily="18" charset="0"/>
                <a:cs typeface="Times New Roman" panose="02020603050405020304" pitchFamily="18" charset="0"/>
              </a:rPr>
              <a:t>Fotini</a:t>
            </a:r>
            <a:r>
              <a:rPr lang="en-US" altLang="en-US" sz="1150" dirty="0">
                <a:solidFill>
                  <a:schemeClr val="tx1"/>
                </a:solidFill>
                <a:latin typeface="Times New Roman" panose="02020603050405020304" pitchFamily="18" charset="0"/>
                <a:cs typeface="Times New Roman" panose="02020603050405020304" pitchFamily="18" charset="0"/>
              </a:rPr>
              <a:t> </a:t>
            </a:r>
            <a:r>
              <a:rPr lang="en-US" altLang="en-US" sz="1150" dirty="0" err="1">
                <a:solidFill>
                  <a:schemeClr val="tx1"/>
                </a:solidFill>
                <a:latin typeface="Times New Roman" panose="02020603050405020304" pitchFamily="18" charset="0"/>
                <a:cs typeface="Times New Roman" panose="02020603050405020304" pitchFamily="18" charset="0"/>
              </a:rPr>
              <a:t>Iatridi</a:t>
            </a:r>
            <a:r>
              <a:rPr lang="en-US" altLang="en-US" sz="1150" dirty="0">
                <a:solidFill>
                  <a:schemeClr val="tx1"/>
                </a:solidFill>
                <a:latin typeface="Times New Roman" panose="02020603050405020304" pitchFamily="18" charset="0"/>
                <a:cs typeface="Times New Roman" panose="02020603050405020304" pitchFamily="18" charset="0"/>
              </a:rPr>
              <a:t> et al., 2024).</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One in four adults living with obesity and one in five adults who were overweight, aged 35 and over had chronic kidney disease (stage 1 to 5), after accounting for age (Hawthorne et al., 2023).</a:t>
            </a:r>
          </a:p>
          <a:p>
            <a:pPr marL="171450" lvl="0" indent="-171450" algn="just" defTabSz="914400" eaLnBrk="0" fontAlgn="base" hangingPunct="0">
              <a:spcBef>
                <a:spcPct val="0"/>
              </a:spcBef>
              <a:spcAft>
                <a:spcPct val="0"/>
              </a:spcAft>
              <a:buFont typeface="Courier New" panose="02070309020205020404" pitchFamily="49" charset="0"/>
              <a:buChar char="o"/>
            </a:pPr>
            <a:r>
              <a:rPr lang="en-US" altLang="en-US" sz="1150" dirty="0">
                <a:solidFill>
                  <a:schemeClr val="tx1"/>
                </a:solidFill>
                <a:latin typeface="Times New Roman" panose="02020603050405020304" pitchFamily="18" charset="0"/>
                <a:cs typeface="Times New Roman" panose="02020603050405020304" pitchFamily="18" charset="0"/>
              </a:rPr>
              <a:t>The age-</a:t>
            </a:r>
            <a:r>
              <a:rPr lang="en-US" altLang="en-US" sz="1150" dirty="0" err="1">
                <a:solidFill>
                  <a:schemeClr val="tx1"/>
                </a:solidFill>
                <a:latin typeface="Times New Roman" panose="02020603050405020304" pitchFamily="18" charset="0"/>
                <a:cs typeface="Times New Roman" panose="02020603050405020304" pitchFamily="18" charset="0"/>
              </a:rPr>
              <a:t>standardised</a:t>
            </a:r>
            <a:r>
              <a:rPr lang="en-US" altLang="en-US" sz="1150" dirty="0">
                <a:solidFill>
                  <a:schemeClr val="tx1"/>
                </a:solidFill>
                <a:latin typeface="Times New Roman" panose="02020603050405020304" pitchFamily="18" charset="0"/>
                <a:cs typeface="Times New Roman" panose="02020603050405020304" pitchFamily="18" charset="0"/>
              </a:rPr>
              <a:t> prevalence of reporting having been tested for kidney disease varied by region. It was highest in the North East (21%) and East Midlands (20%) and lowest in the East of England (7%) (</a:t>
            </a:r>
            <a:r>
              <a:rPr lang="en-US" altLang="en-US" sz="1150" dirty="0" err="1">
                <a:solidFill>
                  <a:schemeClr val="tx1"/>
                </a:solidFill>
                <a:latin typeface="Times New Roman" panose="02020603050405020304" pitchFamily="18" charset="0"/>
                <a:cs typeface="Times New Roman" panose="02020603050405020304" pitchFamily="18" charset="0"/>
              </a:rPr>
              <a:t>Mallamaci</a:t>
            </a:r>
            <a:r>
              <a:rPr lang="en-US" altLang="en-US" sz="1150" dirty="0">
                <a:solidFill>
                  <a:schemeClr val="tx1"/>
                </a:solidFill>
                <a:latin typeface="Times New Roman" panose="02020603050405020304" pitchFamily="18" charset="0"/>
                <a:cs typeface="Times New Roman" panose="02020603050405020304" pitchFamily="18" charset="0"/>
              </a:rPr>
              <a:t> and </a:t>
            </a:r>
            <a:r>
              <a:rPr lang="en-US" altLang="en-US" sz="1150" dirty="0" err="1">
                <a:solidFill>
                  <a:schemeClr val="tx1"/>
                </a:solidFill>
                <a:latin typeface="Times New Roman" panose="02020603050405020304" pitchFamily="18" charset="0"/>
                <a:cs typeface="Times New Roman" panose="02020603050405020304" pitchFamily="18" charset="0"/>
              </a:rPr>
              <a:t>Tripepi</a:t>
            </a:r>
            <a:r>
              <a:rPr lang="en-US" altLang="en-US" sz="1150" dirty="0">
                <a:solidFill>
                  <a:schemeClr val="tx1"/>
                </a:solidFill>
                <a:latin typeface="Times New Roman" panose="02020603050405020304" pitchFamily="18" charset="0"/>
                <a:cs typeface="Times New Roman" panose="02020603050405020304" pitchFamily="18" charset="0"/>
              </a:rPr>
              <a:t>, 2024; Stewart et al., 2024).</a:t>
            </a:r>
          </a:p>
        </p:txBody>
      </p:sp>
      <p:sp>
        <p:nvSpPr>
          <p:cNvPr id="9" name="Rectangle 3"/>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p:cNvSpPr txBox="1"/>
          <p:nvPr/>
        </p:nvSpPr>
        <p:spPr>
          <a:xfrm>
            <a:off x="8019874" y="693375"/>
            <a:ext cx="4781725" cy="3323987"/>
          </a:xfrm>
          <a:prstGeom prst="rect">
            <a:avLst/>
          </a:prstGeom>
          <a:solidFill>
            <a:schemeClr val="accent4"/>
          </a:solidFill>
          <a:ln>
            <a:solidFill>
              <a:schemeClr val="tx1"/>
            </a:solidFill>
          </a:ln>
        </p:spPr>
        <p:txBody>
          <a:bodyPr wrap="square" rtlCol="0">
            <a:spAutoFit/>
          </a:bodyPr>
          <a:lstStyle/>
          <a:p>
            <a:pPr algn="just"/>
            <a:r>
              <a:rPr lang="en-US" sz="1400" b="1" dirty="0">
                <a:latin typeface="Times New Roman" panose="02020603050405020304" pitchFamily="18" charset="0"/>
                <a:cs typeface="Times New Roman" panose="02020603050405020304" pitchFamily="18" charset="0"/>
              </a:rPr>
              <a:t>Research Question</a:t>
            </a:r>
          </a:p>
          <a:p>
            <a:pPr marL="171450" indent="-171450" algn="just">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What are the key risk factors, and effective management strategies for CKD among adults (18 and Older) in the UK, based on recent evidence from peer-reviewed studies?</a:t>
            </a:r>
          </a:p>
          <a:p>
            <a:pPr algn="just"/>
            <a:r>
              <a:rPr lang="en-US" sz="1400" b="1" dirty="0">
                <a:latin typeface="Times New Roman" panose="02020603050405020304" pitchFamily="18" charset="0"/>
                <a:cs typeface="Times New Roman" panose="02020603050405020304" pitchFamily="18" charset="0"/>
              </a:rPr>
              <a:t>Research Aim</a:t>
            </a:r>
          </a:p>
          <a:p>
            <a:pPr marL="171450" indent="-171450" algn="just">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To systematically review and synthesize evidence on the risk factors and management approaches for CKD in the UK adult population (18 and Older), informing targeted public health interventions.</a:t>
            </a:r>
            <a:endParaRPr lang="en-US" sz="1200" b="1" dirty="0">
              <a:latin typeface="Times New Roman" panose="02020603050405020304" pitchFamily="18" charset="0"/>
              <a:cs typeface="Times New Roman" panose="02020603050405020304" pitchFamily="18" charset="0"/>
            </a:endParaRPr>
          </a:p>
          <a:p>
            <a:pPr algn="just"/>
            <a:r>
              <a:rPr lang="en-US" sz="1400" b="1" dirty="0">
                <a:latin typeface="Times New Roman" panose="02020603050405020304" pitchFamily="18" charset="0"/>
                <a:cs typeface="Times New Roman" panose="02020603050405020304" pitchFamily="18" charset="0"/>
              </a:rPr>
              <a:t>Research Objectives:</a:t>
            </a:r>
          </a:p>
          <a:p>
            <a:pPr marL="171450" indent="-171450" algn="just">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To examine the prevalence and distribution of chronic kidney disease (CKD) among adults aged 18 and older in the United Kingdom.</a:t>
            </a:r>
          </a:p>
          <a:p>
            <a:pPr marL="171450" indent="-171450" algn="just">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To analyze the primary risk factors (e.g., diabetes, hypertension, ethnicity) associated with CKD onset and progression in UK contexts.</a:t>
            </a:r>
          </a:p>
          <a:p>
            <a:pPr marL="171450" indent="-171450" algn="just">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To evaluate evidence-based management strategies, including pharmacological and lifestyle interventions, for improving CKD outcomes among UK adults (18 and Older).</a:t>
            </a:r>
          </a:p>
          <a:p>
            <a:pPr marL="171450" indent="-171450" algn="just">
              <a:buFont typeface="Wingdings" panose="05000000000000000000" pitchFamily="2" charset="2"/>
              <a:buChar char="v"/>
            </a:pPr>
            <a:endParaRPr lang="en-US" sz="1200" dirty="0">
              <a:latin typeface="Times New Roman" panose="02020603050405020304" pitchFamily="18" charset="0"/>
              <a:cs typeface="Times New Roman" panose="02020603050405020304" pitchFamily="18" charset="0"/>
            </a:endParaRPr>
          </a:p>
        </p:txBody>
      </p:sp>
      <p:sp>
        <p:nvSpPr>
          <p:cNvPr id="11" name="TextBox 10"/>
          <p:cNvSpPr txBox="1"/>
          <p:nvPr/>
        </p:nvSpPr>
        <p:spPr>
          <a:xfrm>
            <a:off x="-1" y="4189123"/>
            <a:ext cx="5545123" cy="3701013"/>
          </a:xfrm>
          <a:prstGeom prst="rect">
            <a:avLst/>
          </a:prstGeom>
          <a:solidFill>
            <a:schemeClr val="accent4">
              <a:lumMod val="20000"/>
              <a:lumOff val="80000"/>
            </a:schemeClr>
          </a:solidFill>
          <a:ln>
            <a:solidFill>
              <a:schemeClr val="tx1"/>
            </a:solidFill>
          </a:ln>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Rational for Research</a:t>
            </a:r>
            <a:endParaRPr lang="en-US" sz="1100" dirty="0">
              <a:latin typeface="Times New Roman" panose="02020603050405020304" pitchFamily="18" charset="0"/>
              <a:cs typeface="Times New Roman" panose="02020603050405020304" pitchFamily="18" charset="0"/>
            </a:endParaRP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Chronic kidney disease (CKD) is becoming a major public health issue in the UK, but there are gaps in the evidence on its risk factors and management in adults (</a:t>
            </a:r>
            <a:r>
              <a:rPr lang="en-US" sz="1150" dirty="0" err="1">
                <a:latin typeface="Times New Roman" panose="02020603050405020304" pitchFamily="18" charset="0"/>
                <a:cs typeface="Times New Roman" panose="02020603050405020304" pitchFamily="18" charset="0"/>
              </a:rPr>
              <a:t>Kovesdy</a:t>
            </a:r>
            <a:r>
              <a:rPr lang="en-US" sz="1150" dirty="0">
                <a:latin typeface="Times New Roman" panose="02020603050405020304" pitchFamily="18" charset="0"/>
                <a:cs typeface="Times New Roman" panose="02020603050405020304" pitchFamily="18" charset="0"/>
              </a:rPr>
              <a:t>, 2022).</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The importance of conducting this research is further emphasized by the growing burden of CKD on individuals, healthcare services, and national health expenditure.</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CKD is associated with severe complications including cardiovascular disease, kidney failure, and increased mortality (</a:t>
            </a:r>
            <a:r>
              <a:rPr lang="en-US" sz="1150" dirty="0" err="1">
                <a:latin typeface="Times New Roman" panose="02020603050405020304" pitchFamily="18" charset="0"/>
                <a:cs typeface="Times New Roman" panose="02020603050405020304" pitchFamily="18" charset="0"/>
              </a:rPr>
              <a:t>Hounkpatin</a:t>
            </a:r>
            <a:r>
              <a:rPr lang="en-US" sz="1150" dirty="0">
                <a:latin typeface="Times New Roman" panose="02020603050405020304" pitchFamily="18" charset="0"/>
                <a:cs typeface="Times New Roman" panose="02020603050405020304" pitchFamily="18" charset="0"/>
              </a:rPr>
              <a:t> et al., 2020). To prevent disease progression and improve patient outcomes, risk factors must be identified early and managed effectively.</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The urgency of this research is further emphasized by the growing economic and healthcare burden associated with CKD.</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Advanced kidney disease often requires dialysis or transplantation, both of which involve substantial costs and long-term care.</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The rising prevalence of chronic conditions such as diabetes, hypertension, and obesity in the UK has contributed to a growing population at risk of developing CKD (</a:t>
            </a:r>
            <a:r>
              <a:rPr lang="en-US" sz="1150" dirty="0" err="1">
                <a:latin typeface="Times New Roman" panose="02020603050405020304" pitchFamily="18" charset="0"/>
                <a:cs typeface="Times New Roman" panose="02020603050405020304" pitchFamily="18" charset="0"/>
              </a:rPr>
              <a:t>Maroto</a:t>
            </a:r>
            <a:r>
              <a:rPr lang="en-US" sz="1150" dirty="0">
                <a:latin typeface="Times New Roman" panose="02020603050405020304" pitchFamily="18" charset="0"/>
                <a:cs typeface="Times New Roman" panose="02020603050405020304" pitchFamily="18" charset="0"/>
              </a:rPr>
              <a:t>-Rodriguez et al., 2025).</a:t>
            </a:r>
          </a:p>
          <a:p>
            <a:pPr marL="171450" indent="-171450" algn="just">
              <a:buFont typeface="Courier New" panose="02070309020205020404" pitchFamily="49" charset="0"/>
              <a:buChar char="o"/>
            </a:pPr>
            <a:r>
              <a:rPr lang="en-US" sz="1150" dirty="0">
                <a:latin typeface="Times New Roman" panose="02020603050405020304" pitchFamily="18" charset="0"/>
                <a:cs typeface="Times New Roman" panose="02020603050405020304" pitchFamily="18" charset="0"/>
              </a:rPr>
              <a:t>Understanding how these risk factors contribute to CKD within the UK adult population is essential for designing targeted prevention strategies and improving public health interventions.</a:t>
            </a:r>
          </a:p>
        </p:txBody>
      </p:sp>
      <p:sp>
        <p:nvSpPr>
          <p:cNvPr id="2" name="Rectangle 1"/>
          <p:cNvSpPr/>
          <p:nvPr/>
        </p:nvSpPr>
        <p:spPr>
          <a:xfrm>
            <a:off x="5543199" y="6955967"/>
            <a:ext cx="7258401" cy="2904892"/>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Times New Roman" panose="02020603050405020304" pitchFamily="18" charset="0"/>
                <a:cs typeface="Times New Roman" panose="02020603050405020304" pitchFamily="18" charset="0"/>
              </a:rPr>
              <a:t>References</a:t>
            </a:r>
            <a:r>
              <a:rPr lang="en-US" sz="1050" dirty="0">
                <a:solidFill>
                  <a:schemeClr val="tx1"/>
                </a:solidFill>
                <a:latin typeface="Times New Roman" panose="02020603050405020304" pitchFamily="18" charset="0"/>
                <a:cs typeface="Times New Roman" panose="02020603050405020304" pitchFamily="18" charset="0"/>
              </a:rPr>
              <a:t> </a:t>
            </a:r>
          </a:p>
          <a:p>
            <a:pPr algn="just"/>
            <a:r>
              <a:rPr lang="en-US" sz="650" dirty="0" err="1">
                <a:solidFill>
                  <a:schemeClr val="tx1"/>
                </a:solidFill>
                <a:latin typeface="Times New Roman" panose="02020603050405020304" pitchFamily="18" charset="0"/>
                <a:cs typeface="Times New Roman" panose="02020603050405020304" pitchFamily="18" charset="0"/>
              </a:rPr>
              <a:t>Agathangelou</a:t>
            </a:r>
            <a:r>
              <a:rPr lang="en-US" sz="650" dirty="0">
                <a:solidFill>
                  <a:schemeClr val="tx1"/>
                </a:solidFill>
                <a:latin typeface="Times New Roman" panose="02020603050405020304" pitchFamily="18" charset="0"/>
                <a:cs typeface="Times New Roman" panose="02020603050405020304" pitchFamily="18" charset="0"/>
              </a:rPr>
              <a:t>, G., Gofman, L., Kulkarni, R., Jaffe, J.N., </a:t>
            </a:r>
            <a:r>
              <a:rPr lang="en-US" sz="650" dirty="0" err="1">
                <a:solidFill>
                  <a:schemeClr val="tx1"/>
                </a:solidFill>
                <a:latin typeface="Times New Roman" panose="02020603050405020304" pitchFamily="18" charset="0"/>
                <a:cs typeface="Times New Roman" panose="02020603050405020304" pitchFamily="18" charset="0"/>
              </a:rPr>
              <a:t>Farrimond</a:t>
            </a:r>
            <a:r>
              <a:rPr lang="en-US" sz="650" dirty="0">
                <a:solidFill>
                  <a:schemeClr val="tx1"/>
                </a:solidFill>
                <a:latin typeface="Times New Roman" panose="02020603050405020304" pitchFamily="18" charset="0"/>
                <a:cs typeface="Times New Roman" panose="02020603050405020304" pitchFamily="18" charset="0"/>
              </a:rPr>
              <a:t>, B. and Sharma, S. (2023). EPH96 Projected Prevalence of Acute, Chronic, and End-Stage Kidney Disease in the UK From 2023 to 2033. Value in Health, [online] 26(12), p.S220. doi: https://doi.org/10.1016/j.jval.2023.09.1138.</a:t>
            </a:r>
          </a:p>
          <a:p>
            <a:pPr algn="just"/>
            <a:r>
              <a:rPr lang="en-US" sz="650" dirty="0" err="1">
                <a:solidFill>
                  <a:schemeClr val="tx1"/>
                </a:solidFill>
                <a:latin typeface="Times New Roman" panose="02020603050405020304" pitchFamily="18" charset="0"/>
                <a:cs typeface="Times New Roman" panose="02020603050405020304" pitchFamily="18" charset="0"/>
              </a:rPr>
              <a:t>Agathangelou</a:t>
            </a:r>
            <a:r>
              <a:rPr lang="en-US" sz="650" dirty="0">
                <a:solidFill>
                  <a:schemeClr val="tx1"/>
                </a:solidFill>
                <a:latin typeface="Times New Roman" panose="02020603050405020304" pitchFamily="18" charset="0"/>
                <a:cs typeface="Times New Roman" panose="02020603050405020304" pitchFamily="18" charset="0"/>
              </a:rPr>
              <a:t>, G., Graham-Brown, M., McMahon, A.C., </a:t>
            </a:r>
            <a:r>
              <a:rPr lang="en-US" sz="650" dirty="0" err="1">
                <a:solidFill>
                  <a:schemeClr val="tx1"/>
                </a:solidFill>
                <a:latin typeface="Times New Roman" panose="02020603050405020304" pitchFamily="18" charset="0"/>
                <a:cs typeface="Times New Roman" panose="02020603050405020304" pitchFamily="18" charset="0"/>
              </a:rPr>
              <a:t>Xydopoulos</a:t>
            </a:r>
            <a:r>
              <a:rPr lang="en-US" sz="650" dirty="0">
                <a:solidFill>
                  <a:schemeClr val="tx1"/>
                </a:solidFill>
                <a:latin typeface="Times New Roman" panose="02020603050405020304" pitchFamily="18" charset="0"/>
                <a:cs typeface="Times New Roman" panose="02020603050405020304" pitchFamily="18" charset="0"/>
              </a:rPr>
              <a:t>, G., Gofman, L. and Jaffe, J. (2025). Economic Evaluation of Population-Level Chronic Kidney Disease Interventions in the UK National Health Service. Journal of Health Economics and Outcomes Research, [online] 12(1). doi: https://doi.org/10.36469/001c.134075.</a:t>
            </a:r>
          </a:p>
          <a:p>
            <a:pPr algn="just"/>
            <a:r>
              <a:rPr lang="en-US" sz="650" dirty="0">
                <a:solidFill>
                  <a:schemeClr val="tx1"/>
                </a:solidFill>
                <a:latin typeface="Times New Roman" panose="02020603050405020304" pitchFamily="18" charset="0"/>
                <a:cs typeface="Times New Roman" panose="02020603050405020304" pitchFamily="18" charset="0"/>
              </a:rPr>
              <a:t>Bhandari, S., Spencer, S., Oliveira, B., Mikhail, A., Brooks, O., Bryant, G., </a:t>
            </a:r>
            <a:r>
              <a:rPr lang="en-US" sz="650" dirty="0" err="1">
                <a:solidFill>
                  <a:schemeClr val="tx1"/>
                </a:solidFill>
                <a:latin typeface="Times New Roman" panose="02020603050405020304" pitchFamily="18" charset="0"/>
                <a:cs typeface="Times New Roman" panose="02020603050405020304" pitchFamily="18" charset="0"/>
              </a:rPr>
              <a:t>Willicombe</a:t>
            </a:r>
            <a:r>
              <a:rPr lang="en-US" sz="650" dirty="0">
                <a:solidFill>
                  <a:schemeClr val="tx1"/>
                </a:solidFill>
                <a:latin typeface="Times New Roman" panose="02020603050405020304" pitchFamily="18" charset="0"/>
                <a:cs typeface="Times New Roman" panose="02020603050405020304" pitchFamily="18" charset="0"/>
              </a:rPr>
              <a:t>, M., Baines, R., </a:t>
            </a:r>
            <a:r>
              <a:rPr lang="en-US" sz="650" dirty="0" err="1">
                <a:solidFill>
                  <a:schemeClr val="tx1"/>
                </a:solidFill>
                <a:latin typeface="Times New Roman" panose="02020603050405020304" pitchFamily="18" charset="0"/>
                <a:cs typeface="Times New Roman" panose="02020603050405020304" pitchFamily="18" charset="0"/>
              </a:rPr>
              <a:t>Alldridge</a:t>
            </a:r>
            <a:r>
              <a:rPr lang="en-US" sz="650" dirty="0">
                <a:solidFill>
                  <a:schemeClr val="tx1"/>
                </a:solidFill>
                <a:latin typeface="Times New Roman" panose="02020603050405020304" pitchFamily="18" charset="0"/>
                <a:cs typeface="Times New Roman" panose="02020603050405020304" pitchFamily="18" charset="0"/>
              </a:rPr>
              <a:t>, L. and Haslam-England, S. (2025). UK kidney association clinical practice guideline: update of </a:t>
            </a:r>
            <a:r>
              <a:rPr lang="en-US" sz="650" dirty="0" err="1">
                <a:solidFill>
                  <a:schemeClr val="tx1"/>
                </a:solidFill>
                <a:latin typeface="Times New Roman" panose="02020603050405020304" pitchFamily="18" charset="0"/>
                <a:cs typeface="Times New Roman" panose="02020603050405020304" pitchFamily="18" charset="0"/>
              </a:rPr>
              <a:t>anaemia</a:t>
            </a:r>
            <a:r>
              <a:rPr lang="en-US" sz="650" dirty="0">
                <a:solidFill>
                  <a:schemeClr val="tx1"/>
                </a:solidFill>
                <a:latin typeface="Times New Roman" panose="02020603050405020304" pitchFamily="18" charset="0"/>
                <a:cs typeface="Times New Roman" panose="02020603050405020304" pitchFamily="18" charset="0"/>
              </a:rPr>
              <a:t> of chronic kidney disease. BMC nephrology, [online] 26(1), p.193. doi: https://doi.org/10.1186/s12882-025-04115-1.</a:t>
            </a:r>
          </a:p>
          <a:p>
            <a:pPr algn="just"/>
            <a:r>
              <a:rPr lang="en-US" sz="650" dirty="0" err="1">
                <a:solidFill>
                  <a:schemeClr val="tx1"/>
                </a:solidFill>
                <a:latin typeface="Times New Roman" panose="02020603050405020304" pitchFamily="18" charset="0"/>
                <a:cs typeface="Times New Roman" panose="02020603050405020304" pitchFamily="18" charset="0"/>
              </a:rPr>
              <a:t>Chesnaye</a:t>
            </a:r>
            <a:r>
              <a:rPr lang="en-US" sz="650" dirty="0">
                <a:solidFill>
                  <a:schemeClr val="tx1"/>
                </a:solidFill>
                <a:latin typeface="Times New Roman" panose="02020603050405020304" pitchFamily="18" charset="0"/>
                <a:cs typeface="Times New Roman" panose="02020603050405020304" pitchFamily="18" charset="0"/>
              </a:rPr>
              <a:t>, N.C., Ortiz, A., Zoccali, C., </a:t>
            </a:r>
            <a:r>
              <a:rPr lang="en-US" sz="650" dirty="0" err="1">
                <a:solidFill>
                  <a:schemeClr val="tx1"/>
                </a:solidFill>
                <a:latin typeface="Times New Roman" panose="02020603050405020304" pitchFamily="18" charset="0"/>
                <a:cs typeface="Times New Roman" panose="02020603050405020304" pitchFamily="18" charset="0"/>
              </a:rPr>
              <a:t>Stel</a:t>
            </a:r>
            <a:r>
              <a:rPr lang="en-US" sz="650" dirty="0">
                <a:solidFill>
                  <a:schemeClr val="tx1"/>
                </a:solidFill>
                <a:latin typeface="Times New Roman" panose="02020603050405020304" pitchFamily="18" charset="0"/>
                <a:cs typeface="Times New Roman" panose="02020603050405020304" pitchFamily="18" charset="0"/>
              </a:rPr>
              <a:t>, V.S. and Jager, K.J. (2024). The impact of population ageing on the burden of chronic kidney disease. Nature Reviews Nephrology, [online] pp.1–17. doi: https://doi.org/10.1038/s41581-024-00863-9.</a:t>
            </a:r>
          </a:p>
          <a:p>
            <a:pPr algn="just"/>
            <a:r>
              <a:rPr lang="en-US" sz="650" dirty="0">
                <a:solidFill>
                  <a:schemeClr val="tx1"/>
                </a:solidFill>
                <a:latin typeface="Times New Roman" panose="02020603050405020304" pitchFamily="18" charset="0"/>
                <a:cs typeface="Times New Roman" panose="02020603050405020304" pitchFamily="18" charset="0"/>
              </a:rPr>
              <a:t>Digital.nhs.uk. (2025). Welcome To </a:t>
            </a:r>
            <a:r>
              <a:rPr lang="en-US" sz="650" dirty="0" err="1">
                <a:solidFill>
                  <a:schemeClr val="tx1"/>
                </a:solidFill>
                <a:latin typeface="Times New Roman" panose="02020603050405020304" pitchFamily="18" charset="0"/>
                <a:cs typeface="Times New Roman" panose="02020603050405020304" pitchFamily="18" charset="0"/>
              </a:rPr>
              <a:t>Zscaler</a:t>
            </a:r>
            <a:r>
              <a:rPr lang="en-US" sz="650" dirty="0">
                <a:solidFill>
                  <a:schemeClr val="tx1"/>
                </a:solidFill>
                <a:latin typeface="Times New Roman" panose="02020603050405020304" pitchFamily="18" charset="0"/>
                <a:cs typeface="Times New Roman" panose="02020603050405020304" pitchFamily="18" charset="0"/>
              </a:rPr>
              <a:t> Directory Authentication. [online] Available at: https://digital.nhs.uk/data-and-information/publications/statistical/health-survey-for-england/2022-part-2/kidney-disease.</a:t>
            </a:r>
          </a:p>
          <a:p>
            <a:pPr algn="just"/>
            <a:r>
              <a:rPr lang="en-US" sz="650" dirty="0">
                <a:solidFill>
                  <a:schemeClr val="tx1"/>
                </a:solidFill>
                <a:latin typeface="Times New Roman" panose="02020603050405020304" pitchFamily="18" charset="0"/>
                <a:cs typeface="Times New Roman" panose="02020603050405020304" pitchFamily="18" charset="0"/>
              </a:rPr>
              <a:t>Forbes, A.K., Hinton, W., Feher, M.D., Elson, W., Joy, M., </a:t>
            </a:r>
            <a:r>
              <a:rPr lang="en-US" sz="650" dirty="0" err="1">
                <a:solidFill>
                  <a:schemeClr val="tx1"/>
                </a:solidFill>
                <a:latin typeface="Times New Roman" panose="02020603050405020304" pitchFamily="18" charset="0"/>
                <a:cs typeface="Times New Roman" panose="02020603050405020304" pitchFamily="18" charset="0"/>
              </a:rPr>
              <a:t>Ordóñez</a:t>
            </a:r>
            <a:r>
              <a:rPr lang="en-US" sz="650" dirty="0">
                <a:solidFill>
                  <a:schemeClr val="tx1"/>
                </a:solidFill>
                <a:latin typeface="Times New Roman" panose="02020603050405020304" pitchFamily="18" charset="0"/>
                <a:cs typeface="Times New Roman" panose="02020603050405020304" pitchFamily="18" charset="0"/>
              </a:rPr>
              <a:t>-Mena, J.M., Fan, X., Cole, N.I., Banerjee, D., Suckling, R.J., Simon de Lusignan and Swift, P.A. (2024). Implementation of chronic kidney disease guidelines for sodium-glucose co-transporter-2 inhibitor use in primary care in the UK: a cross-sectional study. </a:t>
            </a:r>
            <a:r>
              <a:rPr lang="en-US" sz="650" dirty="0" err="1">
                <a:solidFill>
                  <a:schemeClr val="tx1"/>
                </a:solidFill>
                <a:latin typeface="Times New Roman" panose="02020603050405020304" pitchFamily="18" charset="0"/>
                <a:cs typeface="Times New Roman" panose="02020603050405020304" pitchFamily="18" charset="0"/>
              </a:rPr>
              <a:t>EClinicalMedicine</a:t>
            </a:r>
            <a:r>
              <a:rPr lang="en-US" sz="650" dirty="0">
                <a:solidFill>
                  <a:schemeClr val="tx1"/>
                </a:solidFill>
                <a:latin typeface="Times New Roman" panose="02020603050405020304" pitchFamily="18" charset="0"/>
                <a:cs typeface="Times New Roman" panose="02020603050405020304" pitchFamily="18" charset="0"/>
              </a:rPr>
              <a:t>, 68, pp.102426–102426. doi: https://doi.org/10.1016/j.eclinm.2024.102426.</a:t>
            </a:r>
          </a:p>
          <a:p>
            <a:pPr algn="just"/>
            <a:r>
              <a:rPr lang="en-US" sz="650" dirty="0" err="1">
                <a:solidFill>
                  <a:schemeClr val="tx1"/>
                </a:solidFill>
                <a:latin typeface="Times New Roman" panose="02020603050405020304" pitchFamily="18" charset="0"/>
                <a:cs typeface="Times New Roman" panose="02020603050405020304" pitchFamily="18" charset="0"/>
              </a:rPr>
              <a:t>Fotini</a:t>
            </a:r>
            <a:r>
              <a:rPr lang="en-US" sz="650" dirty="0">
                <a:solidFill>
                  <a:schemeClr val="tx1"/>
                </a:solidFill>
                <a:latin typeface="Times New Roman" panose="02020603050405020304" pitchFamily="18" charset="0"/>
                <a:cs typeface="Times New Roman" panose="02020603050405020304" pitchFamily="18" charset="0"/>
              </a:rPr>
              <a:t> </a:t>
            </a:r>
            <a:r>
              <a:rPr lang="en-US" sz="650" dirty="0" err="1">
                <a:solidFill>
                  <a:schemeClr val="tx1"/>
                </a:solidFill>
                <a:latin typeface="Times New Roman" panose="02020603050405020304" pitchFamily="18" charset="0"/>
                <a:cs typeface="Times New Roman" panose="02020603050405020304" pitchFamily="18" charset="0"/>
              </a:rPr>
              <a:t>Iatridi</a:t>
            </a:r>
            <a:r>
              <a:rPr lang="en-US" sz="650" dirty="0">
                <a:solidFill>
                  <a:schemeClr val="tx1"/>
                </a:solidFill>
                <a:latin typeface="Times New Roman" panose="02020603050405020304" pitchFamily="18" charset="0"/>
                <a:cs typeface="Times New Roman" panose="02020603050405020304" pitchFamily="18" charset="0"/>
              </a:rPr>
              <a:t>, Juan Jesus </a:t>
            </a:r>
            <a:r>
              <a:rPr lang="en-US" sz="650" dirty="0" err="1">
                <a:solidFill>
                  <a:schemeClr val="tx1"/>
                </a:solidFill>
                <a:latin typeface="Times New Roman" panose="02020603050405020304" pitchFamily="18" charset="0"/>
                <a:cs typeface="Times New Roman" panose="02020603050405020304" pitchFamily="18" charset="0"/>
              </a:rPr>
              <a:t>Carrero</a:t>
            </a:r>
            <a:r>
              <a:rPr lang="en-US" sz="650" dirty="0">
                <a:solidFill>
                  <a:schemeClr val="tx1"/>
                </a:solidFill>
                <a:latin typeface="Times New Roman" panose="02020603050405020304" pitchFamily="18" charset="0"/>
                <a:cs typeface="Times New Roman" panose="02020603050405020304" pitchFamily="18" charset="0"/>
              </a:rPr>
              <a:t>, Emilie </a:t>
            </a:r>
            <a:r>
              <a:rPr lang="en-US" sz="650" dirty="0" err="1">
                <a:solidFill>
                  <a:schemeClr val="tx1"/>
                </a:solidFill>
                <a:latin typeface="Times New Roman" panose="02020603050405020304" pitchFamily="18" charset="0"/>
                <a:cs typeface="Times New Roman" panose="02020603050405020304" pitchFamily="18" charset="0"/>
              </a:rPr>
              <a:t>Cornec</a:t>
            </a:r>
            <a:r>
              <a:rPr lang="en-US" sz="650" dirty="0">
                <a:solidFill>
                  <a:schemeClr val="tx1"/>
                </a:solidFill>
                <a:latin typeface="Times New Roman" panose="02020603050405020304" pitchFamily="18" charset="0"/>
                <a:cs typeface="Times New Roman" panose="02020603050405020304" pitchFamily="18" charset="0"/>
              </a:rPr>
              <a:t>-Le Gall, Mehmet </a:t>
            </a:r>
            <a:r>
              <a:rPr lang="en-US" sz="650" dirty="0" err="1">
                <a:solidFill>
                  <a:schemeClr val="tx1"/>
                </a:solidFill>
                <a:latin typeface="Times New Roman" panose="02020603050405020304" pitchFamily="18" charset="0"/>
                <a:cs typeface="Times New Roman" panose="02020603050405020304" pitchFamily="18" charset="0"/>
              </a:rPr>
              <a:t>Kanbay</a:t>
            </a:r>
            <a:r>
              <a:rPr lang="en-US" sz="650" dirty="0">
                <a:solidFill>
                  <a:schemeClr val="tx1"/>
                </a:solidFill>
                <a:latin typeface="Times New Roman" panose="02020603050405020304" pitchFamily="18" charset="0"/>
                <a:cs typeface="Times New Roman" panose="02020603050405020304" pitchFamily="18" charset="0"/>
              </a:rPr>
              <a:t>, Luyckx, V., Shroff, R. and Ferro, C.J. (2024). A commentary from the European Renal Best Practice (ERBP) on the Kidney Disease Improving Global Outcomes (KDIGO) 2024 Clinical Practice Guideline for the Evaluation and Management of Chronic Kidney Disease in children and adults. Nephrology Dialysis Transplantation. doi: https://doi.org/10.1093/ndt/gfae209.</a:t>
            </a:r>
          </a:p>
          <a:p>
            <a:pPr algn="just"/>
            <a:r>
              <a:rPr lang="en-US" sz="650" dirty="0">
                <a:solidFill>
                  <a:schemeClr val="tx1"/>
                </a:solidFill>
                <a:latin typeface="Times New Roman" panose="02020603050405020304" pitchFamily="18" charset="0"/>
                <a:cs typeface="Times New Roman" panose="02020603050405020304" pitchFamily="18" charset="0"/>
              </a:rPr>
              <a:t>Hawthorne, G., Lightfoot, C.J., Smith, A.C., Kamlesh </a:t>
            </a:r>
            <a:r>
              <a:rPr lang="en-US" sz="650" dirty="0" err="1">
                <a:solidFill>
                  <a:schemeClr val="tx1"/>
                </a:solidFill>
                <a:latin typeface="Times New Roman" panose="02020603050405020304" pitchFamily="18" charset="0"/>
                <a:cs typeface="Times New Roman" panose="02020603050405020304" pitchFamily="18" charset="0"/>
              </a:rPr>
              <a:t>Khunti</a:t>
            </a:r>
            <a:r>
              <a:rPr lang="en-US" sz="650" dirty="0">
                <a:solidFill>
                  <a:schemeClr val="tx1"/>
                </a:solidFill>
                <a:latin typeface="Times New Roman" panose="02020603050405020304" pitchFamily="18" charset="0"/>
                <a:cs typeface="Times New Roman" panose="02020603050405020304" pitchFamily="18" charset="0"/>
              </a:rPr>
              <a:t> and Wilkinson, T.J. (2023). Multimorbidity prevalence and patterns in chronic kidney disease: findings from an observational </a:t>
            </a:r>
            <a:r>
              <a:rPr lang="en-US" sz="650" dirty="0" err="1">
                <a:solidFill>
                  <a:schemeClr val="tx1"/>
                </a:solidFill>
                <a:latin typeface="Times New Roman" panose="02020603050405020304" pitchFamily="18" charset="0"/>
                <a:cs typeface="Times New Roman" panose="02020603050405020304" pitchFamily="18" charset="0"/>
              </a:rPr>
              <a:t>multicentre</a:t>
            </a:r>
            <a:r>
              <a:rPr lang="en-US" sz="650" dirty="0">
                <a:solidFill>
                  <a:schemeClr val="tx1"/>
                </a:solidFill>
                <a:latin typeface="Times New Roman" panose="02020603050405020304" pitchFamily="18" charset="0"/>
                <a:cs typeface="Times New Roman" panose="02020603050405020304" pitchFamily="18" charset="0"/>
              </a:rPr>
              <a:t> UK cohort study. International Urology and Nephrology, 55(8), pp.2047–2057. doi: https://doi.org/10.1007/s11255-023-03516-1.</a:t>
            </a:r>
          </a:p>
          <a:p>
            <a:pPr algn="just"/>
            <a:r>
              <a:rPr lang="en-US" sz="650" dirty="0" err="1">
                <a:solidFill>
                  <a:schemeClr val="tx1"/>
                </a:solidFill>
                <a:latin typeface="Times New Roman" panose="02020603050405020304" pitchFamily="18" charset="0"/>
                <a:cs typeface="Times New Roman" panose="02020603050405020304" pitchFamily="18" charset="0"/>
              </a:rPr>
              <a:t>Hounkpatin</a:t>
            </a:r>
            <a:r>
              <a:rPr lang="en-US" sz="650" dirty="0">
                <a:solidFill>
                  <a:schemeClr val="tx1"/>
                </a:solidFill>
                <a:latin typeface="Times New Roman" panose="02020603050405020304" pitchFamily="18" charset="0"/>
                <a:cs typeface="Times New Roman" panose="02020603050405020304" pitchFamily="18" charset="0"/>
              </a:rPr>
              <a:t>, H.O., Harris, S., Fraser, S.D.S., Day, J., Mindell, J.S., Taal, M.W., O’Donoghue, D. and Roderick, P.J. (2020). Prevalence of chronic kidney disease in adults in England: comparison of nationally representative cross-sectional surveys from 2003 to 2016. BMJ Open, 10(8), p.e038423. doi: https://doi.org/10.1136/bmjopen-2020-038423.</a:t>
            </a:r>
          </a:p>
          <a:p>
            <a:pPr algn="just"/>
            <a:r>
              <a:rPr lang="en-US" sz="650" dirty="0" err="1">
                <a:solidFill>
                  <a:schemeClr val="tx1"/>
                </a:solidFill>
                <a:latin typeface="Times New Roman" panose="02020603050405020304" pitchFamily="18" charset="0"/>
                <a:cs typeface="Times New Roman" panose="02020603050405020304" pitchFamily="18" charset="0"/>
              </a:rPr>
              <a:t>Kovesdy</a:t>
            </a:r>
            <a:r>
              <a:rPr lang="en-US" sz="650" dirty="0">
                <a:solidFill>
                  <a:schemeClr val="tx1"/>
                </a:solidFill>
                <a:latin typeface="Times New Roman" panose="02020603050405020304" pitchFamily="18" charset="0"/>
                <a:cs typeface="Times New Roman" panose="02020603050405020304" pitchFamily="18" charset="0"/>
              </a:rPr>
              <a:t>, C.P. (2022). Epidemiology of chronic kidney disease: An update 2022. Kidney International Supplements, [online] 12(1), pp.7–11. doi: https://doi.org/10.1016/j.kisu.2021.11.003.</a:t>
            </a:r>
          </a:p>
          <a:p>
            <a:pPr algn="just"/>
            <a:r>
              <a:rPr lang="en-US" sz="650" dirty="0" err="1">
                <a:solidFill>
                  <a:schemeClr val="tx1"/>
                </a:solidFill>
                <a:latin typeface="Times New Roman" panose="02020603050405020304" pitchFamily="18" charset="0"/>
                <a:cs typeface="Times New Roman" panose="02020603050405020304" pitchFamily="18" charset="0"/>
              </a:rPr>
              <a:t>Mallamaci</a:t>
            </a:r>
            <a:r>
              <a:rPr lang="en-US" sz="650" dirty="0">
                <a:solidFill>
                  <a:schemeClr val="tx1"/>
                </a:solidFill>
                <a:latin typeface="Times New Roman" panose="02020603050405020304" pitchFamily="18" charset="0"/>
                <a:cs typeface="Times New Roman" panose="02020603050405020304" pitchFamily="18" charset="0"/>
              </a:rPr>
              <a:t>, F. and </a:t>
            </a:r>
            <a:r>
              <a:rPr lang="en-US" sz="650" dirty="0" err="1">
                <a:solidFill>
                  <a:schemeClr val="tx1"/>
                </a:solidFill>
                <a:latin typeface="Times New Roman" panose="02020603050405020304" pitchFamily="18" charset="0"/>
                <a:cs typeface="Times New Roman" panose="02020603050405020304" pitchFamily="18" charset="0"/>
              </a:rPr>
              <a:t>Tripepi</a:t>
            </a:r>
            <a:r>
              <a:rPr lang="en-US" sz="650" dirty="0">
                <a:solidFill>
                  <a:schemeClr val="tx1"/>
                </a:solidFill>
                <a:latin typeface="Times New Roman" panose="02020603050405020304" pitchFamily="18" charset="0"/>
                <a:cs typeface="Times New Roman" panose="02020603050405020304" pitchFamily="18" charset="0"/>
              </a:rPr>
              <a:t>, G. (2024). Risk Factors of Chronic Kidney Disease Progression: Between Old and New Concepts. Journal of Clinical Medicine, 13(3), p.678. doi: https://doi.org/10.3390/jcm13030678.</a:t>
            </a:r>
          </a:p>
          <a:p>
            <a:pPr algn="just"/>
            <a:r>
              <a:rPr lang="en-US" sz="650" dirty="0" err="1">
                <a:solidFill>
                  <a:schemeClr val="tx1"/>
                </a:solidFill>
                <a:latin typeface="Times New Roman" panose="02020603050405020304" pitchFamily="18" charset="0"/>
                <a:cs typeface="Times New Roman" panose="02020603050405020304" pitchFamily="18" charset="0"/>
              </a:rPr>
              <a:t>Maroto</a:t>
            </a:r>
            <a:r>
              <a:rPr lang="en-US" sz="650" dirty="0">
                <a:solidFill>
                  <a:schemeClr val="tx1"/>
                </a:solidFill>
                <a:latin typeface="Times New Roman" panose="02020603050405020304" pitchFamily="18" charset="0"/>
                <a:cs typeface="Times New Roman" panose="02020603050405020304" pitchFamily="18" charset="0"/>
              </a:rPr>
              <a:t>-Rodriguez, J., </a:t>
            </a:r>
            <a:r>
              <a:rPr lang="en-US" sz="650" dirty="0" err="1">
                <a:solidFill>
                  <a:schemeClr val="tx1"/>
                </a:solidFill>
                <a:latin typeface="Times New Roman" panose="02020603050405020304" pitchFamily="18" charset="0"/>
                <a:cs typeface="Times New Roman" panose="02020603050405020304" pitchFamily="18" charset="0"/>
              </a:rPr>
              <a:t>Ortolá</a:t>
            </a:r>
            <a:r>
              <a:rPr lang="en-US" sz="650" dirty="0">
                <a:solidFill>
                  <a:schemeClr val="tx1"/>
                </a:solidFill>
                <a:latin typeface="Times New Roman" panose="02020603050405020304" pitchFamily="18" charset="0"/>
                <a:cs typeface="Times New Roman" panose="02020603050405020304" pitchFamily="18" charset="0"/>
              </a:rPr>
              <a:t>, R., Cabanas-Sanchez, V., Martinez-Gomez, D., Rodriguez-</a:t>
            </a:r>
            <a:r>
              <a:rPr lang="en-US" sz="650" dirty="0" err="1">
                <a:solidFill>
                  <a:schemeClr val="tx1"/>
                </a:solidFill>
                <a:latin typeface="Times New Roman" panose="02020603050405020304" pitchFamily="18" charset="0"/>
                <a:cs typeface="Times New Roman" panose="02020603050405020304" pitchFamily="18" charset="0"/>
              </a:rPr>
              <a:t>Artalejo</a:t>
            </a:r>
            <a:r>
              <a:rPr lang="en-US" sz="650" dirty="0">
                <a:solidFill>
                  <a:schemeClr val="tx1"/>
                </a:solidFill>
                <a:latin typeface="Times New Roman" panose="02020603050405020304" pitchFamily="18" charset="0"/>
                <a:cs typeface="Times New Roman" panose="02020603050405020304" pitchFamily="18" charset="0"/>
              </a:rPr>
              <a:t>, F. and </a:t>
            </a:r>
            <a:r>
              <a:rPr lang="en-US" sz="650" dirty="0" err="1">
                <a:solidFill>
                  <a:schemeClr val="tx1"/>
                </a:solidFill>
                <a:latin typeface="Times New Roman" panose="02020603050405020304" pitchFamily="18" charset="0"/>
                <a:cs typeface="Times New Roman" panose="02020603050405020304" pitchFamily="18" charset="0"/>
              </a:rPr>
              <a:t>Sotos</a:t>
            </a:r>
            <a:r>
              <a:rPr lang="en-US" sz="650" dirty="0">
                <a:solidFill>
                  <a:schemeClr val="tx1"/>
                </a:solidFill>
                <a:latin typeface="Times New Roman" panose="02020603050405020304" pitchFamily="18" charset="0"/>
                <a:cs typeface="Times New Roman" panose="02020603050405020304" pitchFamily="18" charset="0"/>
              </a:rPr>
              <a:t>-Prieto, M. (2025). Diet quality patterns and chronic kidney disease incidence: a UK Biobank cohort study. The American journal of clinical nutrition, [online] 121(2), pp.445–453. doi: https://doi.org/10.1016/j.ajcnut.2024.12.005.</a:t>
            </a:r>
          </a:p>
          <a:p>
            <a:pPr algn="just"/>
            <a:r>
              <a:rPr lang="en-US" sz="650" dirty="0">
                <a:solidFill>
                  <a:schemeClr val="tx1"/>
                </a:solidFill>
                <a:latin typeface="Times New Roman" panose="02020603050405020304" pitchFamily="18" charset="0"/>
                <a:cs typeface="Times New Roman" panose="02020603050405020304" pitchFamily="18" charset="0"/>
              </a:rPr>
              <a:t>One Track Health. (2022). Do you know your stage of Chronic Kidney Disease? [online] Available at: https://www.onetrackhealth.com/post/do-you-know-what-stage-of-chronic-kidney-disease-you-are-in-now.</a:t>
            </a:r>
          </a:p>
          <a:p>
            <a:pPr algn="just"/>
            <a:r>
              <a:rPr lang="en-US" sz="650" dirty="0">
                <a:solidFill>
                  <a:schemeClr val="tx1"/>
                </a:solidFill>
                <a:latin typeface="Times New Roman" panose="02020603050405020304" pitchFamily="18" charset="0"/>
                <a:cs typeface="Times New Roman" panose="02020603050405020304" pitchFamily="18" charset="0"/>
              </a:rPr>
              <a:t>Stewart, S., Kalra, P.A., Blakeman, T., </a:t>
            </a:r>
            <a:r>
              <a:rPr lang="en-US" sz="650" dirty="0" err="1">
                <a:solidFill>
                  <a:schemeClr val="tx1"/>
                </a:solidFill>
                <a:latin typeface="Times New Roman" panose="02020603050405020304" pitchFamily="18" charset="0"/>
                <a:cs typeface="Times New Roman" panose="02020603050405020304" pitchFamily="18" charset="0"/>
              </a:rPr>
              <a:t>Evangelos</a:t>
            </a:r>
            <a:r>
              <a:rPr lang="en-US" sz="650" dirty="0">
                <a:solidFill>
                  <a:schemeClr val="tx1"/>
                </a:solidFill>
                <a:latin typeface="Times New Roman" panose="02020603050405020304" pitchFamily="18" charset="0"/>
                <a:cs typeface="Times New Roman" panose="02020603050405020304" pitchFamily="18" charset="0"/>
              </a:rPr>
              <a:t> </a:t>
            </a:r>
            <a:r>
              <a:rPr lang="en-US" sz="650" dirty="0" err="1">
                <a:solidFill>
                  <a:schemeClr val="tx1"/>
                </a:solidFill>
                <a:latin typeface="Times New Roman" panose="02020603050405020304" pitchFamily="18" charset="0"/>
                <a:cs typeface="Times New Roman" panose="02020603050405020304" pitchFamily="18" charset="0"/>
              </a:rPr>
              <a:t>Kontopantelis</a:t>
            </a:r>
            <a:r>
              <a:rPr lang="en-US" sz="650" dirty="0">
                <a:solidFill>
                  <a:schemeClr val="tx1"/>
                </a:solidFill>
                <a:latin typeface="Times New Roman" panose="02020603050405020304" pitchFamily="18" charset="0"/>
                <a:cs typeface="Times New Roman" panose="02020603050405020304" pitchFamily="18" charset="0"/>
              </a:rPr>
              <a:t>, Cranmer-Gordon, H. and Sinha, S. (2024). Chronic Kidney disease: detect, diagnose, Disclose—a UK Primary Care Perspective of Barriers and Enablers to Effective Kidney Care. BMC Medicine, [online] 22(1). doi: https://doi.org/10.1186/s12916-024-03555-0.</a:t>
            </a:r>
          </a:p>
          <a:p>
            <a:pPr algn="just"/>
            <a:r>
              <a:rPr lang="en-US" sz="650" dirty="0" err="1">
                <a:solidFill>
                  <a:schemeClr val="tx1"/>
                </a:solidFill>
                <a:latin typeface="Times New Roman" panose="02020603050405020304" pitchFamily="18" charset="0"/>
                <a:cs typeface="Times New Roman" panose="02020603050405020304" pitchFamily="18" charset="0"/>
              </a:rPr>
              <a:t>Xcene</a:t>
            </a:r>
            <a:r>
              <a:rPr lang="en-US" sz="650" dirty="0">
                <a:solidFill>
                  <a:schemeClr val="tx1"/>
                </a:solidFill>
                <a:latin typeface="Times New Roman" panose="02020603050405020304" pitchFamily="18" charset="0"/>
                <a:cs typeface="Times New Roman" panose="02020603050405020304" pitchFamily="18" charset="0"/>
              </a:rPr>
              <a:t> Research (2022). Taking Care of Your Pair: Kidney Health Awareness - </a:t>
            </a:r>
            <a:r>
              <a:rPr lang="en-US" sz="650" dirty="0" err="1">
                <a:solidFill>
                  <a:schemeClr val="tx1"/>
                </a:solidFill>
                <a:latin typeface="Times New Roman" panose="02020603050405020304" pitchFamily="18" charset="0"/>
                <a:cs typeface="Times New Roman" panose="02020603050405020304" pitchFamily="18" charset="0"/>
              </a:rPr>
              <a:t>Xcene</a:t>
            </a:r>
            <a:r>
              <a:rPr lang="en-US" sz="650" dirty="0">
                <a:solidFill>
                  <a:schemeClr val="tx1"/>
                </a:solidFill>
                <a:latin typeface="Times New Roman" panose="02020603050405020304" pitchFamily="18" charset="0"/>
                <a:cs typeface="Times New Roman" panose="02020603050405020304" pitchFamily="18" charset="0"/>
              </a:rPr>
              <a:t> Innovate. [online] </a:t>
            </a:r>
            <a:r>
              <a:rPr lang="en-US" sz="650" dirty="0" err="1">
                <a:solidFill>
                  <a:schemeClr val="tx1"/>
                </a:solidFill>
                <a:latin typeface="Times New Roman" panose="02020603050405020304" pitchFamily="18" charset="0"/>
                <a:cs typeface="Times New Roman" panose="02020603050405020304" pitchFamily="18" charset="0"/>
              </a:rPr>
              <a:t>Xcene</a:t>
            </a:r>
            <a:r>
              <a:rPr lang="en-US" sz="650" dirty="0">
                <a:solidFill>
                  <a:schemeClr val="tx1"/>
                </a:solidFill>
                <a:latin typeface="Times New Roman" panose="02020603050405020304" pitchFamily="18" charset="0"/>
                <a:cs typeface="Times New Roman" panose="02020603050405020304" pitchFamily="18" charset="0"/>
              </a:rPr>
              <a:t> Innovate. Available at: https://xceneinnovate.com/taking-care-of-your-pair-kidney-health-awareness/.</a:t>
            </a:r>
          </a:p>
        </p:txBody>
      </p:sp>
      <p:sp>
        <p:nvSpPr>
          <p:cNvPr id="19" name="Rectangle 18"/>
          <p:cNvSpPr/>
          <p:nvPr/>
        </p:nvSpPr>
        <p:spPr>
          <a:xfrm>
            <a:off x="5545122" y="4294405"/>
            <a:ext cx="7256478" cy="266156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600" b="1" dirty="0">
                <a:solidFill>
                  <a:schemeClr val="tx1"/>
                </a:solidFill>
                <a:latin typeface="Times New Roman" panose="02020603050405020304" pitchFamily="18" charset="0"/>
                <a:cs typeface="Times New Roman" panose="02020603050405020304" pitchFamily="18" charset="0"/>
              </a:rPr>
              <a:t>Research Impact</a:t>
            </a:r>
          </a:p>
          <a:p>
            <a:pPr marL="171450" indent="-171450" algn="just">
              <a:buFont typeface="Courier New" panose="02070309020205020404" pitchFamily="49" charset="0"/>
              <a:buChar char="o"/>
            </a:pPr>
            <a:r>
              <a:rPr lang="en-US" sz="1150" dirty="0">
                <a:solidFill>
                  <a:schemeClr val="tx1"/>
                </a:solidFill>
                <a:latin typeface="Times New Roman" panose="02020603050405020304" pitchFamily="18" charset="0"/>
                <a:cs typeface="Times New Roman" panose="02020603050405020304" pitchFamily="18" charset="0"/>
              </a:rPr>
              <a:t>The study will improve UK healthcare prevention and treatment by identifying CKD risk factors and management strategies.</a:t>
            </a:r>
          </a:p>
          <a:p>
            <a:pPr marL="171450" indent="-171450" algn="just">
              <a:buFont typeface="Courier New" panose="02070309020205020404" pitchFamily="49" charset="0"/>
              <a:buChar char="o"/>
            </a:pPr>
            <a:r>
              <a:rPr lang="en-US" sz="1150" dirty="0">
                <a:solidFill>
                  <a:schemeClr val="tx1"/>
                </a:solidFill>
                <a:latin typeface="Times New Roman" panose="02020603050405020304" pitchFamily="18" charset="0"/>
                <a:cs typeface="Times New Roman" panose="02020603050405020304" pitchFamily="18" charset="0"/>
              </a:rPr>
              <a:t>For the target population adults aged 18 and older in the UK the research will help raise awareness of the factors that increase the risk of developing CKD.</a:t>
            </a:r>
          </a:p>
          <a:p>
            <a:pPr marL="171450" indent="-171450" algn="just">
              <a:buFont typeface="Courier New" panose="02070309020205020404" pitchFamily="49" charset="0"/>
              <a:buChar char="o"/>
            </a:pPr>
            <a:r>
              <a:rPr lang="en-US" sz="1150" dirty="0">
                <a:solidFill>
                  <a:schemeClr val="tx1"/>
                </a:solidFill>
                <a:latin typeface="Times New Roman" panose="02020603050405020304" pitchFamily="18" charset="0"/>
                <a:cs typeface="Times New Roman" panose="02020603050405020304" pitchFamily="18" charset="0"/>
              </a:rPr>
              <a:t>Understanding the role of diabetes and hypertension can encourage healthier lifestyles and early medical screening.</a:t>
            </a:r>
          </a:p>
          <a:p>
            <a:pPr marL="171450" indent="-171450" algn="just">
              <a:buFont typeface="Courier New" panose="02070309020205020404" pitchFamily="49" charset="0"/>
              <a:buChar char="o"/>
            </a:pPr>
            <a:r>
              <a:rPr lang="en-US" sz="1150" dirty="0">
                <a:solidFill>
                  <a:schemeClr val="tx1"/>
                </a:solidFill>
                <a:latin typeface="Times New Roman" panose="02020603050405020304" pitchFamily="18" charset="0"/>
                <a:cs typeface="Times New Roman" panose="02020603050405020304" pitchFamily="18" charset="0"/>
              </a:rPr>
              <a:t>From a healthcare service perspective, the research will support the development of more effective clinical practices.</a:t>
            </a:r>
          </a:p>
          <a:p>
            <a:pPr marL="171450" indent="-171450" algn="just">
              <a:buFont typeface="Courier New" panose="02070309020205020404" pitchFamily="49" charset="0"/>
              <a:buChar char="o"/>
            </a:pPr>
            <a:r>
              <a:rPr lang="en-US" sz="1150" dirty="0">
                <a:solidFill>
                  <a:schemeClr val="tx1"/>
                </a:solidFill>
                <a:latin typeface="Times New Roman" panose="02020603050405020304" pitchFamily="18" charset="0"/>
                <a:cs typeface="Times New Roman" panose="02020603050405020304" pitchFamily="18" charset="0"/>
              </a:rPr>
              <a:t>General practitioners and nephrologists can use this review's evidence to improve screening, patient education, and disease management (</a:t>
            </a:r>
            <a:r>
              <a:rPr lang="en-US" sz="1150" dirty="0" err="1">
                <a:solidFill>
                  <a:schemeClr val="tx1"/>
                </a:solidFill>
                <a:latin typeface="Times New Roman" panose="02020603050405020304" pitchFamily="18" charset="0"/>
                <a:cs typeface="Times New Roman" panose="02020603050405020304" pitchFamily="18" charset="0"/>
              </a:rPr>
              <a:t>Maroto</a:t>
            </a:r>
            <a:r>
              <a:rPr lang="en-US" sz="1150" dirty="0">
                <a:solidFill>
                  <a:schemeClr val="tx1"/>
                </a:solidFill>
                <a:latin typeface="Times New Roman" panose="02020603050405020304" pitchFamily="18" charset="0"/>
                <a:cs typeface="Times New Roman" panose="02020603050405020304" pitchFamily="18" charset="0"/>
              </a:rPr>
              <a:t>-Rodriguez et al., 2025).</a:t>
            </a:r>
          </a:p>
          <a:p>
            <a:pPr marL="171450" indent="-171450" algn="just">
              <a:buFont typeface="Courier New" panose="02070309020205020404" pitchFamily="49" charset="0"/>
              <a:buChar char="o"/>
            </a:pPr>
            <a:r>
              <a:rPr lang="en-US" sz="1150" dirty="0">
                <a:solidFill>
                  <a:schemeClr val="tx1"/>
                </a:solidFill>
                <a:latin typeface="Times New Roman" panose="02020603050405020304" pitchFamily="18" charset="0"/>
                <a:cs typeface="Times New Roman" panose="02020603050405020304" pitchFamily="18" charset="0"/>
              </a:rPr>
              <a:t>This may contribute to earlier diagnosis, better treatment outcomes, and reduced demand for costly treatments such as dialysis.</a:t>
            </a:r>
          </a:p>
          <a:p>
            <a:pPr marL="171450" indent="-171450" algn="just">
              <a:buFont typeface="Courier New" panose="02070309020205020404" pitchFamily="49" charset="0"/>
              <a:buChar char="o"/>
            </a:pPr>
            <a:r>
              <a:rPr lang="en-US" sz="1150" dirty="0">
                <a:solidFill>
                  <a:schemeClr val="tx1"/>
                </a:solidFill>
                <a:latin typeface="Times New Roman" panose="02020603050405020304" pitchFamily="18" charset="0"/>
                <a:cs typeface="Times New Roman" panose="02020603050405020304" pitchFamily="18" charset="0"/>
              </a:rPr>
              <a:t>The research will also provide valuable insights for public health policy.</a:t>
            </a:r>
          </a:p>
          <a:p>
            <a:pPr marL="171450" indent="-171450" algn="just">
              <a:buFont typeface="Courier New" panose="02070309020205020404" pitchFamily="49" charset="0"/>
              <a:buChar char="o"/>
            </a:pPr>
            <a:r>
              <a:rPr lang="en-US" sz="1150" dirty="0">
                <a:solidFill>
                  <a:schemeClr val="tx1"/>
                </a:solidFill>
                <a:latin typeface="Times New Roman" panose="02020603050405020304" pitchFamily="18" charset="0"/>
                <a:cs typeface="Times New Roman" panose="02020603050405020304" pitchFamily="18" charset="0"/>
              </a:rPr>
              <a:t>Policymakers can use the findings to design targeted interventions aimed at high-risk populations and to strengthen national strategies for managing chronic diseases. </a:t>
            </a:r>
          </a:p>
          <a:p>
            <a:pPr marL="171450" indent="-171450" algn="just">
              <a:buFont typeface="Courier New" panose="02070309020205020404" pitchFamily="49" charset="0"/>
              <a:buChar char="o"/>
            </a:pPr>
            <a:endParaRPr lang="en-US" sz="1100" dirty="0">
              <a:solidFill>
                <a:schemeClr val="tx1"/>
              </a:solidFill>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68191A5A-FE43-474D-8193-3B061E93944C}"/>
              </a:ext>
            </a:extLst>
          </p:cNvPr>
          <p:cNvSpPr txBox="1"/>
          <p:nvPr/>
        </p:nvSpPr>
        <p:spPr>
          <a:xfrm>
            <a:off x="3516115" y="9452689"/>
            <a:ext cx="1290512" cy="215444"/>
          </a:xfrm>
          <a:prstGeom prst="rect">
            <a:avLst/>
          </a:prstGeom>
          <a:noFill/>
        </p:spPr>
        <p:txBody>
          <a:bodyPr wrap="square" rtlCol="0">
            <a:spAutoFit/>
          </a:bodyPr>
          <a:lstStyle/>
          <a:p>
            <a:r>
              <a:rPr lang="en-US" sz="800" dirty="0">
                <a:latin typeface="Times New Roman" panose="02020603050405020304" pitchFamily="18" charset="0"/>
                <a:cs typeface="Times New Roman" panose="02020603050405020304" pitchFamily="18" charset="0"/>
              </a:rPr>
              <a:t>(One Track Health, 2022)</a:t>
            </a:r>
            <a:endParaRPr lang="en-GB" sz="800"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877FC49F-4873-47CB-9BF8-13FD8B0039FE}"/>
              </a:ext>
            </a:extLst>
          </p:cNvPr>
          <p:cNvSpPr txBox="1"/>
          <p:nvPr/>
        </p:nvSpPr>
        <p:spPr>
          <a:xfrm>
            <a:off x="7927546" y="4063550"/>
            <a:ext cx="1107380" cy="215444"/>
          </a:xfrm>
          <a:prstGeom prst="rect">
            <a:avLst/>
          </a:prstGeom>
          <a:noFill/>
        </p:spPr>
        <p:txBody>
          <a:bodyPr wrap="square" rtlCol="0">
            <a:spAutoFit/>
          </a:bodyPr>
          <a:lstStyle/>
          <a:p>
            <a:r>
              <a:rPr lang="en-US" sz="800" dirty="0">
                <a:latin typeface="Times New Roman" panose="02020603050405020304" pitchFamily="18" charset="0"/>
                <a:cs typeface="Times New Roman" panose="02020603050405020304" pitchFamily="18" charset="0"/>
              </a:rPr>
              <a:t>(Digital.nhs.uk, 2025)</a:t>
            </a:r>
            <a:endParaRPr lang="en-GB" sz="800" dirty="0">
              <a:latin typeface="Times New Roman" panose="02020603050405020304" pitchFamily="18" charset="0"/>
              <a:cs typeface="Times New Roman" panose="02020603050405020304" pitchFamily="18" charset="0"/>
            </a:endParaRPr>
          </a:p>
        </p:txBody>
      </p:sp>
      <p:pic>
        <p:nvPicPr>
          <p:cNvPr id="18" name="Picture 17">
            <a:extLst>
              <a:ext uri="{FF2B5EF4-FFF2-40B4-BE49-F238E27FC236}">
                <a16:creationId xmlns:a16="http://schemas.microsoft.com/office/drawing/2014/main" id="{2B53471C-181A-4EAB-BCE4-1A182E7B0228}"/>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5545122" y="681968"/>
            <a:ext cx="2474751" cy="1822585"/>
          </a:xfrm>
          <a:prstGeom prst="rect">
            <a:avLst/>
          </a:prstGeom>
        </p:spPr>
      </p:pic>
      <p:pic>
        <p:nvPicPr>
          <p:cNvPr id="22" name="Picture 21">
            <a:extLst>
              <a:ext uri="{FF2B5EF4-FFF2-40B4-BE49-F238E27FC236}">
                <a16:creationId xmlns:a16="http://schemas.microsoft.com/office/drawing/2014/main" id="{93A7A9D8-1A56-45ED-B26F-9213407BA545}"/>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5543199" y="2510220"/>
            <a:ext cx="2474751" cy="1784185"/>
          </a:xfrm>
          <a:prstGeom prst="rect">
            <a:avLst/>
          </a:prstGeom>
        </p:spPr>
      </p:pic>
      <p:pic>
        <p:nvPicPr>
          <p:cNvPr id="1026" name="Picture 2" descr="Do you know your stage of Chronic Kidney Disease?">
            <a:extLst>
              <a:ext uri="{FF2B5EF4-FFF2-40B4-BE49-F238E27FC236}">
                <a16:creationId xmlns:a16="http://schemas.microsoft.com/office/drawing/2014/main" id="{799706FD-FA50-4065-BAB8-2DB6D08FC0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46" y="7901543"/>
            <a:ext cx="3602724" cy="16996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aking Care of Your Pair: Kidney Health Awareness - Xcene Innovate">
            <a:extLst>
              <a:ext uri="{FF2B5EF4-FFF2-40B4-BE49-F238E27FC236}">
                <a16:creationId xmlns:a16="http://schemas.microsoft.com/office/drawing/2014/main" id="{6841AEF7-CD6B-4CF5-9F53-6B1BD4B7220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98878" y="7928265"/>
            <a:ext cx="1761688" cy="1523223"/>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56B8034D-60AF-4A0D-835B-A262BDD69BBD}"/>
              </a:ext>
            </a:extLst>
          </p:cNvPr>
          <p:cNvSpPr txBox="1"/>
          <p:nvPr/>
        </p:nvSpPr>
        <p:spPr>
          <a:xfrm>
            <a:off x="4284054" y="7709888"/>
            <a:ext cx="1257222" cy="215444"/>
          </a:xfrm>
          <a:prstGeom prst="rect">
            <a:avLst/>
          </a:prstGeom>
          <a:noFill/>
        </p:spPr>
        <p:txBody>
          <a:bodyPr wrap="square" rtlCol="0">
            <a:spAutoFit/>
          </a:bodyPr>
          <a:lstStyle/>
          <a:p>
            <a:r>
              <a:rPr lang="en-US" sz="800" dirty="0" err="1">
                <a:latin typeface="Times New Roman" panose="02020603050405020304" pitchFamily="18" charset="0"/>
                <a:cs typeface="Times New Roman" panose="02020603050405020304" pitchFamily="18" charset="0"/>
              </a:rPr>
              <a:t>Xcene</a:t>
            </a:r>
            <a:r>
              <a:rPr lang="en-US" sz="800" dirty="0">
                <a:latin typeface="Times New Roman" panose="02020603050405020304" pitchFamily="18" charset="0"/>
                <a:cs typeface="Times New Roman" panose="02020603050405020304" pitchFamily="18" charset="0"/>
              </a:rPr>
              <a:t> Research, 2022)</a:t>
            </a:r>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33201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1889</Words>
  <Application>Microsoft Office PowerPoint</Application>
  <PresentationFormat>A3 Paper (297x420 mm)</PresentationFormat>
  <Paragraphs>53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Courier New</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2025-07-11T16:30:50Z</dcterms:created>
  <dcterms:modified xsi:type="dcterms:W3CDTF">2026-03-07T15:13:56Z</dcterms:modified>
</cp:coreProperties>
</file>