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notesMasterIdLst>
    <p:notesMasterId r:id="rId18"/>
  </p:notesMasterIdLst>
  <p:sldIdLst>
    <p:sldId id="257" r:id="rId2"/>
    <p:sldId id="403" r:id="rId3"/>
    <p:sldId id="414" r:id="rId4"/>
    <p:sldId id="415" r:id="rId5"/>
    <p:sldId id="416" r:id="rId6"/>
    <p:sldId id="258" r:id="rId7"/>
    <p:sldId id="404" r:id="rId8"/>
    <p:sldId id="406" r:id="rId9"/>
    <p:sldId id="405" r:id="rId10"/>
    <p:sldId id="407" r:id="rId11"/>
    <p:sldId id="408" r:id="rId12"/>
    <p:sldId id="409" r:id="rId13"/>
    <p:sldId id="410" r:id="rId14"/>
    <p:sldId id="411" r:id="rId15"/>
    <p:sldId id="412" r:id="rId16"/>
    <p:sldId id="413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FFE0B67-3E1F-4AA3-AA91-3E6DC82ACBAC}" v="1" dt="2024-09-22T12:19:02.9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20" autoAdjust="0"/>
    <p:restoredTop sz="94660"/>
  </p:normalViewPr>
  <p:slideViewPr>
    <p:cSldViewPr snapToGrid="0">
      <p:cViewPr varScale="1">
        <p:scale>
          <a:sx n="62" d="100"/>
          <a:sy n="62" d="100"/>
        </p:scale>
        <p:origin x="33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36716F0-A1C5-4171-BC65-5A9C02C7C0A5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1CD4601-C3CB-44C8-8AE9-1FDFDFB964DB}">
      <dgm:prSet/>
      <dgm:spPr/>
      <dgm:t>
        <a:bodyPr/>
        <a:lstStyle/>
        <a:p>
          <a:r>
            <a:rPr lang="en-GB"/>
            <a:t>DO</a:t>
          </a:r>
          <a:endParaRPr lang="en-US"/>
        </a:p>
      </dgm:t>
    </dgm:pt>
    <dgm:pt modelId="{843BE859-3B98-4C1E-A5A3-0806C7FD6B5A}" type="parTrans" cxnId="{942DB69E-2725-4C1E-9CA2-C9545E8D0D00}">
      <dgm:prSet/>
      <dgm:spPr/>
      <dgm:t>
        <a:bodyPr/>
        <a:lstStyle/>
        <a:p>
          <a:endParaRPr lang="en-US"/>
        </a:p>
      </dgm:t>
    </dgm:pt>
    <dgm:pt modelId="{50F044A6-E38B-4023-A436-403BA164D110}" type="sibTrans" cxnId="{942DB69E-2725-4C1E-9CA2-C9545E8D0D00}">
      <dgm:prSet/>
      <dgm:spPr/>
      <dgm:t>
        <a:bodyPr/>
        <a:lstStyle/>
        <a:p>
          <a:endParaRPr lang="en-US"/>
        </a:p>
      </dgm:t>
    </dgm:pt>
    <dgm:pt modelId="{7B513EC6-5E05-460B-8B96-2F85C594CA01}">
      <dgm:prSet/>
      <dgm:spPr/>
      <dgm:t>
        <a:bodyPr/>
        <a:lstStyle/>
        <a:p>
          <a:r>
            <a:rPr lang="en-GB"/>
            <a:t>NOT</a:t>
          </a:r>
          <a:endParaRPr lang="en-US"/>
        </a:p>
      </dgm:t>
    </dgm:pt>
    <dgm:pt modelId="{61F49D77-D5F3-4C0B-90E4-DEA95D289FF2}" type="parTrans" cxnId="{3B4620D1-AFD6-4B6F-8D3F-B3F5A36A5C7A}">
      <dgm:prSet/>
      <dgm:spPr/>
      <dgm:t>
        <a:bodyPr/>
        <a:lstStyle/>
        <a:p>
          <a:endParaRPr lang="en-US"/>
        </a:p>
      </dgm:t>
    </dgm:pt>
    <dgm:pt modelId="{572DB9A8-3FD8-428A-99B1-DFF963B1EF23}" type="sibTrans" cxnId="{3B4620D1-AFD6-4B6F-8D3F-B3F5A36A5C7A}">
      <dgm:prSet/>
      <dgm:spPr/>
      <dgm:t>
        <a:bodyPr/>
        <a:lstStyle/>
        <a:p>
          <a:endParaRPr lang="en-US"/>
        </a:p>
      </dgm:t>
    </dgm:pt>
    <dgm:pt modelId="{7E8CD7F2-ABBF-4789-8904-1AC27798ECF9}">
      <dgm:prSet/>
      <dgm:spPr/>
      <dgm:t>
        <a:bodyPr/>
        <a:lstStyle/>
        <a:p>
          <a:r>
            <a:rPr lang="en-GB"/>
            <a:t>THINK</a:t>
          </a:r>
          <a:endParaRPr lang="en-US"/>
        </a:p>
      </dgm:t>
    </dgm:pt>
    <dgm:pt modelId="{75CD1F04-EF17-49FC-BD18-2B3A5B47D1F9}" type="parTrans" cxnId="{92CFB2FE-A4CC-4885-B060-5DCA66566BBE}">
      <dgm:prSet/>
      <dgm:spPr/>
      <dgm:t>
        <a:bodyPr/>
        <a:lstStyle/>
        <a:p>
          <a:endParaRPr lang="en-US"/>
        </a:p>
      </dgm:t>
    </dgm:pt>
    <dgm:pt modelId="{8C77ADEB-D037-4982-B1D0-B246361EB8A7}" type="sibTrans" cxnId="{92CFB2FE-A4CC-4885-B060-5DCA66566BBE}">
      <dgm:prSet/>
      <dgm:spPr/>
      <dgm:t>
        <a:bodyPr/>
        <a:lstStyle/>
        <a:p>
          <a:endParaRPr lang="en-US"/>
        </a:p>
      </dgm:t>
    </dgm:pt>
    <dgm:pt modelId="{90C007B9-C523-4848-9ABF-B39E4E320778}">
      <dgm:prSet/>
      <dgm:spPr/>
      <dgm:t>
        <a:bodyPr/>
        <a:lstStyle/>
        <a:p>
          <a:r>
            <a:rPr lang="en-GB"/>
            <a:t>THE </a:t>
          </a:r>
          <a:endParaRPr lang="en-US"/>
        </a:p>
      </dgm:t>
    </dgm:pt>
    <dgm:pt modelId="{DFF5FEEF-7B9A-4EE4-933E-44F0D3826769}" type="parTrans" cxnId="{F238DFBB-144E-4CD8-80A7-FF02C289C681}">
      <dgm:prSet/>
      <dgm:spPr/>
      <dgm:t>
        <a:bodyPr/>
        <a:lstStyle/>
        <a:p>
          <a:endParaRPr lang="en-US"/>
        </a:p>
      </dgm:t>
    </dgm:pt>
    <dgm:pt modelId="{C1341ED1-32A6-4A20-9538-4320B2C3510E}" type="sibTrans" cxnId="{F238DFBB-144E-4CD8-80A7-FF02C289C681}">
      <dgm:prSet/>
      <dgm:spPr/>
      <dgm:t>
        <a:bodyPr/>
        <a:lstStyle/>
        <a:p>
          <a:endParaRPr lang="en-US"/>
        </a:p>
      </dgm:t>
    </dgm:pt>
    <dgm:pt modelId="{A22FC773-D4F3-4CE3-8D5E-4658EF774DA7}">
      <dgm:prSet/>
      <dgm:spPr/>
      <dgm:t>
        <a:bodyPr/>
        <a:lstStyle/>
        <a:p>
          <a:r>
            <a:rPr lang="en-GB"/>
            <a:t>VIVA</a:t>
          </a:r>
          <a:endParaRPr lang="en-US"/>
        </a:p>
      </dgm:t>
    </dgm:pt>
    <dgm:pt modelId="{3EC42013-DEEE-448C-A282-91EF3236CDBE}" type="parTrans" cxnId="{36F82952-D94C-4D53-A2A0-3AAD1CB7B05A}">
      <dgm:prSet/>
      <dgm:spPr/>
      <dgm:t>
        <a:bodyPr/>
        <a:lstStyle/>
        <a:p>
          <a:endParaRPr lang="en-US"/>
        </a:p>
      </dgm:t>
    </dgm:pt>
    <dgm:pt modelId="{AA37610E-584F-4D9A-B532-902A84B1E2F6}" type="sibTrans" cxnId="{36F82952-D94C-4D53-A2A0-3AAD1CB7B05A}">
      <dgm:prSet/>
      <dgm:spPr/>
      <dgm:t>
        <a:bodyPr/>
        <a:lstStyle/>
        <a:p>
          <a:endParaRPr lang="en-US"/>
        </a:p>
      </dgm:t>
    </dgm:pt>
    <dgm:pt modelId="{38E1BEAA-0DAC-44C2-A97B-C6A758221E30}">
      <dgm:prSet/>
      <dgm:spPr/>
      <dgm:t>
        <a:bodyPr/>
        <a:lstStyle/>
        <a:p>
          <a:r>
            <a:rPr lang="en-GB"/>
            <a:t>IS</a:t>
          </a:r>
          <a:endParaRPr lang="en-US"/>
        </a:p>
      </dgm:t>
    </dgm:pt>
    <dgm:pt modelId="{2B2260B0-0778-4103-B209-ED725FCBF4FD}" type="parTrans" cxnId="{DD206F6A-A18F-459C-9BB9-978F3FB4BF8F}">
      <dgm:prSet/>
      <dgm:spPr/>
      <dgm:t>
        <a:bodyPr/>
        <a:lstStyle/>
        <a:p>
          <a:endParaRPr lang="en-US"/>
        </a:p>
      </dgm:t>
    </dgm:pt>
    <dgm:pt modelId="{EBE84C10-96EE-4E22-AEE2-EC64BB42D2D3}" type="sibTrans" cxnId="{DD206F6A-A18F-459C-9BB9-978F3FB4BF8F}">
      <dgm:prSet/>
      <dgm:spPr/>
      <dgm:t>
        <a:bodyPr/>
        <a:lstStyle/>
        <a:p>
          <a:endParaRPr lang="en-US"/>
        </a:p>
      </dgm:t>
    </dgm:pt>
    <dgm:pt modelId="{1C04542C-EFE7-4808-9996-5F16C2C7DC14}">
      <dgm:prSet/>
      <dgm:spPr/>
      <dgm:t>
        <a:bodyPr/>
        <a:lstStyle/>
        <a:p>
          <a:r>
            <a:rPr lang="en-GB"/>
            <a:t>THE </a:t>
          </a:r>
          <a:endParaRPr lang="en-US"/>
        </a:p>
      </dgm:t>
    </dgm:pt>
    <dgm:pt modelId="{E86AB152-A425-4118-928D-49CDA83D8D08}" type="parTrans" cxnId="{CC46E88B-57A5-4A27-8FC8-9F2739578186}">
      <dgm:prSet/>
      <dgm:spPr/>
      <dgm:t>
        <a:bodyPr/>
        <a:lstStyle/>
        <a:p>
          <a:endParaRPr lang="en-US"/>
        </a:p>
      </dgm:t>
    </dgm:pt>
    <dgm:pt modelId="{6BF18BEA-1798-4029-AE86-C0DA64662569}" type="sibTrans" cxnId="{CC46E88B-57A5-4A27-8FC8-9F2739578186}">
      <dgm:prSet/>
      <dgm:spPr/>
      <dgm:t>
        <a:bodyPr/>
        <a:lstStyle/>
        <a:p>
          <a:endParaRPr lang="en-US"/>
        </a:p>
      </dgm:t>
    </dgm:pt>
    <dgm:pt modelId="{F9ABC089-C61E-47CE-B4F6-8857ED504496}">
      <dgm:prSet/>
      <dgm:spPr/>
      <dgm:t>
        <a:bodyPr/>
        <a:lstStyle/>
        <a:p>
          <a:r>
            <a:rPr lang="en-GB"/>
            <a:t>END</a:t>
          </a:r>
          <a:endParaRPr lang="en-US"/>
        </a:p>
      </dgm:t>
    </dgm:pt>
    <dgm:pt modelId="{227E8D94-B1D3-4FE1-87C5-9219C5CE19E9}" type="parTrans" cxnId="{A2B78FDA-F771-4198-B213-A1E3CF1F037C}">
      <dgm:prSet/>
      <dgm:spPr/>
      <dgm:t>
        <a:bodyPr/>
        <a:lstStyle/>
        <a:p>
          <a:endParaRPr lang="en-US"/>
        </a:p>
      </dgm:t>
    </dgm:pt>
    <dgm:pt modelId="{86BD9D12-629C-4731-98D8-645C84A04DC7}" type="sibTrans" cxnId="{A2B78FDA-F771-4198-B213-A1E3CF1F037C}">
      <dgm:prSet/>
      <dgm:spPr/>
      <dgm:t>
        <a:bodyPr/>
        <a:lstStyle/>
        <a:p>
          <a:endParaRPr lang="en-US"/>
        </a:p>
      </dgm:t>
    </dgm:pt>
    <dgm:pt modelId="{05313DEF-C6C3-4CC2-9EDF-876EE3CF4995}" type="pres">
      <dgm:prSet presAssocID="{636716F0-A1C5-4171-BC65-5A9C02C7C0A5}" presName="diagram" presStyleCnt="0">
        <dgm:presLayoutVars>
          <dgm:dir/>
          <dgm:resizeHandles val="exact"/>
        </dgm:presLayoutVars>
      </dgm:prSet>
      <dgm:spPr/>
    </dgm:pt>
    <dgm:pt modelId="{EC2D9EEB-D478-4514-9659-2738671AEACD}" type="pres">
      <dgm:prSet presAssocID="{01CD4601-C3CB-44C8-8AE9-1FDFDFB964DB}" presName="node" presStyleLbl="node1" presStyleIdx="0" presStyleCnt="8">
        <dgm:presLayoutVars>
          <dgm:bulletEnabled val="1"/>
        </dgm:presLayoutVars>
      </dgm:prSet>
      <dgm:spPr/>
    </dgm:pt>
    <dgm:pt modelId="{804873B7-D291-459F-A7D7-583B141D67E7}" type="pres">
      <dgm:prSet presAssocID="{50F044A6-E38B-4023-A436-403BA164D110}" presName="sibTrans" presStyleCnt="0"/>
      <dgm:spPr/>
    </dgm:pt>
    <dgm:pt modelId="{8AEC0B9D-814D-410D-94CD-B2E12B09DC27}" type="pres">
      <dgm:prSet presAssocID="{7B513EC6-5E05-460B-8B96-2F85C594CA01}" presName="node" presStyleLbl="node1" presStyleIdx="1" presStyleCnt="8">
        <dgm:presLayoutVars>
          <dgm:bulletEnabled val="1"/>
        </dgm:presLayoutVars>
      </dgm:prSet>
      <dgm:spPr/>
    </dgm:pt>
    <dgm:pt modelId="{834A805E-B652-4C0D-994E-9642F1856E8B}" type="pres">
      <dgm:prSet presAssocID="{572DB9A8-3FD8-428A-99B1-DFF963B1EF23}" presName="sibTrans" presStyleCnt="0"/>
      <dgm:spPr/>
    </dgm:pt>
    <dgm:pt modelId="{D5CF1AB0-0509-4F89-9AF6-914CA6CE61F0}" type="pres">
      <dgm:prSet presAssocID="{7E8CD7F2-ABBF-4789-8904-1AC27798ECF9}" presName="node" presStyleLbl="node1" presStyleIdx="2" presStyleCnt="8">
        <dgm:presLayoutVars>
          <dgm:bulletEnabled val="1"/>
        </dgm:presLayoutVars>
      </dgm:prSet>
      <dgm:spPr/>
    </dgm:pt>
    <dgm:pt modelId="{25E76780-CCBF-4805-B01B-C5FB80F40696}" type="pres">
      <dgm:prSet presAssocID="{8C77ADEB-D037-4982-B1D0-B246361EB8A7}" presName="sibTrans" presStyleCnt="0"/>
      <dgm:spPr/>
    </dgm:pt>
    <dgm:pt modelId="{C0C2676D-4ADD-4173-903D-077F0209560B}" type="pres">
      <dgm:prSet presAssocID="{90C007B9-C523-4848-9ABF-B39E4E320778}" presName="node" presStyleLbl="node1" presStyleIdx="3" presStyleCnt="8">
        <dgm:presLayoutVars>
          <dgm:bulletEnabled val="1"/>
        </dgm:presLayoutVars>
      </dgm:prSet>
      <dgm:spPr/>
    </dgm:pt>
    <dgm:pt modelId="{0C5A56D2-B760-48DE-969B-13EF1438D7C3}" type="pres">
      <dgm:prSet presAssocID="{C1341ED1-32A6-4A20-9538-4320B2C3510E}" presName="sibTrans" presStyleCnt="0"/>
      <dgm:spPr/>
    </dgm:pt>
    <dgm:pt modelId="{72E7FC2A-59AD-4C9E-9914-DEF504F6AF78}" type="pres">
      <dgm:prSet presAssocID="{A22FC773-D4F3-4CE3-8D5E-4658EF774DA7}" presName="node" presStyleLbl="node1" presStyleIdx="4" presStyleCnt="8">
        <dgm:presLayoutVars>
          <dgm:bulletEnabled val="1"/>
        </dgm:presLayoutVars>
      </dgm:prSet>
      <dgm:spPr/>
    </dgm:pt>
    <dgm:pt modelId="{0049A01E-DB67-45C8-8070-3684C938BC9B}" type="pres">
      <dgm:prSet presAssocID="{AA37610E-584F-4D9A-B532-902A84B1E2F6}" presName="sibTrans" presStyleCnt="0"/>
      <dgm:spPr/>
    </dgm:pt>
    <dgm:pt modelId="{14EEEF16-E4DE-48B6-B969-3B6F4BC9EDE8}" type="pres">
      <dgm:prSet presAssocID="{38E1BEAA-0DAC-44C2-A97B-C6A758221E30}" presName="node" presStyleLbl="node1" presStyleIdx="5" presStyleCnt="8">
        <dgm:presLayoutVars>
          <dgm:bulletEnabled val="1"/>
        </dgm:presLayoutVars>
      </dgm:prSet>
      <dgm:spPr/>
    </dgm:pt>
    <dgm:pt modelId="{2A586E44-C5CF-41CE-9EB2-D503744214D8}" type="pres">
      <dgm:prSet presAssocID="{EBE84C10-96EE-4E22-AEE2-EC64BB42D2D3}" presName="sibTrans" presStyleCnt="0"/>
      <dgm:spPr/>
    </dgm:pt>
    <dgm:pt modelId="{02C562B4-FA5D-4C59-A6CE-87C8AB888C75}" type="pres">
      <dgm:prSet presAssocID="{1C04542C-EFE7-4808-9996-5F16C2C7DC14}" presName="node" presStyleLbl="node1" presStyleIdx="6" presStyleCnt="8">
        <dgm:presLayoutVars>
          <dgm:bulletEnabled val="1"/>
        </dgm:presLayoutVars>
      </dgm:prSet>
      <dgm:spPr/>
    </dgm:pt>
    <dgm:pt modelId="{2FD5EDBC-FACF-458E-8B88-9E423A69C3E9}" type="pres">
      <dgm:prSet presAssocID="{6BF18BEA-1798-4029-AE86-C0DA64662569}" presName="sibTrans" presStyleCnt="0"/>
      <dgm:spPr/>
    </dgm:pt>
    <dgm:pt modelId="{8F5B85D0-6973-4C1F-8292-D5305067A1DB}" type="pres">
      <dgm:prSet presAssocID="{F9ABC089-C61E-47CE-B4F6-8857ED504496}" presName="node" presStyleLbl="node1" presStyleIdx="7" presStyleCnt="8">
        <dgm:presLayoutVars>
          <dgm:bulletEnabled val="1"/>
        </dgm:presLayoutVars>
      </dgm:prSet>
      <dgm:spPr/>
    </dgm:pt>
  </dgm:ptLst>
  <dgm:cxnLst>
    <dgm:cxn modelId="{5397E81F-1983-4741-8469-B56AB163E143}" type="presOf" srcId="{90C007B9-C523-4848-9ABF-B39E4E320778}" destId="{C0C2676D-4ADD-4173-903D-077F0209560B}" srcOrd="0" destOrd="0" presId="urn:microsoft.com/office/officeart/2005/8/layout/default"/>
    <dgm:cxn modelId="{0515E128-92BA-4E52-B1C5-88AEFF3DEA6C}" type="presOf" srcId="{F9ABC089-C61E-47CE-B4F6-8857ED504496}" destId="{8F5B85D0-6973-4C1F-8292-D5305067A1DB}" srcOrd="0" destOrd="0" presId="urn:microsoft.com/office/officeart/2005/8/layout/default"/>
    <dgm:cxn modelId="{DD206F6A-A18F-459C-9BB9-978F3FB4BF8F}" srcId="{636716F0-A1C5-4171-BC65-5A9C02C7C0A5}" destId="{38E1BEAA-0DAC-44C2-A97B-C6A758221E30}" srcOrd="5" destOrd="0" parTransId="{2B2260B0-0778-4103-B209-ED725FCBF4FD}" sibTransId="{EBE84C10-96EE-4E22-AEE2-EC64BB42D2D3}"/>
    <dgm:cxn modelId="{78AC3251-40D4-4498-AD3B-D1509FE16F96}" type="presOf" srcId="{7E8CD7F2-ABBF-4789-8904-1AC27798ECF9}" destId="{D5CF1AB0-0509-4F89-9AF6-914CA6CE61F0}" srcOrd="0" destOrd="0" presId="urn:microsoft.com/office/officeart/2005/8/layout/default"/>
    <dgm:cxn modelId="{36F82952-D94C-4D53-A2A0-3AAD1CB7B05A}" srcId="{636716F0-A1C5-4171-BC65-5A9C02C7C0A5}" destId="{A22FC773-D4F3-4CE3-8D5E-4658EF774DA7}" srcOrd="4" destOrd="0" parTransId="{3EC42013-DEEE-448C-A282-91EF3236CDBE}" sibTransId="{AA37610E-584F-4D9A-B532-902A84B1E2F6}"/>
    <dgm:cxn modelId="{4984BF7C-2F1F-4DBA-9F76-D58D0DF3478F}" type="presOf" srcId="{01CD4601-C3CB-44C8-8AE9-1FDFDFB964DB}" destId="{EC2D9EEB-D478-4514-9659-2738671AEACD}" srcOrd="0" destOrd="0" presId="urn:microsoft.com/office/officeart/2005/8/layout/default"/>
    <dgm:cxn modelId="{CC46E88B-57A5-4A27-8FC8-9F2739578186}" srcId="{636716F0-A1C5-4171-BC65-5A9C02C7C0A5}" destId="{1C04542C-EFE7-4808-9996-5F16C2C7DC14}" srcOrd="6" destOrd="0" parTransId="{E86AB152-A425-4118-928D-49CDA83D8D08}" sibTransId="{6BF18BEA-1798-4029-AE86-C0DA64662569}"/>
    <dgm:cxn modelId="{40C00C95-EC8C-4974-BC03-C84045429801}" type="presOf" srcId="{1C04542C-EFE7-4808-9996-5F16C2C7DC14}" destId="{02C562B4-FA5D-4C59-A6CE-87C8AB888C75}" srcOrd="0" destOrd="0" presId="urn:microsoft.com/office/officeart/2005/8/layout/default"/>
    <dgm:cxn modelId="{C43C6C95-C94C-48FB-9492-BD53599B6AF0}" type="presOf" srcId="{7B513EC6-5E05-460B-8B96-2F85C594CA01}" destId="{8AEC0B9D-814D-410D-94CD-B2E12B09DC27}" srcOrd="0" destOrd="0" presId="urn:microsoft.com/office/officeart/2005/8/layout/default"/>
    <dgm:cxn modelId="{942DB69E-2725-4C1E-9CA2-C9545E8D0D00}" srcId="{636716F0-A1C5-4171-BC65-5A9C02C7C0A5}" destId="{01CD4601-C3CB-44C8-8AE9-1FDFDFB964DB}" srcOrd="0" destOrd="0" parTransId="{843BE859-3B98-4C1E-A5A3-0806C7FD6B5A}" sibTransId="{50F044A6-E38B-4023-A436-403BA164D110}"/>
    <dgm:cxn modelId="{BEE517A2-D29B-4FC4-A519-15E10FAD77E9}" type="presOf" srcId="{A22FC773-D4F3-4CE3-8D5E-4658EF774DA7}" destId="{72E7FC2A-59AD-4C9E-9914-DEF504F6AF78}" srcOrd="0" destOrd="0" presId="urn:microsoft.com/office/officeart/2005/8/layout/default"/>
    <dgm:cxn modelId="{F238DFBB-144E-4CD8-80A7-FF02C289C681}" srcId="{636716F0-A1C5-4171-BC65-5A9C02C7C0A5}" destId="{90C007B9-C523-4848-9ABF-B39E4E320778}" srcOrd="3" destOrd="0" parTransId="{DFF5FEEF-7B9A-4EE4-933E-44F0D3826769}" sibTransId="{C1341ED1-32A6-4A20-9538-4320B2C3510E}"/>
    <dgm:cxn modelId="{3E3162C1-48F5-4BC4-BA1B-3A8E48F63A0F}" type="presOf" srcId="{636716F0-A1C5-4171-BC65-5A9C02C7C0A5}" destId="{05313DEF-C6C3-4CC2-9EDF-876EE3CF4995}" srcOrd="0" destOrd="0" presId="urn:microsoft.com/office/officeart/2005/8/layout/default"/>
    <dgm:cxn modelId="{3B4620D1-AFD6-4B6F-8D3F-B3F5A36A5C7A}" srcId="{636716F0-A1C5-4171-BC65-5A9C02C7C0A5}" destId="{7B513EC6-5E05-460B-8B96-2F85C594CA01}" srcOrd="1" destOrd="0" parTransId="{61F49D77-D5F3-4C0B-90E4-DEA95D289FF2}" sibTransId="{572DB9A8-3FD8-428A-99B1-DFF963B1EF23}"/>
    <dgm:cxn modelId="{A2B78FDA-F771-4198-B213-A1E3CF1F037C}" srcId="{636716F0-A1C5-4171-BC65-5A9C02C7C0A5}" destId="{F9ABC089-C61E-47CE-B4F6-8857ED504496}" srcOrd="7" destOrd="0" parTransId="{227E8D94-B1D3-4FE1-87C5-9219C5CE19E9}" sibTransId="{86BD9D12-629C-4731-98D8-645C84A04DC7}"/>
    <dgm:cxn modelId="{06A6E9DA-274B-436F-92AB-D88EF99AF96E}" type="presOf" srcId="{38E1BEAA-0DAC-44C2-A97B-C6A758221E30}" destId="{14EEEF16-E4DE-48B6-B969-3B6F4BC9EDE8}" srcOrd="0" destOrd="0" presId="urn:microsoft.com/office/officeart/2005/8/layout/default"/>
    <dgm:cxn modelId="{92CFB2FE-A4CC-4885-B060-5DCA66566BBE}" srcId="{636716F0-A1C5-4171-BC65-5A9C02C7C0A5}" destId="{7E8CD7F2-ABBF-4789-8904-1AC27798ECF9}" srcOrd="2" destOrd="0" parTransId="{75CD1F04-EF17-49FC-BD18-2B3A5B47D1F9}" sibTransId="{8C77ADEB-D037-4982-B1D0-B246361EB8A7}"/>
    <dgm:cxn modelId="{121A2BFE-E586-4BB3-BD13-3028CD545CBC}" type="presParOf" srcId="{05313DEF-C6C3-4CC2-9EDF-876EE3CF4995}" destId="{EC2D9EEB-D478-4514-9659-2738671AEACD}" srcOrd="0" destOrd="0" presId="urn:microsoft.com/office/officeart/2005/8/layout/default"/>
    <dgm:cxn modelId="{A7BEF1E6-F267-4F53-A60C-E8CE7F5A35F7}" type="presParOf" srcId="{05313DEF-C6C3-4CC2-9EDF-876EE3CF4995}" destId="{804873B7-D291-459F-A7D7-583B141D67E7}" srcOrd="1" destOrd="0" presId="urn:microsoft.com/office/officeart/2005/8/layout/default"/>
    <dgm:cxn modelId="{A1A5C8FE-43B0-4C1F-8815-AF63F7DB1A64}" type="presParOf" srcId="{05313DEF-C6C3-4CC2-9EDF-876EE3CF4995}" destId="{8AEC0B9D-814D-410D-94CD-B2E12B09DC27}" srcOrd="2" destOrd="0" presId="urn:microsoft.com/office/officeart/2005/8/layout/default"/>
    <dgm:cxn modelId="{3A874DF9-BCE2-45E1-8ACA-469F4C8E202A}" type="presParOf" srcId="{05313DEF-C6C3-4CC2-9EDF-876EE3CF4995}" destId="{834A805E-B652-4C0D-994E-9642F1856E8B}" srcOrd="3" destOrd="0" presId="urn:microsoft.com/office/officeart/2005/8/layout/default"/>
    <dgm:cxn modelId="{27DE44E1-9E20-4337-841C-B8E7C462E9BC}" type="presParOf" srcId="{05313DEF-C6C3-4CC2-9EDF-876EE3CF4995}" destId="{D5CF1AB0-0509-4F89-9AF6-914CA6CE61F0}" srcOrd="4" destOrd="0" presId="urn:microsoft.com/office/officeart/2005/8/layout/default"/>
    <dgm:cxn modelId="{BAC6ECAD-0314-49FB-B245-1613EED5CBE5}" type="presParOf" srcId="{05313DEF-C6C3-4CC2-9EDF-876EE3CF4995}" destId="{25E76780-CCBF-4805-B01B-C5FB80F40696}" srcOrd="5" destOrd="0" presId="urn:microsoft.com/office/officeart/2005/8/layout/default"/>
    <dgm:cxn modelId="{25145149-558C-4BBC-A916-C2AF51C6DFF7}" type="presParOf" srcId="{05313DEF-C6C3-4CC2-9EDF-876EE3CF4995}" destId="{C0C2676D-4ADD-4173-903D-077F0209560B}" srcOrd="6" destOrd="0" presId="urn:microsoft.com/office/officeart/2005/8/layout/default"/>
    <dgm:cxn modelId="{87B587A7-E3CA-47EA-82C4-B118A1E0FE7D}" type="presParOf" srcId="{05313DEF-C6C3-4CC2-9EDF-876EE3CF4995}" destId="{0C5A56D2-B760-48DE-969B-13EF1438D7C3}" srcOrd="7" destOrd="0" presId="urn:microsoft.com/office/officeart/2005/8/layout/default"/>
    <dgm:cxn modelId="{EADDE4C4-DCC0-42C5-AAE9-04FF4011D947}" type="presParOf" srcId="{05313DEF-C6C3-4CC2-9EDF-876EE3CF4995}" destId="{72E7FC2A-59AD-4C9E-9914-DEF504F6AF78}" srcOrd="8" destOrd="0" presId="urn:microsoft.com/office/officeart/2005/8/layout/default"/>
    <dgm:cxn modelId="{C411B6D2-6572-44D8-8FD0-E99EEFAA8216}" type="presParOf" srcId="{05313DEF-C6C3-4CC2-9EDF-876EE3CF4995}" destId="{0049A01E-DB67-45C8-8070-3684C938BC9B}" srcOrd="9" destOrd="0" presId="urn:microsoft.com/office/officeart/2005/8/layout/default"/>
    <dgm:cxn modelId="{E8EDBA76-B134-4505-9F21-BFE678117B3E}" type="presParOf" srcId="{05313DEF-C6C3-4CC2-9EDF-876EE3CF4995}" destId="{14EEEF16-E4DE-48B6-B969-3B6F4BC9EDE8}" srcOrd="10" destOrd="0" presId="urn:microsoft.com/office/officeart/2005/8/layout/default"/>
    <dgm:cxn modelId="{67355DC7-4102-433C-8796-406F0FFACE5B}" type="presParOf" srcId="{05313DEF-C6C3-4CC2-9EDF-876EE3CF4995}" destId="{2A586E44-C5CF-41CE-9EB2-D503744214D8}" srcOrd="11" destOrd="0" presId="urn:microsoft.com/office/officeart/2005/8/layout/default"/>
    <dgm:cxn modelId="{B102E9C0-5943-441B-808E-86EC80F48CC3}" type="presParOf" srcId="{05313DEF-C6C3-4CC2-9EDF-876EE3CF4995}" destId="{02C562B4-FA5D-4C59-A6CE-87C8AB888C75}" srcOrd="12" destOrd="0" presId="urn:microsoft.com/office/officeart/2005/8/layout/default"/>
    <dgm:cxn modelId="{0AA009EA-EFE6-4231-904E-BA5EA7C91E22}" type="presParOf" srcId="{05313DEF-C6C3-4CC2-9EDF-876EE3CF4995}" destId="{2FD5EDBC-FACF-458E-8B88-9E423A69C3E9}" srcOrd="13" destOrd="0" presId="urn:microsoft.com/office/officeart/2005/8/layout/default"/>
    <dgm:cxn modelId="{FA10CD19-0BC0-467B-8DCD-66BBBB07FE5C}" type="presParOf" srcId="{05313DEF-C6C3-4CC2-9EDF-876EE3CF4995}" destId="{8F5B85D0-6973-4C1F-8292-D5305067A1DB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2D9EEB-D478-4514-9659-2738671AEACD}">
      <dsp:nvSpPr>
        <dsp:cNvPr id="0" name=""/>
        <dsp:cNvSpPr/>
      </dsp:nvSpPr>
      <dsp:spPr>
        <a:xfrm>
          <a:off x="3201" y="445489"/>
          <a:ext cx="2539866" cy="152391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marL="0" lvl="0" indent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0" kern="1200"/>
            <a:t>DO</a:t>
          </a:r>
          <a:endParaRPr lang="en-US" sz="6000" kern="1200"/>
        </a:p>
      </dsp:txBody>
      <dsp:txXfrm>
        <a:off x="3201" y="445489"/>
        <a:ext cx="2539866" cy="1523919"/>
      </dsp:txXfrm>
    </dsp:sp>
    <dsp:sp modelId="{8AEC0B9D-814D-410D-94CD-B2E12B09DC27}">
      <dsp:nvSpPr>
        <dsp:cNvPr id="0" name=""/>
        <dsp:cNvSpPr/>
      </dsp:nvSpPr>
      <dsp:spPr>
        <a:xfrm>
          <a:off x="2797054" y="445489"/>
          <a:ext cx="2539866" cy="152391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marL="0" lvl="0" indent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0" kern="1200"/>
            <a:t>NOT</a:t>
          </a:r>
          <a:endParaRPr lang="en-US" sz="6000" kern="1200"/>
        </a:p>
      </dsp:txBody>
      <dsp:txXfrm>
        <a:off x="2797054" y="445489"/>
        <a:ext cx="2539866" cy="1523919"/>
      </dsp:txXfrm>
    </dsp:sp>
    <dsp:sp modelId="{D5CF1AB0-0509-4F89-9AF6-914CA6CE61F0}">
      <dsp:nvSpPr>
        <dsp:cNvPr id="0" name=""/>
        <dsp:cNvSpPr/>
      </dsp:nvSpPr>
      <dsp:spPr>
        <a:xfrm>
          <a:off x="5590907" y="445489"/>
          <a:ext cx="2539866" cy="152391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marL="0" lvl="0" indent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0" kern="1200"/>
            <a:t>THINK</a:t>
          </a:r>
          <a:endParaRPr lang="en-US" sz="6000" kern="1200"/>
        </a:p>
      </dsp:txBody>
      <dsp:txXfrm>
        <a:off x="5590907" y="445489"/>
        <a:ext cx="2539866" cy="1523919"/>
      </dsp:txXfrm>
    </dsp:sp>
    <dsp:sp modelId="{C0C2676D-4ADD-4173-903D-077F0209560B}">
      <dsp:nvSpPr>
        <dsp:cNvPr id="0" name=""/>
        <dsp:cNvSpPr/>
      </dsp:nvSpPr>
      <dsp:spPr>
        <a:xfrm>
          <a:off x="8384760" y="445489"/>
          <a:ext cx="2539866" cy="152391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marL="0" lvl="0" indent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0" kern="1200"/>
            <a:t>THE </a:t>
          </a:r>
          <a:endParaRPr lang="en-US" sz="6000" kern="1200"/>
        </a:p>
      </dsp:txBody>
      <dsp:txXfrm>
        <a:off x="8384760" y="445489"/>
        <a:ext cx="2539866" cy="1523919"/>
      </dsp:txXfrm>
    </dsp:sp>
    <dsp:sp modelId="{72E7FC2A-59AD-4C9E-9914-DEF504F6AF78}">
      <dsp:nvSpPr>
        <dsp:cNvPr id="0" name=""/>
        <dsp:cNvSpPr/>
      </dsp:nvSpPr>
      <dsp:spPr>
        <a:xfrm>
          <a:off x="3201" y="2223395"/>
          <a:ext cx="2539866" cy="152391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marL="0" lvl="0" indent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0" kern="1200"/>
            <a:t>VIVA</a:t>
          </a:r>
          <a:endParaRPr lang="en-US" sz="6000" kern="1200"/>
        </a:p>
      </dsp:txBody>
      <dsp:txXfrm>
        <a:off x="3201" y="2223395"/>
        <a:ext cx="2539866" cy="1523919"/>
      </dsp:txXfrm>
    </dsp:sp>
    <dsp:sp modelId="{14EEEF16-E4DE-48B6-B969-3B6F4BC9EDE8}">
      <dsp:nvSpPr>
        <dsp:cNvPr id="0" name=""/>
        <dsp:cNvSpPr/>
      </dsp:nvSpPr>
      <dsp:spPr>
        <a:xfrm>
          <a:off x="2797054" y="2223395"/>
          <a:ext cx="2539866" cy="152391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marL="0" lvl="0" indent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0" kern="1200"/>
            <a:t>IS</a:t>
          </a:r>
          <a:endParaRPr lang="en-US" sz="6000" kern="1200"/>
        </a:p>
      </dsp:txBody>
      <dsp:txXfrm>
        <a:off x="2797054" y="2223395"/>
        <a:ext cx="2539866" cy="1523919"/>
      </dsp:txXfrm>
    </dsp:sp>
    <dsp:sp modelId="{02C562B4-FA5D-4C59-A6CE-87C8AB888C75}">
      <dsp:nvSpPr>
        <dsp:cNvPr id="0" name=""/>
        <dsp:cNvSpPr/>
      </dsp:nvSpPr>
      <dsp:spPr>
        <a:xfrm>
          <a:off x="5590907" y="2223395"/>
          <a:ext cx="2539866" cy="152391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marL="0" lvl="0" indent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0" kern="1200"/>
            <a:t>THE </a:t>
          </a:r>
          <a:endParaRPr lang="en-US" sz="6000" kern="1200"/>
        </a:p>
      </dsp:txBody>
      <dsp:txXfrm>
        <a:off x="5590907" y="2223395"/>
        <a:ext cx="2539866" cy="1523919"/>
      </dsp:txXfrm>
    </dsp:sp>
    <dsp:sp modelId="{8F5B85D0-6973-4C1F-8292-D5305067A1DB}">
      <dsp:nvSpPr>
        <dsp:cNvPr id="0" name=""/>
        <dsp:cNvSpPr/>
      </dsp:nvSpPr>
      <dsp:spPr>
        <a:xfrm>
          <a:off x="8384760" y="2223395"/>
          <a:ext cx="2539866" cy="152391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marL="0" lvl="0" indent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0" kern="1200"/>
            <a:t>END</a:t>
          </a:r>
          <a:endParaRPr lang="en-US" sz="6000" kern="1200"/>
        </a:p>
      </dsp:txBody>
      <dsp:txXfrm>
        <a:off x="8384760" y="2223395"/>
        <a:ext cx="2539866" cy="15239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3BBDFD-F309-46AD-A254-C3E804DCEFAE}" type="datetimeFigureOut">
              <a:rPr lang="en-GB" smtClean="0"/>
              <a:t>22/09/2024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7001E8-44F9-465B-B681-7D5AE39196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9536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For him is Paradise packed with bounties, pleasure and delight and spiritual sustenance and comforts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4D43FD9-D1D0-4CE0-84D1-A3A9AB9D63C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92042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7FF32-0353-2E07-F49F-28486E5367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BD7A56-ADC0-6CDF-9398-7CF604F744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F0E67A-D7DF-8EB3-3F60-B1DCDCA17D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9/22/2024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41F697-7762-A570-74D0-067BBCFA8C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33DF25-2386-215C-745D-207F052E58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9381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2CDD3-D7FB-B52C-D555-B7DB2EE2BC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B01338-E07D-D67D-FF37-849D291449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62894A-33D0-1505-37DD-CE9608707F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9/22/2024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D2D12-FC96-6068-FD77-2A52B19FA2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C069E2-A3BB-DAF5-4157-A8C1439D61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62493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7273E-54F6-4EAC-7F4B-77A0BDB48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E1ACAB-86FD-297E-2CE8-1D5E139873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805526-F3A0-3836-1F9B-D4D7ACA9E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9/22/2024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F411CA-491B-D47E-88F0-93C23C42F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0817E7-6C7F-6124-F75D-88189C1B3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70551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4AB249-C50A-DB38-BFC1-ADA45F5C13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B50B14-A108-A25B-8D03-A4DEE08A03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D34EC0-DBEC-8212-1C87-884F05E023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F283D8-FAEF-D392-0007-49662B328B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9/22/2024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7879C3-CB42-0177-A44D-BFECB835DD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70DC9B-69A7-04FD-0977-60ED8CBBA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58632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BB310-1708-46FE-4F1C-AC0A9E124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822A21-9728-4E02-8DAD-85D63AF5BF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54A1A8-2A13-AE59-8053-08D3DA4CE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2D11B4B-A347-86F7-CF16-BA92831B8D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1465BA-1C1F-23E0-BBF2-9217094941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7CC0893-2C2B-6BDC-B7F1-D3DAF87DE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9/22/2024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01E8401-A5CB-DF9E-6A60-CD13310249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206D1B-064A-5640-48AD-591BF88BE4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06594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0ABB97-2B5B-3109-4B31-7D06F6DB67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2DB806A-2212-69B5-0294-D7F1D99B88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9/22/2024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292F2F-74A3-DC71-FA11-603D5886DA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4FF114-BD7B-0CC5-BF82-424472F864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42526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DDBAD22-E8FB-4A4E-839F-5F349C99CD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9/22/2024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503498-9020-5C5D-FB58-5AC8F68993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0913DC-D089-A725-3F78-9E5FC5A547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0618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70A45-A8C0-96C7-F64C-15047ECD80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0CE325-B578-9D25-F8CE-463AF5806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331237-77A9-470D-39DD-F398B20184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5F1299-33EB-6847-AC83-8FACFA8AE2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9/22/2024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F11507-F960-AC4F-EBAF-2FFD18B46B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F7D4F0-1943-EC65-4A1B-7871AA4E19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53814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66A28-094F-5777-827B-942FE73537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753E3F3-1A3C-2BAF-CACC-714A52F7ABE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DF570F-844A-8B48-E47C-371CAC167B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75E177-0FEC-4DB3-02C6-0B14FA1AA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9/22/2024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33D930-85BB-E103-E2EE-B9B5FE827B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2601BA-36E7-0DCE-C7C9-6AEBFE28F2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23866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0442A-522C-168F-7BEE-A3D178C7FF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1DB1DC-5C19-D4B1-EEEF-B4DEA7B0D9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0C2F0F-A604-0D43-3FB6-625AE31639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9/22/2024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3D3F89-25D3-0B7A-147A-67FE6C3325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150D9C-6E59-32A5-138E-E1B501FF5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607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11A30E8-2255-F663-A67F-C617FE20C54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82AC14-3670-488A-00D5-89AD6CB253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27464D-6B3D-2F9E-2A4F-13204C6AEC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9/22/2024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CC110F-8AA0-DB0E-B90D-132ECA4278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59ED7C-1D25-DD8F-636E-39CF73C9D8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00110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2C79421-19BF-4060-8598-16617845F1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2800BE-D5E5-2AE4-0D8E-BE19B3AF4A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12FB84-CCD4-93F7-18FD-6DAC71F3965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7736193-EDE3-4BB5-AE5F-E6E5472AB8BE}" type="datetimeFigureOut">
              <a:rPr lang="en-US" smtClean="0"/>
              <a:t>9/22/2024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3C6511-2521-58FB-70A0-C7160215A84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D83958-2C9E-30E2-25FC-6F3A6D778D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38579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quare pattern with a grid&#10;&#10;Description automatically generated with medium confidence">
            <a:extLst>
              <a:ext uri="{FF2B5EF4-FFF2-40B4-BE49-F238E27FC236}">
                <a16:creationId xmlns:a16="http://schemas.microsoft.com/office/drawing/2014/main" id="{69216407-404A-4153-1404-B65BC7F0CF3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04" r="9089" b="11473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A0A73C-77CF-E4EE-FB66-7F4A6A4010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400"/>
              <a:t>VIVA AND CORRECTIONS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338D94-82B5-6907-2FBE-29376E1C2E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GB" sz="2000"/>
              <a:t>DR CAROLINE JAWAD 2024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08381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3A1329-FB49-46D9-8DC9-3633D7210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GB"/>
              <a:t>Please note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BFBCBA-D4BB-4516-835F-614E3E0F6B2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898" r="26912" b="-1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303E4-27AB-4B32-9A8D-CF32671016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r>
              <a:rPr lang="en-GB" sz="1600"/>
              <a:t>This presentation  will introduce you to some aspects of research methods – but it is NOT intended to replace key reading, such as Bryman, Crotty, Creswell, Maxwell, Denscombe, Denzin, Guba and Lincoln and Cohen.  </a:t>
            </a:r>
          </a:p>
          <a:p>
            <a:r>
              <a:rPr lang="en-GB" sz="1600"/>
              <a:t>You must read key texts and beyond at doctoral level that cover the method and for this you may have to go beyond your modules reading list.</a:t>
            </a:r>
          </a:p>
          <a:p>
            <a:r>
              <a:rPr lang="en-GB" sz="1600"/>
              <a:t>Again some slides will not be focused on and you are expected at this doctoral level to be motivated, engaged and understand the areas you need to explore.</a:t>
            </a:r>
          </a:p>
          <a:p>
            <a:r>
              <a:rPr lang="en-GB" sz="1600" b="0" i="0" kern="1200">
                <a:effectLst/>
                <a:latin typeface="+mn-lt"/>
                <a:ea typeface="+mn-ea"/>
                <a:cs typeface="+mn-cs"/>
              </a:rPr>
              <a:t>For him is Paradise packed with bounties, pleasure and delight and spiritual sustenance and comforts</a:t>
            </a: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41542449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7C6A55-F8C6-48EB-16F9-9AD39CCE57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TWO THINGS to make your life easier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59B4BE3-8E25-A08B-2BBA-D004A26DA1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8754977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6320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Be Positive!">
            <a:extLst>
              <a:ext uri="{FF2B5EF4-FFF2-40B4-BE49-F238E27FC236}">
                <a16:creationId xmlns:a16="http://schemas.microsoft.com/office/drawing/2014/main" id="{C0ECB147-1F64-A722-5229-B8342EF8E88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03" name="Rectangle 4102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B4433B-9A40-9CB0-468A-5E0E3910FA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Be positive</a:t>
            </a:r>
          </a:p>
        </p:txBody>
      </p:sp>
      <p:cxnSp>
        <p:nvCxnSpPr>
          <p:cNvPr id="4105" name="Straight Connector 4104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07" name="Straight Connector 4106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51773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0FFE8AF-AE43-0C17-699B-4B9ED616DC4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664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19102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278ADA9-6383-4BDD-80D2-8899A4026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84B7147-B0F6-40ED-B5A2-FF72BC819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7B5BBD-0CBD-6636-DAF9-485CA1779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5031" y="1380754"/>
            <a:ext cx="5561938" cy="25135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Navigating Doctoral Thesis Corrections After a Viva</a:t>
            </a:r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2494119" y="6170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0995" y="5310973"/>
            <a:ext cx="705948" cy="686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0338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EA50347-61DB-69BF-CECB-91A2DCD120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700" b="1">
                <a:solidFill>
                  <a:srgbClr val="FFFFFF"/>
                </a:solidFill>
              </a:rPr>
              <a:t>Understanding the Correction Process</a:t>
            </a:r>
            <a:br>
              <a:rPr lang="en-GB" sz="3700" b="1">
                <a:solidFill>
                  <a:srgbClr val="FFFFFF"/>
                </a:solidFill>
              </a:rPr>
            </a:br>
            <a:endParaRPr lang="en-GB" sz="3700">
              <a:solidFill>
                <a:srgbClr val="FFFFFF"/>
              </a:solidFill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7CA006-7F64-6E10-3334-EC44440A4C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400"/>
              <a:t>The correction process is a standard part of the doctoral journey, designed to refine and strengthen your thesis. It's important to approach this phase with a positive mindset: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Corrections are not a sign of failure, but an opportunity for improvement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They demonstrate that your work has engaged the examiners and sparked critical thought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This process ensures your final thesis meets the highest academic standards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It's a chance to address any weaknesses or gaps in your research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The goal is to produce a polished, authoritative piece of work that contributes to your field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7782424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221400E-21DF-CB7F-01BF-05FEF62010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Corrections typically fall into two categories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2E7047E-647C-0406-BDF6-F3C7F08129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Minor Corrections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FB6847-C57B-9339-294E-023F077BCB3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Usually to be completed within 6 months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May include: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Typographical errors or grammatical issues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Clarification of terms or concepts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Minor reorganization of content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Updating references or adding recent literature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Improving the presentation of data or figures</a:t>
            </a:r>
          </a:p>
          <a:p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6EC7B60-234D-5526-1CB4-21E4719BC04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Major Corrections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98B932-B88A-4698-F2DF-2485205D433C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850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Often allowed 6-12 months for completion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May involve: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Substantial rewriting of chapters or sections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Additional data collection or analysis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Significant changes to methodology or theoretical framework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Extensive expansion of literature review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Deeper critical engagement with results or implications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44885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7DCEBD-CF66-E4E2-4AAF-4F793AB595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Approaching your corrections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2B191-EEA6-DCD5-1195-129C9C81C9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Tackling corrections requires a systematic approach:</a:t>
            </a:r>
          </a:p>
          <a:p>
            <a:pPr>
              <a:buFont typeface="+mj-lt"/>
              <a:buAutoNum type="arabicPeriod"/>
            </a:pPr>
            <a:r>
              <a:rPr lang="en-GB" sz="2000"/>
              <a:t>Carefully read and analyze the examiners' reports 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sz="2000"/>
              <a:t>Highlight key points and specific recommendations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sz="2000"/>
              <a:t>Note any areas of disagreement between examiners</a:t>
            </a:r>
          </a:p>
          <a:p>
            <a:pPr>
              <a:buFont typeface="+mj-lt"/>
              <a:buAutoNum type="arabicPeriod"/>
            </a:pPr>
            <a:r>
              <a:rPr lang="en-GB" sz="2000"/>
              <a:t>Create a detailed action plan 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sz="2000"/>
              <a:t>List all required changes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sz="2000"/>
              <a:t>Prioritize tasks based on importance and complexity</a:t>
            </a:r>
          </a:p>
          <a:p>
            <a:pPr>
              <a:buFont typeface="+mj-lt"/>
              <a:buAutoNum type="arabicPeriod"/>
            </a:pPr>
            <a:r>
              <a:rPr lang="en-GB" sz="2000"/>
              <a:t>Consult with your supervisor to clarify any ambiguous feedback</a:t>
            </a:r>
          </a:p>
          <a:p>
            <a:pPr>
              <a:buFont typeface="+mj-lt"/>
              <a:buAutoNum type="arabicPeriod"/>
            </a:pPr>
            <a:r>
              <a:rPr lang="en-GB" sz="2000"/>
              <a:t>Start with easier tasks to build momentum</a:t>
            </a:r>
          </a:p>
          <a:p>
            <a:pPr>
              <a:buFont typeface="+mj-lt"/>
              <a:buAutoNum type="arabicPeriod"/>
            </a:pPr>
            <a:r>
              <a:rPr lang="en-GB" sz="2000"/>
              <a:t>Keep a log of all changes made, noting page numbers and sections</a:t>
            </a:r>
          </a:p>
          <a:p>
            <a:pPr>
              <a:buFont typeface="+mj-lt"/>
              <a:buAutoNum type="arabicPeriod"/>
            </a:pPr>
            <a:r>
              <a:rPr lang="en-GB" sz="2000"/>
              <a:t>Regularly review your progress against the examiners' comments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956929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A054FB-9C59-0AC7-FAFA-3C6EB6009D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Effective time management is crucial for completing corrections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04366B-D424-8BA5-96BD-3908361D2A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Create a realistic timeline, working backwards from your submission deadline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Break down large tasks into smaller, manageable chunks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Set weekly goals and deadlines for yourself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Use tools like Gantt charts or project management software to visualize your progress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Build in buffer time for unexpected challenges or delays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Balance correction work with other commitments (work, family, etc.)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Schedule regular breaks to maintain focus and prevent burnout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6155184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559A0C-8C6E-8FD8-C85B-15141BD3E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700">
                <a:solidFill>
                  <a:srgbClr val="FFFFFF"/>
                </a:solidFill>
              </a:rPr>
              <a:t>Your supervisor remains a valuable resource during the correction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D7147F-A662-2F46-AA85-D6CDCB448E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Schedule regular check-ins to discuss progress and challenges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Seek clarification on examiners' feedback you find unclear or contradictory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Use their expertise to help prioritize changes and refine your approach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Share drafts of revised sections for feedback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Be open to constructive criticism and suggestions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Keep them informed of your timeline and any potential delays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Discuss any major changes to your thesis structure or arguments before implementing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3644908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037C6E-B2B2-4B60-18A9-233D5DE01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FIVE Common Areas for Correction according to Caroline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FB04E99-0BC8-A2F4-886E-2DA369F56B3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810259" y="649480"/>
            <a:ext cx="6555347" cy="554604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lang="en-US" altLang="en-US" sz="2000">
                <a:latin typeface="Arial" panose="020B0604020202020204" pitchFamily="34" charset="0"/>
              </a:rPr>
              <a:t>1. 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Literature Review: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Updating with recent publications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Strengthening critical analysis of key sources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Improving the structure and flow of the review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20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lang="en-US" altLang="en-US" sz="2000">
                <a:latin typeface="Arial" panose="020B0604020202020204" pitchFamily="34" charset="0"/>
              </a:rPr>
              <a:t>2. 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Methodology: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Providing clearer justification for chosen methods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Addressing limitations more thoroughly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Enhancing discussion of ethical considerations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08511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25AC0E-AFDC-B1FA-F3F4-CE888D4D0F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CB24016-B319-A1EC-93BA-9C5979B028C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810259" y="649480"/>
            <a:ext cx="6555347" cy="554604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3. Results: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Improving clarity of data presentation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Strengthening statistical analysis or qualitative interpretation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Addressing any inconsistencies or unexplained findings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4. Discussion: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Deepening analysis and interpretation of results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Better linking findings to existing literature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Addressing implications more thoroughly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61469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97F925-82F7-479F-5952-C091A22DBD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B1E222-A6B3-E393-A2BB-4ED932E20C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/>
              <a:t>5. Conclusion: Strengthening the articulation of the thesis's contribution to the field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Providing more compelling suggestions for future research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Ensuring the conclusion effectively ties together all aspects of the thesis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1457011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A8C8C0-893F-66D0-DC71-D3F439E84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When submitting your corrected 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611609-10E6-0D4F-1BA6-B663229E66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Adhere strictly to the university’s guidelines for submission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Provide a detailed list of all changes made, referencing page numbers and sections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Include a reflective commentary explaining how you've addressed each point of feedback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Ensure all formatting is consistent and meets institutional requirements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Double-check all references, citations, and the bibliography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Proofread thoroughly, or consider professional proofreading if allowed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Submit well before the deadline to allow for any last-minute issues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5514634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F5CA16-7BFC-F02C-96F8-E026CA9871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Stay positive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E30262A-4C78-C535-9F36-A87D2CBB201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810259" y="649480"/>
            <a:ext cx="6555347" cy="554604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Stay positive and view corrections as a valuable part of your academic growth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Maintain open communication with your supervisor throughout the process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Seek support from peers, family, or university counseling services if feeling overwhelmed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Remember that every change brings your thesis closer to its final, polished form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Celebrate small victories along the way and plan a reward for when you submit your corrections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Use this experience to refine your academic writing and critical thinking skills for future work </a:t>
            </a:r>
          </a:p>
        </p:txBody>
      </p:sp>
    </p:spTree>
    <p:extLst>
      <p:ext uri="{BB962C8B-B14F-4D97-AF65-F5344CB8AC3E}">
        <p14:creationId xmlns:p14="http://schemas.microsoft.com/office/powerpoint/2010/main" val="38552988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">
      <a:dk1>
        <a:sysClr val="windowText" lastClr="000000"/>
      </a:dk1>
      <a:lt1>
        <a:sysClr val="window" lastClr="FFFFFF"/>
      </a:lt1>
      <a:dk2>
        <a:srgbClr val="F5E4A9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880</Words>
  <Application>Microsoft Office PowerPoint</Application>
  <PresentationFormat>Widescreen</PresentationFormat>
  <Paragraphs>113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Aptos Display</vt:lpstr>
      <vt:lpstr>Arial</vt:lpstr>
      <vt:lpstr>Calibri</vt:lpstr>
      <vt:lpstr>Office Theme</vt:lpstr>
      <vt:lpstr>VIVA AND CORRECTIONS</vt:lpstr>
      <vt:lpstr>Please note</vt:lpstr>
      <vt:lpstr>TWO THINGS to make your life easier</vt:lpstr>
      <vt:lpstr>Be positive</vt:lpstr>
      <vt:lpstr>PowerPoint Presentation</vt:lpstr>
      <vt:lpstr>Navigating Doctoral Thesis Corrections After a Viva</vt:lpstr>
      <vt:lpstr>Understanding the Correction Process </vt:lpstr>
      <vt:lpstr>Corrections typically fall into two categories</vt:lpstr>
      <vt:lpstr>Approaching your corrections</vt:lpstr>
      <vt:lpstr>Effective time management is crucial for completing corrections</vt:lpstr>
      <vt:lpstr>Your supervisor remains a valuable resource during the correction process</vt:lpstr>
      <vt:lpstr>FIVE Common Areas for Correction according to Caroline</vt:lpstr>
      <vt:lpstr>Continued</vt:lpstr>
      <vt:lpstr>Continued</vt:lpstr>
      <vt:lpstr>When submitting your corrected thesis</vt:lpstr>
      <vt:lpstr>Stay positive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Caroline Jawad</dc:creator>
  <cp:lastModifiedBy>Caroline Jawad</cp:lastModifiedBy>
  <cp:revision>2</cp:revision>
  <dcterms:created xsi:type="dcterms:W3CDTF">2024-09-22T11:07:43Z</dcterms:created>
  <dcterms:modified xsi:type="dcterms:W3CDTF">2024-09-22T12:25:00Z</dcterms:modified>
</cp:coreProperties>
</file>