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65" r:id="rId3"/>
    <p:sldId id="257" r:id="rId4"/>
    <p:sldId id="258" r:id="rId5"/>
    <p:sldId id="259" r:id="rId6"/>
    <p:sldId id="260" r:id="rId7"/>
    <p:sldId id="261" r:id="rId8"/>
    <p:sldId id="262" r:id="rId9"/>
    <p:sldId id="263" r:id="rId10"/>
    <p:sldId id="264"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3867" autoAdjust="0"/>
  </p:normalViewPr>
  <p:slideViewPr>
    <p:cSldViewPr snapToGrid="0">
      <p:cViewPr varScale="1">
        <p:scale>
          <a:sx n="51" d="100"/>
          <a:sy n="51" d="100"/>
        </p:scale>
        <p:origin x="1181"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862205-878E-4FD2-9259-AD83C9CF581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B6D519C-DD0F-4147-8DA5-A2361C6CCCF6}">
      <dgm:prSet/>
      <dgm:spPr/>
      <dgm:t>
        <a:bodyPr/>
        <a:lstStyle/>
        <a:p>
          <a:r>
            <a:rPr lang="en-US"/>
            <a:t>RQ1: What are the common machine learning algorithms applied to phishing email detection in the recent studies?</a:t>
          </a:r>
        </a:p>
      </dgm:t>
    </dgm:pt>
    <dgm:pt modelId="{1FF488E4-5A9F-41CA-9925-E8B3EDD6D089}" type="parTrans" cxnId="{A7373907-6D35-4860-A3E5-0EB6AAA75247}">
      <dgm:prSet/>
      <dgm:spPr/>
      <dgm:t>
        <a:bodyPr/>
        <a:lstStyle/>
        <a:p>
          <a:endParaRPr lang="en-US"/>
        </a:p>
      </dgm:t>
    </dgm:pt>
    <dgm:pt modelId="{86F6DD8A-9D3E-41FC-A77A-F7CEA2788E43}" type="sibTrans" cxnId="{A7373907-6D35-4860-A3E5-0EB6AAA75247}">
      <dgm:prSet/>
      <dgm:spPr/>
      <dgm:t>
        <a:bodyPr/>
        <a:lstStyle/>
        <a:p>
          <a:endParaRPr lang="en-US"/>
        </a:p>
      </dgm:t>
    </dgm:pt>
    <dgm:pt modelId="{9C695430-96F2-4313-8605-CF63E9F73570}">
      <dgm:prSet/>
      <dgm:spPr/>
      <dgm:t>
        <a:bodyPr/>
        <a:lstStyle/>
        <a:p>
          <a:r>
            <a:rPr lang="en-US"/>
            <a:t>RQ2: What is the performance of the chosen supervised machine learning algorithms in the classification of phishing and legitimate email?</a:t>
          </a:r>
        </a:p>
      </dgm:t>
    </dgm:pt>
    <dgm:pt modelId="{39C39C9C-8505-4738-AE2F-A5953A83351B}" type="parTrans" cxnId="{8471C15C-02CF-447A-BCDC-45AE362DE2D0}">
      <dgm:prSet/>
      <dgm:spPr/>
      <dgm:t>
        <a:bodyPr/>
        <a:lstStyle/>
        <a:p>
          <a:endParaRPr lang="en-US"/>
        </a:p>
      </dgm:t>
    </dgm:pt>
    <dgm:pt modelId="{97A94D75-9DCC-44EB-BDE4-309BCD10294F}" type="sibTrans" cxnId="{8471C15C-02CF-447A-BCDC-45AE362DE2D0}">
      <dgm:prSet/>
      <dgm:spPr/>
      <dgm:t>
        <a:bodyPr/>
        <a:lstStyle/>
        <a:p>
          <a:endParaRPr lang="en-US"/>
        </a:p>
      </dgm:t>
    </dgm:pt>
    <dgm:pt modelId="{BDFC51D0-9907-4FD2-A725-B34AC034C601}">
      <dgm:prSet/>
      <dgm:spPr/>
      <dgm:t>
        <a:bodyPr/>
        <a:lstStyle/>
        <a:p>
          <a:r>
            <a:rPr lang="en-US"/>
            <a:t>RQ3:What algorithm performs best according to the evaluation metrics, i.e. accuracy, precision, recall, and F1-score?</a:t>
          </a:r>
        </a:p>
      </dgm:t>
    </dgm:pt>
    <dgm:pt modelId="{1117BADF-96D9-4E3B-A03A-2CA4E8BB3256}" type="parTrans" cxnId="{FE0909BD-90F9-49CB-8642-5A06A468A0EB}">
      <dgm:prSet/>
      <dgm:spPr/>
      <dgm:t>
        <a:bodyPr/>
        <a:lstStyle/>
        <a:p>
          <a:endParaRPr lang="en-US"/>
        </a:p>
      </dgm:t>
    </dgm:pt>
    <dgm:pt modelId="{1281B3D3-65CD-4359-B240-7277EF989E4A}" type="sibTrans" cxnId="{FE0909BD-90F9-49CB-8642-5A06A468A0EB}">
      <dgm:prSet/>
      <dgm:spPr/>
      <dgm:t>
        <a:bodyPr/>
        <a:lstStyle/>
        <a:p>
          <a:endParaRPr lang="en-US"/>
        </a:p>
      </dgm:t>
    </dgm:pt>
    <dgm:pt modelId="{5791D9BC-6B36-430F-94DD-0F0CFE889B13}" type="pres">
      <dgm:prSet presAssocID="{70862205-878E-4FD2-9259-AD83C9CF5814}" presName="hierChild1" presStyleCnt="0">
        <dgm:presLayoutVars>
          <dgm:chPref val="1"/>
          <dgm:dir/>
          <dgm:animOne val="branch"/>
          <dgm:animLvl val="lvl"/>
          <dgm:resizeHandles/>
        </dgm:presLayoutVars>
      </dgm:prSet>
      <dgm:spPr/>
    </dgm:pt>
    <dgm:pt modelId="{1F620D0B-62A7-444F-8253-D868D68A4B51}" type="pres">
      <dgm:prSet presAssocID="{AB6D519C-DD0F-4147-8DA5-A2361C6CCCF6}" presName="hierRoot1" presStyleCnt="0"/>
      <dgm:spPr/>
    </dgm:pt>
    <dgm:pt modelId="{668124CB-396C-4B36-A5AE-915AFAFFDD6B}" type="pres">
      <dgm:prSet presAssocID="{AB6D519C-DD0F-4147-8DA5-A2361C6CCCF6}" presName="composite" presStyleCnt="0"/>
      <dgm:spPr/>
    </dgm:pt>
    <dgm:pt modelId="{57B60312-09A1-4E7A-96BD-1DC6D445CC75}" type="pres">
      <dgm:prSet presAssocID="{AB6D519C-DD0F-4147-8DA5-A2361C6CCCF6}" presName="background" presStyleLbl="node0" presStyleIdx="0" presStyleCnt="3"/>
      <dgm:spPr/>
    </dgm:pt>
    <dgm:pt modelId="{2D123645-3F9A-4808-8CC7-6E664190D474}" type="pres">
      <dgm:prSet presAssocID="{AB6D519C-DD0F-4147-8DA5-A2361C6CCCF6}" presName="text" presStyleLbl="fgAcc0" presStyleIdx="0" presStyleCnt="3">
        <dgm:presLayoutVars>
          <dgm:chPref val="3"/>
        </dgm:presLayoutVars>
      </dgm:prSet>
      <dgm:spPr/>
    </dgm:pt>
    <dgm:pt modelId="{3395B27B-518B-47BE-9732-72D2DC7122C8}" type="pres">
      <dgm:prSet presAssocID="{AB6D519C-DD0F-4147-8DA5-A2361C6CCCF6}" presName="hierChild2" presStyleCnt="0"/>
      <dgm:spPr/>
    </dgm:pt>
    <dgm:pt modelId="{30B75A20-47A7-435F-A866-E0007D33A0C6}" type="pres">
      <dgm:prSet presAssocID="{9C695430-96F2-4313-8605-CF63E9F73570}" presName="hierRoot1" presStyleCnt="0"/>
      <dgm:spPr/>
    </dgm:pt>
    <dgm:pt modelId="{674F9DCE-4EB6-41BD-9DB6-6C52B108511B}" type="pres">
      <dgm:prSet presAssocID="{9C695430-96F2-4313-8605-CF63E9F73570}" presName="composite" presStyleCnt="0"/>
      <dgm:spPr/>
    </dgm:pt>
    <dgm:pt modelId="{41D213A5-ED80-4373-A325-1278823BC4BC}" type="pres">
      <dgm:prSet presAssocID="{9C695430-96F2-4313-8605-CF63E9F73570}" presName="background" presStyleLbl="node0" presStyleIdx="1" presStyleCnt="3"/>
      <dgm:spPr/>
    </dgm:pt>
    <dgm:pt modelId="{DC04F1D0-93CE-4B23-B176-E8B2B12D53A5}" type="pres">
      <dgm:prSet presAssocID="{9C695430-96F2-4313-8605-CF63E9F73570}" presName="text" presStyleLbl="fgAcc0" presStyleIdx="1" presStyleCnt="3">
        <dgm:presLayoutVars>
          <dgm:chPref val="3"/>
        </dgm:presLayoutVars>
      </dgm:prSet>
      <dgm:spPr/>
    </dgm:pt>
    <dgm:pt modelId="{CB2F84EC-442B-4A22-8DF7-EC7BC6106FBB}" type="pres">
      <dgm:prSet presAssocID="{9C695430-96F2-4313-8605-CF63E9F73570}" presName="hierChild2" presStyleCnt="0"/>
      <dgm:spPr/>
    </dgm:pt>
    <dgm:pt modelId="{5887DCF3-46E3-4778-B990-53A0B689DF1F}" type="pres">
      <dgm:prSet presAssocID="{BDFC51D0-9907-4FD2-A725-B34AC034C601}" presName="hierRoot1" presStyleCnt="0"/>
      <dgm:spPr/>
    </dgm:pt>
    <dgm:pt modelId="{FB7C0374-78CB-4DD2-BD72-3D01AC289203}" type="pres">
      <dgm:prSet presAssocID="{BDFC51D0-9907-4FD2-A725-B34AC034C601}" presName="composite" presStyleCnt="0"/>
      <dgm:spPr/>
    </dgm:pt>
    <dgm:pt modelId="{0FA2F6C8-CEF8-4AC7-854C-8DA3C22E5841}" type="pres">
      <dgm:prSet presAssocID="{BDFC51D0-9907-4FD2-A725-B34AC034C601}" presName="background" presStyleLbl="node0" presStyleIdx="2" presStyleCnt="3"/>
      <dgm:spPr/>
    </dgm:pt>
    <dgm:pt modelId="{EB8AFEC5-1C7C-4505-AB56-4E1FA8D3526A}" type="pres">
      <dgm:prSet presAssocID="{BDFC51D0-9907-4FD2-A725-B34AC034C601}" presName="text" presStyleLbl="fgAcc0" presStyleIdx="2" presStyleCnt="3">
        <dgm:presLayoutVars>
          <dgm:chPref val="3"/>
        </dgm:presLayoutVars>
      </dgm:prSet>
      <dgm:spPr/>
    </dgm:pt>
    <dgm:pt modelId="{F392C144-1F0D-44A0-8B1E-54CD0928727C}" type="pres">
      <dgm:prSet presAssocID="{BDFC51D0-9907-4FD2-A725-B34AC034C601}" presName="hierChild2" presStyleCnt="0"/>
      <dgm:spPr/>
    </dgm:pt>
  </dgm:ptLst>
  <dgm:cxnLst>
    <dgm:cxn modelId="{A7373907-6D35-4860-A3E5-0EB6AAA75247}" srcId="{70862205-878E-4FD2-9259-AD83C9CF5814}" destId="{AB6D519C-DD0F-4147-8DA5-A2361C6CCCF6}" srcOrd="0" destOrd="0" parTransId="{1FF488E4-5A9F-41CA-9925-E8B3EDD6D089}" sibTransId="{86F6DD8A-9D3E-41FC-A77A-F7CEA2788E43}"/>
    <dgm:cxn modelId="{2F77D507-FA30-4D11-B830-75336953A35D}" type="presOf" srcId="{AB6D519C-DD0F-4147-8DA5-A2361C6CCCF6}" destId="{2D123645-3F9A-4808-8CC7-6E664190D474}" srcOrd="0" destOrd="0" presId="urn:microsoft.com/office/officeart/2005/8/layout/hierarchy1"/>
    <dgm:cxn modelId="{8471C15C-02CF-447A-BCDC-45AE362DE2D0}" srcId="{70862205-878E-4FD2-9259-AD83C9CF5814}" destId="{9C695430-96F2-4313-8605-CF63E9F73570}" srcOrd="1" destOrd="0" parTransId="{39C39C9C-8505-4738-AE2F-A5953A83351B}" sibTransId="{97A94D75-9DCC-44EB-BDE4-309BCD10294F}"/>
    <dgm:cxn modelId="{E33D307A-8F5C-4101-A303-87B10B8D8155}" type="presOf" srcId="{9C695430-96F2-4313-8605-CF63E9F73570}" destId="{DC04F1D0-93CE-4B23-B176-E8B2B12D53A5}" srcOrd="0" destOrd="0" presId="urn:microsoft.com/office/officeart/2005/8/layout/hierarchy1"/>
    <dgm:cxn modelId="{1E509D93-0955-42E5-9060-0AA4E22A9035}" type="presOf" srcId="{BDFC51D0-9907-4FD2-A725-B34AC034C601}" destId="{EB8AFEC5-1C7C-4505-AB56-4E1FA8D3526A}" srcOrd="0" destOrd="0" presId="urn:microsoft.com/office/officeart/2005/8/layout/hierarchy1"/>
    <dgm:cxn modelId="{FE0909BD-90F9-49CB-8642-5A06A468A0EB}" srcId="{70862205-878E-4FD2-9259-AD83C9CF5814}" destId="{BDFC51D0-9907-4FD2-A725-B34AC034C601}" srcOrd="2" destOrd="0" parTransId="{1117BADF-96D9-4E3B-A03A-2CA4E8BB3256}" sibTransId="{1281B3D3-65CD-4359-B240-7277EF989E4A}"/>
    <dgm:cxn modelId="{5A4F39F7-BF64-4B88-B999-A44FDDD30C06}" type="presOf" srcId="{70862205-878E-4FD2-9259-AD83C9CF5814}" destId="{5791D9BC-6B36-430F-94DD-0F0CFE889B13}" srcOrd="0" destOrd="0" presId="urn:microsoft.com/office/officeart/2005/8/layout/hierarchy1"/>
    <dgm:cxn modelId="{D9644525-CDBA-4B9D-9BDD-F823D8D84CA7}" type="presParOf" srcId="{5791D9BC-6B36-430F-94DD-0F0CFE889B13}" destId="{1F620D0B-62A7-444F-8253-D868D68A4B51}" srcOrd="0" destOrd="0" presId="urn:microsoft.com/office/officeart/2005/8/layout/hierarchy1"/>
    <dgm:cxn modelId="{32E90083-4114-4B96-8C18-F0A948763083}" type="presParOf" srcId="{1F620D0B-62A7-444F-8253-D868D68A4B51}" destId="{668124CB-396C-4B36-A5AE-915AFAFFDD6B}" srcOrd="0" destOrd="0" presId="urn:microsoft.com/office/officeart/2005/8/layout/hierarchy1"/>
    <dgm:cxn modelId="{C9E2CFAE-26D5-44C7-B77B-622DD81AD395}" type="presParOf" srcId="{668124CB-396C-4B36-A5AE-915AFAFFDD6B}" destId="{57B60312-09A1-4E7A-96BD-1DC6D445CC75}" srcOrd="0" destOrd="0" presId="urn:microsoft.com/office/officeart/2005/8/layout/hierarchy1"/>
    <dgm:cxn modelId="{83FC539F-3C34-4F81-BF73-840B10497B00}" type="presParOf" srcId="{668124CB-396C-4B36-A5AE-915AFAFFDD6B}" destId="{2D123645-3F9A-4808-8CC7-6E664190D474}" srcOrd="1" destOrd="0" presId="urn:microsoft.com/office/officeart/2005/8/layout/hierarchy1"/>
    <dgm:cxn modelId="{F9BB4A1B-36DA-4333-BE7F-6D4DAF75177C}" type="presParOf" srcId="{1F620D0B-62A7-444F-8253-D868D68A4B51}" destId="{3395B27B-518B-47BE-9732-72D2DC7122C8}" srcOrd="1" destOrd="0" presId="urn:microsoft.com/office/officeart/2005/8/layout/hierarchy1"/>
    <dgm:cxn modelId="{D90C3509-FE35-4052-9450-F03A0D213F39}" type="presParOf" srcId="{5791D9BC-6B36-430F-94DD-0F0CFE889B13}" destId="{30B75A20-47A7-435F-A866-E0007D33A0C6}" srcOrd="1" destOrd="0" presId="urn:microsoft.com/office/officeart/2005/8/layout/hierarchy1"/>
    <dgm:cxn modelId="{4B0DF59D-678B-4EA9-891D-DCA3AA8B320D}" type="presParOf" srcId="{30B75A20-47A7-435F-A866-E0007D33A0C6}" destId="{674F9DCE-4EB6-41BD-9DB6-6C52B108511B}" srcOrd="0" destOrd="0" presId="urn:microsoft.com/office/officeart/2005/8/layout/hierarchy1"/>
    <dgm:cxn modelId="{40EB1777-9D5E-4049-847A-F79020F9438F}" type="presParOf" srcId="{674F9DCE-4EB6-41BD-9DB6-6C52B108511B}" destId="{41D213A5-ED80-4373-A325-1278823BC4BC}" srcOrd="0" destOrd="0" presId="urn:microsoft.com/office/officeart/2005/8/layout/hierarchy1"/>
    <dgm:cxn modelId="{FC383196-11A5-401E-BA81-C34E9623F835}" type="presParOf" srcId="{674F9DCE-4EB6-41BD-9DB6-6C52B108511B}" destId="{DC04F1D0-93CE-4B23-B176-E8B2B12D53A5}" srcOrd="1" destOrd="0" presId="urn:microsoft.com/office/officeart/2005/8/layout/hierarchy1"/>
    <dgm:cxn modelId="{FBE7CADF-F3FA-4954-8BC7-E5EB9A89C72C}" type="presParOf" srcId="{30B75A20-47A7-435F-A866-E0007D33A0C6}" destId="{CB2F84EC-442B-4A22-8DF7-EC7BC6106FBB}" srcOrd="1" destOrd="0" presId="urn:microsoft.com/office/officeart/2005/8/layout/hierarchy1"/>
    <dgm:cxn modelId="{653EC33D-41CF-489B-A406-84549818E1C1}" type="presParOf" srcId="{5791D9BC-6B36-430F-94DD-0F0CFE889B13}" destId="{5887DCF3-46E3-4778-B990-53A0B689DF1F}" srcOrd="2" destOrd="0" presId="urn:microsoft.com/office/officeart/2005/8/layout/hierarchy1"/>
    <dgm:cxn modelId="{47E7E962-2575-4CB7-A0DD-7DCF8E9FED99}" type="presParOf" srcId="{5887DCF3-46E3-4778-B990-53A0B689DF1F}" destId="{FB7C0374-78CB-4DD2-BD72-3D01AC289203}" srcOrd="0" destOrd="0" presId="urn:microsoft.com/office/officeart/2005/8/layout/hierarchy1"/>
    <dgm:cxn modelId="{B8A6B29A-91F0-45BE-9892-2CA5CAE4A872}" type="presParOf" srcId="{FB7C0374-78CB-4DD2-BD72-3D01AC289203}" destId="{0FA2F6C8-CEF8-4AC7-854C-8DA3C22E5841}" srcOrd="0" destOrd="0" presId="urn:microsoft.com/office/officeart/2005/8/layout/hierarchy1"/>
    <dgm:cxn modelId="{D69DD08F-B3D8-4195-A32B-AF43BC50FD02}" type="presParOf" srcId="{FB7C0374-78CB-4DD2-BD72-3D01AC289203}" destId="{EB8AFEC5-1C7C-4505-AB56-4E1FA8D3526A}" srcOrd="1" destOrd="0" presId="urn:microsoft.com/office/officeart/2005/8/layout/hierarchy1"/>
    <dgm:cxn modelId="{78179302-D84B-4C07-A882-E64AF63EFE23}" type="presParOf" srcId="{5887DCF3-46E3-4778-B990-53A0B689DF1F}" destId="{F392C144-1F0D-44A0-8B1E-54CD0928727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CDC689-FD33-453A-8A45-795E6CCACC0A}"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925DD6E8-C80E-49DC-B004-DE0121405BD5}">
      <dgm:prSet/>
      <dgm:spPr/>
      <dgm:t>
        <a:bodyPr/>
        <a:lstStyle/>
        <a:p>
          <a:r>
            <a:rPr lang="en-GB" b="1"/>
            <a:t>Research Design:</a:t>
          </a:r>
          <a:endParaRPr lang="en-US"/>
        </a:p>
      </dgm:t>
    </dgm:pt>
    <dgm:pt modelId="{DDB5C2B6-EDC8-4385-A67C-AFEE08CAD1D1}" type="parTrans" cxnId="{951C491C-D6A2-4DDF-9CCC-7849A867C5C6}">
      <dgm:prSet/>
      <dgm:spPr/>
      <dgm:t>
        <a:bodyPr/>
        <a:lstStyle/>
        <a:p>
          <a:endParaRPr lang="en-US"/>
        </a:p>
      </dgm:t>
    </dgm:pt>
    <dgm:pt modelId="{1291526C-BD24-4D2E-95E7-7878C1418EEF}" type="sibTrans" cxnId="{951C491C-D6A2-4DDF-9CCC-7849A867C5C6}">
      <dgm:prSet/>
      <dgm:spPr/>
      <dgm:t>
        <a:bodyPr/>
        <a:lstStyle/>
        <a:p>
          <a:endParaRPr lang="en-US"/>
        </a:p>
      </dgm:t>
    </dgm:pt>
    <dgm:pt modelId="{26ABD4F0-F6D8-4775-8494-6A1000AB4EEA}">
      <dgm:prSet/>
      <dgm:spPr/>
      <dgm:t>
        <a:bodyPr/>
        <a:lstStyle/>
        <a:p>
          <a:r>
            <a:rPr lang="en-GB"/>
            <a:t>Quantitative experimental study</a:t>
          </a:r>
          <a:endParaRPr lang="en-US"/>
        </a:p>
      </dgm:t>
    </dgm:pt>
    <dgm:pt modelId="{621EBCD8-2FBD-41E0-A2D9-EB73552541C5}" type="parTrans" cxnId="{33403E69-69DB-45AA-8EF8-A734BBD79A1E}">
      <dgm:prSet/>
      <dgm:spPr/>
      <dgm:t>
        <a:bodyPr/>
        <a:lstStyle/>
        <a:p>
          <a:endParaRPr lang="en-US"/>
        </a:p>
      </dgm:t>
    </dgm:pt>
    <dgm:pt modelId="{AE5BF6E1-EF10-4B2C-A2A6-07327B1EC313}" type="sibTrans" cxnId="{33403E69-69DB-45AA-8EF8-A734BBD79A1E}">
      <dgm:prSet/>
      <dgm:spPr/>
      <dgm:t>
        <a:bodyPr/>
        <a:lstStyle/>
        <a:p>
          <a:endParaRPr lang="en-US"/>
        </a:p>
      </dgm:t>
    </dgm:pt>
    <dgm:pt modelId="{18782266-9433-4E80-B1CC-DA2077BCCCF2}">
      <dgm:prSet/>
      <dgm:spPr/>
      <dgm:t>
        <a:bodyPr/>
        <a:lstStyle/>
        <a:p>
          <a:r>
            <a:rPr lang="en-GB" b="1"/>
            <a:t>Dataset:</a:t>
          </a:r>
          <a:endParaRPr lang="en-US"/>
        </a:p>
      </dgm:t>
    </dgm:pt>
    <dgm:pt modelId="{5E95225A-E921-4893-A2A7-3DC1244D2B84}" type="parTrans" cxnId="{47764E38-F0AD-4938-8953-2D2580584753}">
      <dgm:prSet/>
      <dgm:spPr/>
      <dgm:t>
        <a:bodyPr/>
        <a:lstStyle/>
        <a:p>
          <a:endParaRPr lang="en-US"/>
        </a:p>
      </dgm:t>
    </dgm:pt>
    <dgm:pt modelId="{557441C1-A63B-499F-84AF-3D317CC8537C}" type="sibTrans" cxnId="{47764E38-F0AD-4938-8953-2D2580584753}">
      <dgm:prSet/>
      <dgm:spPr/>
      <dgm:t>
        <a:bodyPr/>
        <a:lstStyle/>
        <a:p>
          <a:endParaRPr lang="en-US"/>
        </a:p>
      </dgm:t>
    </dgm:pt>
    <dgm:pt modelId="{54B98BD3-517F-44E3-9813-EC30A7F44380}">
      <dgm:prSet/>
      <dgm:spPr/>
      <dgm:t>
        <a:bodyPr/>
        <a:lstStyle/>
        <a:p>
          <a:r>
            <a:rPr lang="en-GB"/>
            <a:t>Publicly available phishing email dataset</a:t>
          </a:r>
          <a:endParaRPr lang="en-US"/>
        </a:p>
      </dgm:t>
    </dgm:pt>
    <dgm:pt modelId="{BAC57AE5-E666-4BBB-A0C2-47A1A434F144}" type="parTrans" cxnId="{0922D0EB-775A-44F5-88D6-4ABEC752F770}">
      <dgm:prSet/>
      <dgm:spPr/>
      <dgm:t>
        <a:bodyPr/>
        <a:lstStyle/>
        <a:p>
          <a:endParaRPr lang="en-US"/>
        </a:p>
      </dgm:t>
    </dgm:pt>
    <dgm:pt modelId="{57ADFC34-DBF2-4A24-A425-F6758F5C895B}" type="sibTrans" cxnId="{0922D0EB-775A-44F5-88D6-4ABEC752F770}">
      <dgm:prSet/>
      <dgm:spPr/>
      <dgm:t>
        <a:bodyPr/>
        <a:lstStyle/>
        <a:p>
          <a:endParaRPr lang="en-US"/>
        </a:p>
      </dgm:t>
    </dgm:pt>
    <dgm:pt modelId="{E6D49664-DC31-46DA-B625-DED8038D87BB}">
      <dgm:prSet/>
      <dgm:spPr/>
      <dgm:t>
        <a:bodyPr/>
        <a:lstStyle/>
        <a:p>
          <a:r>
            <a:rPr lang="en-GB"/>
            <a:t>Data preprocessing (cleaning, feature extraction, train–test split)</a:t>
          </a:r>
          <a:endParaRPr lang="en-US"/>
        </a:p>
      </dgm:t>
    </dgm:pt>
    <dgm:pt modelId="{952674D6-E376-4663-824E-780734492919}" type="parTrans" cxnId="{91805247-F343-457F-8ABC-C3F8C89C5967}">
      <dgm:prSet/>
      <dgm:spPr/>
      <dgm:t>
        <a:bodyPr/>
        <a:lstStyle/>
        <a:p>
          <a:endParaRPr lang="en-US"/>
        </a:p>
      </dgm:t>
    </dgm:pt>
    <dgm:pt modelId="{92625395-66D2-4456-B51D-56D472A07201}" type="sibTrans" cxnId="{91805247-F343-457F-8ABC-C3F8C89C5967}">
      <dgm:prSet/>
      <dgm:spPr/>
      <dgm:t>
        <a:bodyPr/>
        <a:lstStyle/>
        <a:p>
          <a:endParaRPr lang="en-US"/>
        </a:p>
      </dgm:t>
    </dgm:pt>
    <dgm:pt modelId="{6D68BE47-D712-43CF-AB6D-D60E6B8C4F45}">
      <dgm:prSet/>
      <dgm:spPr/>
      <dgm:t>
        <a:bodyPr/>
        <a:lstStyle/>
        <a:p>
          <a:r>
            <a:rPr lang="en-GB" b="1"/>
            <a:t>Algorithms Implemented:</a:t>
          </a:r>
          <a:endParaRPr lang="en-US"/>
        </a:p>
      </dgm:t>
    </dgm:pt>
    <dgm:pt modelId="{E4414D71-E2B8-47BF-964C-2CF0AB6C2E40}" type="parTrans" cxnId="{8857B1FB-1693-4712-B03D-4CDABF29856C}">
      <dgm:prSet/>
      <dgm:spPr/>
      <dgm:t>
        <a:bodyPr/>
        <a:lstStyle/>
        <a:p>
          <a:endParaRPr lang="en-US"/>
        </a:p>
      </dgm:t>
    </dgm:pt>
    <dgm:pt modelId="{5306CC30-9362-42C5-8845-541238F7E26E}" type="sibTrans" cxnId="{8857B1FB-1693-4712-B03D-4CDABF29856C}">
      <dgm:prSet/>
      <dgm:spPr/>
      <dgm:t>
        <a:bodyPr/>
        <a:lstStyle/>
        <a:p>
          <a:endParaRPr lang="en-US"/>
        </a:p>
      </dgm:t>
    </dgm:pt>
    <dgm:pt modelId="{B4AC72A3-6022-4D32-8B63-8BFB733A5C3F}">
      <dgm:prSet/>
      <dgm:spPr/>
      <dgm:t>
        <a:bodyPr/>
        <a:lstStyle/>
        <a:p>
          <a:r>
            <a:rPr lang="en-GB"/>
            <a:t>Logistic Regression</a:t>
          </a:r>
          <a:endParaRPr lang="en-US"/>
        </a:p>
      </dgm:t>
    </dgm:pt>
    <dgm:pt modelId="{FADFE7B3-DF0C-4BBD-AD06-92E909254E82}" type="parTrans" cxnId="{0CA3A9D0-3AC5-41CB-BF1A-4B7FBC48BCA0}">
      <dgm:prSet/>
      <dgm:spPr/>
      <dgm:t>
        <a:bodyPr/>
        <a:lstStyle/>
        <a:p>
          <a:endParaRPr lang="en-US"/>
        </a:p>
      </dgm:t>
    </dgm:pt>
    <dgm:pt modelId="{F964ACCE-01E2-4D7A-8683-B2892B16E1AB}" type="sibTrans" cxnId="{0CA3A9D0-3AC5-41CB-BF1A-4B7FBC48BCA0}">
      <dgm:prSet/>
      <dgm:spPr/>
      <dgm:t>
        <a:bodyPr/>
        <a:lstStyle/>
        <a:p>
          <a:endParaRPr lang="en-US"/>
        </a:p>
      </dgm:t>
    </dgm:pt>
    <dgm:pt modelId="{2D8594C1-AD2A-4CD9-B0D7-9D269934D49D}">
      <dgm:prSet/>
      <dgm:spPr/>
      <dgm:t>
        <a:bodyPr/>
        <a:lstStyle/>
        <a:p>
          <a:r>
            <a:rPr lang="en-GB"/>
            <a:t>Decision Tree</a:t>
          </a:r>
          <a:endParaRPr lang="en-US"/>
        </a:p>
      </dgm:t>
    </dgm:pt>
    <dgm:pt modelId="{4D42F35C-CBF8-467C-BF16-8F12A874E3CB}" type="parTrans" cxnId="{47A3EC09-3CD3-4900-8F0C-18BF790A7F43}">
      <dgm:prSet/>
      <dgm:spPr/>
      <dgm:t>
        <a:bodyPr/>
        <a:lstStyle/>
        <a:p>
          <a:endParaRPr lang="en-US"/>
        </a:p>
      </dgm:t>
    </dgm:pt>
    <dgm:pt modelId="{1966F2D6-1C0B-4C7C-ADBB-208F707F1597}" type="sibTrans" cxnId="{47A3EC09-3CD3-4900-8F0C-18BF790A7F43}">
      <dgm:prSet/>
      <dgm:spPr/>
      <dgm:t>
        <a:bodyPr/>
        <a:lstStyle/>
        <a:p>
          <a:endParaRPr lang="en-US"/>
        </a:p>
      </dgm:t>
    </dgm:pt>
    <dgm:pt modelId="{209534F7-763B-4E08-89C7-1D5D31D2AA12}">
      <dgm:prSet/>
      <dgm:spPr/>
      <dgm:t>
        <a:bodyPr/>
        <a:lstStyle/>
        <a:p>
          <a:r>
            <a:rPr lang="en-GB"/>
            <a:t>Random Forest</a:t>
          </a:r>
          <a:endParaRPr lang="en-US"/>
        </a:p>
      </dgm:t>
    </dgm:pt>
    <dgm:pt modelId="{E079B83A-D27B-4DEE-939D-248FD2FAAFA8}" type="parTrans" cxnId="{2AB30EE1-72A4-48F5-8C27-B28341039AF6}">
      <dgm:prSet/>
      <dgm:spPr/>
      <dgm:t>
        <a:bodyPr/>
        <a:lstStyle/>
        <a:p>
          <a:endParaRPr lang="en-US"/>
        </a:p>
      </dgm:t>
    </dgm:pt>
    <dgm:pt modelId="{4EC036A6-9EAC-4E8E-9A24-B65F740451A3}" type="sibTrans" cxnId="{2AB30EE1-72A4-48F5-8C27-B28341039AF6}">
      <dgm:prSet/>
      <dgm:spPr/>
      <dgm:t>
        <a:bodyPr/>
        <a:lstStyle/>
        <a:p>
          <a:endParaRPr lang="en-US"/>
        </a:p>
      </dgm:t>
    </dgm:pt>
    <dgm:pt modelId="{935D3B09-FDA8-47F2-854C-41D13972869A}">
      <dgm:prSet/>
      <dgm:spPr/>
      <dgm:t>
        <a:bodyPr/>
        <a:lstStyle/>
        <a:p>
          <a:r>
            <a:rPr lang="en-GB"/>
            <a:t>Support Vector Machine (SVM)</a:t>
          </a:r>
          <a:endParaRPr lang="en-US"/>
        </a:p>
      </dgm:t>
    </dgm:pt>
    <dgm:pt modelId="{98F44BD8-6680-4194-B517-09115B74B735}" type="parTrans" cxnId="{00141760-BCC2-4DE9-A538-E557B494744C}">
      <dgm:prSet/>
      <dgm:spPr/>
      <dgm:t>
        <a:bodyPr/>
        <a:lstStyle/>
        <a:p>
          <a:endParaRPr lang="en-US"/>
        </a:p>
      </dgm:t>
    </dgm:pt>
    <dgm:pt modelId="{7F3534CB-7C5C-4B46-BA52-92B1E5558205}" type="sibTrans" cxnId="{00141760-BCC2-4DE9-A538-E557B494744C}">
      <dgm:prSet/>
      <dgm:spPr/>
      <dgm:t>
        <a:bodyPr/>
        <a:lstStyle/>
        <a:p>
          <a:endParaRPr lang="en-US"/>
        </a:p>
      </dgm:t>
    </dgm:pt>
    <dgm:pt modelId="{ED68B3F7-F83A-4A97-8A2A-6B30BFF5F7F9}">
      <dgm:prSet/>
      <dgm:spPr/>
      <dgm:t>
        <a:bodyPr/>
        <a:lstStyle/>
        <a:p>
          <a:r>
            <a:rPr lang="en-GB" b="1"/>
            <a:t>Tools and Technologies:</a:t>
          </a:r>
          <a:endParaRPr lang="en-US"/>
        </a:p>
      </dgm:t>
    </dgm:pt>
    <dgm:pt modelId="{C47AB097-506E-4C1B-B843-147BAAA6F1F5}" type="parTrans" cxnId="{B9C520A7-D38D-4D1E-A674-6C308CFF506A}">
      <dgm:prSet/>
      <dgm:spPr/>
      <dgm:t>
        <a:bodyPr/>
        <a:lstStyle/>
        <a:p>
          <a:endParaRPr lang="en-US"/>
        </a:p>
      </dgm:t>
    </dgm:pt>
    <dgm:pt modelId="{6824B209-4BFE-4AB3-B170-1257131D7551}" type="sibTrans" cxnId="{B9C520A7-D38D-4D1E-A674-6C308CFF506A}">
      <dgm:prSet/>
      <dgm:spPr/>
      <dgm:t>
        <a:bodyPr/>
        <a:lstStyle/>
        <a:p>
          <a:endParaRPr lang="en-US"/>
        </a:p>
      </dgm:t>
    </dgm:pt>
    <dgm:pt modelId="{ECFCDAE5-2CC8-4B13-BA22-1E7C93220F41}">
      <dgm:prSet/>
      <dgm:spPr/>
      <dgm:t>
        <a:bodyPr/>
        <a:lstStyle/>
        <a:p>
          <a:r>
            <a:rPr lang="en-GB"/>
            <a:t>Python programming language</a:t>
          </a:r>
          <a:endParaRPr lang="en-US"/>
        </a:p>
      </dgm:t>
    </dgm:pt>
    <dgm:pt modelId="{BDF65ADA-5D7F-4A01-9E45-F516A880D335}" type="parTrans" cxnId="{88E36AB3-C385-4468-B5D4-7457451F649D}">
      <dgm:prSet/>
      <dgm:spPr/>
      <dgm:t>
        <a:bodyPr/>
        <a:lstStyle/>
        <a:p>
          <a:endParaRPr lang="en-US"/>
        </a:p>
      </dgm:t>
    </dgm:pt>
    <dgm:pt modelId="{6CC1CD7C-D461-44E4-BF2D-0F199A6B3C3B}" type="sibTrans" cxnId="{88E36AB3-C385-4468-B5D4-7457451F649D}">
      <dgm:prSet/>
      <dgm:spPr/>
      <dgm:t>
        <a:bodyPr/>
        <a:lstStyle/>
        <a:p>
          <a:endParaRPr lang="en-US"/>
        </a:p>
      </dgm:t>
    </dgm:pt>
    <dgm:pt modelId="{7E40CAB7-7521-41DA-8D2E-5D4CDA9398AF}">
      <dgm:prSet/>
      <dgm:spPr/>
      <dgm:t>
        <a:bodyPr/>
        <a:lstStyle/>
        <a:p>
          <a:r>
            <a:rPr lang="en-GB"/>
            <a:t>Scikit-learn library</a:t>
          </a:r>
          <a:endParaRPr lang="en-US"/>
        </a:p>
      </dgm:t>
    </dgm:pt>
    <dgm:pt modelId="{531DD39D-E231-4211-B129-AD2023145B45}" type="parTrans" cxnId="{4CA16B6A-A50B-441F-9857-B1F70D7DC8C1}">
      <dgm:prSet/>
      <dgm:spPr/>
      <dgm:t>
        <a:bodyPr/>
        <a:lstStyle/>
        <a:p>
          <a:endParaRPr lang="en-US"/>
        </a:p>
      </dgm:t>
    </dgm:pt>
    <dgm:pt modelId="{F4FC1545-2F1C-4C77-8F85-8CCED9F86970}" type="sibTrans" cxnId="{4CA16B6A-A50B-441F-9857-B1F70D7DC8C1}">
      <dgm:prSet/>
      <dgm:spPr/>
      <dgm:t>
        <a:bodyPr/>
        <a:lstStyle/>
        <a:p>
          <a:endParaRPr lang="en-US"/>
        </a:p>
      </dgm:t>
    </dgm:pt>
    <dgm:pt modelId="{EA1F89F7-6E45-4457-9C9A-090432F1D024}">
      <dgm:prSet/>
      <dgm:spPr/>
      <dgm:t>
        <a:bodyPr/>
        <a:lstStyle/>
        <a:p>
          <a:r>
            <a:rPr lang="en-GB" b="1"/>
            <a:t>Approach:</a:t>
          </a:r>
          <a:endParaRPr lang="en-US"/>
        </a:p>
      </dgm:t>
    </dgm:pt>
    <dgm:pt modelId="{4B30247D-6408-4FB4-8415-A6E01AFCC413}" type="parTrans" cxnId="{D11AE8DF-E012-4027-8A97-D6D4FEACF7B7}">
      <dgm:prSet/>
      <dgm:spPr/>
      <dgm:t>
        <a:bodyPr/>
        <a:lstStyle/>
        <a:p>
          <a:endParaRPr lang="en-US"/>
        </a:p>
      </dgm:t>
    </dgm:pt>
    <dgm:pt modelId="{1D57ED1F-EAFC-4B81-8328-D8D42D65142A}" type="sibTrans" cxnId="{D11AE8DF-E012-4027-8A97-D6D4FEACF7B7}">
      <dgm:prSet/>
      <dgm:spPr/>
      <dgm:t>
        <a:bodyPr/>
        <a:lstStyle/>
        <a:p>
          <a:endParaRPr lang="en-US"/>
        </a:p>
      </dgm:t>
    </dgm:pt>
    <dgm:pt modelId="{82C268E6-6ED2-40C7-B211-A3B1CA6A1956}">
      <dgm:prSet/>
      <dgm:spPr/>
      <dgm:t>
        <a:bodyPr/>
        <a:lstStyle/>
        <a:p>
          <a:r>
            <a:rPr lang="en-GB"/>
            <a:t>Consistent experimental conditions for fair model comparison</a:t>
          </a:r>
          <a:endParaRPr lang="en-US"/>
        </a:p>
      </dgm:t>
    </dgm:pt>
    <dgm:pt modelId="{2D6BA854-D712-48BA-BBAE-52B8E10AAD5C}" type="parTrans" cxnId="{47DBEE43-ADE8-4482-BE24-B7CBA27352AC}">
      <dgm:prSet/>
      <dgm:spPr/>
      <dgm:t>
        <a:bodyPr/>
        <a:lstStyle/>
        <a:p>
          <a:endParaRPr lang="en-US"/>
        </a:p>
      </dgm:t>
    </dgm:pt>
    <dgm:pt modelId="{17786799-E774-4478-913D-47F1265C0A73}" type="sibTrans" cxnId="{47DBEE43-ADE8-4482-BE24-B7CBA27352AC}">
      <dgm:prSet/>
      <dgm:spPr/>
      <dgm:t>
        <a:bodyPr/>
        <a:lstStyle/>
        <a:p>
          <a:endParaRPr lang="en-US"/>
        </a:p>
      </dgm:t>
    </dgm:pt>
    <dgm:pt modelId="{7AEC83E1-C076-4648-B7B2-DEA2FE46CE98}" type="pres">
      <dgm:prSet presAssocID="{0DCDC689-FD33-453A-8A45-795E6CCACC0A}" presName="Name0" presStyleCnt="0">
        <dgm:presLayoutVars>
          <dgm:dir/>
          <dgm:animLvl val="lvl"/>
          <dgm:resizeHandles val="exact"/>
        </dgm:presLayoutVars>
      </dgm:prSet>
      <dgm:spPr/>
    </dgm:pt>
    <dgm:pt modelId="{F95211F3-FCFA-4B71-9E21-DFF97CBF0155}" type="pres">
      <dgm:prSet presAssocID="{925DD6E8-C80E-49DC-B004-DE0121405BD5}" presName="composite" presStyleCnt="0"/>
      <dgm:spPr/>
    </dgm:pt>
    <dgm:pt modelId="{4F54B428-1AB1-4069-A93D-EEFB3A961B66}" type="pres">
      <dgm:prSet presAssocID="{925DD6E8-C80E-49DC-B004-DE0121405BD5}" presName="parTx" presStyleLbl="alignNode1" presStyleIdx="0" presStyleCnt="5">
        <dgm:presLayoutVars>
          <dgm:chMax val="0"/>
          <dgm:chPref val="0"/>
          <dgm:bulletEnabled val="1"/>
        </dgm:presLayoutVars>
      </dgm:prSet>
      <dgm:spPr/>
    </dgm:pt>
    <dgm:pt modelId="{47A5E9A2-D501-443A-B034-D9BC6044181A}" type="pres">
      <dgm:prSet presAssocID="{925DD6E8-C80E-49DC-B004-DE0121405BD5}" presName="desTx" presStyleLbl="alignAccFollowNode1" presStyleIdx="0" presStyleCnt="5">
        <dgm:presLayoutVars>
          <dgm:bulletEnabled val="1"/>
        </dgm:presLayoutVars>
      </dgm:prSet>
      <dgm:spPr/>
    </dgm:pt>
    <dgm:pt modelId="{F85E6ACB-FA34-42F4-ACC4-C249F0E8DAA7}" type="pres">
      <dgm:prSet presAssocID="{1291526C-BD24-4D2E-95E7-7878C1418EEF}" presName="space" presStyleCnt="0"/>
      <dgm:spPr/>
    </dgm:pt>
    <dgm:pt modelId="{9EA350BE-1856-4E63-86D0-53760D4CB525}" type="pres">
      <dgm:prSet presAssocID="{18782266-9433-4E80-B1CC-DA2077BCCCF2}" presName="composite" presStyleCnt="0"/>
      <dgm:spPr/>
    </dgm:pt>
    <dgm:pt modelId="{CE703F94-6445-4045-9BBA-5D9F86D01A5D}" type="pres">
      <dgm:prSet presAssocID="{18782266-9433-4E80-B1CC-DA2077BCCCF2}" presName="parTx" presStyleLbl="alignNode1" presStyleIdx="1" presStyleCnt="5">
        <dgm:presLayoutVars>
          <dgm:chMax val="0"/>
          <dgm:chPref val="0"/>
          <dgm:bulletEnabled val="1"/>
        </dgm:presLayoutVars>
      </dgm:prSet>
      <dgm:spPr/>
    </dgm:pt>
    <dgm:pt modelId="{D426E435-2652-4E44-BEDD-A7AF5B7D7421}" type="pres">
      <dgm:prSet presAssocID="{18782266-9433-4E80-B1CC-DA2077BCCCF2}" presName="desTx" presStyleLbl="alignAccFollowNode1" presStyleIdx="1" presStyleCnt="5">
        <dgm:presLayoutVars>
          <dgm:bulletEnabled val="1"/>
        </dgm:presLayoutVars>
      </dgm:prSet>
      <dgm:spPr/>
    </dgm:pt>
    <dgm:pt modelId="{CB620159-15C3-4BA8-A61D-6B749C0C2B08}" type="pres">
      <dgm:prSet presAssocID="{557441C1-A63B-499F-84AF-3D317CC8537C}" presName="space" presStyleCnt="0"/>
      <dgm:spPr/>
    </dgm:pt>
    <dgm:pt modelId="{BFFBF2B3-9B55-40BE-82B5-CE2407B63B10}" type="pres">
      <dgm:prSet presAssocID="{6D68BE47-D712-43CF-AB6D-D60E6B8C4F45}" presName="composite" presStyleCnt="0"/>
      <dgm:spPr/>
    </dgm:pt>
    <dgm:pt modelId="{F7DA56B3-4DE7-4A77-B34C-237E1AA8B974}" type="pres">
      <dgm:prSet presAssocID="{6D68BE47-D712-43CF-AB6D-D60E6B8C4F45}" presName="parTx" presStyleLbl="alignNode1" presStyleIdx="2" presStyleCnt="5">
        <dgm:presLayoutVars>
          <dgm:chMax val="0"/>
          <dgm:chPref val="0"/>
          <dgm:bulletEnabled val="1"/>
        </dgm:presLayoutVars>
      </dgm:prSet>
      <dgm:spPr/>
    </dgm:pt>
    <dgm:pt modelId="{B2D12781-35B5-414F-89CC-D7179A031708}" type="pres">
      <dgm:prSet presAssocID="{6D68BE47-D712-43CF-AB6D-D60E6B8C4F45}" presName="desTx" presStyleLbl="alignAccFollowNode1" presStyleIdx="2" presStyleCnt="5">
        <dgm:presLayoutVars>
          <dgm:bulletEnabled val="1"/>
        </dgm:presLayoutVars>
      </dgm:prSet>
      <dgm:spPr/>
    </dgm:pt>
    <dgm:pt modelId="{FE2BB3B8-768E-43AF-B7A8-E20E4AB62F4E}" type="pres">
      <dgm:prSet presAssocID="{5306CC30-9362-42C5-8845-541238F7E26E}" presName="space" presStyleCnt="0"/>
      <dgm:spPr/>
    </dgm:pt>
    <dgm:pt modelId="{6F1A5F73-3FD7-4588-A16A-1E6AB63D8032}" type="pres">
      <dgm:prSet presAssocID="{ED68B3F7-F83A-4A97-8A2A-6B30BFF5F7F9}" presName="composite" presStyleCnt="0"/>
      <dgm:spPr/>
    </dgm:pt>
    <dgm:pt modelId="{2E1CB1C3-5D55-473D-8B6B-FA6115C43389}" type="pres">
      <dgm:prSet presAssocID="{ED68B3F7-F83A-4A97-8A2A-6B30BFF5F7F9}" presName="parTx" presStyleLbl="alignNode1" presStyleIdx="3" presStyleCnt="5">
        <dgm:presLayoutVars>
          <dgm:chMax val="0"/>
          <dgm:chPref val="0"/>
          <dgm:bulletEnabled val="1"/>
        </dgm:presLayoutVars>
      </dgm:prSet>
      <dgm:spPr/>
    </dgm:pt>
    <dgm:pt modelId="{E8A3340E-438E-4CA8-BE8A-F782A7081E1A}" type="pres">
      <dgm:prSet presAssocID="{ED68B3F7-F83A-4A97-8A2A-6B30BFF5F7F9}" presName="desTx" presStyleLbl="alignAccFollowNode1" presStyleIdx="3" presStyleCnt="5">
        <dgm:presLayoutVars>
          <dgm:bulletEnabled val="1"/>
        </dgm:presLayoutVars>
      </dgm:prSet>
      <dgm:spPr/>
    </dgm:pt>
    <dgm:pt modelId="{A030DFA7-F8DD-4BA9-B0EB-7909A0C022FD}" type="pres">
      <dgm:prSet presAssocID="{6824B209-4BFE-4AB3-B170-1257131D7551}" presName="space" presStyleCnt="0"/>
      <dgm:spPr/>
    </dgm:pt>
    <dgm:pt modelId="{665C503F-6364-47B8-8F72-4C447266A337}" type="pres">
      <dgm:prSet presAssocID="{EA1F89F7-6E45-4457-9C9A-090432F1D024}" presName="composite" presStyleCnt="0"/>
      <dgm:spPr/>
    </dgm:pt>
    <dgm:pt modelId="{289F1154-A2D5-4667-90DD-ADC930EF88D0}" type="pres">
      <dgm:prSet presAssocID="{EA1F89F7-6E45-4457-9C9A-090432F1D024}" presName="parTx" presStyleLbl="alignNode1" presStyleIdx="4" presStyleCnt="5">
        <dgm:presLayoutVars>
          <dgm:chMax val="0"/>
          <dgm:chPref val="0"/>
          <dgm:bulletEnabled val="1"/>
        </dgm:presLayoutVars>
      </dgm:prSet>
      <dgm:spPr/>
    </dgm:pt>
    <dgm:pt modelId="{3AFB71CC-24F9-45F6-98C1-8AA1CE4A6518}" type="pres">
      <dgm:prSet presAssocID="{EA1F89F7-6E45-4457-9C9A-090432F1D024}" presName="desTx" presStyleLbl="alignAccFollowNode1" presStyleIdx="4" presStyleCnt="5">
        <dgm:presLayoutVars>
          <dgm:bulletEnabled val="1"/>
        </dgm:presLayoutVars>
      </dgm:prSet>
      <dgm:spPr/>
    </dgm:pt>
  </dgm:ptLst>
  <dgm:cxnLst>
    <dgm:cxn modelId="{47A3EC09-3CD3-4900-8F0C-18BF790A7F43}" srcId="{6D68BE47-D712-43CF-AB6D-D60E6B8C4F45}" destId="{2D8594C1-AD2A-4CD9-B0D7-9D269934D49D}" srcOrd="1" destOrd="0" parTransId="{4D42F35C-CBF8-467C-BF16-8F12A874E3CB}" sibTransId="{1966F2D6-1C0B-4C7C-ADBB-208F707F1597}"/>
    <dgm:cxn modelId="{951C491C-D6A2-4DDF-9CCC-7849A867C5C6}" srcId="{0DCDC689-FD33-453A-8A45-795E6CCACC0A}" destId="{925DD6E8-C80E-49DC-B004-DE0121405BD5}" srcOrd="0" destOrd="0" parTransId="{DDB5C2B6-EDC8-4385-A67C-AFEE08CAD1D1}" sibTransId="{1291526C-BD24-4D2E-95E7-7878C1418EEF}"/>
    <dgm:cxn modelId="{3744A728-34A5-49D0-8C15-1A06B8B1A0A4}" type="presOf" srcId="{209534F7-763B-4E08-89C7-1D5D31D2AA12}" destId="{B2D12781-35B5-414F-89CC-D7179A031708}" srcOrd="0" destOrd="2" presId="urn:microsoft.com/office/officeart/2005/8/layout/hList1"/>
    <dgm:cxn modelId="{B1AD402D-A6F4-48E0-AE39-D32496E6D4C1}" type="presOf" srcId="{EA1F89F7-6E45-4457-9C9A-090432F1D024}" destId="{289F1154-A2D5-4667-90DD-ADC930EF88D0}" srcOrd="0" destOrd="0" presId="urn:microsoft.com/office/officeart/2005/8/layout/hList1"/>
    <dgm:cxn modelId="{1CB0F732-99FA-4DED-8AE4-69BC3C53829A}" type="presOf" srcId="{925DD6E8-C80E-49DC-B004-DE0121405BD5}" destId="{4F54B428-1AB1-4069-A93D-EEFB3A961B66}" srcOrd="0" destOrd="0" presId="urn:microsoft.com/office/officeart/2005/8/layout/hList1"/>
    <dgm:cxn modelId="{11C5E737-FFE6-4060-8F57-EB4EB9CCE273}" type="presOf" srcId="{E6D49664-DC31-46DA-B625-DED8038D87BB}" destId="{D426E435-2652-4E44-BEDD-A7AF5B7D7421}" srcOrd="0" destOrd="1" presId="urn:microsoft.com/office/officeart/2005/8/layout/hList1"/>
    <dgm:cxn modelId="{47764E38-F0AD-4938-8953-2D2580584753}" srcId="{0DCDC689-FD33-453A-8A45-795E6CCACC0A}" destId="{18782266-9433-4E80-B1CC-DA2077BCCCF2}" srcOrd="1" destOrd="0" parTransId="{5E95225A-E921-4893-A2A7-3DC1244D2B84}" sibTransId="{557441C1-A63B-499F-84AF-3D317CC8537C}"/>
    <dgm:cxn modelId="{9796633B-D332-4545-856B-9D12C2354075}" type="presOf" srcId="{82C268E6-6ED2-40C7-B211-A3B1CA6A1956}" destId="{3AFB71CC-24F9-45F6-98C1-8AA1CE4A6518}" srcOrd="0" destOrd="0" presId="urn:microsoft.com/office/officeart/2005/8/layout/hList1"/>
    <dgm:cxn modelId="{00141760-BCC2-4DE9-A538-E557B494744C}" srcId="{6D68BE47-D712-43CF-AB6D-D60E6B8C4F45}" destId="{935D3B09-FDA8-47F2-854C-41D13972869A}" srcOrd="3" destOrd="0" parTransId="{98F44BD8-6680-4194-B517-09115B74B735}" sibTransId="{7F3534CB-7C5C-4B46-BA52-92B1E5558205}"/>
    <dgm:cxn modelId="{47DBEE43-ADE8-4482-BE24-B7CBA27352AC}" srcId="{EA1F89F7-6E45-4457-9C9A-090432F1D024}" destId="{82C268E6-6ED2-40C7-B211-A3B1CA6A1956}" srcOrd="0" destOrd="0" parTransId="{2D6BA854-D712-48BA-BBAE-52B8E10AAD5C}" sibTransId="{17786799-E774-4478-913D-47F1265C0A73}"/>
    <dgm:cxn modelId="{91805247-F343-457F-8ABC-C3F8C89C5967}" srcId="{18782266-9433-4E80-B1CC-DA2077BCCCF2}" destId="{E6D49664-DC31-46DA-B625-DED8038D87BB}" srcOrd="1" destOrd="0" parTransId="{952674D6-E376-4663-824E-780734492919}" sibTransId="{92625395-66D2-4456-B51D-56D472A07201}"/>
    <dgm:cxn modelId="{33403E69-69DB-45AA-8EF8-A734BBD79A1E}" srcId="{925DD6E8-C80E-49DC-B004-DE0121405BD5}" destId="{26ABD4F0-F6D8-4775-8494-6A1000AB4EEA}" srcOrd="0" destOrd="0" parTransId="{621EBCD8-2FBD-41E0-A2D9-EB73552541C5}" sibTransId="{AE5BF6E1-EF10-4B2C-A2A6-07327B1EC313}"/>
    <dgm:cxn modelId="{4CA16B6A-A50B-441F-9857-B1F70D7DC8C1}" srcId="{ED68B3F7-F83A-4A97-8A2A-6B30BFF5F7F9}" destId="{7E40CAB7-7521-41DA-8D2E-5D4CDA9398AF}" srcOrd="1" destOrd="0" parTransId="{531DD39D-E231-4211-B129-AD2023145B45}" sibTransId="{F4FC1545-2F1C-4C77-8F85-8CCED9F86970}"/>
    <dgm:cxn modelId="{113FEE4D-C4B6-4327-A616-97DE895281C6}" type="presOf" srcId="{ED68B3F7-F83A-4A97-8A2A-6B30BFF5F7F9}" destId="{2E1CB1C3-5D55-473D-8B6B-FA6115C43389}" srcOrd="0" destOrd="0" presId="urn:microsoft.com/office/officeart/2005/8/layout/hList1"/>
    <dgm:cxn modelId="{C8D27F72-C9CA-4937-896A-3F5EF649B666}" type="presOf" srcId="{18782266-9433-4E80-B1CC-DA2077BCCCF2}" destId="{CE703F94-6445-4045-9BBA-5D9F86D01A5D}" srcOrd="0" destOrd="0" presId="urn:microsoft.com/office/officeart/2005/8/layout/hList1"/>
    <dgm:cxn modelId="{39883283-CB1B-479B-AD18-929ABADD930E}" type="presOf" srcId="{0DCDC689-FD33-453A-8A45-795E6CCACC0A}" destId="{7AEC83E1-C076-4648-B7B2-DEA2FE46CE98}" srcOrd="0" destOrd="0" presId="urn:microsoft.com/office/officeart/2005/8/layout/hList1"/>
    <dgm:cxn modelId="{8F31CF8F-CE5D-4385-B174-A58EC6AA4C97}" type="presOf" srcId="{54B98BD3-517F-44E3-9813-EC30A7F44380}" destId="{D426E435-2652-4E44-BEDD-A7AF5B7D7421}" srcOrd="0" destOrd="0" presId="urn:microsoft.com/office/officeart/2005/8/layout/hList1"/>
    <dgm:cxn modelId="{9517B799-A877-412E-92D6-BAACB4E25783}" type="presOf" srcId="{ECFCDAE5-2CC8-4B13-BA22-1E7C93220F41}" destId="{E8A3340E-438E-4CA8-BE8A-F782A7081E1A}" srcOrd="0" destOrd="0" presId="urn:microsoft.com/office/officeart/2005/8/layout/hList1"/>
    <dgm:cxn modelId="{B9C520A7-D38D-4D1E-A674-6C308CFF506A}" srcId="{0DCDC689-FD33-453A-8A45-795E6CCACC0A}" destId="{ED68B3F7-F83A-4A97-8A2A-6B30BFF5F7F9}" srcOrd="3" destOrd="0" parTransId="{C47AB097-506E-4C1B-B843-147BAAA6F1F5}" sibTransId="{6824B209-4BFE-4AB3-B170-1257131D7551}"/>
    <dgm:cxn modelId="{88E36AB3-C385-4468-B5D4-7457451F649D}" srcId="{ED68B3F7-F83A-4A97-8A2A-6B30BFF5F7F9}" destId="{ECFCDAE5-2CC8-4B13-BA22-1E7C93220F41}" srcOrd="0" destOrd="0" parTransId="{BDF65ADA-5D7F-4A01-9E45-F516A880D335}" sibTransId="{6CC1CD7C-D461-44E4-BF2D-0F199A6B3C3B}"/>
    <dgm:cxn modelId="{F501A9B7-C64E-4524-BF5E-A32F025D4BE3}" type="presOf" srcId="{B4AC72A3-6022-4D32-8B63-8BFB733A5C3F}" destId="{B2D12781-35B5-414F-89CC-D7179A031708}" srcOrd="0" destOrd="0" presId="urn:microsoft.com/office/officeart/2005/8/layout/hList1"/>
    <dgm:cxn modelId="{992633BC-839F-4A48-991C-B9BFC589FFE8}" type="presOf" srcId="{2D8594C1-AD2A-4CD9-B0D7-9D269934D49D}" destId="{B2D12781-35B5-414F-89CC-D7179A031708}" srcOrd="0" destOrd="1" presId="urn:microsoft.com/office/officeart/2005/8/layout/hList1"/>
    <dgm:cxn modelId="{8C63E3C9-7CE0-43DC-B200-82A6829F7D69}" type="presOf" srcId="{7E40CAB7-7521-41DA-8D2E-5D4CDA9398AF}" destId="{E8A3340E-438E-4CA8-BE8A-F782A7081E1A}" srcOrd="0" destOrd="1" presId="urn:microsoft.com/office/officeart/2005/8/layout/hList1"/>
    <dgm:cxn modelId="{111FDBCB-A0EC-499E-A8AB-C2923B664F5A}" type="presOf" srcId="{935D3B09-FDA8-47F2-854C-41D13972869A}" destId="{B2D12781-35B5-414F-89CC-D7179A031708}" srcOrd="0" destOrd="3" presId="urn:microsoft.com/office/officeart/2005/8/layout/hList1"/>
    <dgm:cxn modelId="{0CA3A9D0-3AC5-41CB-BF1A-4B7FBC48BCA0}" srcId="{6D68BE47-D712-43CF-AB6D-D60E6B8C4F45}" destId="{B4AC72A3-6022-4D32-8B63-8BFB733A5C3F}" srcOrd="0" destOrd="0" parTransId="{FADFE7B3-DF0C-4BBD-AD06-92E909254E82}" sibTransId="{F964ACCE-01E2-4D7A-8683-B2892B16E1AB}"/>
    <dgm:cxn modelId="{D11AE8DF-E012-4027-8A97-D6D4FEACF7B7}" srcId="{0DCDC689-FD33-453A-8A45-795E6CCACC0A}" destId="{EA1F89F7-6E45-4457-9C9A-090432F1D024}" srcOrd="4" destOrd="0" parTransId="{4B30247D-6408-4FB4-8415-A6E01AFCC413}" sibTransId="{1D57ED1F-EAFC-4B81-8328-D8D42D65142A}"/>
    <dgm:cxn modelId="{2AB30EE1-72A4-48F5-8C27-B28341039AF6}" srcId="{6D68BE47-D712-43CF-AB6D-D60E6B8C4F45}" destId="{209534F7-763B-4E08-89C7-1D5D31D2AA12}" srcOrd="2" destOrd="0" parTransId="{E079B83A-D27B-4DEE-939D-248FD2FAAFA8}" sibTransId="{4EC036A6-9EAC-4E8E-9A24-B65F740451A3}"/>
    <dgm:cxn modelId="{0922D0EB-775A-44F5-88D6-4ABEC752F770}" srcId="{18782266-9433-4E80-B1CC-DA2077BCCCF2}" destId="{54B98BD3-517F-44E3-9813-EC30A7F44380}" srcOrd="0" destOrd="0" parTransId="{BAC57AE5-E666-4BBB-A0C2-47A1A434F144}" sibTransId="{57ADFC34-DBF2-4A24-A425-F6758F5C895B}"/>
    <dgm:cxn modelId="{0CE31FF2-538A-4A74-903D-412430C020E8}" type="presOf" srcId="{26ABD4F0-F6D8-4775-8494-6A1000AB4EEA}" destId="{47A5E9A2-D501-443A-B034-D9BC6044181A}" srcOrd="0" destOrd="0" presId="urn:microsoft.com/office/officeart/2005/8/layout/hList1"/>
    <dgm:cxn modelId="{8857B1FB-1693-4712-B03D-4CDABF29856C}" srcId="{0DCDC689-FD33-453A-8A45-795E6CCACC0A}" destId="{6D68BE47-D712-43CF-AB6D-D60E6B8C4F45}" srcOrd="2" destOrd="0" parTransId="{E4414D71-E2B8-47BF-964C-2CF0AB6C2E40}" sibTransId="{5306CC30-9362-42C5-8845-541238F7E26E}"/>
    <dgm:cxn modelId="{6C8722FD-BC2F-4DEA-AA32-EFAD5D6C07AF}" type="presOf" srcId="{6D68BE47-D712-43CF-AB6D-D60E6B8C4F45}" destId="{F7DA56B3-4DE7-4A77-B34C-237E1AA8B974}" srcOrd="0" destOrd="0" presId="urn:microsoft.com/office/officeart/2005/8/layout/hList1"/>
    <dgm:cxn modelId="{67A5DF4F-9441-4917-9E4B-2E5C868A301A}" type="presParOf" srcId="{7AEC83E1-C076-4648-B7B2-DEA2FE46CE98}" destId="{F95211F3-FCFA-4B71-9E21-DFF97CBF0155}" srcOrd="0" destOrd="0" presId="urn:microsoft.com/office/officeart/2005/8/layout/hList1"/>
    <dgm:cxn modelId="{00F84B69-6377-4BC4-B5DF-2EC10B8B54D8}" type="presParOf" srcId="{F95211F3-FCFA-4B71-9E21-DFF97CBF0155}" destId="{4F54B428-1AB1-4069-A93D-EEFB3A961B66}" srcOrd="0" destOrd="0" presId="urn:microsoft.com/office/officeart/2005/8/layout/hList1"/>
    <dgm:cxn modelId="{D3549301-A598-4453-BCFE-D0C1D661A38A}" type="presParOf" srcId="{F95211F3-FCFA-4B71-9E21-DFF97CBF0155}" destId="{47A5E9A2-D501-443A-B034-D9BC6044181A}" srcOrd="1" destOrd="0" presId="urn:microsoft.com/office/officeart/2005/8/layout/hList1"/>
    <dgm:cxn modelId="{81FAC387-8238-44F2-8207-B56DB3DA88C6}" type="presParOf" srcId="{7AEC83E1-C076-4648-B7B2-DEA2FE46CE98}" destId="{F85E6ACB-FA34-42F4-ACC4-C249F0E8DAA7}" srcOrd="1" destOrd="0" presId="urn:microsoft.com/office/officeart/2005/8/layout/hList1"/>
    <dgm:cxn modelId="{6766EAD6-B2BC-44A4-B8B4-DDCAE7EC60B8}" type="presParOf" srcId="{7AEC83E1-C076-4648-B7B2-DEA2FE46CE98}" destId="{9EA350BE-1856-4E63-86D0-53760D4CB525}" srcOrd="2" destOrd="0" presId="urn:microsoft.com/office/officeart/2005/8/layout/hList1"/>
    <dgm:cxn modelId="{8282AFEC-5152-4253-8D38-E13946BA8C82}" type="presParOf" srcId="{9EA350BE-1856-4E63-86D0-53760D4CB525}" destId="{CE703F94-6445-4045-9BBA-5D9F86D01A5D}" srcOrd="0" destOrd="0" presId="urn:microsoft.com/office/officeart/2005/8/layout/hList1"/>
    <dgm:cxn modelId="{3157ECE9-3501-409C-81F0-130CE335BAA1}" type="presParOf" srcId="{9EA350BE-1856-4E63-86D0-53760D4CB525}" destId="{D426E435-2652-4E44-BEDD-A7AF5B7D7421}" srcOrd="1" destOrd="0" presId="urn:microsoft.com/office/officeart/2005/8/layout/hList1"/>
    <dgm:cxn modelId="{A20071DE-BC2C-46FB-93DE-4DBA56063375}" type="presParOf" srcId="{7AEC83E1-C076-4648-B7B2-DEA2FE46CE98}" destId="{CB620159-15C3-4BA8-A61D-6B749C0C2B08}" srcOrd="3" destOrd="0" presId="urn:microsoft.com/office/officeart/2005/8/layout/hList1"/>
    <dgm:cxn modelId="{8C476A61-BC1C-4C7A-9E2D-46A3610B24AC}" type="presParOf" srcId="{7AEC83E1-C076-4648-B7B2-DEA2FE46CE98}" destId="{BFFBF2B3-9B55-40BE-82B5-CE2407B63B10}" srcOrd="4" destOrd="0" presId="urn:microsoft.com/office/officeart/2005/8/layout/hList1"/>
    <dgm:cxn modelId="{A787782D-C33B-4FFA-BB76-68FF3792E86A}" type="presParOf" srcId="{BFFBF2B3-9B55-40BE-82B5-CE2407B63B10}" destId="{F7DA56B3-4DE7-4A77-B34C-237E1AA8B974}" srcOrd="0" destOrd="0" presId="urn:microsoft.com/office/officeart/2005/8/layout/hList1"/>
    <dgm:cxn modelId="{708FE371-3AF5-44BE-9B60-175B7FCA9D02}" type="presParOf" srcId="{BFFBF2B3-9B55-40BE-82B5-CE2407B63B10}" destId="{B2D12781-35B5-414F-89CC-D7179A031708}" srcOrd="1" destOrd="0" presId="urn:microsoft.com/office/officeart/2005/8/layout/hList1"/>
    <dgm:cxn modelId="{B9EE3223-CBE8-4917-A5EA-4F33CB8EE15E}" type="presParOf" srcId="{7AEC83E1-C076-4648-B7B2-DEA2FE46CE98}" destId="{FE2BB3B8-768E-43AF-B7A8-E20E4AB62F4E}" srcOrd="5" destOrd="0" presId="urn:microsoft.com/office/officeart/2005/8/layout/hList1"/>
    <dgm:cxn modelId="{2D012C00-FC4F-4A21-933B-D96E659BCC80}" type="presParOf" srcId="{7AEC83E1-C076-4648-B7B2-DEA2FE46CE98}" destId="{6F1A5F73-3FD7-4588-A16A-1E6AB63D8032}" srcOrd="6" destOrd="0" presId="urn:microsoft.com/office/officeart/2005/8/layout/hList1"/>
    <dgm:cxn modelId="{C892E1A3-008F-4575-B55D-B3C016BE4D5B}" type="presParOf" srcId="{6F1A5F73-3FD7-4588-A16A-1E6AB63D8032}" destId="{2E1CB1C3-5D55-473D-8B6B-FA6115C43389}" srcOrd="0" destOrd="0" presId="urn:microsoft.com/office/officeart/2005/8/layout/hList1"/>
    <dgm:cxn modelId="{6BF81934-60CF-4068-9240-E4E3C328F60A}" type="presParOf" srcId="{6F1A5F73-3FD7-4588-A16A-1E6AB63D8032}" destId="{E8A3340E-438E-4CA8-BE8A-F782A7081E1A}" srcOrd="1" destOrd="0" presId="urn:microsoft.com/office/officeart/2005/8/layout/hList1"/>
    <dgm:cxn modelId="{063AE4F2-F487-4629-918E-D11200B3ED03}" type="presParOf" srcId="{7AEC83E1-C076-4648-B7B2-DEA2FE46CE98}" destId="{A030DFA7-F8DD-4BA9-B0EB-7909A0C022FD}" srcOrd="7" destOrd="0" presId="urn:microsoft.com/office/officeart/2005/8/layout/hList1"/>
    <dgm:cxn modelId="{D9498CC6-858B-4E66-94C8-5B82A5DBE9A1}" type="presParOf" srcId="{7AEC83E1-C076-4648-B7B2-DEA2FE46CE98}" destId="{665C503F-6364-47B8-8F72-4C447266A337}" srcOrd="8" destOrd="0" presId="urn:microsoft.com/office/officeart/2005/8/layout/hList1"/>
    <dgm:cxn modelId="{E71D41F4-4D92-4F38-8140-2420974EA86D}" type="presParOf" srcId="{665C503F-6364-47B8-8F72-4C447266A337}" destId="{289F1154-A2D5-4667-90DD-ADC930EF88D0}" srcOrd="0" destOrd="0" presId="urn:microsoft.com/office/officeart/2005/8/layout/hList1"/>
    <dgm:cxn modelId="{32BA34FA-F555-40FF-A0F0-6B3125BA2330}" type="presParOf" srcId="{665C503F-6364-47B8-8F72-4C447266A337}" destId="{3AFB71CC-24F9-45F6-98C1-8AA1CE4A651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A3372E-A654-42AC-83CF-22739C015ED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17A5869-8BEA-4BD9-85DB-AEFB602CD8E2}">
      <dgm:prSet/>
      <dgm:spPr/>
      <dgm:t>
        <a:bodyPr/>
        <a:lstStyle/>
        <a:p>
          <a:r>
            <a:rPr lang="en-GB"/>
            <a:t>Expected Impact</a:t>
          </a:r>
          <a:endParaRPr lang="en-US"/>
        </a:p>
      </dgm:t>
    </dgm:pt>
    <dgm:pt modelId="{D21903FD-C697-4FAD-B287-D997B0D9C5EE}" type="parTrans" cxnId="{00C36956-4137-4FB1-B726-43A94012599A}">
      <dgm:prSet/>
      <dgm:spPr/>
      <dgm:t>
        <a:bodyPr/>
        <a:lstStyle/>
        <a:p>
          <a:endParaRPr lang="en-US"/>
        </a:p>
      </dgm:t>
    </dgm:pt>
    <dgm:pt modelId="{17C911A3-B75A-4BF7-A1B6-CFBD082EE9CC}" type="sibTrans" cxnId="{00C36956-4137-4FB1-B726-43A94012599A}">
      <dgm:prSet/>
      <dgm:spPr/>
      <dgm:t>
        <a:bodyPr/>
        <a:lstStyle/>
        <a:p>
          <a:endParaRPr lang="en-US"/>
        </a:p>
      </dgm:t>
    </dgm:pt>
    <dgm:pt modelId="{2A25822C-F5AC-4CD3-8CAD-DC3AE87EB0AE}">
      <dgm:prSet/>
      <dgm:spPr/>
      <dgm:t>
        <a:bodyPr/>
        <a:lstStyle/>
        <a:p>
          <a:r>
            <a:rPr lang="en-US"/>
            <a:t>Enhances the knowledge of supervised ML model performance in phishing classification.</a:t>
          </a:r>
        </a:p>
      </dgm:t>
    </dgm:pt>
    <dgm:pt modelId="{389138E9-DEF2-4B6A-B0F3-57249AC162AB}" type="parTrans" cxnId="{F2319BBB-4D14-43B8-9F3A-83CC2ED64339}">
      <dgm:prSet/>
      <dgm:spPr/>
      <dgm:t>
        <a:bodyPr/>
        <a:lstStyle/>
        <a:p>
          <a:endParaRPr lang="en-US"/>
        </a:p>
      </dgm:t>
    </dgm:pt>
    <dgm:pt modelId="{CEBB417A-B412-4B87-82BC-C9A39CA325F4}" type="sibTrans" cxnId="{F2319BBB-4D14-43B8-9F3A-83CC2ED64339}">
      <dgm:prSet/>
      <dgm:spPr/>
      <dgm:t>
        <a:bodyPr/>
        <a:lstStyle/>
        <a:p>
          <a:endParaRPr lang="en-US"/>
        </a:p>
      </dgm:t>
    </dgm:pt>
    <dgm:pt modelId="{CA0B9F08-7FAF-4F77-B93E-809560B4A4F3}">
      <dgm:prSet/>
      <dgm:spPr/>
      <dgm:t>
        <a:bodyPr/>
        <a:lstStyle/>
        <a:p>
          <a:r>
            <a:rPr lang="en-US"/>
            <a:t>Gives a systematic comparative analysis based on a Kaggle phishing dataset.</a:t>
          </a:r>
        </a:p>
      </dgm:t>
    </dgm:pt>
    <dgm:pt modelId="{77162406-22D3-482C-A5A1-8D84A5B295A0}" type="parTrans" cxnId="{A9E40167-F9B9-4C6B-89F5-CAC522080D12}">
      <dgm:prSet/>
      <dgm:spPr/>
      <dgm:t>
        <a:bodyPr/>
        <a:lstStyle/>
        <a:p>
          <a:endParaRPr lang="en-US"/>
        </a:p>
      </dgm:t>
    </dgm:pt>
    <dgm:pt modelId="{CE3E106B-0E46-4A90-9755-A2679FC58114}" type="sibTrans" cxnId="{A9E40167-F9B9-4C6B-89F5-CAC522080D12}">
      <dgm:prSet/>
      <dgm:spPr/>
      <dgm:t>
        <a:bodyPr/>
        <a:lstStyle/>
        <a:p>
          <a:endParaRPr lang="en-US"/>
        </a:p>
      </dgm:t>
    </dgm:pt>
    <dgm:pt modelId="{B5370058-A61C-4763-966F-60C6E09FE6FC}">
      <dgm:prSet/>
      <dgm:spPr/>
      <dgm:t>
        <a:bodyPr/>
        <a:lstStyle/>
        <a:p>
          <a:r>
            <a:rPr lang="en-US"/>
            <a:t>Facilitates real-world choice making in the process of identifying useful detection models.</a:t>
          </a:r>
        </a:p>
      </dgm:t>
    </dgm:pt>
    <dgm:pt modelId="{BF75EF3D-82A9-4D0C-842A-844C1701F089}" type="parTrans" cxnId="{92A84814-B2CB-4D80-AC80-17374EBDE021}">
      <dgm:prSet/>
      <dgm:spPr/>
      <dgm:t>
        <a:bodyPr/>
        <a:lstStyle/>
        <a:p>
          <a:endParaRPr lang="en-US"/>
        </a:p>
      </dgm:t>
    </dgm:pt>
    <dgm:pt modelId="{4702D8F5-1E33-4EC2-B6C8-B781A66124A8}" type="sibTrans" cxnId="{92A84814-B2CB-4D80-AC80-17374EBDE021}">
      <dgm:prSet/>
      <dgm:spPr/>
      <dgm:t>
        <a:bodyPr/>
        <a:lstStyle/>
        <a:p>
          <a:endParaRPr lang="en-US"/>
        </a:p>
      </dgm:t>
    </dgm:pt>
    <dgm:pt modelId="{934C7867-77A3-471C-BA84-6C10702A17CD}">
      <dgm:prSet/>
      <dgm:spPr/>
      <dgm:t>
        <a:bodyPr/>
        <a:lstStyle/>
        <a:p>
          <a:r>
            <a:rPr lang="en-US"/>
            <a:t>Makes academic contributions by standardised and regular performance comparison.</a:t>
          </a:r>
        </a:p>
      </dgm:t>
    </dgm:pt>
    <dgm:pt modelId="{E91FB65A-BD1E-4BB0-A1EC-5A55204240F7}" type="parTrans" cxnId="{2BCC0924-CCEA-41F0-AB69-134E77AFAF7B}">
      <dgm:prSet/>
      <dgm:spPr/>
      <dgm:t>
        <a:bodyPr/>
        <a:lstStyle/>
        <a:p>
          <a:endParaRPr lang="en-US"/>
        </a:p>
      </dgm:t>
    </dgm:pt>
    <dgm:pt modelId="{D83C703A-4E1C-46CD-AFCF-64F8A3887CCF}" type="sibTrans" cxnId="{2BCC0924-CCEA-41F0-AB69-134E77AFAF7B}">
      <dgm:prSet/>
      <dgm:spPr/>
      <dgm:t>
        <a:bodyPr/>
        <a:lstStyle/>
        <a:p>
          <a:endParaRPr lang="en-US"/>
        </a:p>
      </dgm:t>
    </dgm:pt>
    <dgm:pt modelId="{1FF3315E-768B-49F4-B49B-6EE8BE12E38D}">
      <dgm:prSet/>
      <dgm:spPr/>
      <dgm:t>
        <a:bodyPr/>
        <a:lstStyle/>
        <a:p>
          <a:r>
            <a:rPr lang="en-GB"/>
            <a:t>Limitations</a:t>
          </a:r>
          <a:endParaRPr lang="en-US"/>
        </a:p>
      </dgm:t>
    </dgm:pt>
    <dgm:pt modelId="{395DC06F-0491-4BBA-B35D-1936C06BE18D}" type="parTrans" cxnId="{CBF4BAD1-1690-4065-BF83-35ADBB089AF2}">
      <dgm:prSet/>
      <dgm:spPr/>
      <dgm:t>
        <a:bodyPr/>
        <a:lstStyle/>
        <a:p>
          <a:endParaRPr lang="en-US"/>
        </a:p>
      </dgm:t>
    </dgm:pt>
    <dgm:pt modelId="{A39690A6-0AE2-4CB8-AC3A-A1B1E8577720}" type="sibTrans" cxnId="{CBF4BAD1-1690-4065-BF83-35ADBB089AF2}">
      <dgm:prSet/>
      <dgm:spPr/>
      <dgm:t>
        <a:bodyPr/>
        <a:lstStyle/>
        <a:p>
          <a:endParaRPr lang="en-US"/>
        </a:p>
      </dgm:t>
    </dgm:pt>
    <dgm:pt modelId="{5BC299DC-C776-4F38-88A8-6C74091A5AF6}">
      <dgm:prSet/>
      <dgm:spPr/>
      <dgm:t>
        <a:bodyPr/>
        <a:lstStyle/>
        <a:p>
          <a:r>
            <a:rPr lang="en-US"/>
            <a:t>Different outcomes will be decided by the nature of the chosen Kaggle dataset.</a:t>
          </a:r>
        </a:p>
      </dgm:t>
    </dgm:pt>
    <dgm:pt modelId="{055539FA-CD14-4BD7-AD69-4CCB2AB272B0}" type="parTrans" cxnId="{98BC3CB9-8071-43A1-B060-C43E742C140D}">
      <dgm:prSet/>
      <dgm:spPr/>
      <dgm:t>
        <a:bodyPr/>
        <a:lstStyle/>
        <a:p>
          <a:endParaRPr lang="en-US"/>
        </a:p>
      </dgm:t>
    </dgm:pt>
    <dgm:pt modelId="{B3083248-2564-499A-969C-A7B8B12B13E1}" type="sibTrans" cxnId="{98BC3CB9-8071-43A1-B060-C43E742C140D}">
      <dgm:prSet/>
      <dgm:spPr/>
      <dgm:t>
        <a:bodyPr/>
        <a:lstStyle/>
        <a:p>
          <a:endParaRPr lang="en-US"/>
        </a:p>
      </dgm:t>
    </dgm:pt>
    <dgm:pt modelId="{06E87CB5-AE4C-4838-AF52-3396DAE470A0}">
      <dgm:prSet/>
      <dgm:spPr/>
      <dgm:t>
        <a:bodyPr/>
        <a:lstStyle/>
        <a:p>
          <a:r>
            <a:rPr lang="en-US"/>
            <a:t>The lack of time can limit a great deal of experimentation.</a:t>
          </a:r>
        </a:p>
      </dgm:t>
    </dgm:pt>
    <dgm:pt modelId="{987F051B-BABA-4330-8A85-6C8D9D52F67E}" type="parTrans" cxnId="{A2A44FE1-5A3E-4964-8EE8-7391C93C136C}">
      <dgm:prSet/>
      <dgm:spPr/>
      <dgm:t>
        <a:bodyPr/>
        <a:lstStyle/>
        <a:p>
          <a:endParaRPr lang="en-US"/>
        </a:p>
      </dgm:t>
    </dgm:pt>
    <dgm:pt modelId="{0DF6D940-6798-47A3-9566-EFE2E711929A}" type="sibTrans" cxnId="{A2A44FE1-5A3E-4964-8EE8-7391C93C136C}">
      <dgm:prSet/>
      <dgm:spPr/>
      <dgm:t>
        <a:bodyPr/>
        <a:lstStyle/>
        <a:p>
          <a:endParaRPr lang="en-US"/>
        </a:p>
      </dgm:t>
    </dgm:pt>
    <dgm:pt modelId="{76D25D9B-348E-41DF-8D15-69957D9977C4}">
      <dgm:prSet/>
      <dgm:spPr/>
      <dgm:t>
        <a:bodyPr/>
        <a:lstStyle/>
        <a:p>
          <a:r>
            <a:rPr lang="en-US"/>
            <a:t>The performance of the model can differ when used on different or changing real-world data.</a:t>
          </a:r>
        </a:p>
      </dgm:t>
    </dgm:pt>
    <dgm:pt modelId="{951231EC-40B4-40CA-B1B1-1F2027CEA0EF}" type="parTrans" cxnId="{4B44C1DB-786D-4A2C-B144-9A562B7D697E}">
      <dgm:prSet/>
      <dgm:spPr/>
      <dgm:t>
        <a:bodyPr/>
        <a:lstStyle/>
        <a:p>
          <a:endParaRPr lang="en-US"/>
        </a:p>
      </dgm:t>
    </dgm:pt>
    <dgm:pt modelId="{7FFB624B-D162-4D9A-BF0F-CA1DE336C0FB}" type="sibTrans" cxnId="{4B44C1DB-786D-4A2C-B144-9A562B7D697E}">
      <dgm:prSet/>
      <dgm:spPr/>
      <dgm:t>
        <a:bodyPr/>
        <a:lstStyle/>
        <a:p>
          <a:endParaRPr lang="en-US"/>
        </a:p>
      </dgm:t>
    </dgm:pt>
    <dgm:pt modelId="{8BAB2F8C-6FE5-4FD6-9A98-2E0B14FF7B48}" type="pres">
      <dgm:prSet presAssocID="{59A3372E-A654-42AC-83CF-22739C015ED4}" presName="linear" presStyleCnt="0">
        <dgm:presLayoutVars>
          <dgm:animLvl val="lvl"/>
          <dgm:resizeHandles val="exact"/>
        </dgm:presLayoutVars>
      </dgm:prSet>
      <dgm:spPr/>
    </dgm:pt>
    <dgm:pt modelId="{34A08B7C-D272-4241-BD02-666C5D9E98AB}" type="pres">
      <dgm:prSet presAssocID="{917A5869-8BEA-4BD9-85DB-AEFB602CD8E2}" presName="parentText" presStyleLbl="node1" presStyleIdx="0" presStyleCnt="2">
        <dgm:presLayoutVars>
          <dgm:chMax val="0"/>
          <dgm:bulletEnabled val="1"/>
        </dgm:presLayoutVars>
      </dgm:prSet>
      <dgm:spPr/>
    </dgm:pt>
    <dgm:pt modelId="{6D1E1D3C-DECD-49A0-8235-3521D02320E7}" type="pres">
      <dgm:prSet presAssocID="{917A5869-8BEA-4BD9-85DB-AEFB602CD8E2}" presName="childText" presStyleLbl="revTx" presStyleIdx="0" presStyleCnt="2">
        <dgm:presLayoutVars>
          <dgm:bulletEnabled val="1"/>
        </dgm:presLayoutVars>
      </dgm:prSet>
      <dgm:spPr/>
    </dgm:pt>
    <dgm:pt modelId="{19DD9BAE-7746-4892-A69C-23B3F5A1353D}" type="pres">
      <dgm:prSet presAssocID="{1FF3315E-768B-49F4-B49B-6EE8BE12E38D}" presName="parentText" presStyleLbl="node1" presStyleIdx="1" presStyleCnt="2">
        <dgm:presLayoutVars>
          <dgm:chMax val="0"/>
          <dgm:bulletEnabled val="1"/>
        </dgm:presLayoutVars>
      </dgm:prSet>
      <dgm:spPr/>
    </dgm:pt>
    <dgm:pt modelId="{06E96FC9-540D-437E-A9B7-ED01214BE496}" type="pres">
      <dgm:prSet presAssocID="{1FF3315E-768B-49F4-B49B-6EE8BE12E38D}" presName="childText" presStyleLbl="revTx" presStyleIdx="1" presStyleCnt="2">
        <dgm:presLayoutVars>
          <dgm:bulletEnabled val="1"/>
        </dgm:presLayoutVars>
      </dgm:prSet>
      <dgm:spPr/>
    </dgm:pt>
  </dgm:ptLst>
  <dgm:cxnLst>
    <dgm:cxn modelId="{92A84814-B2CB-4D80-AC80-17374EBDE021}" srcId="{917A5869-8BEA-4BD9-85DB-AEFB602CD8E2}" destId="{B5370058-A61C-4763-966F-60C6E09FE6FC}" srcOrd="2" destOrd="0" parTransId="{BF75EF3D-82A9-4D0C-842A-844C1701F089}" sibTransId="{4702D8F5-1E33-4EC2-B6C8-B781A66124A8}"/>
    <dgm:cxn modelId="{2BCC0924-CCEA-41F0-AB69-134E77AFAF7B}" srcId="{917A5869-8BEA-4BD9-85DB-AEFB602CD8E2}" destId="{934C7867-77A3-471C-BA84-6C10702A17CD}" srcOrd="3" destOrd="0" parTransId="{E91FB65A-BD1E-4BB0-A1EC-5A55204240F7}" sibTransId="{D83C703A-4E1C-46CD-AFCF-64F8A3887CCF}"/>
    <dgm:cxn modelId="{E0952927-BBF1-4A2A-ACB4-BC3F6C522153}" type="presOf" srcId="{5BC299DC-C776-4F38-88A8-6C74091A5AF6}" destId="{06E96FC9-540D-437E-A9B7-ED01214BE496}" srcOrd="0" destOrd="0" presId="urn:microsoft.com/office/officeart/2005/8/layout/vList2"/>
    <dgm:cxn modelId="{A9E40167-F9B9-4C6B-89F5-CAC522080D12}" srcId="{917A5869-8BEA-4BD9-85DB-AEFB602CD8E2}" destId="{CA0B9F08-7FAF-4F77-B93E-809560B4A4F3}" srcOrd="1" destOrd="0" parTransId="{77162406-22D3-482C-A5A1-8D84A5B295A0}" sibTransId="{CE3E106B-0E46-4A90-9755-A2679FC58114}"/>
    <dgm:cxn modelId="{00C36956-4137-4FB1-B726-43A94012599A}" srcId="{59A3372E-A654-42AC-83CF-22739C015ED4}" destId="{917A5869-8BEA-4BD9-85DB-AEFB602CD8E2}" srcOrd="0" destOrd="0" parTransId="{D21903FD-C697-4FAD-B287-D997B0D9C5EE}" sibTransId="{17C911A3-B75A-4BF7-A1B6-CFBD082EE9CC}"/>
    <dgm:cxn modelId="{DC53C69A-E353-4678-AB19-96FE25CC81F2}" type="presOf" srcId="{2A25822C-F5AC-4CD3-8CAD-DC3AE87EB0AE}" destId="{6D1E1D3C-DECD-49A0-8235-3521D02320E7}" srcOrd="0" destOrd="0" presId="urn:microsoft.com/office/officeart/2005/8/layout/vList2"/>
    <dgm:cxn modelId="{E9257BA6-EE4C-4DAC-B47A-611C2900FE9A}" type="presOf" srcId="{B5370058-A61C-4763-966F-60C6E09FE6FC}" destId="{6D1E1D3C-DECD-49A0-8235-3521D02320E7}" srcOrd="0" destOrd="2" presId="urn:microsoft.com/office/officeart/2005/8/layout/vList2"/>
    <dgm:cxn modelId="{D303D8A7-D01E-45F6-A61E-BCB663AF0A24}" type="presOf" srcId="{934C7867-77A3-471C-BA84-6C10702A17CD}" destId="{6D1E1D3C-DECD-49A0-8235-3521D02320E7}" srcOrd="0" destOrd="3" presId="urn:microsoft.com/office/officeart/2005/8/layout/vList2"/>
    <dgm:cxn modelId="{B0EF80B3-028F-4758-9147-55DE736CB47E}" type="presOf" srcId="{06E87CB5-AE4C-4838-AF52-3396DAE470A0}" destId="{06E96FC9-540D-437E-A9B7-ED01214BE496}" srcOrd="0" destOrd="1" presId="urn:microsoft.com/office/officeart/2005/8/layout/vList2"/>
    <dgm:cxn modelId="{98BC3CB9-8071-43A1-B060-C43E742C140D}" srcId="{1FF3315E-768B-49F4-B49B-6EE8BE12E38D}" destId="{5BC299DC-C776-4F38-88A8-6C74091A5AF6}" srcOrd="0" destOrd="0" parTransId="{055539FA-CD14-4BD7-AD69-4CCB2AB272B0}" sibTransId="{B3083248-2564-499A-969C-A7B8B12B13E1}"/>
    <dgm:cxn modelId="{43A88FBA-C334-4B09-A712-A22CA147EA7F}" type="presOf" srcId="{59A3372E-A654-42AC-83CF-22739C015ED4}" destId="{8BAB2F8C-6FE5-4FD6-9A98-2E0B14FF7B48}" srcOrd="0" destOrd="0" presId="urn:microsoft.com/office/officeart/2005/8/layout/vList2"/>
    <dgm:cxn modelId="{F2319BBB-4D14-43B8-9F3A-83CC2ED64339}" srcId="{917A5869-8BEA-4BD9-85DB-AEFB602CD8E2}" destId="{2A25822C-F5AC-4CD3-8CAD-DC3AE87EB0AE}" srcOrd="0" destOrd="0" parTransId="{389138E9-DEF2-4B6A-B0F3-57249AC162AB}" sibTransId="{CEBB417A-B412-4B87-82BC-C9A39CA325F4}"/>
    <dgm:cxn modelId="{638763CA-B6A3-4FBD-9882-F5326C00F4AD}" type="presOf" srcId="{CA0B9F08-7FAF-4F77-B93E-809560B4A4F3}" destId="{6D1E1D3C-DECD-49A0-8235-3521D02320E7}" srcOrd="0" destOrd="1" presId="urn:microsoft.com/office/officeart/2005/8/layout/vList2"/>
    <dgm:cxn modelId="{266FE1CB-BA96-47DD-9DE9-1888F9D1FC04}" type="presOf" srcId="{917A5869-8BEA-4BD9-85DB-AEFB602CD8E2}" destId="{34A08B7C-D272-4241-BD02-666C5D9E98AB}" srcOrd="0" destOrd="0" presId="urn:microsoft.com/office/officeart/2005/8/layout/vList2"/>
    <dgm:cxn modelId="{CBF4BAD1-1690-4065-BF83-35ADBB089AF2}" srcId="{59A3372E-A654-42AC-83CF-22739C015ED4}" destId="{1FF3315E-768B-49F4-B49B-6EE8BE12E38D}" srcOrd="1" destOrd="0" parTransId="{395DC06F-0491-4BBA-B35D-1936C06BE18D}" sibTransId="{A39690A6-0AE2-4CB8-AC3A-A1B1E8577720}"/>
    <dgm:cxn modelId="{8113B2D8-ECA8-450A-B0EB-F6CC11EDA26A}" type="presOf" srcId="{76D25D9B-348E-41DF-8D15-69957D9977C4}" destId="{06E96FC9-540D-437E-A9B7-ED01214BE496}" srcOrd="0" destOrd="2" presId="urn:microsoft.com/office/officeart/2005/8/layout/vList2"/>
    <dgm:cxn modelId="{4B44C1DB-786D-4A2C-B144-9A562B7D697E}" srcId="{1FF3315E-768B-49F4-B49B-6EE8BE12E38D}" destId="{76D25D9B-348E-41DF-8D15-69957D9977C4}" srcOrd="2" destOrd="0" parTransId="{951231EC-40B4-40CA-B1B1-1F2027CEA0EF}" sibTransId="{7FFB624B-D162-4D9A-BF0F-CA1DE336C0FB}"/>
    <dgm:cxn modelId="{C9A95EDD-1361-48CA-8DEE-D54F2941454C}" type="presOf" srcId="{1FF3315E-768B-49F4-B49B-6EE8BE12E38D}" destId="{19DD9BAE-7746-4892-A69C-23B3F5A1353D}" srcOrd="0" destOrd="0" presId="urn:microsoft.com/office/officeart/2005/8/layout/vList2"/>
    <dgm:cxn modelId="{A2A44FE1-5A3E-4964-8EE8-7391C93C136C}" srcId="{1FF3315E-768B-49F4-B49B-6EE8BE12E38D}" destId="{06E87CB5-AE4C-4838-AF52-3396DAE470A0}" srcOrd="1" destOrd="0" parTransId="{987F051B-BABA-4330-8A85-6C8D9D52F67E}" sibTransId="{0DF6D940-6798-47A3-9566-EFE2E711929A}"/>
    <dgm:cxn modelId="{80C91C92-E128-48D7-8DCE-CFF806E57798}" type="presParOf" srcId="{8BAB2F8C-6FE5-4FD6-9A98-2E0B14FF7B48}" destId="{34A08B7C-D272-4241-BD02-666C5D9E98AB}" srcOrd="0" destOrd="0" presId="urn:microsoft.com/office/officeart/2005/8/layout/vList2"/>
    <dgm:cxn modelId="{40FB0D41-3135-4722-A3D4-B70D396EC746}" type="presParOf" srcId="{8BAB2F8C-6FE5-4FD6-9A98-2E0B14FF7B48}" destId="{6D1E1D3C-DECD-49A0-8235-3521D02320E7}" srcOrd="1" destOrd="0" presId="urn:microsoft.com/office/officeart/2005/8/layout/vList2"/>
    <dgm:cxn modelId="{661E1D99-EACF-441B-A5FB-D572DA88ED8F}" type="presParOf" srcId="{8BAB2F8C-6FE5-4FD6-9A98-2E0B14FF7B48}" destId="{19DD9BAE-7746-4892-A69C-23B3F5A1353D}" srcOrd="2" destOrd="0" presId="urn:microsoft.com/office/officeart/2005/8/layout/vList2"/>
    <dgm:cxn modelId="{37CCF13C-967A-4DCD-8B1B-E7911485D12C}" type="presParOf" srcId="{8BAB2F8C-6FE5-4FD6-9A98-2E0B14FF7B48}" destId="{06E96FC9-540D-437E-A9B7-ED01214BE496}"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2F547D-175E-4D94-9D8D-80FA7FEB46B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40AACC2-AB4B-4FE7-AC2E-77A134336C6C}">
      <dgm:prSet/>
      <dgm:spPr/>
      <dgm:t>
        <a:bodyPr/>
        <a:lstStyle/>
        <a:p>
          <a:r>
            <a:rPr lang="en-GB"/>
            <a:t>[1] D. Kalla and S. Kuraku, “Phishing Website URL’s Detection Using NLP and Machine Learning Techniques,” </a:t>
          </a:r>
          <a:r>
            <a:rPr lang="en-GB" i="1"/>
            <a:t>J. Artif. Intell.</a:t>
          </a:r>
          <a:r>
            <a:rPr lang="en-GB"/>
            <a:t>, vol. 5, no. 0, pp. 145–162, 2023, doi: 10.32604/jai.2023.043366.</a:t>
          </a:r>
          <a:endParaRPr lang="en-US"/>
        </a:p>
      </dgm:t>
    </dgm:pt>
    <dgm:pt modelId="{9F2E12AD-4D45-4F0C-B86A-1032A62EBBBC}" type="parTrans" cxnId="{D23985CC-D1D7-4D3E-91E5-B00117C1E5E2}">
      <dgm:prSet/>
      <dgm:spPr/>
      <dgm:t>
        <a:bodyPr/>
        <a:lstStyle/>
        <a:p>
          <a:endParaRPr lang="en-US"/>
        </a:p>
      </dgm:t>
    </dgm:pt>
    <dgm:pt modelId="{DF3C7F8D-BCDC-435A-8FBE-584F3BEF0468}" type="sibTrans" cxnId="{D23985CC-D1D7-4D3E-91E5-B00117C1E5E2}">
      <dgm:prSet/>
      <dgm:spPr/>
      <dgm:t>
        <a:bodyPr/>
        <a:lstStyle/>
        <a:p>
          <a:endParaRPr lang="en-US"/>
        </a:p>
      </dgm:t>
    </dgm:pt>
    <dgm:pt modelId="{96652E50-10EF-4FAF-9210-62EDB41EC160}">
      <dgm:prSet/>
      <dgm:spPr/>
      <dgm:t>
        <a:bodyPr/>
        <a:lstStyle/>
        <a:p>
          <a:r>
            <a:rPr lang="en-GB"/>
            <a:t>[2] M. Hosseinzadeh </a:t>
          </a:r>
          <a:r>
            <a:rPr lang="en-GB" i="1"/>
            <a:t>et al.</a:t>
          </a:r>
          <a:r>
            <a:rPr lang="en-GB"/>
            <a:t>, “Improving phishing email detection performance through deep learning with adaptive optimization,” </a:t>
          </a:r>
          <a:r>
            <a:rPr lang="en-GB" i="1"/>
            <a:t>Sci. Rep.</a:t>
          </a:r>
          <a:r>
            <a:rPr lang="en-GB"/>
            <a:t>, vol. 15, no. 1, p. 36724, Oct. 2025, doi: 10.1038/s41598-025-20668-5.</a:t>
          </a:r>
          <a:endParaRPr lang="en-US"/>
        </a:p>
      </dgm:t>
    </dgm:pt>
    <dgm:pt modelId="{5EC73BE9-1A50-4960-BB65-4910D96AB992}" type="parTrans" cxnId="{B895CB8B-6CB5-4FBB-9168-3D56CD425131}">
      <dgm:prSet/>
      <dgm:spPr/>
      <dgm:t>
        <a:bodyPr/>
        <a:lstStyle/>
        <a:p>
          <a:endParaRPr lang="en-US"/>
        </a:p>
      </dgm:t>
    </dgm:pt>
    <dgm:pt modelId="{8DA879FA-FEF1-4ABC-B1F6-55819FADAC46}" type="sibTrans" cxnId="{B895CB8B-6CB5-4FBB-9168-3D56CD425131}">
      <dgm:prSet/>
      <dgm:spPr/>
      <dgm:t>
        <a:bodyPr/>
        <a:lstStyle/>
        <a:p>
          <a:endParaRPr lang="en-US"/>
        </a:p>
      </dgm:t>
    </dgm:pt>
    <dgm:pt modelId="{FD6FA3BB-C86D-4882-9B00-AD1005A3D42D}">
      <dgm:prSet/>
      <dgm:spPr/>
      <dgm:t>
        <a:bodyPr/>
        <a:lstStyle/>
        <a:p>
          <a:r>
            <a:rPr lang="en-GB"/>
            <a:t>[3] T. Saka, R. Jain, K. Vaniea, and N. Kökciyan, “Phishing Codebook: A Structured Framework for the Characterization of Phishing Emails,” 2024, </a:t>
          </a:r>
          <a:r>
            <a:rPr lang="en-GB" i="1"/>
            <a:t>arXiv</a:t>
          </a:r>
          <a:r>
            <a:rPr lang="en-GB"/>
            <a:t>. doi: 10.48550/ARXIV.2408.08967.</a:t>
          </a:r>
          <a:endParaRPr lang="en-US"/>
        </a:p>
      </dgm:t>
    </dgm:pt>
    <dgm:pt modelId="{8D44909E-9374-45E2-872F-8A8379D6C658}" type="parTrans" cxnId="{402E136D-FAD7-4821-A10C-7C3A9A5A2208}">
      <dgm:prSet/>
      <dgm:spPr/>
      <dgm:t>
        <a:bodyPr/>
        <a:lstStyle/>
        <a:p>
          <a:endParaRPr lang="en-US"/>
        </a:p>
      </dgm:t>
    </dgm:pt>
    <dgm:pt modelId="{970ACB4F-EC0E-472B-87F5-8A9DFEC3E5C4}" type="sibTrans" cxnId="{402E136D-FAD7-4821-A10C-7C3A9A5A2208}">
      <dgm:prSet/>
      <dgm:spPr/>
      <dgm:t>
        <a:bodyPr/>
        <a:lstStyle/>
        <a:p>
          <a:endParaRPr lang="en-US"/>
        </a:p>
      </dgm:t>
    </dgm:pt>
    <dgm:pt modelId="{F7580A5A-2A69-4B78-B33F-83546F09FCAA}">
      <dgm:prSet/>
      <dgm:spPr/>
      <dgm:t>
        <a:bodyPr/>
        <a:lstStyle/>
        <a:p>
          <a:r>
            <a:rPr lang="en-GB"/>
            <a:t>[4] S. U. P, “Explainable Transformer-Based Email Phishing Classification with Adversarial Robustness,” 2025, </a:t>
          </a:r>
          <a:r>
            <a:rPr lang="en-GB" i="1"/>
            <a:t>arXiv</a:t>
          </a:r>
          <a:r>
            <a:rPr lang="en-GB"/>
            <a:t>. doi: 10.48550/ARXIV.2511.12085.</a:t>
          </a:r>
          <a:endParaRPr lang="en-US"/>
        </a:p>
      </dgm:t>
    </dgm:pt>
    <dgm:pt modelId="{86C3C5CD-6918-442D-BF0A-CFECDE5582A3}" type="parTrans" cxnId="{3D2DD84B-5F62-4DF7-8396-F92D809DD675}">
      <dgm:prSet/>
      <dgm:spPr/>
      <dgm:t>
        <a:bodyPr/>
        <a:lstStyle/>
        <a:p>
          <a:endParaRPr lang="en-US"/>
        </a:p>
      </dgm:t>
    </dgm:pt>
    <dgm:pt modelId="{51AE4EBD-FDAF-4951-BCD6-1A9865E6A94E}" type="sibTrans" cxnId="{3D2DD84B-5F62-4DF7-8396-F92D809DD675}">
      <dgm:prSet/>
      <dgm:spPr/>
      <dgm:t>
        <a:bodyPr/>
        <a:lstStyle/>
        <a:p>
          <a:endParaRPr lang="en-US"/>
        </a:p>
      </dgm:t>
    </dgm:pt>
    <dgm:pt modelId="{91084BAE-FDF2-48FC-BA2F-1303AFE07D24}">
      <dgm:prSet/>
      <dgm:spPr/>
      <dgm:t>
        <a:bodyPr/>
        <a:lstStyle/>
        <a:p>
          <a:r>
            <a:rPr lang="en-GB"/>
            <a:t>[5] E. Luo </a:t>
          </a:r>
          <a:r>
            <a:rPr lang="en-GB" i="1"/>
            <a:t>et al.</a:t>
          </a:r>
          <a:r>
            <a:rPr lang="en-GB"/>
            <a:t>, “Characterizing the Networks Sending Enterprise Phishing Emails,” 2024, </a:t>
          </a:r>
          <a:r>
            <a:rPr lang="en-GB" i="1"/>
            <a:t>arXiv</a:t>
          </a:r>
          <a:r>
            <a:rPr lang="en-GB"/>
            <a:t>. doi: 10.48550/ARXIV.2412.12403.</a:t>
          </a:r>
          <a:endParaRPr lang="en-US"/>
        </a:p>
      </dgm:t>
    </dgm:pt>
    <dgm:pt modelId="{CFE7CD3C-1BDE-46A8-9C91-9798E050ED59}" type="parTrans" cxnId="{820294E0-60AA-48FA-B30E-43D643429726}">
      <dgm:prSet/>
      <dgm:spPr/>
      <dgm:t>
        <a:bodyPr/>
        <a:lstStyle/>
        <a:p>
          <a:endParaRPr lang="en-US"/>
        </a:p>
      </dgm:t>
    </dgm:pt>
    <dgm:pt modelId="{356E0E3D-91B2-48F3-BC96-57CCC5E3722C}" type="sibTrans" cxnId="{820294E0-60AA-48FA-B30E-43D643429726}">
      <dgm:prSet/>
      <dgm:spPr/>
      <dgm:t>
        <a:bodyPr/>
        <a:lstStyle/>
        <a:p>
          <a:endParaRPr lang="en-US"/>
        </a:p>
      </dgm:t>
    </dgm:pt>
    <dgm:pt modelId="{06D5A1C4-0B95-4C91-9CCA-57B633475B89}">
      <dgm:prSet/>
      <dgm:spPr/>
      <dgm:t>
        <a:bodyPr/>
        <a:lstStyle/>
        <a:p>
          <a:r>
            <a:rPr lang="en-GB"/>
            <a:t>[6] P. Joglekar, J. Rajurkar, M. Shinde, P. Tayde, and V. Gadmade, “Machine Learning Based Email Spam Detection: Achieving High Accuracy and Efficiency,” </a:t>
          </a:r>
          <a:r>
            <a:rPr lang="en-GB" i="1"/>
            <a:t>Int. J. Res. Appl. Sci. Eng. Technol.</a:t>
          </a:r>
          <a:r>
            <a:rPr lang="en-GB"/>
            <a:t>, vol. 12, no. 5, pp. 3575–3580, May 2024, doi: 10.22214/ijraset.2024.62390.</a:t>
          </a:r>
          <a:endParaRPr lang="en-US"/>
        </a:p>
      </dgm:t>
    </dgm:pt>
    <dgm:pt modelId="{6B2A4958-F99B-4320-91D7-70048CFE188C}" type="parTrans" cxnId="{8A955217-42AF-4C72-899E-3E93191301F3}">
      <dgm:prSet/>
      <dgm:spPr/>
      <dgm:t>
        <a:bodyPr/>
        <a:lstStyle/>
        <a:p>
          <a:endParaRPr lang="en-US"/>
        </a:p>
      </dgm:t>
    </dgm:pt>
    <dgm:pt modelId="{820D07BD-9928-48DE-9BC2-21C2B1BA271E}" type="sibTrans" cxnId="{8A955217-42AF-4C72-899E-3E93191301F3}">
      <dgm:prSet/>
      <dgm:spPr/>
      <dgm:t>
        <a:bodyPr/>
        <a:lstStyle/>
        <a:p>
          <a:endParaRPr lang="en-US"/>
        </a:p>
      </dgm:t>
    </dgm:pt>
    <dgm:pt modelId="{665A40C5-4943-4802-8C6A-C0426014B2E3}">
      <dgm:prSet/>
      <dgm:spPr/>
      <dgm:t>
        <a:bodyPr/>
        <a:lstStyle/>
        <a:p>
          <a:r>
            <a:rPr lang="en-GB"/>
            <a:t>[7] K. Omari, “Comparative Study of Machine Learning Algorithms for Phishing Website Detection,” </a:t>
          </a:r>
          <a:r>
            <a:rPr lang="en-GB" i="1"/>
            <a:t>Int. J. Adv. Comput. Sci. Appl.</a:t>
          </a:r>
          <a:r>
            <a:rPr lang="en-GB"/>
            <a:t>, vol. 14, no. 9, 2023, doi: 10.14569/IJACSA.2023.0140945.</a:t>
          </a:r>
          <a:endParaRPr lang="en-US"/>
        </a:p>
      </dgm:t>
    </dgm:pt>
    <dgm:pt modelId="{55A46A9C-1B6C-4408-A918-E2C0A40F8ED1}" type="parTrans" cxnId="{6588A358-5344-45F0-8489-4DC5A8175F44}">
      <dgm:prSet/>
      <dgm:spPr/>
      <dgm:t>
        <a:bodyPr/>
        <a:lstStyle/>
        <a:p>
          <a:endParaRPr lang="en-US"/>
        </a:p>
      </dgm:t>
    </dgm:pt>
    <dgm:pt modelId="{D76C5B1F-D755-4C26-AF7D-68113A0E036A}" type="sibTrans" cxnId="{6588A358-5344-45F0-8489-4DC5A8175F44}">
      <dgm:prSet/>
      <dgm:spPr/>
      <dgm:t>
        <a:bodyPr/>
        <a:lstStyle/>
        <a:p>
          <a:endParaRPr lang="en-US"/>
        </a:p>
      </dgm:t>
    </dgm:pt>
    <dgm:pt modelId="{B872AD9B-1ABF-4DDF-AB86-BCF65B80BA7A}" type="pres">
      <dgm:prSet presAssocID="{7F2F547D-175E-4D94-9D8D-80FA7FEB46BB}" presName="vert0" presStyleCnt="0">
        <dgm:presLayoutVars>
          <dgm:dir/>
          <dgm:animOne val="branch"/>
          <dgm:animLvl val="lvl"/>
        </dgm:presLayoutVars>
      </dgm:prSet>
      <dgm:spPr/>
    </dgm:pt>
    <dgm:pt modelId="{105F35EA-64EB-48CE-B40B-E7E7E3936457}" type="pres">
      <dgm:prSet presAssocID="{240AACC2-AB4B-4FE7-AC2E-77A134336C6C}" presName="thickLine" presStyleLbl="alignNode1" presStyleIdx="0" presStyleCnt="7"/>
      <dgm:spPr/>
    </dgm:pt>
    <dgm:pt modelId="{D1B0375D-DDFA-49DF-B471-7F1D4E6E3041}" type="pres">
      <dgm:prSet presAssocID="{240AACC2-AB4B-4FE7-AC2E-77A134336C6C}" presName="horz1" presStyleCnt="0"/>
      <dgm:spPr/>
    </dgm:pt>
    <dgm:pt modelId="{97C3B4FA-77AA-4891-A820-2D4E988F2E86}" type="pres">
      <dgm:prSet presAssocID="{240AACC2-AB4B-4FE7-AC2E-77A134336C6C}" presName="tx1" presStyleLbl="revTx" presStyleIdx="0" presStyleCnt="7"/>
      <dgm:spPr/>
    </dgm:pt>
    <dgm:pt modelId="{9C4D65B8-DD0A-422E-B6A7-CF0E66DC79BA}" type="pres">
      <dgm:prSet presAssocID="{240AACC2-AB4B-4FE7-AC2E-77A134336C6C}" presName="vert1" presStyleCnt="0"/>
      <dgm:spPr/>
    </dgm:pt>
    <dgm:pt modelId="{F1A3B5FB-C46E-455E-BFBE-78623BBF24B1}" type="pres">
      <dgm:prSet presAssocID="{96652E50-10EF-4FAF-9210-62EDB41EC160}" presName="thickLine" presStyleLbl="alignNode1" presStyleIdx="1" presStyleCnt="7"/>
      <dgm:spPr/>
    </dgm:pt>
    <dgm:pt modelId="{13AC247A-81BD-499E-81FE-9F3979905C18}" type="pres">
      <dgm:prSet presAssocID="{96652E50-10EF-4FAF-9210-62EDB41EC160}" presName="horz1" presStyleCnt="0"/>
      <dgm:spPr/>
    </dgm:pt>
    <dgm:pt modelId="{C9CC4630-AFFA-4F96-9D9E-434718BF6FE1}" type="pres">
      <dgm:prSet presAssocID="{96652E50-10EF-4FAF-9210-62EDB41EC160}" presName="tx1" presStyleLbl="revTx" presStyleIdx="1" presStyleCnt="7"/>
      <dgm:spPr/>
    </dgm:pt>
    <dgm:pt modelId="{22BC62FD-74EA-48FC-8739-C6E8F9B2D3DC}" type="pres">
      <dgm:prSet presAssocID="{96652E50-10EF-4FAF-9210-62EDB41EC160}" presName="vert1" presStyleCnt="0"/>
      <dgm:spPr/>
    </dgm:pt>
    <dgm:pt modelId="{114984DF-843E-4591-A93D-6156792AB009}" type="pres">
      <dgm:prSet presAssocID="{FD6FA3BB-C86D-4882-9B00-AD1005A3D42D}" presName="thickLine" presStyleLbl="alignNode1" presStyleIdx="2" presStyleCnt="7"/>
      <dgm:spPr/>
    </dgm:pt>
    <dgm:pt modelId="{9DD34C09-0E57-4E96-9009-0A1758D63D42}" type="pres">
      <dgm:prSet presAssocID="{FD6FA3BB-C86D-4882-9B00-AD1005A3D42D}" presName="horz1" presStyleCnt="0"/>
      <dgm:spPr/>
    </dgm:pt>
    <dgm:pt modelId="{6319284B-87EE-4AAD-B124-0480EA815AE1}" type="pres">
      <dgm:prSet presAssocID="{FD6FA3BB-C86D-4882-9B00-AD1005A3D42D}" presName="tx1" presStyleLbl="revTx" presStyleIdx="2" presStyleCnt="7"/>
      <dgm:spPr/>
    </dgm:pt>
    <dgm:pt modelId="{D9F51B99-E571-4743-8243-624007953652}" type="pres">
      <dgm:prSet presAssocID="{FD6FA3BB-C86D-4882-9B00-AD1005A3D42D}" presName="vert1" presStyleCnt="0"/>
      <dgm:spPr/>
    </dgm:pt>
    <dgm:pt modelId="{1CDB7FA8-9988-4428-B58D-A69681818F5E}" type="pres">
      <dgm:prSet presAssocID="{F7580A5A-2A69-4B78-B33F-83546F09FCAA}" presName="thickLine" presStyleLbl="alignNode1" presStyleIdx="3" presStyleCnt="7"/>
      <dgm:spPr/>
    </dgm:pt>
    <dgm:pt modelId="{6211FF9E-0BDB-4658-ACDA-86BD18A1BBE4}" type="pres">
      <dgm:prSet presAssocID="{F7580A5A-2A69-4B78-B33F-83546F09FCAA}" presName="horz1" presStyleCnt="0"/>
      <dgm:spPr/>
    </dgm:pt>
    <dgm:pt modelId="{48A416F3-02D4-4640-BBF8-0BF5C036976D}" type="pres">
      <dgm:prSet presAssocID="{F7580A5A-2A69-4B78-B33F-83546F09FCAA}" presName="tx1" presStyleLbl="revTx" presStyleIdx="3" presStyleCnt="7"/>
      <dgm:spPr/>
    </dgm:pt>
    <dgm:pt modelId="{6DDF79AB-51CE-4198-9AFB-C9FBD699076E}" type="pres">
      <dgm:prSet presAssocID="{F7580A5A-2A69-4B78-B33F-83546F09FCAA}" presName="vert1" presStyleCnt="0"/>
      <dgm:spPr/>
    </dgm:pt>
    <dgm:pt modelId="{7835DCF3-3153-48A5-9AF4-080A50398962}" type="pres">
      <dgm:prSet presAssocID="{91084BAE-FDF2-48FC-BA2F-1303AFE07D24}" presName="thickLine" presStyleLbl="alignNode1" presStyleIdx="4" presStyleCnt="7"/>
      <dgm:spPr/>
    </dgm:pt>
    <dgm:pt modelId="{2D8E0072-7E30-46FD-82EE-EFF6861CBCFD}" type="pres">
      <dgm:prSet presAssocID="{91084BAE-FDF2-48FC-BA2F-1303AFE07D24}" presName="horz1" presStyleCnt="0"/>
      <dgm:spPr/>
    </dgm:pt>
    <dgm:pt modelId="{717F3B83-F21F-498B-AFD1-50EA84A09577}" type="pres">
      <dgm:prSet presAssocID="{91084BAE-FDF2-48FC-BA2F-1303AFE07D24}" presName="tx1" presStyleLbl="revTx" presStyleIdx="4" presStyleCnt="7"/>
      <dgm:spPr/>
    </dgm:pt>
    <dgm:pt modelId="{E3E6B6C0-E2C5-4BC2-BEBD-70EB294512A5}" type="pres">
      <dgm:prSet presAssocID="{91084BAE-FDF2-48FC-BA2F-1303AFE07D24}" presName="vert1" presStyleCnt="0"/>
      <dgm:spPr/>
    </dgm:pt>
    <dgm:pt modelId="{189D68D9-D575-4940-83AE-7AF87F62C809}" type="pres">
      <dgm:prSet presAssocID="{06D5A1C4-0B95-4C91-9CCA-57B633475B89}" presName="thickLine" presStyleLbl="alignNode1" presStyleIdx="5" presStyleCnt="7"/>
      <dgm:spPr/>
    </dgm:pt>
    <dgm:pt modelId="{A8CCD0DE-29A6-4A6C-A383-F8FFE7C8AF33}" type="pres">
      <dgm:prSet presAssocID="{06D5A1C4-0B95-4C91-9CCA-57B633475B89}" presName="horz1" presStyleCnt="0"/>
      <dgm:spPr/>
    </dgm:pt>
    <dgm:pt modelId="{5845D448-457E-482F-B554-478F46E08799}" type="pres">
      <dgm:prSet presAssocID="{06D5A1C4-0B95-4C91-9CCA-57B633475B89}" presName="tx1" presStyleLbl="revTx" presStyleIdx="5" presStyleCnt="7"/>
      <dgm:spPr/>
    </dgm:pt>
    <dgm:pt modelId="{28C4F107-9010-4A4B-B8C3-7A353EE6FDF2}" type="pres">
      <dgm:prSet presAssocID="{06D5A1C4-0B95-4C91-9CCA-57B633475B89}" presName="vert1" presStyleCnt="0"/>
      <dgm:spPr/>
    </dgm:pt>
    <dgm:pt modelId="{195249B4-E4FB-468C-92B9-186FA1DC35DB}" type="pres">
      <dgm:prSet presAssocID="{665A40C5-4943-4802-8C6A-C0426014B2E3}" presName="thickLine" presStyleLbl="alignNode1" presStyleIdx="6" presStyleCnt="7"/>
      <dgm:spPr/>
    </dgm:pt>
    <dgm:pt modelId="{B158C88C-7409-417C-B0CA-A5609F90E0EC}" type="pres">
      <dgm:prSet presAssocID="{665A40C5-4943-4802-8C6A-C0426014B2E3}" presName="horz1" presStyleCnt="0"/>
      <dgm:spPr/>
    </dgm:pt>
    <dgm:pt modelId="{2CFF8DE8-F4CD-4608-8390-BFD22DAE4690}" type="pres">
      <dgm:prSet presAssocID="{665A40C5-4943-4802-8C6A-C0426014B2E3}" presName="tx1" presStyleLbl="revTx" presStyleIdx="6" presStyleCnt="7"/>
      <dgm:spPr/>
    </dgm:pt>
    <dgm:pt modelId="{BF78123F-83B3-4B08-9CE0-844D79668FC7}" type="pres">
      <dgm:prSet presAssocID="{665A40C5-4943-4802-8C6A-C0426014B2E3}" presName="vert1" presStyleCnt="0"/>
      <dgm:spPr/>
    </dgm:pt>
  </dgm:ptLst>
  <dgm:cxnLst>
    <dgm:cxn modelId="{8A955217-42AF-4C72-899E-3E93191301F3}" srcId="{7F2F547D-175E-4D94-9D8D-80FA7FEB46BB}" destId="{06D5A1C4-0B95-4C91-9CCA-57B633475B89}" srcOrd="5" destOrd="0" parTransId="{6B2A4958-F99B-4320-91D7-70048CFE188C}" sibTransId="{820D07BD-9928-48DE-9BC2-21C2B1BA271E}"/>
    <dgm:cxn modelId="{A6A29B17-64A6-42B0-931F-A9D4B75CF337}" type="presOf" srcId="{F7580A5A-2A69-4B78-B33F-83546F09FCAA}" destId="{48A416F3-02D4-4640-BBF8-0BF5C036976D}" srcOrd="0" destOrd="0" presId="urn:microsoft.com/office/officeart/2008/layout/LinedList"/>
    <dgm:cxn modelId="{5A9E7F24-6834-49B9-8E81-361238DD7443}" type="presOf" srcId="{240AACC2-AB4B-4FE7-AC2E-77A134336C6C}" destId="{97C3B4FA-77AA-4891-A820-2D4E988F2E86}" srcOrd="0" destOrd="0" presId="urn:microsoft.com/office/officeart/2008/layout/LinedList"/>
    <dgm:cxn modelId="{D982212D-5BCE-491B-8ADC-F7CCA11B35A8}" type="presOf" srcId="{665A40C5-4943-4802-8C6A-C0426014B2E3}" destId="{2CFF8DE8-F4CD-4608-8390-BFD22DAE4690}" srcOrd="0" destOrd="0" presId="urn:microsoft.com/office/officeart/2008/layout/LinedList"/>
    <dgm:cxn modelId="{257E7763-9E1E-4AE9-8764-E20CF43D9EDE}" type="presOf" srcId="{96652E50-10EF-4FAF-9210-62EDB41EC160}" destId="{C9CC4630-AFFA-4F96-9D9E-434718BF6FE1}" srcOrd="0" destOrd="0" presId="urn:microsoft.com/office/officeart/2008/layout/LinedList"/>
    <dgm:cxn modelId="{3D2DD84B-5F62-4DF7-8396-F92D809DD675}" srcId="{7F2F547D-175E-4D94-9D8D-80FA7FEB46BB}" destId="{F7580A5A-2A69-4B78-B33F-83546F09FCAA}" srcOrd="3" destOrd="0" parTransId="{86C3C5CD-6918-442D-BF0A-CFECDE5582A3}" sibTransId="{51AE4EBD-FDAF-4951-BCD6-1A9865E6A94E}"/>
    <dgm:cxn modelId="{402E136D-FAD7-4821-A10C-7C3A9A5A2208}" srcId="{7F2F547D-175E-4D94-9D8D-80FA7FEB46BB}" destId="{FD6FA3BB-C86D-4882-9B00-AD1005A3D42D}" srcOrd="2" destOrd="0" parTransId="{8D44909E-9374-45E2-872F-8A8379D6C658}" sibTransId="{970ACB4F-EC0E-472B-87F5-8A9DFEC3E5C4}"/>
    <dgm:cxn modelId="{6588A358-5344-45F0-8489-4DC5A8175F44}" srcId="{7F2F547D-175E-4D94-9D8D-80FA7FEB46BB}" destId="{665A40C5-4943-4802-8C6A-C0426014B2E3}" srcOrd="6" destOrd="0" parTransId="{55A46A9C-1B6C-4408-A918-E2C0A40F8ED1}" sibTransId="{D76C5B1F-D755-4C26-AF7D-68113A0E036A}"/>
    <dgm:cxn modelId="{42F1BF83-EAF1-42D8-B6D0-6A02A25AAA63}" type="presOf" srcId="{7F2F547D-175E-4D94-9D8D-80FA7FEB46BB}" destId="{B872AD9B-1ABF-4DDF-AB86-BCF65B80BA7A}" srcOrd="0" destOrd="0" presId="urn:microsoft.com/office/officeart/2008/layout/LinedList"/>
    <dgm:cxn modelId="{7F4B0285-C242-4762-9021-9B5C18A363CE}" type="presOf" srcId="{91084BAE-FDF2-48FC-BA2F-1303AFE07D24}" destId="{717F3B83-F21F-498B-AFD1-50EA84A09577}" srcOrd="0" destOrd="0" presId="urn:microsoft.com/office/officeart/2008/layout/LinedList"/>
    <dgm:cxn modelId="{B895CB8B-6CB5-4FBB-9168-3D56CD425131}" srcId="{7F2F547D-175E-4D94-9D8D-80FA7FEB46BB}" destId="{96652E50-10EF-4FAF-9210-62EDB41EC160}" srcOrd="1" destOrd="0" parTransId="{5EC73BE9-1A50-4960-BB65-4910D96AB992}" sibTransId="{8DA879FA-FEF1-4ABC-B1F6-55819FADAC46}"/>
    <dgm:cxn modelId="{D23985CC-D1D7-4D3E-91E5-B00117C1E5E2}" srcId="{7F2F547D-175E-4D94-9D8D-80FA7FEB46BB}" destId="{240AACC2-AB4B-4FE7-AC2E-77A134336C6C}" srcOrd="0" destOrd="0" parTransId="{9F2E12AD-4D45-4F0C-B86A-1032A62EBBBC}" sibTransId="{DF3C7F8D-BCDC-435A-8FBE-584F3BEF0468}"/>
    <dgm:cxn modelId="{6BEE46DF-AC02-4B87-BDB3-5C6DCCAAA441}" type="presOf" srcId="{06D5A1C4-0B95-4C91-9CCA-57B633475B89}" destId="{5845D448-457E-482F-B554-478F46E08799}" srcOrd="0" destOrd="0" presId="urn:microsoft.com/office/officeart/2008/layout/LinedList"/>
    <dgm:cxn modelId="{820294E0-60AA-48FA-B30E-43D643429726}" srcId="{7F2F547D-175E-4D94-9D8D-80FA7FEB46BB}" destId="{91084BAE-FDF2-48FC-BA2F-1303AFE07D24}" srcOrd="4" destOrd="0" parTransId="{CFE7CD3C-1BDE-46A8-9C91-9798E050ED59}" sibTransId="{356E0E3D-91B2-48F3-BC96-57CCC5E3722C}"/>
    <dgm:cxn modelId="{928B42E7-7A7C-4137-8563-83BA759DF4D6}" type="presOf" srcId="{FD6FA3BB-C86D-4882-9B00-AD1005A3D42D}" destId="{6319284B-87EE-4AAD-B124-0480EA815AE1}" srcOrd="0" destOrd="0" presId="urn:microsoft.com/office/officeart/2008/layout/LinedList"/>
    <dgm:cxn modelId="{1FC27E6E-F1D2-4354-B63A-D617E54EA869}" type="presParOf" srcId="{B872AD9B-1ABF-4DDF-AB86-BCF65B80BA7A}" destId="{105F35EA-64EB-48CE-B40B-E7E7E3936457}" srcOrd="0" destOrd="0" presId="urn:microsoft.com/office/officeart/2008/layout/LinedList"/>
    <dgm:cxn modelId="{E031E94B-2A55-4022-BD66-201D615ACA4E}" type="presParOf" srcId="{B872AD9B-1ABF-4DDF-AB86-BCF65B80BA7A}" destId="{D1B0375D-DDFA-49DF-B471-7F1D4E6E3041}" srcOrd="1" destOrd="0" presId="urn:microsoft.com/office/officeart/2008/layout/LinedList"/>
    <dgm:cxn modelId="{ED827E59-CE9F-4D69-9C8C-382356EED87B}" type="presParOf" srcId="{D1B0375D-DDFA-49DF-B471-7F1D4E6E3041}" destId="{97C3B4FA-77AA-4891-A820-2D4E988F2E86}" srcOrd="0" destOrd="0" presId="urn:microsoft.com/office/officeart/2008/layout/LinedList"/>
    <dgm:cxn modelId="{281532B8-EA40-43BB-9098-A9155BC06F22}" type="presParOf" srcId="{D1B0375D-DDFA-49DF-B471-7F1D4E6E3041}" destId="{9C4D65B8-DD0A-422E-B6A7-CF0E66DC79BA}" srcOrd="1" destOrd="0" presId="urn:microsoft.com/office/officeart/2008/layout/LinedList"/>
    <dgm:cxn modelId="{AF094515-AB66-48A6-856C-A4C1225B3FCA}" type="presParOf" srcId="{B872AD9B-1ABF-4DDF-AB86-BCF65B80BA7A}" destId="{F1A3B5FB-C46E-455E-BFBE-78623BBF24B1}" srcOrd="2" destOrd="0" presId="urn:microsoft.com/office/officeart/2008/layout/LinedList"/>
    <dgm:cxn modelId="{DD0CD4DE-41C0-4902-A751-CB7789B20DFD}" type="presParOf" srcId="{B872AD9B-1ABF-4DDF-AB86-BCF65B80BA7A}" destId="{13AC247A-81BD-499E-81FE-9F3979905C18}" srcOrd="3" destOrd="0" presId="urn:microsoft.com/office/officeart/2008/layout/LinedList"/>
    <dgm:cxn modelId="{AD6A042E-EE89-4EDD-81EB-9EB4F97F7F63}" type="presParOf" srcId="{13AC247A-81BD-499E-81FE-9F3979905C18}" destId="{C9CC4630-AFFA-4F96-9D9E-434718BF6FE1}" srcOrd="0" destOrd="0" presId="urn:microsoft.com/office/officeart/2008/layout/LinedList"/>
    <dgm:cxn modelId="{B3759737-0BA6-4A4C-B719-0DC53FE12906}" type="presParOf" srcId="{13AC247A-81BD-499E-81FE-9F3979905C18}" destId="{22BC62FD-74EA-48FC-8739-C6E8F9B2D3DC}" srcOrd="1" destOrd="0" presId="urn:microsoft.com/office/officeart/2008/layout/LinedList"/>
    <dgm:cxn modelId="{5A35633E-06C4-47D6-9BCF-A99A79E03F5E}" type="presParOf" srcId="{B872AD9B-1ABF-4DDF-AB86-BCF65B80BA7A}" destId="{114984DF-843E-4591-A93D-6156792AB009}" srcOrd="4" destOrd="0" presId="urn:microsoft.com/office/officeart/2008/layout/LinedList"/>
    <dgm:cxn modelId="{1A28AE47-ACE0-44CA-B4FE-362644AC5199}" type="presParOf" srcId="{B872AD9B-1ABF-4DDF-AB86-BCF65B80BA7A}" destId="{9DD34C09-0E57-4E96-9009-0A1758D63D42}" srcOrd="5" destOrd="0" presId="urn:microsoft.com/office/officeart/2008/layout/LinedList"/>
    <dgm:cxn modelId="{045E9C3C-17B7-4384-810C-B94305CD8102}" type="presParOf" srcId="{9DD34C09-0E57-4E96-9009-0A1758D63D42}" destId="{6319284B-87EE-4AAD-B124-0480EA815AE1}" srcOrd="0" destOrd="0" presId="urn:microsoft.com/office/officeart/2008/layout/LinedList"/>
    <dgm:cxn modelId="{E92DFD1A-5738-409B-8672-BCC8DB86FFCE}" type="presParOf" srcId="{9DD34C09-0E57-4E96-9009-0A1758D63D42}" destId="{D9F51B99-E571-4743-8243-624007953652}" srcOrd="1" destOrd="0" presId="urn:microsoft.com/office/officeart/2008/layout/LinedList"/>
    <dgm:cxn modelId="{02F4CFC6-D0C0-43EE-9AF6-9482B0C14AE3}" type="presParOf" srcId="{B872AD9B-1ABF-4DDF-AB86-BCF65B80BA7A}" destId="{1CDB7FA8-9988-4428-B58D-A69681818F5E}" srcOrd="6" destOrd="0" presId="urn:microsoft.com/office/officeart/2008/layout/LinedList"/>
    <dgm:cxn modelId="{98B30B99-66FA-48A3-A2DC-DDB0CC6D1441}" type="presParOf" srcId="{B872AD9B-1ABF-4DDF-AB86-BCF65B80BA7A}" destId="{6211FF9E-0BDB-4658-ACDA-86BD18A1BBE4}" srcOrd="7" destOrd="0" presId="urn:microsoft.com/office/officeart/2008/layout/LinedList"/>
    <dgm:cxn modelId="{FD36B58F-E8D1-403A-997D-EED556F59574}" type="presParOf" srcId="{6211FF9E-0BDB-4658-ACDA-86BD18A1BBE4}" destId="{48A416F3-02D4-4640-BBF8-0BF5C036976D}" srcOrd="0" destOrd="0" presId="urn:microsoft.com/office/officeart/2008/layout/LinedList"/>
    <dgm:cxn modelId="{16969255-1BDF-4A7B-B5C7-9951780C579F}" type="presParOf" srcId="{6211FF9E-0BDB-4658-ACDA-86BD18A1BBE4}" destId="{6DDF79AB-51CE-4198-9AFB-C9FBD699076E}" srcOrd="1" destOrd="0" presId="urn:microsoft.com/office/officeart/2008/layout/LinedList"/>
    <dgm:cxn modelId="{C940A95C-BE58-492E-97A5-B3454623FDDA}" type="presParOf" srcId="{B872AD9B-1ABF-4DDF-AB86-BCF65B80BA7A}" destId="{7835DCF3-3153-48A5-9AF4-080A50398962}" srcOrd="8" destOrd="0" presId="urn:microsoft.com/office/officeart/2008/layout/LinedList"/>
    <dgm:cxn modelId="{98882B07-130B-41CC-80B9-AB0A3FE8A24E}" type="presParOf" srcId="{B872AD9B-1ABF-4DDF-AB86-BCF65B80BA7A}" destId="{2D8E0072-7E30-46FD-82EE-EFF6861CBCFD}" srcOrd="9" destOrd="0" presId="urn:microsoft.com/office/officeart/2008/layout/LinedList"/>
    <dgm:cxn modelId="{04298813-109B-4039-9BBE-745CCFD8DE03}" type="presParOf" srcId="{2D8E0072-7E30-46FD-82EE-EFF6861CBCFD}" destId="{717F3B83-F21F-498B-AFD1-50EA84A09577}" srcOrd="0" destOrd="0" presId="urn:microsoft.com/office/officeart/2008/layout/LinedList"/>
    <dgm:cxn modelId="{8FAE853E-BF37-4FD0-9916-4E1C29E3334C}" type="presParOf" srcId="{2D8E0072-7E30-46FD-82EE-EFF6861CBCFD}" destId="{E3E6B6C0-E2C5-4BC2-BEBD-70EB294512A5}" srcOrd="1" destOrd="0" presId="urn:microsoft.com/office/officeart/2008/layout/LinedList"/>
    <dgm:cxn modelId="{61665F03-609A-4EE1-8D3A-17B5F6AF8D34}" type="presParOf" srcId="{B872AD9B-1ABF-4DDF-AB86-BCF65B80BA7A}" destId="{189D68D9-D575-4940-83AE-7AF87F62C809}" srcOrd="10" destOrd="0" presId="urn:microsoft.com/office/officeart/2008/layout/LinedList"/>
    <dgm:cxn modelId="{FB6C0995-EDEB-432A-8958-454D9615BC04}" type="presParOf" srcId="{B872AD9B-1ABF-4DDF-AB86-BCF65B80BA7A}" destId="{A8CCD0DE-29A6-4A6C-A383-F8FFE7C8AF33}" srcOrd="11" destOrd="0" presId="urn:microsoft.com/office/officeart/2008/layout/LinedList"/>
    <dgm:cxn modelId="{C712EB4B-3D9E-4E30-BC58-353B2504BDBE}" type="presParOf" srcId="{A8CCD0DE-29A6-4A6C-A383-F8FFE7C8AF33}" destId="{5845D448-457E-482F-B554-478F46E08799}" srcOrd="0" destOrd="0" presId="urn:microsoft.com/office/officeart/2008/layout/LinedList"/>
    <dgm:cxn modelId="{C5EE8A29-1F62-4EED-98CD-C387D9F98B31}" type="presParOf" srcId="{A8CCD0DE-29A6-4A6C-A383-F8FFE7C8AF33}" destId="{28C4F107-9010-4A4B-B8C3-7A353EE6FDF2}" srcOrd="1" destOrd="0" presId="urn:microsoft.com/office/officeart/2008/layout/LinedList"/>
    <dgm:cxn modelId="{DA7831E1-8F15-4D9C-98FC-776C9DA58EE5}" type="presParOf" srcId="{B872AD9B-1ABF-4DDF-AB86-BCF65B80BA7A}" destId="{195249B4-E4FB-468C-92B9-186FA1DC35DB}" srcOrd="12" destOrd="0" presId="urn:microsoft.com/office/officeart/2008/layout/LinedList"/>
    <dgm:cxn modelId="{378E4A38-BEBD-4524-9976-27F353F7D6C0}" type="presParOf" srcId="{B872AD9B-1ABF-4DDF-AB86-BCF65B80BA7A}" destId="{B158C88C-7409-417C-B0CA-A5609F90E0EC}" srcOrd="13" destOrd="0" presId="urn:microsoft.com/office/officeart/2008/layout/LinedList"/>
    <dgm:cxn modelId="{B0D2CACF-3895-458F-A59B-78D1B670CB7E}" type="presParOf" srcId="{B158C88C-7409-417C-B0CA-A5609F90E0EC}" destId="{2CFF8DE8-F4CD-4608-8390-BFD22DAE4690}" srcOrd="0" destOrd="0" presId="urn:microsoft.com/office/officeart/2008/layout/LinedList"/>
    <dgm:cxn modelId="{7EFEDA22-F2D1-49B4-8452-FB27076FC85F}" type="presParOf" srcId="{B158C88C-7409-417C-B0CA-A5609F90E0EC}" destId="{BF78123F-83B3-4B08-9CE0-844D79668F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60312-09A1-4E7A-96BD-1DC6D445CC75}">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23645-3F9A-4808-8CC7-6E664190D47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RQ1: What are the common machine learning algorithms applied to phishing email detection in the recent studies?</a:t>
          </a:r>
        </a:p>
      </dsp:txBody>
      <dsp:txXfrm>
        <a:off x="398656" y="1088253"/>
        <a:ext cx="2959127" cy="1837317"/>
      </dsp:txXfrm>
    </dsp:sp>
    <dsp:sp modelId="{41D213A5-ED80-4373-A325-1278823BC4BC}">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04F1D0-93CE-4B23-B176-E8B2B12D53A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RQ2: What is the performance of the chosen supervised machine learning algorithms in the classification of phishing and legitimate email?</a:t>
          </a:r>
        </a:p>
      </dsp:txBody>
      <dsp:txXfrm>
        <a:off x="4155097" y="1088253"/>
        <a:ext cx="2959127" cy="1837317"/>
      </dsp:txXfrm>
    </dsp:sp>
    <dsp:sp modelId="{0FA2F6C8-CEF8-4AC7-854C-8DA3C22E5841}">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AFEC5-1C7C-4505-AB56-4E1FA8D3526A}">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RQ3:What algorithm performs best according to the evaluation metrics, i.e. accuracy, precision, recall, and F1-score?</a:t>
          </a:r>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4B428-1AB1-4069-A93D-EEFB3A961B66}">
      <dsp:nvSpPr>
        <dsp:cNvPr id="0" name=""/>
        <dsp:cNvSpPr/>
      </dsp:nvSpPr>
      <dsp:spPr>
        <a:xfrm>
          <a:off x="5122" y="94345"/>
          <a:ext cx="1963594" cy="65191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Research Design:</a:t>
          </a:r>
          <a:endParaRPr lang="en-US" sz="1800" kern="1200"/>
        </a:p>
      </dsp:txBody>
      <dsp:txXfrm>
        <a:off x="5122" y="94345"/>
        <a:ext cx="1963594" cy="651918"/>
      </dsp:txXfrm>
    </dsp:sp>
    <dsp:sp modelId="{47A5E9A2-D501-443A-B034-D9BC6044181A}">
      <dsp:nvSpPr>
        <dsp:cNvPr id="0" name=""/>
        <dsp:cNvSpPr/>
      </dsp:nvSpPr>
      <dsp:spPr>
        <a:xfrm>
          <a:off x="5122" y="746264"/>
          <a:ext cx="1963594" cy="284879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Quantitative experimental study</a:t>
          </a:r>
          <a:endParaRPr lang="en-US" sz="1800" kern="1200"/>
        </a:p>
      </dsp:txBody>
      <dsp:txXfrm>
        <a:off x="5122" y="746264"/>
        <a:ext cx="1963594" cy="2848795"/>
      </dsp:txXfrm>
    </dsp:sp>
    <dsp:sp modelId="{CE703F94-6445-4045-9BBA-5D9F86D01A5D}">
      <dsp:nvSpPr>
        <dsp:cNvPr id="0" name=""/>
        <dsp:cNvSpPr/>
      </dsp:nvSpPr>
      <dsp:spPr>
        <a:xfrm>
          <a:off x="2243619" y="94345"/>
          <a:ext cx="1963594" cy="651918"/>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Dataset:</a:t>
          </a:r>
          <a:endParaRPr lang="en-US" sz="1800" kern="1200"/>
        </a:p>
      </dsp:txBody>
      <dsp:txXfrm>
        <a:off x="2243619" y="94345"/>
        <a:ext cx="1963594" cy="651918"/>
      </dsp:txXfrm>
    </dsp:sp>
    <dsp:sp modelId="{D426E435-2652-4E44-BEDD-A7AF5B7D7421}">
      <dsp:nvSpPr>
        <dsp:cNvPr id="0" name=""/>
        <dsp:cNvSpPr/>
      </dsp:nvSpPr>
      <dsp:spPr>
        <a:xfrm>
          <a:off x="2243619" y="746264"/>
          <a:ext cx="1963594" cy="2848795"/>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Publicly available phishing email dataset</a:t>
          </a:r>
          <a:endParaRPr lang="en-US" sz="1800" kern="1200"/>
        </a:p>
        <a:p>
          <a:pPr marL="171450" lvl="1" indent="-171450" algn="l" defTabSz="800100">
            <a:lnSpc>
              <a:spcPct val="90000"/>
            </a:lnSpc>
            <a:spcBef>
              <a:spcPct val="0"/>
            </a:spcBef>
            <a:spcAft>
              <a:spcPct val="15000"/>
            </a:spcAft>
            <a:buChar char="•"/>
          </a:pPr>
          <a:r>
            <a:rPr lang="en-GB" sz="1800" kern="1200"/>
            <a:t>Data preprocessing (cleaning, feature extraction, train–test split)</a:t>
          </a:r>
          <a:endParaRPr lang="en-US" sz="1800" kern="1200"/>
        </a:p>
      </dsp:txBody>
      <dsp:txXfrm>
        <a:off x="2243619" y="746264"/>
        <a:ext cx="1963594" cy="2848795"/>
      </dsp:txXfrm>
    </dsp:sp>
    <dsp:sp modelId="{F7DA56B3-4DE7-4A77-B34C-237E1AA8B974}">
      <dsp:nvSpPr>
        <dsp:cNvPr id="0" name=""/>
        <dsp:cNvSpPr/>
      </dsp:nvSpPr>
      <dsp:spPr>
        <a:xfrm>
          <a:off x="4482117" y="94345"/>
          <a:ext cx="1963594" cy="651918"/>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Algorithms Implemented:</a:t>
          </a:r>
          <a:endParaRPr lang="en-US" sz="1800" kern="1200"/>
        </a:p>
      </dsp:txBody>
      <dsp:txXfrm>
        <a:off x="4482117" y="94345"/>
        <a:ext cx="1963594" cy="651918"/>
      </dsp:txXfrm>
    </dsp:sp>
    <dsp:sp modelId="{B2D12781-35B5-414F-89CC-D7179A031708}">
      <dsp:nvSpPr>
        <dsp:cNvPr id="0" name=""/>
        <dsp:cNvSpPr/>
      </dsp:nvSpPr>
      <dsp:spPr>
        <a:xfrm>
          <a:off x="4482117" y="746264"/>
          <a:ext cx="1963594" cy="2848795"/>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Logistic Regression</a:t>
          </a:r>
          <a:endParaRPr lang="en-US" sz="1800" kern="1200"/>
        </a:p>
        <a:p>
          <a:pPr marL="171450" lvl="1" indent="-171450" algn="l" defTabSz="800100">
            <a:lnSpc>
              <a:spcPct val="90000"/>
            </a:lnSpc>
            <a:spcBef>
              <a:spcPct val="0"/>
            </a:spcBef>
            <a:spcAft>
              <a:spcPct val="15000"/>
            </a:spcAft>
            <a:buChar char="•"/>
          </a:pPr>
          <a:r>
            <a:rPr lang="en-GB" sz="1800" kern="1200"/>
            <a:t>Decision Tree</a:t>
          </a:r>
          <a:endParaRPr lang="en-US" sz="1800" kern="1200"/>
        </a:p>
        <a:p>
          <a:pPr marL="171450" lvl="1" indent="-171450" algn="l" defTabSz="800100">
            <a:lnSpc>
              <a:spcPct val="90000"/>
            </a:lnSpc>
            <a:spcBef>
              <a:spcPct val="0"/>
            </a:spcBef>
            <a:spcAft>
              <a:spcPct val="15000"/>
            </a:spcAft>
            <a:buChar char="•"/>
          </a:pPr>
          <a:r>
            <a:rPr lang="en-GB" sz="1800" kern="1200"/>
            <a:t>Random Forest</a:t>
          </a:r>
          <a:endParaRPr lang="en-US" sz="1800" kern="1200"/>
        </a:p>
        <a:p>
          <a:pPr marL="171450" lvl="1" indent="-171450" algn="l" defTabSz="800100">
            <a:lnSpc>
              <a:spcPct val="90000"/>
            </a:lnSpc>
            <a:spcBef>
              <a:spcPct val="0"/>
            </a:spcBef>
            <a:spcAft>
              <a:spcPct val="15000"/>
            </a:spcAft>
            <a:buChar char="•"/>
          </a:pPr>
          <a:r>
            <a:rPr lang="en-GB" sz="1800" kern="1200"/>
            <a:t>Support Vector Machine (SVM)</a:t>
          </a:r>
          <a:endParaRPr lang="en-US" sz="1800" kern="1200"/>
        </a:p>
      </dsp:txBody>
      <dsp:txXfrm>
        <a:off x="4482117" y="746264"/>
        <a:ext cx="1963594" cy="2848795"/>
      </dsp:txXfrm>
    </dsp:sp>
    <dsp:sp modelId="{2E1CB1C3-5D55-473D-8B6B-FA6115C43389}">
      <dsp:nvSpPr>
        <dsp:cNvPr id="0" name=""/>
        <dsp:cNvSpPr/>
      </dsp:nvSpPr>
      <dsp:spPr>
        <a:xfrm>
          <a:off x="6720614" y="94345"/>
          <a:ext cx="1963594" cy="651918"/>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Tools and Technologies:</a:t>
          </a:r>
          <a:endParaRPr lang="en-US" sz="1800" kern="1200"/>
        </a:p>
      </dsp:txBody>
      <dsp:txXfrm>
        <a:off x="6720614" y="94345"/>
        <a:ext cx="1963594" cy="651918"/>
      </dsp:txXfrm>
    </dsp:sp>
    <dsp:sp modelId="{E8A3340E-438E-4CA8-BE8A-F782A7081E1A}">
      <dsp:nvSpPr>
        <dsp:cNvPr id="0" name=""/>
        <dsp:cNvSpPr/>
      </dsp:nvSpPr>
      <dsp:spPr>
        <a:xfrm>
          <a:off x="6720614" y="746264"/>
          <a:ext cx="1963594" cy="2848795"/>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Python programming language</a:t>
          </a:r>
          <a:endParaRPr lang="en-US" sz="1800" kern="1200"/>
        </a:p>
        <a:p>
          <a:pPr marL="171450" lvl="1" indent="-171450" algn="l" defTabSz="800100">
            <a:lnSpc>
              <a:spcPct val="90000"/>
            </a:lnSpc>
            <a:spcBef>
              <a:spcPct val="0"/>
            </a:spcBef>
            <a:spcAft>
              <a:spcPct val="15000"/>
            </a:spcAft>
            <a:buChar char="•"/>
          </a:pPr>
          <a:r>
            <a:rPr lang="en-GB" sz="1800" kern="1200"/>
            <a:t>Scikit-learn library</a:t>
          </a:r>
          <a:endParaRPr lang="en-US" sz="1800" kern="1200"/>
        </a:p>
      </dsp:txBody>
      <dsp:txXfrm>
        <a:off x="6720614" y="746264"/>
        <a:ext cx="1963594" cy="2848795"/>
      </dsp:txXfrm>
    </dsp:sp>
    <dsp:sp modelId="{289F1154-A2D5-4667-90DD-ADC930EF88D0}">
      <dsp:nvSpPr>
        <dsp:cNvPr id="0" name=""/>
        <dsp:cNvSpPr/>
      </dsp:nvSpPr>
      <dsp:spPr>
        <a:xfrm>
          <a:off x="8959112" y="94345"/>
          <a:ext cx="1963594" cy="651918"/>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Approach:</a:t>
          </a:r>
          <a:endParaRPr lang="en-US" sz="1800" kern="1200"/>
        </a:p>
      </dsp:txBody>
      <dsp:txXfrm>
        <a:off x="8959112" y="94345"/>
        <a:ext cx="1963594" cy="651918"/>
      </dsp:txXfrm>
    </dsp:sp>
    <dsp:sp modelId="{3AFB71CC-24F9-45F6-98C1-8AA1CE4A6518}">
      <dsp:nvSpPr>
        <dsp:cNvPr id="0" name=""/>
        <dsp:cNvSpPr/>
      </dsp:nvSpPr>
      <dsp:spPr>
        <a:xfrm>
          <a:off x="8959112" y="746264"/>
          <a:ext cx="1963594" cy="2848795"/>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Consistent experimental conditions for fair model comparison</a:t>
          </a:r>
          <a:endParaRPr lang="en-US" sz="1800" kern="1200"/>
        </a:p>
      </dsp:txBody>
      <dsp:txXfrm>
        <a:off x="8959112" y="746264"/>
        <a:ext cx="1963594" cy="2848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08B7C-D272-4241-BD02-666C5D9E98AB}">
      <dsp:nvSpPr>
        <dsp:cNvPr id="0" name=""/>
        <dsp:cNvSpPr/>
      </dsp:nvSpPr>
      <dsp:spPr>
        <a:xfrm>
          <a:off x="0" y="44734"/>
          <a:ext cx="6666833" cy="6236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Expected Impact</a:t>
          </a:r>
          <a:endParaRPr lang="en-US" sz="2600" kern="1200"/>
        </a:p>
      </dsp:txBody>
      <dsp:txXfrm>
        <a:off x="30442" y="75176"/>
        <a:ext cx="6605949" cy="562726"/>
      </dsp:txXfrm>
    </dsp:sp>
    <dsp:sp modelId="{6D1E1D3C-DECD-49A0-8235-3521D02320E7}">
      <dsp:nvSpPr>
        <dsp:cNvPr id="0" name=""/>
        <dsp:cNvSpPr/>
      </dsp:nvSpPr>
      <dsp:spPr>
        <a:xfrm>
          <a:off x="0" y="668344"/>
          <a:ext cx="6666833" cy="2529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Enhances the knowledge of supervised ML model performance in phishing classification.</a:t>
          </a:r>
        </a:p>
        <a:p>
          <a:pPr marL="228600" lvl="1" indent="-228600" algn="l" defTabSz="889000">
            <a:lnSpc>
              <a:spcPct val="90000"/>
            </a:lnSpc>
            <a:spcBef>
              <a:spcPct val="0"/>
            </a:spcBef>
            <a:spcAft>
              <a:spcPct val="20000"/>
            </a:spcAft>
            <a:buChar char="•"/>
          </a:pPr>
          <a:r>
            <a:rPr lang="en-US" sz="2000" kern="1200"/>
            <a:t>Gives a systematic comparative analysis based on a Kaggle phishing dataset.</a:t>
          </a:r>
        </a:p>
        <a:p>
          <a:pPr marL="228600" lvl="1" indent="-228600" algn="l" defTabSz="889000">
            <a:lnSpc>
              <a:spcPct val="90000"/>
            </a:lnSpc>
            <a:spcBef>
              <a:spcPct val="0"/>
            </a:spcBef>
            <a:spcAft>
              <a:spcPct val="20000"/>
            </a:spcAft>
            <a:buChar char="•"/>
          </a:pPr>
          <a:r>
            <a:rPr lang="en-US" sz="2000" kern="1200"/>
            <a:t>Facilitates real-world choice making in the process of identifying useful detection models.</a:t>
          </a:r>
        </a:p>
        <a:p>
          <a:pPr marL="228600" lvl="1" indent="-228600" algn="l" defTabSz="889000">
            <a:lnSpc>
              <a:spcPct val="90000"/>
            </a:lnSpc>
            <a:spcBef>
              <a:spcPct val="0"/>
            </a:spcBef>
            <a:spcAft>
              <a:spcPct val="20000"/>
            </a:spcAft>
            <a:buChar char="•"/>
          </a:pPr>
          <a:r>
            <a:rPr lang="en-US" sz="2000" kern="1200"/>
            <a:t>Makes academic contributions by standardised and regular performance comparison.</a:t>
          </a:r>
        </a:p>
      </dsp:txBody>
      <dsp:txXfrm>
        <a:off x="0" y="668344"/>
        <a:ext cx="6666833" cy="2529540"/>
      </dsp:txXfrm>
    </dsp:sp>
    <dsp:sp modelId="{19DD9BAE-7746-4892-A69C-23B3F5A1353D}">
      <dsp:nvSpPr>
        <dsp:cNvPr id="0" name=""/>
        <dsp:cNvSpPr/>
      </dsp:nvSpPr>
      <dsp:spPr>
        <a:xfrm>
          <a:off x="0" y="3197884"/>
          <a:ext cx="6666833" cy="62361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Limitations</a:t>
          </a:r>
          <a:endParaRPr lang="en-US" sz="2600" kern="1200"/>
        </a:p>
      </dsp:txBody>
      <dsp:txXfrm>
        <a:off x="30442" y="3228326"/>
        <a:ext cx="6605949" cy="562726"/>
      </dsp:txXfrm>
    </dsp:sp>
    <dsp:sp modelId="{06E96FC9-540D-437E-A9B7-ED01214BE496}">
      <dsp:nvSpPr>
        <dsp:cNvPr id="0" name=""/>
        <dsp:cNvSpPr/>
      </dsp:nvSpPr>
      <dsp:spPr>
        <a:xfrm>
          <a:off x="0" y="3821495"/>
          <a:ext cx="6666833" cy="1587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Different outcomes will be decided by the nature of the chosen Kaggle dataset.</a:t>
          </a:r>
        </a:p>
        <a:p>
          <a:pPr marL="228600" lvl="1" indent="-228600" algn="l" defTabSz="889000">
            <a:lnSpc>
              <a:spcPct val="90000"/>
            </a:lnSpc>
            <a:spcBef>
              <a:spcPct val="0"/>
            </a:spcBef>
            <a:spcAft>
              <a:spcPct val="20000"/>
            </a:spcAft>
            <a:buChar char="•"/>
          </a:pPr>
          <a:r>
            <a:rPr lang="en-US" sz="2000" kern="1200"/>
            <a:t>The lack of time can limit a great deal of experimentation.</a:t>
          </a:r>
        </a:p>
        <a:p>
          <a:pPr marL="228600" lvl="1" indent="-228600" algn="l" defTabSz="889000">
            <a:lnSpc>
              <a:spcPct val="90000"/>
            </a:lnSpc>
            <a:spcBef>
              <a:spcPct val="0"/>
            </a:spcBef>
            <a:spcAft>
              <a:spcPct val="20000"/>
            </a:spcAft>
            <a:buChar char="•"/>
          </a:pPr>
          <a:r>
            <a:rPr lang="en-US" sz="2000" kern="1200"/>
            <a:t>The performance of the model can differ when used on different or changing real-world data.</a:t>
          </a:r>
        </a:p>
      </dsp:txBody>
      <dsp:txXfrm>
        <a:off x="0" y="3821495"/>
        <a:ext cx="6666833" cy="15876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F35EA-64EB-48CE-B40B-E7E7E3936457}">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7C3B4FA-77AA-4891-A820-2D4E988F2E86}">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[1] D. Kalla and S. Kuraku, “Phishing Website URL’s Detection Using NLP and Machine Learning Techniques,” </a:t>
          </a:r>
          <a:r>
            <a:rPr lang="en-GB" sz="1400" i="1" kern="1200"/>
            <a:t>J. Artif. Intell.</a:t>
          </a:r>
          <a:r>
            <a:rPr lang="en-GB" sz="1400" kern="1200"/>
            <a:t>, vol. 5, no. 0, pp. 145–162, 2023, doi: 10.32604/jai.2023.043366.</a:t>
          </a:r>
          <a:endParaRPr lang="en-US" sz="1400" kern="1200"/>
        </a:p>
      </dsp:txBody>
      <dsp:txXfrm>
        <a:off x="0" y="665"/>
        <a:ext cx="6666833" cy="778941"/>
      </dsp:txXfrm>
    </dsp:sp>
    <dsp:sp modelId="{F1A3B5FB-C46E-455E-BFBE-78623BBF24B1}">
      <dsp:nvSpPr>
        <dsp:cNvPr id="0" name=""/>
        <dsp:cNvSpPr/>
      </dsp:nvSpPr>
      <dsp:spPr>
        <a:xfrm>
          <a:off x="0" y="779606"/>
          <a:ext cx="6666833" cy="0"/>
        </a:xfrm>
        <a:prstGeom prst="line">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w="6350" cap="flat" cmpd="sng" algn="ctr">
          <a:solidFill>
            <a:schemeClr val="accent2">
              <a:hueOff val="-242561"/>
              <a:satOff val="-13988"/>
              <a:lumOff val="143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CC4630-AFFA-4F96-9D9E-434718BF6FE1}">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[2] M. Hosseinzadeh </a:t>
          </a:r>
          <a:r>
            <a:rPr lang="en-GB" sz="1400" i="1" kern="1200"/>
            <a:t>et al.</a:t>
          </a:r>
          <a:r>
            <a:rPr lang="en-GB" sz="1400" kern="1200"/>
            <a:t>, “Improving phishing email detection performance through deep learning with adaptive optimization,” </a:t>
          </a:r>
          <a:r>
            <a:rPr lang="en-GB" sz="1400" i="1" kern="1200"/>
            <a:t>Sci. Rep.</a:t>
          </a:r>
          <a:r>
            <a:rPr lang="en-GB" sz="1400" kern="1200"/>
            <a:t>, vol. 15, no. 1, p. 36724, Oct. 2025, doi: 10.1038/s41598-025-20668-5.</a:t>
          </a:r>
          <a:endParaRPr lang="en-US" sz="1400" kern="1200"/>
        </a:p>
      </dsp:txBody>
      <dsp:txXfrm>
        <a:off x="0" y="779606"/>
        <a:ext cx="6666833" cy="778941"/>
      </dsp:txXfrm>
    </dsp:sp>
    <dsp:sp modelId="{114984DF-843E-4591-A93D-6156792AB009}">
      <dsp:nvSpPr>
        <dsp:cNvPr id="0" name=""/>
        <dsp:cNvSpPr/>
      </dsp:nvSpPr>
      <dsp:spPr>
        <a:xfrm>
          <a:off x="0" y="1558548"/>
          <a:ext cx="6666833"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319284B-87EE-4AAD-B124-0480EA815AE1}">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[3] T. Saka, R. Jain, K. Vaniea, and N. Kökciyan, “Phishing Codebook: A Structured Framework for the Characterization of Phishing Emails,” 2024, </a:t>
          </a:r>
          <a:r>
            <a:rPr lang="en-GB" sz="1400" i="1" kern="1200"/>
            <a:t>arXiv</a:t>
          </a:r>
          <a:r>
            <a:rPr lang="en-GB" sz="1400" kern="1200"/>
            <a:t>. doi: 10.48550/ARXIV.2408.08967.</a:t>
          </a:r>
          <a:endParaRPr lang="en-US" sz="1400" kern="1200"/>
        </a:p>
      </dsp:txBody>
      <dsp:txXfrm>
        <a:off x="0" y="1558548"/>
        <a:ext cx="6666833" cy="778941"/>
      </dsp:txXfrm>
    </dsp:sp>
    <dsp:sp modelId="{1CDB7FA8-9988-4428-B58D-A69681818F5E}">
      <dsp:nvSpPr>
        <dsp:cNvPr id="0" name=""/>
        <dsp:cNvSpPr/>
      </dsp:nvSpPr>
      <dsp:spPr>
        <a:xfrm>
          <a:off x="0" y="2337489"/>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8A416F3-02D4-4640-BBF8-0BF5C036976D}">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[4] S. U. P, “Explainable Transformer-Based Email Phishing Classification with Adversarial Robustness,” 2025, </a:t>
          </a:r>
          <a:r>
            <a:rPr lang="en-GB" sz="1400" i="1" kern="1200"/>
            <a:t>arXiv</a:t>
          </a:r>
          <a:r>
            <a:rPr lang="en-GB" sz="1400" kern="1200"/>
            <a:t>. doi: 10.48550/ARXIV.2511.12085.</a:t>
          </a:r>
          <a:endParaRPr lang="en-US" sz="1400" kern="1200"/>
        </a:p>
      </dsp:txBody>
      <dsp:txXfrm>
        <a:off x="0" y="2337489"/>
        <a:ext cx="6666833" cy="778941"/>
      </dsp:txXfrm>
    </dsp:sp>
    <dsp:sp modelId="{7835DCF3-3153-48A5-9AF4-080A50398962}">
      <dsp:nvSpPr>
        <dsp:cNvPr id="0" name=""/>
        <dsp:cNvSpPr/>
      </dsp:nvSpPr>
      <dsp:spPr>
        <a:xfrm>
          <a:off x="0" y="3116430"/>
          <a:ext cx="6666833"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7F3B83-F21F-498B-AFD1-50EA84A09577}">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[5] E. Luo </a:t>
          </a:r>
          <a:r>
            <a:rPr lang="en-GB" sz="1400" i="1" kern="1200"/>
            <a:t>et al.</a:t>
          </a:r>
          <a:r>
            <a:rPr lang="en-GB" sz="1400" kern="1200"/>
            <a:t>, “Characterizing the Networks Sending Enterprise Phishing Emails,” 2024, </a:t>
          </a:r>
          <a:r>
            <a:rPr lang="en-GB" sz="1400" i="1" kern="1200"/>
            <a:t>arXiv</a:t>
          </a:r>
          <a:r>
            <a:rPr lang="en-GB" sz="1400" kern="1200"/>
            <a:t>. doi: 10.48550/ARXIV.2412.12403.</a:t>
          </a:r>
          <a:endParaRPr lang="en-US" sz="1400" kern="1200"/>
        </a:p>
      </dsp:txBody>
      <dsp:txXfrm>
        <a:off x="0" y="3116430"/>
        <a:ext cx="6666833" cy="778941"/>
      </dsp:txXfrm>
    </dsp:sp>
    <dsp:sp modelId="{189D68D9-D575-4940-83AE-7AF87F62C809}">
      <dsp:nvSpPr>
        <dsp:cNvPr id="0" name=""/>
        <dsp:cNvSpPr/>
      </dsp:nvSpPr>
      <dsp:spPr>
        <a:xfrm>
          <a:off x="0" y="3895371"/>
          <a:ext cx="6666833" cy="0"/>
        </a:xfrm>
        <a:prstGeom prst="line">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w="6350" cap="flat" cmpd="sng" algn="ctr">
          <a:solidFill>
            <a:schemeClr val="accent2">
              <a:hueOff val="-1212803"/>
              <a:satOff val="-69940"/>
              <a:lumOff val="719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45D448-457E-482F-B554-478F46E08799}">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[6] P. Joglekar, J. Rajurkar, M. Shinde, P. Tayde, and V. Gadmade, “Machine Learning Based Email Spam Detection: Achieving High Accuracy and Efficiency,” </a:t>
          </a:r>
          <a:r>
            <a:rPr lang="en-GB" sz="1400" i="1" kern="1200"/>
            <a:t>Int. J. Res. Appl. Sci. Eng. Technol.</a:t>
          </a:r>
          <a:r>
            <a:rPr lang="en-GB" sz="1400" kern="1200"/>
            <a:t>, vol. 12, no. 5, pp. 3575–3580, May 2024, doi: 10.22214/ijraset.2024.62390.</a:t>
          </a:r>
          <a:endParaRPr lang="en-US" sz="1400" kern="1200"/>
        </a:p>
      </dsp:txBody>
      <dsp:txXfrm>
        <a:off x="0" y="3895371"/>
        <a:ext cx="6666833" cy="778941"/>
      </dsp:txXfrm>
    </dsp:sp>
    <dsp:sp modelId="{195249B4-E4FB-468C-92B9-186FA1DC35DB}">
      <dsp:nvSpPr>
        <dsp:cNvPr id="0" name=""/>
        <dsp:cNvSpPr/>
      </dsp:nvSpPr>
      <dsp:spPr>
        <a:xfrm>
          <a:off x="0" y="4674313"/>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FF8DE8-F4CD-4608-8390-BFD22DAE4690}">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[7] K. Omari, “Comparative Study of Machine Learning Algorithms for Phishing Website Detection,” </a:t>
          </a:r>
          <a:r>
            <a:rPr lang="en-GB" sz="1400" i="1" kern="1200"/>
            <a:t>Int. J. Adv. Comput. Sci. Appl.</a:t>
          </a:r>
          <a:r>
            <a:rPr lang="en-GB" sz="1400" kern="1200"/>
            <a:t>, vol. 14, no. 9, 2023, doi: 10.14569/IJACSA.2023.0140945.</a:t>
          </a:r>
          <a:endParaRPr lang="en-US" sz="1400" kern="1200"/>
        </a:p>
      </dsp:txBody>
      <dsp:txXfrm>
        <a:off x="0" y="4674313"/>
        <a:ext cx="6666833" cy="77894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B9B81-48C0-4556-AE9D-A4270984541B}"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EC29B0-E9FE-490C-8C9B-EC6BEAF50898}" type="slidenum">
              <a:rPr lang="en-GB" smtClean="0"/>
              <a:t>‹#›</a:t>
            </a:fld>
            <a:endParaRPr lang="en-GB"/>
          </a:p>
        </p:txBody>
      </p:sp>
    </p:spTree>
    <p:extLst>
      <p:ext uri="{BB962C8B-B14F-4D97-AF65-F5344CB8AC3E}">
        <p14:creationId xmlns:p14="http://schemas.microsoft.com/office/powerpoint/2010/main" val="3168306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Mangal" panose="02040503050203030202" pitchFamily="18" charset="0"/>
              </a:rPr>
              <a:t>Phishing emails are considered as one of the most common and harmful types of cyberattack, which attacks people and </a:t>
            </a:r>
            <a:r>
              <a:rPr lang="en-US" sz="1800" dirty="0" err="1">
                <a:effectLst/>
                <a:latin typeface="Times New Roman" panose="02020603050405020304" pitchFamily="18" charset="0"/>
                <a:ea typeface="Calibri" panose="020F0502020204030204" pitchFamily="34" charset="0"/>
                <a:cs typeface="Mangal" panose="02040503050203030202" pitchFamily="18" charset="0"/>
              </a:rPr>
              <a:t>organisations</a:t>
            </a:r>
            <a:r>
              <a:rPr lang="en-US" sz="1800" dirty="0">
                <a:effectLst/>
                <a:latin typeface="Times New Roman" panose="02020603050405020304" pitchFamily="18" charset="0"/>
                <a:ea typeface="Calibri" panose="020F0502020204030204" pitchFamily="34" charset="0"/>
                <a:cs typeface="Mangal" panose="02040503050203030202" pitchFamily="18" charset="0"/>
              </a:rPr>
              <a:t> to steal personal information, including login credentials, finances, and personal details. Due to the constant sophistication of the phishing tactics, the conventional rule-based detection measures are not effective in detecting the new and evolving attack trends [1], [2]. This has resulted in growing interest in application of machine learning methods and these have provided the option of automatically identifying patterns and classifying emails using learned traits. This has resulted in the need to assess the usefulness of various machine learning algorithms to enhance automated phishing detection systems [3].</a:t>
            </a:r>
          </a:p>
          <a:p>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2</a:t>
            </a:fld>
            <a:endParaRPr lang="en-GB"/>
          </a:p>
        </p:txBody>
      </p:sp>
    </p:spTree>
    <p:extLst>
      <p:ext uri="{BB962C8B-B14F-4D97-AF65-F5344CB8AC3E}">
        <p14:creationId xmlns:p14="http://schemas.microsoft.com/office/powerpoint/2010/main" val="2157083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Mangal" panose="02040503050203030202" pitchFamily="18" charset="0"/>
              </a:rPr>
              <a:t>The intensive development of digital communication has also provided a great deal of dependence on email systems regarding individual and </a:t>
            </a:r>
            <a:r>
              <a:rPr lang="en-US" sz="1800" dirty="0" err="1">
                <a:effectLst/>
                <a:latin typeface="Times New Roman" panose="02020603050405020304" pitchFamily="18" charset="0"/>
                <a:ea typeface="Calibri" panose="020F0502020204030204" pitchFamily="34" charset="0"/>
                <a:cs typeface="Mangal" panose="02040503050203030202" pitchFamily="18" charset="0"/>
              </a:rPr>
              <a:t>organisational</a:t>
            </a:r>
            <a:r>
              <a:rPr lang="en-US" sz="1800" dirty="0">
                <a:effectLst/>
                <a:latin typeface="Times New Roman" panose="02020603050405020304" pitchFamily="18" charset="0"/>
                <a:ea typeface="Calibri" panose="020F0502020204030204" pitchFamily="34" charset="0"/>
                <a:cs typeface="Mangal" panose="02040503050203030202" pitchFamily="18" charset="0"/>
              </a:rPr>
              <a:t> processes. But this growth has also come with an increase in cyber threats especially phishing attacks which have capitalized on human vulnerability to access sensitive information illegally [4]. Recent cybersecurity reports indicate that globally phishing is one of the major causes of breaches in data. Conventional email filtering tools which are mainly signature and rule-based systems have in most cases been unable to identify new or advanced phishing attacks [5]. Consequently, scholars have also devoted more attention to machine learning methods that can be used to detect patterns in email content, metadata, and embedded links to enhance detection rates. This is reflected in this emerging body of knowledge that requires a more organized assessment of machine learning methods in phishing email classification [2].</a:t>
            </a:r>
          </a:p>
          <a:p>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3</a:t>
            </a:fld>
            <a:endParaRPr lang="en-GB"/>
          </a:p>
        </p:txBody>
      </p:sp>
    </p:spTree>
    <p:extLst>
      <p:ext uri="{BB962C8B-B14F-4D97-AF65-F5344CB8AC3E}">
        <p14:creationId xmlns:p14="http://schemas.microsoft.com/office/powerpoint/2010/main" val="467311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Mangal" panose="02040503050203030202" pitchFamily="18" charset="0"/>
              </a:rPr>
              <a:t>More recent studies on phishing emails detection concentrate more on use of supervised machine learning algorithms to enhance classification accuracy. Joglekar et al. (2024) highlight that one of the main approaches that are used in studies related to the topic is feature-based schemes, which extract features based on email messages, email headers, email URLs, and email metadata to differentiate between legitimate and malicious messages [6]. There is also the increase in the focus on the construction of automated detection mechanisms that will be able to keep up with the changing tactics of phishing. Omari (2023) states that modern studies are more focused on performance-based assessment, as accuracy, precision, recall, and F1-score are used to evaluate and compare the efficiency of machine learning models of various types [7].</a:t>
            </a:r>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4</a:t>
            </a:fld>
            <a:endParaRPr lang="en-GB"/>
          </a:p>
        </p:txBody>
      </p:sp>
    </p:spTree>
    <p:extLst>
      <p:ext uri="{BB962C8B-B14F-4D97-AF65-F5344CB8AC3E}">
        <p14:creationId xmlns:p14="http://schemas.microsoft.com/office/powerpoint/2010/main" val="693910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Mangal" panose="02040503050203030202" pitchFamily="18" charset="0"/>
              </a:rPr>
              <a:t>Recent research has investigated different machine learning algorithms to detect phishing emails with promising results and some limitations have been identified. As an example, a number of investigators have used the random forest classifiers and achieved high levels of classification accuracy because it manages a huge number of features and minimizes overfitting. Nevertheless, Rhodes, Cutler, and Moon (2023) observe that most of those studies used comparatively small or domain-specific data, which restricted the extrapolation of the results [8]. Other researchers have used Support Vector Machines (SVM), with high recall rates of phishing emails, and in many cases with high computational complexity and parameter sensitivity. According to the report provided by </a:t>
            </a:r>
            <a:r>
              <a:rPr lang="en-US" sz="1800" dirty="0" err="1">
                <a:effectLst/>
                <a:latin typeface="Times New Roman" panose="02020603050405020304" pitchFamily="18" charset="0"/>
                <a:ea typeface="Calibri" panose="020F0502020204030204" pitchFamily="34" charset="0"/>
                <a:cs typeface="Mangal" panose="02040503050203030202" pitchFamily="18" charset="0"/>
              </a:rPr>
              <a:t>Hosseinzadeh</a:t>
            </a:r>
            <a:r>
              <a:rPr lang="en-US" sz="1800" dirty="0">
                <a:effectLst/>
                <a:latin typeface="Times New Roman" panose="02020603050405020304" pitchFamily="18" charset="0"/>
                <a:ea typeface="Calibri" panose="020F0502020204030204" pitchFamily="34" charset="0"/>
                <a:cs typeface="Mangal" panose="02040503050203030202" pitchFamily="18" charset="0"/>
              </a:rPr>
              <a:t> et al. (2025), recent studies have explored the deep learning models, including neural networks, which demonstrate better detection, learning how to represent features on their own [2]. Although effective, such methods normally consume a massive amount of computational power and large labeled dataset, which make them not quite applicable in some settings.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Mangal" panose="02040503050203030202" pitchFamily="18" charset="0"/>
              </a:rPr>
              <a:t>Altogether, the current studies are more inclined to analyze separate algorithms instead of making comparative analyses in a systematic way and in the same conditions of experiments. This underscores the importance of having controlled research on the comparisons of several supervised machine learning frameworks on </a:t>
            </a:r>
            <a:r>
              <a:rPr lang="en-US" sz="1800" dirty="0" err="1">
                <a:effectLst/>
                <a:latin typeface="Times New Roman" panose="02020603050405020304" pitchFamily="18" charset="0"/>
                <a:ea typeface="Calibri" panose="020F0502020204030204" pitchFamily="34" charset="0"/>
                <a:cs typeface="Mangal" panose="02040503050203030202" pitchFamily="18" charset="0"/>
              </a:rPr>
              <a:t>standardised</a:t>
            </a:r>
            <a:r>
              <a:rPr lang="en-US" sz="1800" dirty="0">
                <a:effectLst/>
                <a:latin typeface="Times New Roman" panose="02020603050405020304" pitchFamily="18" charset="0"/>
                <a:ea typeface="Calibri" panose="020F0502020204030204" pitchFamily="34" charset="0"/>
                <a:cs typeface="Mangal" panose="02040503050203030202" pitchFamily="18" charset="0"/>
              </a:rPr>
              <a:t> datasets and evaluation metrics [9].</a:t>
            </a:r>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5</a:t>
            </a:fld>
            <a:endParaRPr lang="en-GB"/>
          </a:p>
        </p:txBody>
      </p:sp>
    </p:spTree>
    <p:extLst>
      <p:ext uri="{BB962C8B-B14F-4D97-AF65-F5344CB8AC3E}">
        <p14:creationId xmlns:p14="http://schemas.microsoft.com/office/powerpoint/2010/main" val="1801035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Despite the many studies that have used machine learning methods to detect phishing emails, a comparative analysis of various supervised algorithms using uniform experimental set ups is still wanting. There is a high number of current works that assess one model, and it may be hard to ascertain the best algorithm in real-life conditions, which is the argument of </a:t>
            </a:r>
            <a:r>
              <a:rPr lang="en-US" sz="1800" dirty="0" err="1">
                <a:effectLst/>
                <a:latin typeface="Times New Roman" panose="02020603050405020304" pitchFamily="18" charset="0"/>
                <a:ea typeface="Times New Roman" panose="02020603050405020304" pitchFamily="18" charset="0"/>
              </a:rPr>
              <a:t>Opara</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Modesti</a:t>
            </a:r>
            <a:r>
              <a:rPr lang="en-US" sz="1800" dirty="0">
                <a:effectLst/>
                <a:latin typeface="Times New Roman" panose="02020603050405020304" pitchFamily="18" charset="0"/>
                <a:ea typeface="Times New Roman" panose="02020603050405020304" pitchFamily="18" charset="0"/>
              </a:rPr>
              <a:t>, and Golightly (2025) [11]. Also, the differences in selecting data sets and the assessment measures in various studies restrict the ability to compare results. Thus, the controlled comparative analysis, which involves the evaluation of several supervised machine learning algorithms with the same dataset and </a:t>
            </a:r>
            <a:r>
              <a:rPr lang="en-US" sz="1800" dirty="0" err="1">
                <a:effectLst/>
                <a:latin typeface="Times New Roman" panose="02020603050405020304" pitchFamily="18" charset="0"/>
                <a:ea typeface="Times New Roman" panose="02020603050405020304" pitchFamily="18" charset="0"/>
              </a:rPr>
              <a:t>standardised</a:t>
            </a:r>
            <a:r>
              <a:rPr lang="en-US" sz="1800" dirty="0">
                <a:effectLst/>
                <a:latin typeface="Times New Roman" panose="02020603050405020304" pitchFamily="18" charset="0"/>
                <a:ea typeface="Times New Roman" panose="02020603050405020304" pitchFamily="18" charset="0"/>
              </a:rPr>
              <a:t> performance measures, is needed to give a better understanding of their relative performance [12].</a:t>
            </a:r>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6</a:t>
            </a:fld>
            <a:endParaRPr lang="en-GB"/>
          </a:p>
        </p:txBody>
      </p:sp>
    </p:spTree>
    <p:extLst>
      <p:ext uri="{BB962C8B-B14F-4D97-AF65-F5344CB8AC3E}">
        <p14:creationId xmlns:p14="http://schemas.microsoft.com/office/powerpoint/2010/main" val="1051342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quantitative experimental research design will be used in this study to compare and contrast the performance of chosen supervised machine learning algorithms in the detection of phishing email. Transparency and reproducibility of the results will be guaranteed by the use of a publicly available phishing email dataset. Preprocessing of the dataset will involve data cleaning, feature extraction and train-test splitting. Four classifier algorithms such as Logistic Regression, Decision Tree, Random Forest, and Support Vector Machine will be applied and trained in Python programming language using Scikit-learn library. These algorithms have been chosen because they are widely used in classification issues and they are relevant in the current phishing detection studies. Experimental set up will ensure that all the models are subjected to similar conditions in order to provide fair comparison and well determined performance testing.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10</a:t>
            </a:fld>
            <a:endParaRPr lang="en-GB"/>
          </a:p>
        </p:txBody>
      </p:sp>
    </p:spTree>
    <p:extLst>
      <p:ext uri="{BB962C8B-B14F-4D97-AF65-F5344CB8AC3E}">
        <p14:creationId xmlns:p14="http://schemas.microsoft.com/office/powerpoint/2010/main" val="167318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systematic data preprocessing will be used as the initial step in the study to guarantee credible experimental outcomes. This involves cleaning up of data to eliminate the duplicates, data missing and data irrelevant to the model performance. Then, it will involve extracting features using methods that will convert the content of emails, email header, and other associated features into structured numerical forms that can be used in machine learning algorithms. To evaluate the accuracy of each algorithm, the dataset will be split into training and test sets in a traditional train-test split model so that it will be possible to determine the success of each </a:t>
            </a:r>
            <a:r>
              <a:rPr lang="en-US" dirty="0" err="1"/>
              <a:t>algorithm.To</a:t>
            </a:r>
            <a:r>
              <a:rPr lang="en-US" dirty="0"/>
              <a:t> determine the success of each algorithm, the performance will be measured based on some of the most popular classification measures, such as accuracy, the precision, the recall, and the F1-score. Also, a confusion matrix will be employed to give a detailed explanation on the true positives, true negatives, false positives, and false negatives. These evaluation measures will provide an extensive and just comparison of the applied models.</a:t>
            </a:r>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11</a:t>
            </a:fld>
            <a:endParaRPr lang="en-GB"/>
          </a:p>
        </p:txBody>
      </p:sp>
    </p:spTree>
    <p:extLst>
      <p:ext uri="{BB962C8B-B14F-4D97-AF65-F5344CB8AC3E}">
        <p14:creationId xmlns:p14="http://schemas.microsoft.com/office/powerpoint/2010/main" val="3414187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Mangal" panose="02040503050203030202" pitchFamily="18" charset="0"/>
              </a:rPr>
              <a:t>The project is designed in a ten week time span in such a way that there is a systematic way of progressing the project form theoretical base to practical and evaluation. This stage is aimed at the intensive literature review to determine the gap in the research. This is then succeeded by the preparation and preprocessing of the dataset to guarantee quality of data. The intermediate step will be to implement and train the chosen machine learning models. This is followed by the evaluation of performance and comparative analysis in order to respond to the research objectives. The remaining weeks will be devoted to writing and refining reports and preparing to present them, thus making sure that the study is competently and timely done.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Calibri" panose="020F0502020204030204" pitchFamily="34" charset="0"/>
              <a:cs typeface="Mangal" panose="02040503050203030202" pitchFamily="18" charset="0"/>
            </a:endParaRPr>
          </a:p>
          <a:p>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12</a:t>
            </a:fld>
            <a:endParaRPr lang="en-GB"/>
          </a:p>
        </p:txBody>
      </p:sp>
    </p:spTree>
    <p:extLst>
      <p:ext uri="{BB962C8B-B14F-4D97-AF65-F5344CB8AC3E}">
        <p14:creationId xmlns:p14="http://schemas.microsoft.com/office/powerpoint/2010/main" val="2436515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Mangal" panose="02040503050203030202" pitchFamily="18" charset="0"/>
              </a:rPr>
              <a:t>It is anticipated that this study will make a contribution to the study of phishing email detection in an academic and practical way. The study will enhance knowledge on the performance of models within steady experimental regimes by systematically comparing a variety of supervised machine learning models using a Kaggle phishing email dataset. The results can assist the practitioners with the choice of the right algorithms to improve the automated email security systems. On the academic level, the research would add to the current literature as it offers a systematic comparative analysis of the study based on standard measures. Nevertheless, there are some limitations of the research. The obtained results will be conditional on the nature of the chosen Kaggle dataset and its quality that might not be reflective of all possible phishing variations in the real world. Also, the small project time might not allow much experimentation and the applicability of the models might not be the same in the case of other or changing data.</a:t>
            </a:r>
            <a:endParaRPr lang="en-GB" sz="1800" dirty="0">
              <a:effectLst/>
              <a:latin typeface="Times New Roman" panose="02020603050405020304" pitchFamily="18" charset="0"/>
              <a:ea typeface="Calibri" panose="020F0502020204030204" pitchFamily="34" charset="0"/>
              <a:cs typeface="Mangal" panose="02040503050203030202" pitchFamily="18" charset="0"/>
            </a:endParaRPr>
          </a:p>
          <a:p>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13</a:t>
            </a:fld>
            <a:endParaRPr lang="en-GB"/>
          </a:p>
        </p:txBody>
      </p:sp>
    </p:spTree>
    <p:extLst>
      <p:ext uri="{BB962C8B-B14F-4D97-AF65-F5344CB8AC3E}">
        <p14:creationId xmlns:p14="http://schemas.microsoft.com/office/powerpoint/2010/main" val="11843417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[8] J. S. Rhodes, A. Cutler, and K. R. Moon, “Geometry- and Accuracy-Preserving Random Forest Proximities,”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IEEE Trans. Pattern Anal. Mach.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Intell</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vol. 45, no. 9, pp. 10947–10959, Sep. 2023,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10.1109/TPAMI.2023.3263774.</a:t>
            </a:r>
            <a:endParaRPr lang="en-GB" sz="1200" dirty="0">
              <a:effectLst/>
              <a:latin typeface="Times New Roman" panose="02020603050405020304" pitchFamily="18" charset="0"/>
              <a:ea typeface="Calibri" panose="020F0502020204030204" pitchFamily="34" charset="0"/>
              <a:cs typeface="Mangal" panose="02040503050203030202" pitchFamily="18" charset="0"/>
            </a:endParaRPr>
          </a:p>
          <a:p>
            <a:pPr marL="0" marR="0" indent="0" algn="just">
              <a:lnSpc>
                <a:spcPct val="150000"/>
              </a:lnSpc>
              <a:spcBef>
                <a:spcPts val="0"/>
              </a:spcBef>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[9] M. Z. I. Chowdhury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comparison of machine learning algorithms and traditional regression-based statistical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modeling</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for predicting hypertension incidence in a Canadian population,”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Sci. Rep.</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vol. 13, no. 1, p. 13, Jan. 2023,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10.1038/s41598-022-27264-x.</a:t>
            </a:r>
            <a:endParaRPr lang="en-GB" sz="1200" dirty="0">
              <a:effectLst/>
              <a:latin typeface="Times New Roman" panose="02020603050405020304" pitchFamily="18" charset="0"/>
              <a:ea typeface="Calibri" panose="020F0502020204030204" pitchFamily="34" charset="0"/>
              <a:cs typeface="Mangal" panose="02040503050203030202" pitchFamily="18" charset="0"/>
            </a:endParaRPr>
          </a:p>
          <a:p>
            <a:pPr marL="0" marR="0" indent="0" algn="just">
              <a:lnSpc>
                <a:spcPct val="150000"/>
              </a:lnSpc>
              <a:spcBef>
                <a:spcPts val="0"/>
              </a:spcBef>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[10] I. Ahmad,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Amelio</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Merla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and F.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Scozzari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survey on the role of artificial intelligence in managing Long COVID,”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Front.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Artif</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Intell</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vol. 6, p. 1292466, Jan. 2024,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10.3389/frai.2023.1292466.</a:t>
            </a:r>
            <a:endParaRPr lang="en-GB" sz="1200" dirty="0">
              <a:effectLst/>
              <a:latin typeface="Times New Roman" panose="02020603050405020304" pitchFamily="18" charset="0"/>
              <a:ea typeface="Calibri" panose="020F0502020204030204" pitchFamily="34" charset="0"/>
              <a:cs typeface="Mangal" panose="02040503050203030202" pitchFamily="18" charset="0"/>
            </a:endParaRPr>
          </a:p>
          <a:p>
            <a:pPr marL="0" marR="0" indent="0" algn="just">
              <a:lnSpc>
                <a:spcPct val="150000"/>
              </a:lnSpc>
              <a:spcBef>
                <a:spcPts val="0"/>
              </a:spcBef>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[11] C.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Opara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Modesti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and L. Golightly, “Evaluating spam filters and Stylometric Detection of AI-generated phishing emails,”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Expert Syst. Appl.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vol. 276, p. 127044, Jun. 2025,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10.1016/j.eswa.2025.127044.</a:t>
            </a:r>
            <a:endParaRPr lang="en-GB" sz="1200" dirty="0">
              <a:effectLst/>
              <a:latin typeface="Times New Roman" panose="02020603050405020304" pitchFamily="18" charset="0"/>
              <a:ea typeface="Calibri" panose="020F0502020204030204" pitchFamily="34" charset="0"/>
              <a:cs typeface="Mangal" panose="02040503050203030202" pitchFamily="18" charset="0"/>
            </a:endParaRPr>
          </a:p>
          <a:p>
            <a:pPr marL="0" marR="0" indent="0" algn="just">
              <a:lnSpc>
                <a:spcPct val="150000"/>
              </a:lnSpc>
              <a:spcBef>
                <a:spcPts val="0"/>
              </a:spcBef>
              <a:spcAft>
                <a:spcPts val="800"/>
              </a:spcAft>
              <a:buNone/>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[12] K. Soman, C.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Kokate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Mohite,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Vispute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 More, and Prof. Z. K.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Mundargi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“Statistical Tests for Comparing Machine Learning Algorithms,”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 J. Res. Appl. Sci. Eng. Technol.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vol. 10, no. 12, pp. 628–633, Dec. 2022,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10.22214/ijraset.2022.47955.</a:t>
            </a:r>
            <a:endParaRPr lang="en-GB" sz="1200" dirty="0">
              <a:effectLst/>
              <a:latin typeface="Times New Roman" panose="02020603050405020304" pitchFamily="18" charset="0"/>
              <a:ea typeface="Calibri" panose="020F0502020204030204" pitchFamily="34" charset="0"/>
              <a:cs typeface="Mangal" panose="02040503050203030202" pitchFamily="18" charset="0"/>
            </a:endParaRPr>
          </a:p>
          <a:p>
            <a:pPr marL="0" marR="0" indent="0" algn="just">
              <a:lnSpc>
                <a:spcPct val="150000"/>
              </a:lnSpc>
              <a:spcBef>
                <a:spcPts val="0"/>
              </a:spcBef>
              <a:spcAft>
                <a:spcPts val="800"/>
              </a:spcAft>
              <a:buNone/>
            </a:pPr>
            <a:r>
              <a:rPr lang="en-GB" sz="1200" dirty="0">
                <a:effectLst/>
                <a:latin typeface="Times New Roman" panose="02020603050405020304" pitchFamily="18" charset="0"/>
                <a:ea typeface="Calibri" panose="020F0502020204030204" pitchFamily="34" charset="0"/>
                <a:cs typeface="Mangal" panose="02040503050203030202" pitchFamily="18" charset="0"/>
              </a:rPr>
              <a:t> </a:t>
            </a:r>
          </a:p>
          <a:p>
            <a:endParaRPr lang="en-GB" dirty="0"/>
          </a:p>
        </p:txBody>
      </p:sp>
      <p:sp>
        <p:nvSpPr>
          <p:cNvPr id="4" name="Slide Number Placeholder 3"/>
          <p:cNvSpPr>
            <a:spLocks noGrp="1"/>
          </p:cNvSpPr>
          <p:nvPr>
            <p:ph type="sldNum" sz="quarter" idx="5"/>
          </p:nvPr>
        </p:nvSpPr>
        <p:spPr/>
        <p:txBody>
          <a:bodyPr/>
          <a:lstStyle/>
          <a:p>
            <a:fld id="{76EC29B0-E9FE-490C-8C9B-EC6BEAF50898}" type="slidenum">
              <a:rPr lang="en-GB" smtClean="0"/>
              <a:t>14</a:t>
            </a:fld>
            <a:endParaRPr lang="en-GB"/>
          </a:p>
        </p:txBody>
      </p:sp>
    </p:spTree>
    <p:extLst>
      <p:ext uri="{BB962C8B-B14F-4D97-AF65-F5344CB8AC3E}">
        <p14:creationId xmlns:p14="http://schemas.microsoft.com/office/powerpoint/2010/main" val="454104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9398-F95C-392A-176C-528338153B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59A7AA-23B1-2FC0-D6C0-57F16B3DA9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2D8B08-3650-B1B5-75A4-B3C6E73815CF}"/>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5" name="Footer Placeholder 4">
            <a:extLst>
              <a:ext uri="{FF2B5EF4-FFF2-40B4-BE49-F238E27FC236}">
                <a16:creationId xmlns:a16="http://schemas.microsoft.com/office/drawing/2014/main" id="{E7588841-814D-7090-F4AF-0CDFCA76E5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164236-ED3F-D25C-7053-2B630F8F52C7}"/>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972446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A00B-0EFB-91FC-892F-46E9AF9647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FC0D4-1943-7AB6-2007-859CA4150B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586201-30AC-919C-1669-C1A3A3642D83}"/>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5" name="Footer Placeholder 4">
            <a:extLst>
              <a:ext uri="{FF2B5EF4-FFF2-40B4-BE49-F238E27FC236}">
                <a16:creationId xmlns:a16="http://schemas.microsoft.com/office/drawing/2014/main" id="{9963E631-6FEA-01DE-0154-608D3811F7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DA363-E699-EF51-C98C-EED960247DCD}"/>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2266785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A32BA-2F86-2342-2BE8-EFD01B4661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66D1CE-967D-BEE2-94F0-DF2B7EBE5C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8E3501-8A4B-E4EF-C454-A5F75CFCBE8F}"/>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5" name="Footer Placeholder 4">
            <a:extLst>
              <a:ext uri="{FF2B5EF4-FFF2-40B4-BE49-F238E27FC236}">
                <a16:creationId xmlns:a16="http://schemas.microsoft.com/office/drawing/2014/main" id="{47777DCA-1ADF-AC1A-56B2-2AE7A56B14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6B6FC-F8A1-0240-26CB-86EDDD1D7A33}"/>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663621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6AE6E-E440-E0E6-A968-15286D9E8E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FF2C63-D488-C3A7-43D2-02867A9C15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E7F4DE-CDA9-CC66-7A79-ACCA9F49BC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124105-35BF-4ED8-3640-738A6D29FF04}"/>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6" name="Footer Placeholder 5">
            <a:extLst>
              <a:ext uri="{FF2B5EF4-FFF2-40B4-BE49-F238E27FC236}">
                <a16:creationId xmlns:a16="http://schemas.microsoft.com/office/drawing/2014/main" id="{690AA740-CA41-39A2-3E78-D675910FAC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4FCC2-DD19-FD97-F31E-EB1108059B70}"/>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3780682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32A98-E980-E28E-8A9F-653617F264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3826BB-DBF3-6A5A-468C-0020FD773B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7390EC-7EEB-B5A8-81D6-1E250D6D6E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34FB73-2678-3BE5-06D1-2F50BB8AD1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C3EB32-1F12-1E19-3C72-ED8EE04EDB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BEC463-BB48-F0DB-B4C1-32C9A8B46411}"/>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8" name="Footer Placeholder 7">
            <a:extLst>
              <a:ext uri="{FF2B5EF4-FFF2-40B4-BE49-F238E27FC236}">
                <a16:creationId xmlns:a16="http://schemas.microsoft.com/office/drawing/2014/main" id="{E79EEDE9-4816-7AFA-D57B-00AA9687F2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F94CE4-5C9B-0771-9B32-641EADD9FF75}"/>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3734894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D2D24-37BC-58CB-DC24-3122F6D158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2D4303-AB9A-9EFB-0188-487F917F92EE}"/>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4" name="Footer Placeholder 3">
            <a:extLst>
              <a:ext uri="{FF2B5EF4-FFF2-40B4-BE49-F238E27FC236}">
                <a16:creationId xmlns:a16="http://schemas.microsoft.com/office/drawing/2014/main" id="{7C657AC8-19B2-1A0E-2D90-315F65200D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83E8F4-CB9E-E78D-EA8F-FD5ABB408F47}"/>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4273916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0B0723-157F-6DC2-62AA-E84926441620}"/>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3" name="Footer Placeholder 2">
            <a:extLst>
              <a:ext uri="{FF2B5EF4-FFF2-40B4-BE49-F238E27FC236}">
                <a16:creationId xmlns:a16="http://schemas.microsoft.com/office/drawing/2014/main" id="{C23AFF3A-E42A-2513-FFE0-D10082F9EA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94A9DE-970C-73E7-9FA7-A0CB3A4A1914}"/>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2374948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9914A-A792-72BB-8311-376BD1CC39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AE9FE3-8E23-B0AE-EFA0-A3AD6FCDF3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95890F-A934-22A6-63DF-4588C1EDFE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61F69-9854-8E4D-2F2E-61ABBD8209FC}"/>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6" name="Footer Placeholder 5">
            <a:extLst>
              <a:ext uri="{FF2B5EF4-FFF2-40B4-BE49-F238E27FC236}">
                <a16:creationId xmlns:a16="http://schemas.microsoft.com/office/drawing/2014/main" id="{8B4348CC-0A5E-D081-805C-B73890C464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B7E4AB-0575-987C-D24B-2BC4130146BB}"/>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2677623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595CC-56BA-8007-2019-44A67F4ABB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A089A8-E80A-AD10-E502-6617D79B1D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59ECE4-9DAE-256E-5B0F-5812416CB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A8F1EC-37E1-0C36-026F-72EFE5B7A313}"/>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6" name="Footer Placeholder 5">
            <a:extLst>
              <a:ext uri="{FF2B5EF4-FFF2-40B4-BE49-F238E27FC236}">
                <a16:creationId xmlns:a16="http://schemas.microsoft.com/office/drawing/2014/main" id="{695239BC-2CBB-3C5D-D457-D6F761773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9F9324-2ED7-7903-E2D0-A23D5B3BB008}"/>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3517055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5C589-4B70-D390-53CC-DC892BA210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88F338-9027-D349-38F5-DFC2C3702C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8E5F8-A3B6-25D3-9094-F93FC70ABD69}"/>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5" name="Footer Placeholder 4">
            <a:extLst>
              <a:ext uri="{FF2B5EF4-FFF2-40B4-BE49-F238E27FC236}">
                <a16:creationId xmlns:a16="http://schemas.microsoft.com/office/drawing/2014/main" id="{96575F3D-B809-34C5-8FF9-AD516B86B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3BF3F0-8D86-B5E0-2A90-B8B146C4DA17}"/>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2739516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9C04EE-876F-6474-F2DD-75765D9CD5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1EB5E7-0350-43F0-508F-10BA981593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882E3-025D-8C84-42F7-C168231153A6}"/>
              </a:ext>
            </a:extLst>
          </p:cNvPr>
          <p:cNvSpPr>
            <a:spLocks noGrp="1"/>
          </p:cNvSpPr>
          <p:nvPr>
            <p:ph type="dt" sz="half" idx="10"/>
          </p:nvPr>
        </p:nvSpPr>
        <p:spPr/>
        <p:txBody>
          <a:bodyPr/>
          <a:lstStyle/>
          <a:p>
            <a:fld id="{5ED444F4-3555-4B39-B4CF-967C8F499523}" type="datetimeFigureOut">
              <a:rPr lang="en-GB" smtClean="0"/>
              <a:t>28/02/2026</a:t>
            </a:fld>
            <a:endParaRPr lang="en-GB"/>
          </a:p>
        </p:txBody>
      </p:sp>
      <p:sp>
        <p:nvSpPr>
          <p:cNvPr id="5" name="Footer Placeholder 4">
            <a:extLst>
              <a:ext uri="{FF2B5EF4-FFF2-40B4-BE49-F238E27FC236}">
                <a16:creationId xmlns:a16="http://schemas.microsoft.com/office/drawing/2014/main" id="{27A558DE-5028-2009-AE17-800029E803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17658-71E9-46A6-AA65-2653551C9118}"/>
              </a:ext>
            </a:extLst>
          </p:cNvPr>
          <p:cNvSpPr>
            <a:spLocks noGrp="1"/>
          </p:cNvSpPr>
          <p:nvPr>
            <p:ph type="sldNum" sz="quarter" idx="12"/>
          </p:nvPr>
        </p:nvSpPr>
        <p:spPr/>
        <p:txBody>
          <a:bodyPr/>
          <a:lstStyle/>
          <a:p>
            <a:fld id="{DC03969F-D72E-4753-A27E-CA36DA7CBD0C}" type="slidenum">
              <a:rPr lang="en-GB" smtClean="0"/>
              <a:t>‹#›</a:t>
            </a:fld>
            <a:endParaRPr lang="en-GB"/>
          </a:p>
        </p:txBody>
      </p:sp>
    </p:spTree>
    <p:extLst>
      <p:ext uri="{BB962C8B-B14F-4D97-AF65-F5344CB8AC3E}">
        <p14:creationId xmlns:p14="http://schemas.microsoft.com/office/powerpoint/2010/main" val="521565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06296A-A125-C719-1F17-2E7AF2CAF7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3D503D-04C5-AC82-6185-37F7DE1675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9FEFC-667C-F93A-9389-5CA382EC32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D444F4-3555-4B39-B4CF-967C8F499523}" type="datetimeFigureOut">
              <a:rPr lang="en-GB" smtClean="0"/>
              <a:t>28/02/2026</a:t>
            </a:fld>
            <a:endParaRPr lang="en-GB"/>
          </a:p>
        </p:txBody>
      </p:sp>
      <p:sp>
        <p:nvSpPr>
          <p:cNvPr id="5" name="Footer Placeholder 4">
            <a:extLst>
              <a:ext uri="{FF2B5EF4-FFF2-40B4-BE49-F238E27FC236}">
                <a16:creationId xmlns:a16="http://schemas.microsoft.com/office/drawing/2014/main" id="{A56560E9-24C9-5E2E-8CE1-4028136EB8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486CDD-A4CF-340C-647A-842E575F07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03969F-D72E-4753-A27E-CA36DA7CBD0C}" type="slidenum">
              <a:rPr lang="en-GB" smtClean="0"/>
              <a:t>‹#›</a:t>
            </a:fld>
            <a:endParaRPr lang="en-GB"/>
          </a:p>
        </p:txBody>
      </p:sp>
    </p:spTree>
    <p:extLst>
      <p:ext uri="{BB962C8B-B14F-4D97-AF65-F5344CB8AC3E}">
        <p14:creationId xmlns:p14="http://schemas.microsoft.com/office/powerpoint/2010/main" val="159235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y we fall for phishing emails — and how we can protect ourselves |">
            <a:extLst>
              <a:ext uri="{FF2B5EF4-FFF2-40B4-BE49-F238E27FC236}">
                <a16:creationId xmlns:a16="http://schemas.microsoft.com/office/drawing/2014/main" id="{9416D5CD-F7C1-A893-FA4A-DFFD2A080EBE}"/>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ACDF3C1-D5D6-5F4D-D974-4A642537725A}"/>
              </a:ext>
            </a:extLst>
          </p:cNvPr>
          <p:cNvSpPr>
            <a:spLocks noGrp="1"/>
          </p:cNvSpPr>
          <p:nvPr>
            <p:ph type="ctrTitle"/>
          </p:nvPr>
        </p:nvSpPr>
        <p:spPr>
          <a:xfrm>
            <a:off x="1524000" y="2221957"/>
            <a:ext cx="9144000" cy="2900518"/>
          </a:xfrm>
        </p:spPr>
        <p:txBody>
          <a:bodyPr>
            <a:normAutofit/>
          </a:bodyPr>
          <a:lstStyle/>
          <a:p>
            <a:r>
              <a:rPr lang="en-GB" sz="5100" b="1" dirty="0">
                <a:solidFill>
                  <a:srgbClr val="FFFFFF"/>
                </a:solidFill>
                <a:effectLst/>
                <a:latin typeface="Times New Roman" panose="02020603050405020304" pitchFamily="18" charset="0"/>
                <a:ea typeface="Calibri" panose="020F0502020204030204" pitchFamily="34" charset="0"/>
                <a:cs typeface="Mangal" panose="02040503050203030202" pitchFamily="18" charset="0"/>
              </a:rPr>
              <a:t>A Comparative Study of Machine Learning Algorithms for Phishing Email Detection</a:t>
            </a:r>
            <a:br>
              <a:rPr lang="en-GB" sz="5100" dirty="0">
                <a:solidFill>
                  <a:srgbClr val="FFFFFF"/>
                </a:solidFill>
                <a:effectLst/>
                <a:latin typeface="Times New Roman" panose="02020603050405020304" pitchFamily="18" charset="0"/>
                <a:ea typeface="Calibri" panose="020F0502020204030204" pitchFamily="34" charset="0"/>
                <a:cs typeface="Mangal" panose="02040503050203030202" pitchFamily="18" charset="0"/>
              </a:rPr>
            </a:br>
            <a:endParaRPr lang="en-GB" sz="5100" dirty="0">
              <a:solidFill>
                <a:srgbClr val="FFFFFF"/>
              </a:solidFill>
            </a:endParaRPr>
          </a:p>
        </p:txBody>
      </p:sp>
    </p:spTree>
    <p:extLst>
      <p:ext uri="{BB962C8B-B14F-4D97-AF65-F5344CB8AC3E}">
        <p14:creationId xmlns:p14="http://schemas.microsoft.com/office/powerpoint/2010/main" val="420782173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rcuit board background">
            <a:extLst>
              <a:ext uri="{FF2B5EF4-FFF2-40B4-BE49-F238E27FC236}">
                <a16:creationId xmlns:a16="http://schemas.microsoft.com/office/drawing/2014/main" id="{0FFAFF92-2104-1C7C-8D24-2504E0FD2529}"/>
              </a:ext>
            </a:extLst>
          </p:cNvPr>
          <p:cNvPicPr>
            <a:picLocks noChangeAspect="1"/>
          </p:cNvPicPr>
          <p:nvPr/>
        </p:nvPicPr>
        <p:blipFill>
          <a:blip r:embed="rId3">
            <a:alphaModFix amt="35000"/>
          </a:blip>
          <a:srcRect b="1541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838200" y="365125"/>
            <a:ext cx="10515600" cy="1325563"/>
          </a:xfrm>
        </p:spPr>
        <p:txBody>
          <a:bodyPr>
            <a:normAutofit/>
          </a:bodyPr>
          <a:lstStyle/>
          <a:p>
            <a:r>
              <a:rPr lang="en-GB">
                <a:solidFill>
                  <a:srgbClr val="FFFFFF"/>
                </a:solidFill>
                <a:effectLst/>
                <a:latin typeface="Times New Roman" panose="02020603050405020304" pitchFamily="18" charset="0"/>
                <a:ea typeface="Calibri" panose="020F0502020204030204" pitchFamily="34" charset="0"/>
                <a:cs typeface="Mangal" panose="02040503050203030202" pitchFamily="18" charset="0"/>
              </a:rPr>
              <a:t>Introduction</a:t>
            </a:r>
            <a:endParaRPr lang="en-GB">
              <a:solidFill>
                <a:srgbClr val="FFFFFF"/>
              </a:solidFill>
            </a:endParaRPr>
          </a:p>
        </p:txBody>
      </p:sp>
      <p:sp>
        <p:nvSpPr>
          <p:cNvPr id="3" name="Content Placeholder 2">
            <a:extLst>
              <a:ext uri="{FF2B5EF4-FFF2-40B4-BE49-F238E27FC236}">
                <a16:creationId xmlns:a16="http://schemas.microsoft.com/office/drawing/2014/main" id="{DC631DEA-5BF8-0E41-7579-BBCB83E6BCF1}"/>
              </a:ext>
            </a:extLst>
          </p:cNvPr>
          <p:cNvSpPr>
            <a:spLocks noGrp="1"/>
          </p:cNvSpPr>
          <p:nvPr>
            <p:ph idx="1"/>
          </p:nvPr>
        </p:nvSpPr>
        <p:spPr>
          <a:xfrm>
            <a:off x="838200" y="1825625"/>
            <a:ext cx="10515600" cy="4351338"/>
          </a:xfrm>
        </p:spPr>
        <p:txBody>
          <a:bodyPr>
            <a:normAutofit/>
          </a:bodyPr>
          <a:lstStyle/>
          <a:p>
            <a:pPr marL="0" marR="0"/>
            <a:r>
              <a:rPr lang="en-US" sz="2600" dirty="0">
                <a:solidFill>
                  <a:srgbClr val="FFFFFF"/>
                </a:solidFill>
                <a:effectLst/>
                <a:latin typeface="Times New Roman" panose="02020603050405020304" pitchFamily="18" charset="0"/>
                <a:ea typeface="Times New Roman" panose="02020603050405020304" pitchFamily="18" charset="0"/>
              </a:rPr>
              <a:t>One of the most dangerous and harmful cyber threats is phishing emails.</a:t>
            </a:r>
          </a:p>
          <a:p>
            <a:pPr marL="0" marR="0"/>
            <a:r>
              <a:rPr lang="en-US" sz="2600" dirty="0">
                <a:solidFill>
                  <a:srgbClr val="FFFFFF"/>
                </a:solidFill>
                <a:effectLst/>
                <a:latin typeface="Times New Roman" panose="02020603050405020304" pitchFamily="18" charset="0"/>
                <a:ea typeface="Times New Roman" panose="02020603050405020304" pitchFamily="18" charset="0"/>
              </a:rPr>
              <a:t>They seek to steal valuable information including login details and money.</a:t>
            </a:r>
          </a:p>
          <a:p>
            <a:pPr marL="0" marR="0"/>
            <a:r>
              <a:rPr lang="en-US" sz="2600" dirty="0">
                <a:solidFill>
                  <a:srgbClr val="FFFFFF"/>
                </a:solidFill>
                <a:effectLst/>
                <a:latin typeface="Times New Roman" panose="02020603050405020304" pitchFamily="18" charset="0"/>
                <a:ea typeface="Times New Roman" panose="02020603050405020304" pitchFamily="18" charset="0"/>
              </a:rPr>
              <a:t>Phishing crimes are growing more advanced and harder than ever to notice.</a:t>
            </a:r>
          </a:p>
          <a:p>
            <a:pPr marL="0" marR="0"/>
            <a:r>
              <a:rPr lang="en-US" sz="2600" dirty="0">
                <a:solidFill>
                  <a:srgbClr val="FFFFFF"/>
                </a:solidFill>
                <a:effectLst/>
                <a:latin typeface="Times New Roman" panose="02020603050405020304" pitchFamily="18" charset="0"/>
                <a:ea typeface="Times New Roman" panose="02020603050405020304" pitchFamily="18" charset="0"/>
              </a:rPr>
              <a:t>Conventional systems based on rules are not effective in dealing with changing patterns of attacks.</a:t>
            </a:r>
          </a:p>
          <a:p>
            <a:pPr marL="0" marR="0"/>
            <a:r>
              <a:rPr lang="en-US" sz="2600" dirty="0">
                <a:solidFill>
                  <a:srgbClr val="FFFFFF"/>
                </a:solidFill>
                <a:effectLst/>
                <a:latin typeface="Times New Roman" panose="02020603050405020304" pitchFamily="18" charset="0"/>
                <a:ea typeface="Times New Roman" panose="02020603050405020304" pitchFamily="18" charset="0"/>
              </a:rPr>
              <a:t>Machine learning provides intelligent and adaptive detection.</a:t>
            </a:r>
          </a:p>
          <a:p>
            <a:pPr marL="0" marR="0"/>
            <a:r>
              <a:rPr lang="en-US" sz="2600" dirty="0">
                <a:solidFill>
                  <a:srgbClr val="FFFFFF"/>
                </a:solidFill>
                <a:effectLst/>
                <a:latin typeface="Times New Roman" panose="02020603050405020304" pitchFamily="18" charset="0"/>
                <a:ea typeface="Times New Roman" panose="02020603050405020304" pitchFamily="18" charset="0"/>
              </a:rPr>
              <a:t>To enhance the accuracy of phishing detection, it is necessary to evaluate alternative machine learning algorithms.</a:t>
            </a:r>
            <a:endParaRPr lang="en-GB" sz="2600" dirty="0">
              <a:solidFill>
                <a:srgbClr val="FFFFFF"/>
              </a:solidFill>
            </a:endParaRPr>
          </a:p>
        </p:txBody>
      </p:sp>
    </p:spTree>
    <p:extLst>
      <p:ext uri="{BB962C8B-B14F-4D97-AF65-F5344CB8AC3E}">
        <p14:creationId xmlns:p14="http://schemas.microsoft.com/office/powerpoint/2010/main" val="241866644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761800" y="762001"/>
            <a:ext cx="5334197" cy="1708242"/>
          </a:xfrm>
        </p:spPr>
        <p:txBody>
          <a:bodyPr anchor="ctr">
            <a:normAutofit/>
          </a:bodyPr>
          <a:lstStyle/>
          <a:p>
            <a:r>
              <a:rPr lang="en-GB" sz="4000">
                <a:effectLst/>
                <a:latin typeface="Times New Roman" panose="02020603050405020304" pitchFamily="18" charset="0"/>
                <a:ea typeface="Calibri" panose="020F0502020204030204" pitchFamily="34" charset="0"/>
                <a:cs typeface="Mangal" panose="02040503050203030202" pitchFamily="18" charset="0"/>
              </a:rPr>
              <a:t>Research Background</a:t>
            </a:r>
            <a:endParaRPr lang="en-GB" sz="4000"/>
          </a:p>
        </p:txBody>
      </p:sp>
      <p:sp>
        <p:nvSpPr>
          <p:cNvPr id="3" name="Content Placeholder 2">
            <a:extLst>
              <a:ext uri="{FF2B5EF4-FFF2-40B4-BE49-F238E27FC236}">
                <a16:creationId xmlns:a16="http://schemas.microsoft.com/office/drawing/2014/main" id="{DC631DEA-5BF8-0E41-7579-BBCB83E6BCF1}"/>
              </a:ext>
            </a:extLst>
          </p:cNvPr>
          <p:cNvSpPr>
            <a:spLocks noGrp="1"/>
          </p:cNvSpPr>
          <p:nvPr>
            <p:ph idx="1"/>
          </p:nvPr>
        </p:nvSpPr>
        <p:spPr>
          <a:xfrm>
            <a:off x="761800" y="2470244"/>
            <a:ext cx="5334197" cy="3769835"/>
          </a:xfrm>
        </p:spPr>
        <p:txBody>
          <a:bodyPr anchor="ctr">
            <a:normAutofit/>
          </a:bodyPr>
          <a:lstStyle/>
          <a:p>
            <a:r>
              <a:rPr lang="en-US" sz="1700"/>
              <a:t>Cyber threats have been on the rise due to the extensive usage of email.</a:t>
            </a:r>
          </a:p>
          <a:p>
            <a:r>
              <a:rPr lang="en-US" sz="1700"/>
              <a:t>Phishing is used to steal sensitive information with the help of human trust.</a:t>
            </a:r>
          </a:p>
          <a:p>
            <a:r>
              <a:rPr lang="en-US" sz="1700"/>
              <a:t>One of the top causes of data breaches in the world is phishing.</a:t>
            </a:r>
          </a:p>
          <a:p>
            <a:r>
              <a:rPr lang="en-US" sz="1700"/>
              <a:t>The classical rule-based email filters are not effective against new and emerging phishing methods.</a:t>
            </a:r>
          </a:p>
          <a:p>
            <a:r>
              <a:rPr lang="en-US" sz="1700"/>
              <a:t>Pattern recognition of email data is automated with the assistance of machine learning.</a:t>
            </a:r>
          </a:p>
          <a:p>
            <a:r>
              <a:rPr lang="en-US" sz="1700"/>
              <a:t>The increasing research attention points to the requirement of better and more systematic assessment of ML strategies.</a:t>
            </a:r>
          </a:p>
          <a:p>
            <a:endParaRPr lang="en-US" sz="1700"/>
          </a:p>
        </p:txBody>
      </p:sp>
      <p:pic>
        <p:nvPicPr>
          <p:cNvPr id="4098" name="Picture 2" descr="How to Spot Phishing Scams in Your Inbox and DMs">
            <a:extLst>
              <a:ext uri="{FF2B5EF4-FFF2-40B4-BE49-F238E27FC236}">
                <a16:creationId xmlns:a16="http://schemas.microsoft.com/office/drawing/2014/main" id="{2101EE8F-BBB2-6C74-F1F4-A6FE6FE98B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5000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effectLst/>
                <a:latin typeface="Times New Roman" panose="02020603050405020304" pitchFamily="18" charset="0"/>
                <a:ea typeface="Calibri" panose="020F0502020204030204" pitchFamily="34" charset="0"/>
                <a:cs typeface="Mangal" panose="02040503050203030202" pitchFamily="18" charset="0"/>
              </a:rPr>
              <a:t>Current Research Trends</a:t>
            </a:r>
            <a:endParaRPr lang="en-GB" sz="8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C631DEA-5BF8-0E41-7579-BBCB83E6BCF1}"/>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Employ more machine learning algorithms to detect phishing with a supervisor.</a:t>
            </a:r>
          </a:p>
          <a:p>
            <a:r>
              <a:rPr lang="en-US" sz="2000">
                <a:solidFill>
                  <a:schemeClr val="tx1">
                    <a:alpha val="80000"/>
                  </a:schemeClr>
                </a:solidFill>
              </a:rPr>
              <a:t>Implementation of feature-based classification based on email contents, email headers, and email URLs.</a:t>
            </a:r>
          </a:p>
          <a:p>
            <a:r>
              <a:rPr lang="en-US" sz="2000">
                <a:solidFill>
                  <a:schemeClr val="tx1">
                    <a:alpha val="80000"/>
                  </a:schemeClr>
                </a:solidFill>
              </a:rPr>
              <a:t>Increased advancement of automated and adaptive detectors.</a:t>
            </a:r>
          </a:p>
          <a:p>
            <a:r>
              <a:rPr lang="en-US" sz="2000">
                <a:solidFill>
                  <a:schemeClr val="tx1">
                    <a:alpha val="80000"/>
                  </a:schemeClr>
                </a:solidFill>
              </a:rPr>
              <a:t>More focus on dealing with the changing and advanced phishing.</a:t>
            </a:r>
          </a:p>
          <a:p>
            <a:r>
              <a:rPr lang="en-US" sz="2000">
                <a:solidFill>
                  <a:schemeClr val="tx1">
                    <a:alpha val="80000"/>
                  </a:schemeClr>
                </a:solidFill>
              </a:rPr>
              <a:t>Performance-based assessment based on measures related to accuracy, precision, recall and F1-score.</a:t>
            </a:r>
          </a:p>
          <a:p>
            <a:r>
              <a:rPr lang="en-US" sz="2000">
                <a:solidFill>
                  <a:schemeClr val="tx1">
                    <a:alpha val="80000"/>
                  </a:schemeClr>
                </a:solidFill>
              </a:rPr>
              <a:t>Comparison of various models to enhance detection power.</a:t>
            </a:r>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8441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Literature Review</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631DEA-5BF8-0E41-7579-BBCB83E6BCF1}"/>
              </a:ext>
            </a:extLst>
          </p:cNvPr>
          <p:cNvSpPr>
            <a:spLocks noGrp="1"/>
          </p:cNvSpPr>
          <p:nvPr>
            <p:ph idx="1"/>
          </p:nvPr>
        </p:nvSpPr>
        <p:spPr>
          <a:xfrm>
            <a:off x="1155548" y="2217343"/>
            <a:ext cx="9880893" cy="3959619"/>
          </a:xfrm>
        </p:spPr>
        <p:txBody>
          <a:bodyPr>
            <a:normAutofit/>
          </a:bodyPr>
          <a:lstStyle/>
          <a:p>
            <a:r>
              <a:rPr lang="en-US" sz="2000"/>
              <a:t>A number of works use the Random Forest, and their accuracy is high because these algorithms are strong in dealing with features and less likely to overfit.</a:t>
            </a:r>
          </a:p>
          <a:p>
            <a:r>
              <a:rPr lang="en-US" sz="2000"/>
              <a:t>However, most of them use small or limited datasets, which impact on generalisability [10].</a:t>
            </a:r>
          </a:p>
          <a:p>
            <a:r>
              <a:rPr lang="en-US" sz="2000"/>
              <a:t>Studies on Support Vector Machines (SVM) show a high recall in phishing detection.</a:t>
            </a:r>
          </a:p>
          <a:p>
            <a:r>
              <a:rPr lang="en-US" sz="2000"/>
              <a:t>However, SVM models may have more computation cost and sensitivity of parameters.</a:t>
            </a:r>
          </a:p>
          <a:p>
            <a:r>
              <a:rPr lang="en-US" sz="2000"/>
              <a:t>Recent works discuss deep learning frameworks, which are more successful in detecting features by automatical learning.</a:t>
            </a:r>
          </a:p>
          <a:p>
            <a:r>
              <a:rPr lang="en-US" sz="2000"/>
              <a:t>These methods tend to be computationally intensive and need huge labelled datasets.</a:t>
            </a:r>
          </a:p>
          <a:p>
            <a:r>
              <a:rPr lang="en-US" sz="2000"/>
              <a:t>The majority of available papers analyze each algorithm separately.</a:t>
            </a:r>
          </a:p>
          <a:p>
            <a:r>
              <a:rPr lang="en-US" sz="2000"/>
              <a:t>Systematic comparative analysis under consistent experimental conditions is not well done.</a:t>
            </a:r>
            <a:endParaRPr lang="en-GB" sz="2000"/>
          </a:p>
        </p:txBody>
      </p:sp>
    </p:spTree>
    <p:extLst>
      <p:ext uri="{BB962C8B-B14F-4D97-AF65-F5344CB8AC3E}">
        <p14:creationId xmlns:p14="http://schemas.microsoft.com/office/powerpoint/2010/main" val="3430445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876693" y="741391"/>
            <a:ext cx="5219307" cy="1616203"/>
          </a:xfrm>
        </p:spPr>
        <p:txBody>
          <a:bodyPr anchor="b">
            <a:normAutofit/>
          </a:bodyPr>
          <a:lstStyle/>
          <a:p>
            <a:r>
              <a:rPr lang="en-GB" sz="3200"/>
              <a:t>Research Gap</a:t>
            </a:r>
          </a:p>
        </p:txBody>
      </p:sp>
      <p:sp>
        <p:nvSpPr>
          <p:cNvPr id="15" name="Content Placeholder 2">
            <a:extLst>
              <a:ext uri="{FF2B5EF4-FFF2-40B4-BE49-F238E27FC236}">
                <a16:creationId xmlns:a16="http://schemas.microsoft.com/office/drawing/2014/main" id="{DC631DEA-5BF8-0E41-7579-BBCB83E6BCF1}"/>
              </a:ext>
            </a:extLst>
          </p:cNvPr>
          <p:cNvSpPr>
            <a:spLocks noGrp="1"/>
          </p:cNvSpPr>
          <p:nvPr>
            <p:ph idx="1"/>
          </p:nvPr>
        </p:nvSpPr>
        <p:spPr>
          <a:xfrm>
            <a:off x="876692" y="2533476"/>
            <a:ext cx="5219307" cy="3447832"/>
          </a:xfrm>
        </p:spPr>
        <p:txBody>
          <a:bodyPr anchor="t">
            <a:normAutofit/>
          </a:bodyPr>
          <a:lstStyle/>
          <a:p>
            <a:r>
              <a:rPr lang="en-US" sz="1400"/>
              <a:t>The current literature tends to test separate machine learning algorithms.</a:t>
            </a:r>
          </a:p>
          <a:p>
            <a:r>
              <a:rPr lang="en-US" sz="1400"/>
              <a:t>Systematic comparison of a number of supervised ML models is lacking.</a:t>
            </a:r>
          </a:p>
          <a:p>
            <a:r>
              <a:rPr lang="en-US" sz="1400"/>
              <a:t>Various researches apply different data sets and feature retrieval techniques [11].</a:t>
            </a:r>
          </a:p>
          <a:p>
            <a:r>
              <a:rPr lang="en-US" sz="1400"/>
              <a:t>Measures of evaluation are also usually not consistent in research, which makes comparison challenging.</a:t>
            </a:r>
          </a:p>
          <a:p>
            <a:r>
              <a:rPr lang="en-US" sz="1400"/>
              <a:t>It is hard to discern the best algorithm of phishing detection based on this.</a:t>
            </a:r>
          </a:p>
          <a:p>
            <a:r>
              <a:rPr lang="en-US" sz="1400"/>
              <a:t>An experimental comparative study with standardised data collection procedures and measures is thus required [12].</a:t>
            </a:r>
            <a:endParaRPr lang="en-GB" sz="1400"/>
          </a:p>
        </p:txBody>
      </p:sp>
      <p:pic>
        <p:nvPicPr>
          <p:cNvPr id="5" name="Picture 4" descr="Different colored organizers">
            <a:extLst>
              <a:ext uri="{FF2B5EF4-FFF2-40B4-BE49-F238E27FC236}">
                <a16:creationId xmlns:a16="http://schemas.microsoft.com/office/drawing/2014/main" id="{771279DF-113F-6751-0803-3F9142623400}"/>
              </a:ext>
            </a:extLst>
          </p:cNvPr>
          <p:cNvPicPr>
            <a:picLocks noChangeAspect="1"/>
          </p:cNvPicPr>
          <p:nvPr/>
        </p:nvPicPr>
        <p:blipFill>
          <a:blip r:embed="rId3"/>
          <a:srcRect l="24577" r="23831" b="-1"/>
          <a:stretch>
            <a:fillRect/>
          </a:stretch>
        </p:blipFill>
        <p:spPr>
          <a:xfrm>
            <a:off x="7015163" y="877413"/>
            <a:ext cx="4300543" cy="5043096"/>
          </a:xfrm>
          <a:prstGeom prst="rect">
            <a:avLst/>
          </a:prstGeom>
        </p:spPr>
      </p:pic>
      <p:grpSp>
        <p:nvGrpSpPr>
          <p:cNvPr id="16" name="Group 15">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7" name="Rectangle 16">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6416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Research Problem Statement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631DEA-5BF8-0E41-7579-BBCB83E6BCF1}"/>
              </a:ext>
            </a:extLst>
          </p:cNvPr>
          <p:cNvSpPr>
            <a:spLocks noGrp="1"/>
          </p:cNvSpPr>
          <p:nvPr>
            <p:ph idx="1"/>
          </p:nvPr>
        </p:nvSpPr>
        <p:spPr>
          <a:xfrm>
            <a:off x="1155548" y="2217343"/>
            <a:ext cx="9880893" cy="3959619"/>
          </a:xfrm>
        </p:spPr>
        <p:txBody>
          <a:bodyPr>
            <a:normAutofit/>
          </a:bodyPr>
          <a:lstStyle/>
          <a:p>
            <a:r>
              <a:rPr lang="en-US" sz="2200"/>
              <a:t>Although the literature on machine learning-based phishing email detection is on the rise, comparatively limited research analysis has been performed on various supervised algorithms that are tested under the same conditions of the experiment. </a:t>
            </a:r>
          </a:p>
          <a:p>
            <a:r>
              <a:rPr lang="en-US" sz="2200"/>
              <a:t>Most reports evaluate individual models with various datasets, feature extraction methods and performance measures, limiting useful comparison of findings. </a:t>
            </a:r>
          </a:p>
          <a:p>
            <a:r>
              <a:rPr lang="en-US" sz="2200"/>
              <a:t>This lack of consistency renders the determination of the best algorithm to use in practical and reliable phishing email classification a hard task. This, therefore, necessitates a systematic and managed comparative analysis that will offer more explicit evidence on how best models to select.</a:t>
            </a:r>
            <a:endParaRPr lang="en-GB" sz="2200"/>
          </a:p>
        </p:txBody>
      </p:sp>
    </p:spTree>
    <p:extLst>
      <p:ext uri="{BB962C8B-B14F-4D97-AF65-F5344CB8AC3E}">
        <p14:creationId xmlns:p14="http://schemas.microsoft.com/office/powerpoint/2010/main" val="2339598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latin typeface="Times New Roman" panose="02020603050405020304" pitchFamily="18" charset="0"/>
                <a:ea typeface="Times New Roman" panose="02020603050405020304" pitchFamily="18" charset="0"/>
              </a:rPr>
              <a:t>Research Aim and Objectives</a:t>
            </a:r>
            <a:endParaRPr lang="en-GB" sz="4000">
              <a:solidFill>
                <a:srgbClr val="FFFFFF"/>
              </a:solidFill>
            </a:endParaRPr>
          </a:p>
        </p:txBody>
      </p:sp>
      <p:sp>
        <p:nvSpPr>
          <p:cNvPr id="3" name="Content Placeholder 2">
            <a:extLst>
              <a:ext uri="{FF2B5EF4-FFF2-40B4-BE49-F238E27FC236}">
                <a16:creationId xmlns:a16="http://schemas.microsoft.com/office/drawing/2014/main" id="{DC631DEA-5BF8-0E41-7579-BBCB83E6BCF1}"/>
              </a:ext>
            </a:extLst>
          </p:cNvPr>
          <p:cNvSpPr>
            <a:spLocks noGrp="1"/>
          </p:cNvSpPr>
          <p:nvPr>
            <p:ph idx="1"/>
          </p:nvPr>
        </p:nvSpPr>
        <p:spPr>
          <a:xfrm>
            <a:off x="4810259" y="649480"/>
            <a:ext cx="6555347" cy="5546047"/>
          </a:xfrm>
        </p:spPr>
        <p:txBody>
          <a:bodyPr anchor="ctr">
            <a:normAutofit/>
          </a:bodyPr>
          <a:lstStyle/>
          <a:p>
            <a:pPr marL="0" indent="0">
              <a:buNone/>
            </a:pPr>
            <a:r>
              <a:rPr lang="en-GB" sz="1700" b="1" dirty="0"/>
              <a:t>Aim:</a:t>
            </a:r>
          </a:p>
          <a:p>
            <a:r>
              <a:rPr lang="en-US" sz="1700" dirty="0"/>
              <a:t>To compare and contrast the performance of the various supervised machine learning algorithms in detecting phishing emails.</a:t>
            </a:r>
          </a:p>
          <a:p>
            <a:pPr marL="0" indent="0">
              <a:buNone/>
            </a:pPr>
            <a:endParaRPr lang="en-US" sz="1700" dirty="0"/>
          </a:p>
          <a:p>
            <a:pPr marL="0" indent="0">
              <a:buNone/>
            </a:pPr>
            <a:r>
              <a:rPr lang="en-US" sz="1700" b="1" dirty="0"/>
              <a:t>Objectives:</a:t>
            </a:r>
          </a:p>
          <a:p>
            <a:r>
              <a:rPr lang="en-US" sz="1700" dirty="0"/>
              <a:t>To critically analyze the recent research in the field of machine learning methodologies in detecting phishing emails.</a:t>
            </a:r>
          </a:p>
          <a:p>
            <a:r>
              <a:rPr lang="en-US" sz="1700" dirty="0"/>
              <a:t>To gather and pre-process a publicly available phishing email dataset to analyze it experimentally.</a:t>
            </a:r>
          </a:p>
          <a:p>
            <a:r>
              <a:rPr lang="en-US" sz="1700" dirty="0"/>
              <a:t>To implement to the supervised machine learning algorithms, such as Logistic Regression, Decision Tree, Random Forest, and Support Vector Machine.</a:t>
            </a:r>
          </a:p>
          <a:p>
            <a:r>
              <a:rPr lang="en-US" sz="1700" dirty="0"/>
              <a:t>To determine the effectiveness of the implemented models based on standard classification measures like accuracy, precision, recall and F1-score.</a:t>
            </a:r>
          </a:p>
          <a:p>
            <a:r>
              <a:rPr lang="en-US" sz="1700" dirty="0"/>
              <a:t>To compare the findings and single out the most effective algorithm to classify phishing emails.</a:t>
            </a:r>
            <a:endParaRPr lang="en-GB" sz="1700" dirty="0"/>
          </a:p>
        </p:txBody>
      </p:sp>
    </p:spTree>
    <p:extLst>
      <p:ext uri="{BB962C8B-B14F-4D97-AF65-F5344CB8AC3E}">
        <p14:creationId xmlns:p14="http://schemas.microsoft.com/office/powerpoint/2010/main" val="3665274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Research Questions</a:t>
            </a:r>
          </a:p>
        </p:txBody>
      </p:sp>
      <p:graphicFrame>
        <p:nvGraphicFramePr>
          <p:cNvPr id="5" name="Content Placeholder 2">
            <a:extLst>
              <a:ext uri="{FF2B5EF4-FFF2-40B4-BE49-F238E27FC236}">
                <a16:creationId xmlns:a16="http://schemas.microsoft.com/office/drawing/2014/main" id="{3E8A46F2-3EFC-CB1F-2CD8-02D36FD494A2}"/>
              </a:ext>
            </a:extLst>
          </p:cNvPr>
          <p:cNvGraphicFramePr>
            <a:graphicFrameLocks noGrp="1"/>
          </p:cNvGraphicFramePr>
          <p:nvPr>
            <p:ph idx="1"/>
            <p:extLst>
              <p:ext uri="{D42A27DB-BD31-4B8C-83A1-F6EECF244321}">
                <p14:modId xmlns:p14="http://schemas.microsoft.com/office/powerpoint/2010/main" val="422794500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194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71C650-DB69-36B1-898A-398BC4AF747A}"/>
              </a:ext>
            </a:extLst>
          </p:cNvPr>
          <p:cNvSpPr>
            <a:spLocks noGrp="1"/>
          </p:cNvSpPr>
          <p:nvPr>
            <p:ph type="title"/>
          </p:nvPr>
        </p:nvSpPr>
        <p:spPr>
          <a:xfrm>
            <a:off x="1383564" y="348865"/>
            <a:ext cx="9718111" cy="1576446"/>
          </a:xfrm>
        </p:spPr>
        <p:txBody>
          <a:bodyPr anchor="ctr">
            <a:normAutofit/>
          </a:bodyPr>
          <a:lstStyle/>
          <a:p>
            <a:r>
              <a:rPr lang="en-GB" sz="4000" b="1">
                <a:solidFill>
                  <a:srgbClr val="FFFFFF"/>
                </a:solidFill>
                <a:effectLst/>
                <a:latin typeface="Times New Roman" panose="02020603050405020304" pitchFamily="18" charset="0"/>
                <a:ea typeface="Times New Roman" panose="02020603050405020304" pitchFamily="18" charset="0"/>
              </a:rPr>
              <a:t>Research Methodology</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3409F124-4AD0-CB07-21A8-EF8D5FBCB632}"/>
              </a:ext>
            </a:extLst>
          </p:cNvPr>
          <p:cNvGraphicFramePr>
            <a:graphicFrameLocks noGrp="1"/>
          </p:cNvGraphicFramePr>
          <p:nvPr>
            <p:ph idx="1"/>
            <p:extLst>
              <p:ext uri="{D42A27DB-BD31-4B8C-83A1-F6EECF244321}">
                <p14:modId xmlns:p14="http://schemas.microsoft.com/office/powerpoint/2010/main" val="249717671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2142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1A947-86A2-9A9B-8C60-D9A05B9205E2}"/>
              </a:ext>
            </a:extLst>
          </p:cNvPr>
          <p:cNvSpPr>
            <a:spLocks noGrp="1"/>
          </p:cNvSpPr>
          <p:nvPr>
            <p:ph type="title"/>
          </p:nvPr>
        </p:nvSpPr>
        <p:spPr>
          <a:xfrm>
            <a:off x="6513788" y="365125"/>
            <a:ext cx="4840010" cy="1807305"/>
          </a:xfrm>
        </p:spPr>
        <p:txBody>
          <a:bodyPr>
            <a:normAutofit/>
          </a:bodyPr>
          <a:lstStyle/>
          <a:p>
            <a:r>
              <a:rPr lang="en-GB"/>
              <a:t>Data Collection &amp; Evaluation</a:t>
            </a:r>
          </a:p>
        </p:txBody>
      </p:sp>
      <p:pic>
        <p:nvPicPr>
          <p:cNvPr id="5" name="Picture 4" descr="Computer script on a screen">
            <a:extLst>
              <a:ext uri="{FF2B5EF4-FFF2-40B4-BE49-F238E27FC236}">
                <a16:creationId xmlns:a16="http://schemas.microsoft.com/office/drawing/2014/main" id="{0DA4803D-3B22-31AE-48B0-94D231885523}"/>
              </a:ext>
            </a:extLst>
          </p:cNvPr>
          <p:cNvPicPr>
            <a:picLocks noChangeAspect="1"/>
          </p:cNvPicPr>
          <p:nvPr/>
        </p:nvPicPr>
        <p:blipFill>
          <a:blip r:embed="rId3"/>
          <a:srcRect r="4046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A43B761-8C9E-318A-6C96-7882484CCEBA}"/>
              </a:ext>
            </a:extLst>
          </p:cNvPr>
          <p:cNvSpPr>
            <a:spLocks noGrp="1"/>
          </p:cNvSpPr>
          <p:nvPr>
            <p:ph idx="1"/>
          </p:nvPr>
        </p:nvSpPr>
        <p:spPr>
          <a:xfrm>
            <a:off x="6513788" y="2333297"/>
            <a:ext cx="4840010" cy="3843666"/>
          </a:xfrm>
        </p:spPr>
        <p:txBody>
          <a:bodyPr>
            <a:normAutofit/>
          </a:bodyPr>
          <a:lstStyle/>
          <a:p>
            <a:r>
              <a:rPr lang="en-US" sz="1300"/>
              <a:t>Data Preprocessing:</a:t>
            </a:r>
          </a:p>
          <a:p>
            <a:pPr lvl="1"/>
            <a:r>
              <a:rPr lang="en-US" sz="1300"/>
              <a:t>Data cleaning (removal of duplicates, missing or irrelevant data)</a:t>
            </a:r>
          </a:p>
          <a:p>
            <a:pPr lvl="1"/>
            <a:r>
              <a:rPr lang="en-US" sz="1300"/>
              <a:t>Extracting features of email content, emails, and URLs.</a:t>
            </a:r>
          </a:p>
          <a:p>
            <a:pPr lvl="1"/>
            <a:r>
              <a:rPr lang="en-US" sz="1300"/>
              <a:t>Transforming text data to numerical form to train the model.</a:t>
            </a:r>
          </a:p>
          <a:p>
            <a:pPr lvl="1"/>
            <a:r>
              <a:rPr lang="en-US" sz="1300"/>
              <a:t>Split to train and test in order to provide unbiased assessment.</a:t>
            </a:r>
          </a:p>
          <a:p>
            <a:endParaRPr lang="en-US" sz="1300"/>
          </a:p>
          <a:p>
            <a:r>
              <a:rPr lang="en-US" sz="1300"/>
              <a:t>Evaluation Metrics:</a:t>
            </a:r>
          </a:p>
          <a:p>
            <a:pPr lvl="1"/>
            <a:r>
              <a:rPr lang="en-US" sz="1300"/>
              <a:t>Accuracy (overall correctness of classification)</a:t>
            </a:r>
          </a:p>
          <a:p>
            <a:pPr lvl="1"/>
            <a:r>
              <a:rPr lang="en-US" sz="1300"/>
              <a:t>Precision (correct identification of phishing emails)</a:t>
            </a:r>
          </a:p>
          <a:p>
            <a:pPr lvl="1"/>
            <a:r>
              <a:rPr lang="en-US" sz="1300"/>
              <a:t>Recall (ability to detect actual phishing emails)</a:t>
            </a:r>
          </a:p>
          <a:p>
            <a:pPr lvl="1"/>
            <a:r>
              <a:rPr lang="en-US" sz="1300"/>
              <a:t>F1-score (balance between precision and recall)</a:t>
            </a:r>
          </a:p>
          <a:p>
            <a:pPr lvl="1"/>
            <a:r>
              <a:rPr lang="en-US" sz="1300"/>
              <a:t>Confusion Matrix (detailed classification performance analysis)</a:t>
            </a:r>
            <a:endParaRPr lang="en-GB" sz="1300"/>
          </a:p>
        </p:txBody>
      </p:sp>
    </p:spTree>
    <p:extLst>
      <p:ext uri="{BB962C8B-B14F-4D97-AF65-F5344CB8AC3E}">
        <p14:creationId xmlns:p14="http://schemas.microsoft.com/office/powerpoint/2010/main" val="3702010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F1A947-86A2-9A9B-8C60-D9A05B9205E2}"/>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Project Plan (Timeline)</a:t>
            </a:r>
          </a:p>
        </p:txBody>
      </p:sp>
      <p:graphicFrame>
        <p:nvGraphicFramePr>
          <p:cNvPr id="4" name="Content Placeholder 3">
            <a:extLst>
              <a:ext uri="{FF2B5EF4-FFF2-40B4-BE49-F238E27FC236}">
                <a16:creationId xmlns:a16="http://schemas.microsoft.com/office/drawing/2014/main" id="{50EC4422-7BBC-1C5D-12CD-FF3F3C733E31}"/>
              </a:ext>
            </a:extLst>
          </p:cNvPr>
          <p:cNvGraphicFramePr>
            <a:graphicFrameLocks noGrp="1"/>
          </p:cNvGraphicFramePr>
          <p:nvPr>
            <p:ph idx="1"/>
            <p:extLst>
              <p:ext uri="{D42A27DB-BD31-4B8C-83A1-F6EECF244321}">
                <p14:modId xmlns:p14="http://schemas.microsoft.com/office/powerpoint/2010/main" val="1085187810"/>
              </p:ext>
            </p:extLst>
          </p:nvPr>
        </p:nvGraphicFramePr>
        <p:xfrm>
          <a:off x="840105" y="2112579"/>
          <a:ext cx="10535731" cy="4192811"/>
        </p:xfrm>
        <a:graphic>
          <a:graphicData uri="http://schemas.openxmlformats.org/drawingml/2006/table">
            <a:tbl>
              <a:tblPr firstRow="1" firstCol="1" bandRow="1">
                <a:tableStyleId>{1E171933-4619-4E11-9A3F-F7608DF75F80}</a:tableStyleId>
              </a:tblPr>
              <a:tblGrid>
                <a:gridCol w="2165196">
                  <a:extLst>
                    <a:ext uri="{9D8B030D-6E8A-4147-A177-3AD203B41FA5}">
                      <a16:colId xmlns:a16="http://schemas.microsoft.com/office/drawing/2014/main" val="2686633126"/>
                    </a:ext>
                  </a:extLst>
                </a:gridCol>
                <a:gridCol w="8370535">
                  <a:extLst>
                    <a:ext uri="{9D8B030D-6E8A-4147-A177-3AD203B41FA5}">
                      <a16:colId xmlns:a16="http://schemas.microsoft.com/office/drawing/2014/main" val="227372686"/>
                    </a:ext>
                  </a:extLst>
                </a:gridCol>
              </a:tblGrid>
              <a:tr h="598973">
                <a:tc>
                  <a:txBody>
                    <a:bodyPr/>
                    <a:lstStyle/>
                    <a:p>
                      <a:pPr marL="0" marR="0" algn="ctr">
                        <a:lnSpc>
                          <a:spcPct val="150000"/>
                        </a:lnSpc>
                        <a:spcBef>
                          <a:spcPts val="0"/>
                        </a:spcBef>
                        <a:spcAft>
                          <a:spcPts val="0"/>
                        </a:spcAft>
                      </a:pPr>
                      <a:r>
                        <a:rPr lang="en-GB" sz="2600">
                          <a:effectLst/>
                        </a:rPr>
                        <a:t>Week(s)</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tc>
                  <a:txBody>
                    <a:bodyPr/>
                    <a:lstStyle/>
                    <a:p>
                      <a:pPr marL="0" marR="0" algn="ctr">
                        <a:lnSpc>
                          <a:spcPct val="150000"/>
                        </a:lnSpc>
                        <a:spcBef>
                          <a:spcPts val="0"/>
                        </a:spcBef>
                        <a:spcAft>
                          <a:spcPts val="0"/>
                        </a:spcAft>
                      </a:pPr>
                      <a:r>
                        <a:rPr lang="en-GB" sz="2600">
                          <a:effectLst/>
                        </a:rPr>
                        <a:t>Activity</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extLst>
                  <a:ext uri="{0D108BD9-81ED-4DB2-BD59-A6C34878D82A}">
                    <a16:rowId xmlns:a16="http://schemas.microsoft.com/office/drawing/2014/main" val="2473575254"/>
                  </a:ext>
                </a:extLst>
              </a:tr>
              <a:tr h="598973">
                <a:tc>
                  <a:txBody>
                    <a:bodyPr/>
                    <a:lstStyle/>
                    <a:p>
                      <a:pPr marL="0" marR="0" algn="just">
                        <a:lnSpc>
                          <a:spcPct val="150000"/>
                        </a:lnSpc>
                        <a:spcBef>
                          <a:spcPts val="0"/>
                        </a:spcBef>
                        <a:spcAft>
                          <a:spcPts val="0"/>
                        </a:spcAft>
                      </a:pPr>
                      <a:r>
                        <a:rPr lang="en-GB" sz="2600">
                          <a:effectLst/>
                        </a:rPr>
                        <a:t>Weeks 1–2</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tc>
                  <a:txBody>
                    <a:bodyPr/>
                    <a:lstStyle/>
                    <a:p>
                      <a:pPr marL="0" marR="0" algn="just">
                        <a:lnSpc>
                          <a:spcPct val="150000"/>
                        </a:lnSpc>
                        <a:spcBef>
                          <a:spcPts val="0"/>
                        </a:spcBef>
                        <a:spcAft>
                          <a:spcPts val="0"/>
                        </a:spcAft>
                      </a:pPr>
                      <a:r>
                        <a:rPr lang="en-GB" sz="2600">
                          <a:effectLst/>
                        </a:rPr>
                        <a:t>Conduct literature review and identify research gap</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extLst>
                  <a:ext uri="{0D108BD9-81ED-4DB2-BD59-A6C34878D82A}">
                    <a16:rowId xmlns:a16="http://schemas.microsoft.com/office/drawing/2014/main" val="2645915036"/>
                  </a:ext>
                </a:extLst>
              </a:tr>
              <a:tr h="598973">
                <a:tc>
                  <a:txBody>
                    <a:bodyPr/>
                    <a:lstStyle/>
                    <a:p>
                      <a:pPr marL="0" marR="0" algn="just">
                        <a:lnSpc>
                          <a:spcPct val="150000"/>
                        </a:lnSpc>
                        <a:spcBef>
                          <a:spcPts val="0"/>
                        </a:spcBef>
                        <a:spcAft>
                          <a:spcPts val="0"/>
                        </a:spcAft>
                      </a:pPr>
                      <a:r>
                        <a:rPr lang="en-GB" sz="2600">
                          <a:effectLst/>
                        </a:rPr>
                        <a:t>Weeks 3–4</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tc>
                  <a:txBody>
                    <a:bodyPr/>
                    <a:lstStyle/>
                    <a:p>
                      <a:pPr marL="0" marR="0" algn="just">
                        <a:lnSpc>
                          <a:spcPct val="150000"/>
                        </a:lnSpc>
                        <a:spcBef>
                          <a:spcPts val="0"/>
                        </a:spcBef>
                        <a:spcAft>
                          <a:spcPts val="0"/>
                        </a:spcAft>
                      </a:pPr>
                      <a:r>
                        <a:rPr lang="en-GB" sz="2600">
                          <a:effectLst/>
                        </a:rPr>
                        <a:t>Dataset collection, cleaning, and preprocessing</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extLst>
                  <a:ext uri="{0D108BD9-81ED-4DB2-BD59-A6C34878D82A}">
                    <a16:rowId xmlns:a16="http://schemas.microsoft.com/office/drawing/2014/main" val="3126538850"/>
                  </a:ext>
                </a:extLst>
              </a:tr>
              <a:tr h="598973">
                <a:tc>
                  <a:txBody>
                    <a:bodyPr/>
                    <a:lstStyle/>
                    <a:p>
                      <a:pPr marL="0" marR="0" algn="just">
                        <a:lnSpc>
                          <a:spcPct val="150000"/>
                        </a:lnSpc>
                        <a:spcBef>
                          <a:spcPts val="0"/>
                        </a:spcBef>
                        <a:spcAft>
                          <a:spcPts val="0"/>
                        </a:spcAft>
                      </a:pPr>
                      <a:r>
                        <a:rPr lang="en-GB" sz="2600">
                          <a:effectLst/>
                        </a:rPr>
                        <a:t>Weeks 5–6</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tc>
                  <a:txBody>
                    <a:bodyPr/>
                    <a:lstStyle/>
                    <a:p>
                      <a:pPr marL="0" marR="0" algn="just">
                        <a:lnSpc>
                          <a:spcPct val="150000"/>
                        </a:lnSpc>
                        <a:spcBef>
                          <a:spcPts val="0"/>
                        </a:spcBef>
                        <a:spcAft>
                          <a:spcPts val="0"/>
                        </a:spcAft>
                      </a:pPr>
                      <a:r>
                        <a:rPr lang="en-GB" sz="2600">
                          <a:effectLst/>
                        </a:rPr>
                        <a:t>Implementation of selected ML algorithms</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extLst>
                  <a:ext uri="{0D108BD9-81ED-4DB2-BD59-A6C34878D82A}">
                    <a16:rowId xmlns:a16="http://schemas.microsoft.com/office/drawing/2014/main" val="2908156082"/>
                  </a:ext>
                </a:extLst>
              </a:tr>
              <a:tr h="598973">
                <a:tc>
                  <a:txBody>
                    <a:bodyPr/>
                    <a:lstStyle/>
                    <a:p>
                      <a:pPr marL="0" marR="0" algn="just">
                        <a:lnSpc>
                          <a:spcPct val="150000"/>
                        </a:lnSpc>
                        <a:spcBef>
                          <a:spcPts val="0"/>
                        </a:spcBef>
                        <a:spcAft>
                          <a:spcPts val="0"/>
                        </a:spcAft>
                      </a:pPr>
                      <a:r>
                        <a:rPr lang="en-GB" sz="2600">
                          <a:effectLst/>
                        </a:rPr>
                        <a:t>Week 7</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tc>
                  <a:txBody>
                    <a:bodyPr/>
                    <a:lstStyle/>
                    <a:p>
                      <a:pPr marL="0" marR="0" algn="just">
                        <a:lnSpc>
                          <a:spcPct val="150000"/>
                        </a:lnSpc>
                        <a:spcBef>
                          <a:spcPts val="0"/>
                        </a:spcBef>
                        <a:spcAft>
                          <a:spcPts val="0"/>
                        </a:spcAft>
                      </a:pPr>
                      <a:r>
                        <a:rPr lang="en-GB" sz="2600">
                          <a:effectLst/>
                        </a:rPr>
                        <a:t>Model evaluation using performance metrics</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extLst>
                  <a:ext uri="{0D108BD9-81ED-4DB2-BD59-A6C34878D82A}">
                    <a16:rowId xmlns:a16="http://schemas.microsoft.com/office/drawing/2014/main" val="1624896683"/>
                  </a:ext>
                </a:extLst>
              </a:tr>
              <a:tr h="598973">
                <a:tc>
                  <a:txBody>
                    <a:bodyPr/>
                    <a:lstStyle/>
                    <a:p>
                      <a:pPr marL="0" marR="0" algn="just">
                        <a:lnSpc>
                          <a:spcPct val="150000"/>
                        </a:lnSpc>
                        <a:spcBef>
                          <a:spcPts val="0"/>
                        </a:spcBef>
                        <a:spcAft>
                          <a:spcPts val="0"/>
                        </a:spcAft>
                      </a:pPr>
                      <a:r>
                        <a:rPr lang="en-GB" sz="2600">
                          <a:effectLst/>
                        </a:rPr>
                        <a:t>Weeks 8–9</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tc>
                  <a:txBody>
                    <a:bodyPr/>
                    <a:lstStyle/>
                    <a:p>
                      <a:pPr marL="0" marR="0" algn="just">
                        <a:lnSpc>
                          <a:spcPct val="150000"/>
                        </a:lnSpc>
                        <a:spcBef>
                          <a:spcPts val="0"/>
                        </a:spcBef>
                        <a:spcAft>
                          <a:spcPts val="0"/>
                        </a:spcAft>
                      </a:pPr>
                      <a:r>
                        <a:rPr lang="en-GB" sz="2600">
                          <a:effectLst/>
                        </a:rPr>
                        <a:t>Comparative analysis and dissertation writing</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extLst>
                  <a:ext uri="{0D108BD9-81ED-4DB2-BD59-A6C34878D82A}">
                    <a16:rowId xmlns:a16="http://schemas.microsoft.com/office/drawing/2014/main" val="1348912797"/>
                  </a:ext>
                </a:extLst>
              </a:tr>
              <a:tr h="598973">
                <a:tc>
                  <a:txBody>
                    <a:bodyPr/>
                    <a:lstStyle/>
                    <a:p>
                      <a:pPr marL="0" marR="0" algn="just">
                        <a:lnSpc>
                          <a:spcPct val="150000"/>
                        </a:lnSpc>
                        <a:spcBef>
                          <a:spcPts val="0"/>
                        </a:spcBef>
                        <a:spcAft>
                          <a:spcPts val="0"/>
                        </a:spcAft>
                      </a:pPr>
                      <a:r>
                        <a:rPr lang="en-GB" sz="2600">
                          <a:effectLst/>
                        </a:rPr>
                        <a:t>Week 10</a:t>
                      </a:r>
                      <a:endParaRPr lang="en-GB" sz="260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tc>
                  <a:txBody>
                    <a:bodyPr/>
                    <a:lstStyle/>
                    <a:p>
                      <a:pPr marL="0" marR="0" algn="just">
                        <a:lnSpc>
                          <a:spcPct val="150000"/>
                        </a:lnSpc>
                        <a:spcBef>
                          <a:spcPts val="0"/>
                        </a:spcBef>
                        <a:spcAft>
                          <a:spcPts val="0"/>
                        </a:spcAft>
                      </a:pPr>
                      <a:r>
                        <a:rPr lang="en-GB" sz="2600" dirty="0">
                          <a:effectLst/>
                        </a:rPr>
                        <a:t>Final review, refinement, and presentation preparation</a:t>
                      </a:r>
                      <a:endParaRPr lang="en-GB" sz="2600" dirty="0">
                        <a:effectLst/>
                        <a:latin typeface="Times New Roman" panose="02020603050405020304" pitchFamily="18" charset="0"/>
                        <a:ea typeface="Calibri" panose="020F0502020204030204" pitchFamily="34" charset="0"/>
                        <a:cs typeface="Mangal" panose="02040503050203030202" pitchFamily="18" charset="0"/>
                      </a:endParaRPr>
                    </a:p>
                  </a:txBody>
                  <a:tcPr marL="147860" marR="147860" marT="0" marB="0"/>
                </a:tc>
                <a:extLst>
                  <a:ext uri="{0D108BD9-81ED-4DB2-BD59-A6C34878D82A}">
                    <a16:rowId xmlns:a16="http://schemas.microsoft.com/office/drawing/2014/main" val="3211556178"/>
                  </a:ext>
                </a:extLst>
              </a:tr>
            </a:tbl>
          </a:graphicData>
        </a:graphic>
      </p:graphicFrame>
    </p:spTree>
    <p:extLst>
      <p:ext uri="{BB962C8B-B14F-4D97-AF65-F5344CB8AC3E}">
        <p14:creationId xmlns:p14="http://schemas.microsoft.com/office/powerpoint/2010/main" val="4190687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1A947-86A2-9A9B-8C60-D9A05B9205E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Expected Impact &amp; Limitations</a:t>
            </a:r>
          </a:p>
        </p:txBody>
      </p:sp>
      <p:graphicFrame>
        <p:nvGraphicFramePr>
          <p:cNvPr id="5" name="Content Placeholder 2">
            <a:extLst>
              <a:ext uri="{FF2B5EF4-FFF2-40B4-BE49-F238E27FC236}">
                <a16:creationId xmlns:a16="http://schemas.microsoft.com/office/drawing/2014/main" id="{F6A3A442-A96A-C7DD-4EBB-39C2CDD6FAC7}"/>
              </a:ext>
            </a:extLst>
          </p:cNvPr>
          <p:cNvGraphicFramePr>
            <a:graphicFrameLocks noGrp="1"/>
          </p:cNvGraphicFramePr>
          <p:nvPr>
            <p:ph idx="1"/>
            <p:extLst>
              <p:ext uri="{D42A27DB-BD31-4B8C-83A1-F6EECF244321}">
                <p14:modId xmlns:p14="http://schemas.microsoft.com/office/powerpoint/2010/main" val="381572886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131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1A947-86A2-9A9B-8C60-D9A05B9205E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References</a:t>
            </a:r>
          </a:p>
        </p:txBody>
      </p:sp>
      <p:graphicFrame>
        <p:nvGraphicFramePr>
          <p:cNvPr id="5" name="Content Placeholder 2">
            <a:extLst>
              <a:ext uri="{FF2B5EF4-FFF2-40B4-BE49-F238E27FC236}">
                <a16:creationId xmlns:a16="http://schemas.microsoft.com/office/drawing/2014/main" id="{AB8B3E3C-8487-4501-0D96-3A832A9B3DF0}"/>
              </a:ext>
            </a:extLst>
          </p:cNvPr>
          <p:cNvGraphicFramePr>
            <a:graphicFrameLocks noGrp="1"/>
          </p:cNvGraphicFramePr>
          <p:nvPr>
            <p:ph idx="1"/>
            <p:extLst>
              <p:ext uri="{D42A27DB-BD31-4B8C-83A1-F6EECF244321}">
                <p14:modId xmlns:p14="http://schemas.microsoft.com/office/powerpoint/2010/main" val="35858603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412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3200</Words>
  <Application>Microsoft Office PowerPoint</Application>
  <PresentationFormat>Widescreen</PresentationFormat>
  <Paragraphs>146</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A Comparative Study of Machine Learning Algorithms for Phishing Email Detection </vt:lpstr>
      <vt:lpstr>Introduction</vt:lpstr>
      <vt:lpstr>Research Background</vt:lpstr>
      <vt:lpstr>Current Research Trends</vt:lpstr>
      <vt:lpstr>Literature Review</vt:lpstr>
      <vt:lpstr>Research Gap</vt:lpstr>
      <vt:lpstr>Research Problem Statement</vt:lpstr>
      <vt:lpstr>Research Aim and Objectives</vt:lpstr>
      <vt:lpstr>Research Questions</vt:lpstr>
      <vt:lpstr>Research Methodology</vt:lpstr>
      <vt:lpstr>Data Collection &amp; Evaluation</vt:lpstr>
      <vt:lpstr>Project Plan (Timeline)</vt:lpstr>
      <vt:lpstr>Expected Impact &amp;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2026-02-28T04:19:13Z</dcterms:created>
  <dcterms:modified xsi:type="dcterms:W3CDTF">2026-02-28T04:19:17Z</dcterms:modified>
</cp:coreProperties>
</file>