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omments/comment1.xml" ContentType="application/vnd.openxmlformats-officedocument.presentationml.comment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omments/comment2.xml" ContentType="application/vnd.openxmlformats-officedocument.presentationml.comments+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2" r:id="rId5"/>
  </p:sldMasterIdLst>
  <p:notesMasterIdLst>
    <p:notesMasterId r:id="rId32"/>
  </p:notesMasterIdLst>
  <p:handoutMasterIdLst>
    <p:handoutMasterId r:id="rId33"/>
  </p:handoutMasterIdLst>
  <p:sldIdLst>
    <p:sldId id="258" r:id="rId6"/>
    <p:sldId id="291" r:id="rId7"/>
    <p:sldId id="257" r:id="rId8"/>
    <p:sldId id="336" r:id="rId9"/>
    <p:sldId id="337" r:id="rId10"/>
    <p:sldId id="338" r:id="rId11"/>
    <p:sldId id="344" r:id="rId12"/>
    <p:sldId id="283" r:id="rId13"/>
    <p:sldId id="259" r:id="rId14"/>
    <p:sldId id="267" r:id="rId15"/>
    <p:sldId id="343" r:id="rId16"/>
    <p:sldId id="333" r:id="rId17"/>
    <p:sldId id="273" r:id="rId18"/>
    <p:sldId id="327" r:id="rId19"/>
    <p:sldId id="334" r:id="rId20"/>
    <p:sldId id="335" r:id="rId21"/>
    <p:sldId id="284" r:id="rId22"/>
    <p:sldId id="278" r:id="rId23"/>
    <p:sldId id="339" r:id="rId24"/>
    <p:sldId id="340" r:id="rId25"/>
    <p:sldId id="341" r:id="rId26"/>
    <p:sldId id="328" r:id="rId27"/>
    <p:sldId id="342" r:id="rId28"/>
    <p:sldId id="345" r:id="rId29"/>
    <p:sldId id="346" r:id="rId30"/>
    <p:sldId id="302" r:id="rId31"/>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son, Sara" initials="MS" lastIdx="1" clrIdx="0">
    <p:extLst>
      <p:ext uri="{19B8F6BF-5375-455C-9EA6-DF929625EA0E}">
        <p15:presenceInfo xmlns:p15="http://schemas.microsoft.com/office/powerpoint/2012/main" userId="S::sara.mason@gwent.police.uk::e35f889d-0b60-47c8-aabe-80c481bd269a"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D2A67"/>
    <a:srgbClr val="0D2B67"/>
    <a:srgbClr val="E5214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10B953-BE6D-4368-A394-DDE2D137B758}" v="1" dt="2023-11-08T10:46:33.3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025"/>
    <p:restoredTop sz="63415" autoAdjust="0"/>
  </p:normalViewPr>
  <p:slideViewPr>
    <p:cSldViewPr snapToGrid="0" snapToObjects="1">
      <p:cViewPr varScale="1">
        <p:scale>
          <a:sx n="42" d="100"/>
          <a:sy n="42" d="100"/>
        </p:scale>
        <p:origin x="1868" y="36"/>
      </p:cViewPr>
      <p:guideLst/>
    </p:cSldViewPr>
  </p:slideViewPr>
  <p:notesTextViewPr>
    <p:cViewPr>
      <p:scale>
        <a:sx n="125" d="100"/>
        <a:sy n="125" d="100"/>
      </p:scale>
      <p:origin x="0" y="0"/>
    </p:cViewPr>
  </p:notesTextViewPr>
  <p:sorterViewPr>
    <p:cViewPr>
      <p:scale>
        <a:sx n="100" d="100"/>
        <a:sy n="100" d="100"/>
      </p:scale>
      <p:origin x="0" y="-475"/>
    </p:cViewPr>
  </p:sorterViewPr>
  <p:notesViewPr>
    <p:cSldViewPr snapToGrid="0" snapToObjects="1">
      <p:cViewPr varScale="1">
        <p:scale>
          <a:sx n="134" d="100"/>
          <a:sy n="134" d="100"/>
        </p:scale>
        <p:origin x="6112" y="19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commentAuthors" Target="commentAuthor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handoutMaster" Target="handoutMasters/handout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notesMaster" Target="notesMasters/notesMaster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son, Sara" userId="e35f889d-0b60-47c8-aabe-80c481bd269a" providerId="ADAL" clId="{5410B953-BE6D-4368-A394-DDE2D137B758}"/>
    <pc:docChg chg="delSld modSld">
      <pc:chgData name="Mason, Sara" userId="e35f889d-0b60-47c8-aabe-80c481bd269a" providerId="ADAL" clId="{5410B953-BE6D-4368-A394-DDE2D137B758}" dt="2023-11-08T10:46:43.246" v="2" actId="47"/>
      <pc:docMkLst>
        <pc:docMk/>
      </pc:docMkLst>
      <pc:sldChg chg="modSp del mod">
        <pc:chgData name="Mason, Sara" userId="e35f889d-0b60-47c8-aabe-80c481bd269a" providerId="ADAL" clId="{5410B953-BE6D-4368-A394-DDE2D137B758}" dt="2023-11-08T10:46:43.246" v="2" actId="47"/>
        <pc:sldMkLst>
          <pc:docMk/>
          <pc:sldMk cId="1722116326" sldId="256"/>
        </pc:sldMkLst>
        <pc:spChg chg="mod">
          <ac:chgData name="Mason, Sara" userId="e35f889d-0b60-47c8-aabe-80c481bd269a" providerId="ADAL" clId="{5410B953-BE6D-4368-A394-DDE2D137B758}" dt="2023-11-08T10:46:37.987" v="0" actId="21"/>
          <ac:spMkLst>
            <pc:docMk/>
            <pc:sldMk cId="1722116326" sldId="256"/>
            <ac:spMk id="2" creationId="{3079CBB3-D741-E544-A2EA-BB75F58A074A}"/>
          </ac:spMkLst>
        </pc:spChg>
      </pc:sldChg>
      <pc:sldChg chg="modSp mod">
        <pc:chgData name="Mason, Sara" userId="e35f889d-0b60-47c8-aabe-80c481bd269a" providerId="ADAL" clId="{5410B953-BE6D-4368-A394-DDE2D137B758}" dt="2023-11-08T10:46:41.230" v="1"/>
        <pc:sldMkLst>
          <pc:docMk/>
          <pc:sldMk cId="4044813725" sldId="258"/>
        </pc:sldMkLst>
        <pc:spChg chg="mod">
          <ac:chgData name="Mason, Sara" userId="e35f889d-0b60-47c8-aabe-80c481bd269a" providerId="ADAL" clId="{5410B953-BE6D-4368-A394-DDE2D137B758}" dt="2023-11-08T10:46:41.230" v="1"/>
          <ac:spMkLst>
            <pc:docMk/>
            <pc:sldMk cId="4044813725" sldId="258"/>
            <ac:spMk id="2" creationId="{3079CBB3-D741-E544-A2EA-BB75F58A074A}"/>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21-11-15T10:02:38.443" idx="1">
    <p:pos x="10" y="10"/>
    <p:text/>
    <p:extLst>
      <p:ext uri="{C676402C-5697-4E1C-873F-D02D1690AC5C}">
        <p15:threadingInfo xmlns:p15="http://schemas.microsoft.com/office/powerpoint/2012/main" timeZoneBias="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21-11-15T10:02:38.443" idx="1">
    <p:pos x="10" y="10"/>
    <p:text/>
    <p:extLst>
      <p:ext uri="{C676402C-5697-4E1C-873F-D02D1690AC5C}">
        <p15:threadingInfo xmlns:p15="http://schemas.microsoft.com/office/powerpoint/2012/main" timeZoneBias="0"/>
      </p:ext>
    </p:extLs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3BEEBD6-E767-A64E-967A-6B73CB1B50B7}"/>
              </a:ext>
            </a:extLst>
          </p:cNvPr>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F759A22C-BE02-774E-9513-05469B2929B4}"/>
              </a:ext>
            </a:extLst>
          </p:cNvPr>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882D339A-96F6-E041-920A-ADF0CA63CD2E}" type="datetimeFigureOut">
              <a:rPr lang="en-US" smtClean="0"/>
              <a:t>3/12/2024</a:t>
            </a:fld>
            <a:endParaRPr lang="en-US"/>
          </a:p>
        </p:txBody>
      </p:sp>
      <p:sp>
        <p:nvSpPr>
          <p:cNvPr id="4" name="Footer Placeholder 3">
            <a:extLst>
              <a:ext uri="{FF2B5EF4-FFF2-40B4-BE49-F238E27FC236}">
                <a16:creationId xmlns:a16="http://schemas.microsoft.com/office/drawing/2014/main" id="{B59C56D9-CAB5-064C-9D79-1C2A599E6859}"/>
              </a:ext>
            </a:extLst>
          </p:cNvPr>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27E90338-B1CF-8145-AE6D-75EF2ED3AC80}"/>
              </a:ext>
            </a:extLst>
          </p:cNvPr>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58DDB404-999C-8E45-9CC0-62A59EBAC2F1}" type="slidenum">
              <a:rPr lang="en-US" smtClean="0"/>
              <a:t>‹#›</a:t>
            </a:fld>
            <a:endParaRPr lang="en-US"/>
          </a:p>
        </p:txBody>
      </p:sp>
    </p:spTree>
    <p:extLst>
      <p:ext uri="{BB962C8B-B14F-4D97-AF65-F5344CB8AC3E}">
        <p14:creationId xmlns:p14="http://schemas.microsoft.com/office/powerpoint/2010/main" val="37268264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3F0E99C4-5654-BA4B-B82A-F5D7BE6E471C}" type="datetimeFigureOut">
              <a:rPr lang="en-US" smtClean="0"/>
              <a:t>3/12/2024</a:t>
            </a:fld>
            <a:endParaRPr lang="en-US"/>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BAB3717A-C6E4-1C46-B1FA-B9E4FCE2618A}" type="slidenum">
              <a:rPr lang="en-US" smtClean="0"/>
              <a:t>‹#›</a:t>
            </a:fld>
            <a:endParaRPr lang="en-US"/>
          </a:p>
        </p:txBody>
      </p:sp>
    </p:spTree>
    <p:extLst>
      <p:ext uri="{BB962C8B-B14F-4D97-AF65-F5344CB8AC3E}">
        <p14:creationId xmlns:p14="http://schemas.microsoft.com/office/powerpoint/2010/main" val="5518980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B3717A-C6E4-1C46-B1FA-B9E4FCE2618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201733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think about Stop and Search powers in general and as a CSO? What are your experiences?</a:t>
            </a:r>
          </a:p>
          <a:p>
            <a:endParaRPr lang="en-GB" dirty="0"/>
          </a:p>
          <a:p>
            <a:r>
              <a:rPr lang="en-GB" dirty="0"/>
              <a:t>Will people consent to be searched?  They have to consent and refusal is an offence.</a:t>
            </a:r>
          </a:p>
          <a:p>
            <a:endParaRPr lang="en-GB" dirty="0"/>
          </a:p>
          <a:p>
            <a:r>
              <a:rPr lang="en-GB" dirty="0"/>
              <a:t>Its intrusive, putting hands on people and in their personal space.</a:t>
            </a:r>
          </a:p>
          <a:p>
            <a:endParaRPr lang="en-GB" dirty="0"/>
          </a:p>
          <a:p>
            <a:r>
              <a:rPr lang="en-GB" dirty="0"/>
              <a:t>Stop and searching as a CSO is not something that is done regularly however you have the power to search for alcohol and tobacco therefore it must be done correctly.</a:t>
            </a:r>
          </a:p>
          <a:p>
            <a:endParaRPr lang="en-GB" dirty="0"/>
          </a:p>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2</a:t>
            </a:fld>
            <a:endParaRPr lang="en-US"/>
          </a:p>
        </p:txBody>
      </p:sp>
    </p:spTree>
    <p:extLst>
      <p:ext uri="{BB962C8B-B14F-4D97-AF65-F5344CB8AC3E}">
        <p14:creationId xmlns:p14="http://schemas.microsoft.com/office/powerpoint/2010/main" val="678625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The 1981 Brixton riots, and the subsequent Scarman report were key factors in the passage of the Act. The Police and Criminal Evidence Act 1984 was brought in following recommendations set out by the Royal Commission on Criminal Procedure. The purpose of the Police and Criminal Evidence Act 1984 was to unify police powers under one code of practice and to balance carefully the rights of the individual against the powers of the police</a:t>
            </a:r>
          </a:p>
          <a:p>
            <a:endParaRPr lang="en-GB" sz="1200" dirty="0"/>
          </a:p>
          <a:p>
            <a:r>
              <a:rPr lang="en-GB" sz="1200" dirty="0"/>
              <a:t>Brixton Riots: April 1981, Operation ‘swamp@ undertaken 5 days prior to tackle street crime. Plain clothes officers using ‘Sus’ laws. 943 stops in 4 days. Sus law allows any officer to arrest any person if suspect loitering with intent (Vagrancy Act 1824). Lots of tension with community, lots of distrust. It was the manner they strip searched black persons in the street drawing crowds. Friday 10th April Black man was seen running down street with an obvious stab wound to his back. Stopped by a team of plain clothes officers.. Controversy over what happened ..if helped or questioned, caused large group to gather. Over Saturday lot’s of rumours in Brixton that man had died that police didn’t help him. Mini cab stopped mid afternoon and riots erupted. Due to tensions and issues raised Lord SCARMAN was tasked with producing a report as to police </a:t>
            </a:r>
            <a:r>
              <a:rPr lang="en-GB" sz="1200" dirty="0" err="1"/>
              <a:t>actvivity</a:t>
            </a:r>
            <a:r>
              <a:rPr lang="en-GB" sz="1200" dirty="0"/>
              <a:t> and directly from this report PACE was developed and in turn the codes. </a:t>
            </a:r>
          </a:p>
          <a:p>
            <a:endParaRPr lang="en-GB" sz="1200" dirty="0"/>
          </a:p>
          <a:p>
            <a:r>
              <a:rPr lang="en-GB" sz="1200" dirty="0"/>
              <a:t>The Stephen Lawrence Inquiry Report 1999 made 70 recommendations, four of which relate directly to stops and searches</a:t>
            </a:r>
          </a:p>
          <a:p>
            <a:r>
              <a:rPr lang="en-GB" sz="1200" dirty="0"/>
              <a:t>Rec. 60: stop and search powers should remain</a:t>
            </a:r>
          </a:p>
          <a:p>
            <a:r>
              <a:rPr lang="en-GB" sz="1200" dirty="0"/>
              <a:t>Rec. 61: a record must be made of all stops and searches and a copy must be given to the person stopped</a:t>
            </a:r>
          </a:p>
          <a:p>
            <a:r>
              <a:rPr lang="en-GB" sz="1200" dirty="0"/>
              <a:t>Rec. 62: search records should be monitored and the information should be analysed and published</a:t>
            </a:r>
          </a:p>
          <a:p>
            <a:r>
              <a:rPr lang="en-GB" sz="1200" dirty="0"/>
              <a:t>Rec. 63: the Police Authorities have a duty to raise public awareness on stops and searches</a:t>
            </a:r>
          </a:p>
          <a:p>
            <a:endParaRPr lang="en-GB" sz="8000" dirty="0"/>
          </a:p>
        </p:txBody>
      </p:sp>
      <p:sp>
        <p:nvSpPr>
          <p:cNvPr id="4" name="Slide Number Placeholder 3"/>
          <p:cNvSpPr>
            <a:spLocks noGrp="1"/>
          </p:cNvSpPr>
          <p:nvPr>
            <p:ph type="sldNum" sz="quarter" idx="5"/>
          </p:nvPr>
        </p:nvSpPr>
        <p:spPr/>
        <p:txBody>
          <a:bodyPr/>
          <a:lstStyle/>
          <a:p>
            <a:fld id="{BAB3717A-C6E4-1C46-B1FA-B9E4FCE2618A}" type="slidenum">
              <a:rPr lang="en-US" smtClean="0"/>
              <a:t>3</a:t>
            </a:fld>
            <a:endParaRPr lang="en-US"/>
          </a:p>
        </p:txBody>
      </p:sp>
    </p:spTree>
    <p:extLst>
      <p:ext uri="{BB962C8B-B14F-4D97-AF65-F5344CB8AC3E}">
        <p14:creationId xmlns:p14="http://schemas.microsoft.com/office/powerpoint/2010/main" val="23088685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Links into Code of Ethics: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COURAGE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RESPECT AND EMPATHY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PUBLIC SERVICE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Doing the right things in the right way for the right reasons.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4</a:t>
            </a:fld>
            <a:endParaRPr lang="en-US"/>
          </a:p>
        </p:txBody>
      </p:sp>
    </p:spTree>
    <p:extLst>
      <p:ext uri="{BB962C8B-B14F-4D97-AF65-F5344CB8AC3E}">
        <p14:creationId xmlns:p14="http://schemas.microsoft.com/office/powerpoint/2010/main" val="12944273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Under the Equality Act 2010, section 149, when police officers are carrying out their functions, they also have a duty to have due regard to the need to eliminate unlawful discrimination, harassment and victimisation, to advance equality of opportunity between people who share a ‘relevant protected characteristic’ and people who do not share it, and to take steps to foster good relations between those persons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Links into Human Rights Act. - Right to Liberty and security </a:t>
            </a:r>
          </a:p>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5</a:t>
            </a:fld>
            <a:endParaRPr lang="en-US"/>
          </a:p>
        </p:txBody>
      </p:sp>
    </p:spTree>
    <p:extLst>
      <p:ext uri="{BB962C8B-B14F-4D97-AF65-F5344CB8AC3E}">
        <p14:creationId xmlns:p14="http://schemas.microsoft.com/office/powerpoint/2010/main" val="27945927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EXTENT of search - Can only search a pocket if something was seen or suspected to be in </a:t>
            </a:r>
            <a:r>
              <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that pocket</a:t>
            </a: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If small item like a drug, other pockets can be searched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MENTION: What would we do after arrest anyway? Other powers after arrest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-Search must be carried out at or near where  the police requirement was made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Use of force - Section 3 Criminal Law Act 1967 – use such force as is reasonably in </a:t>
            </a:r>
            <a:r>
              <a:rPr kumimoji="0" lang="en-GB" altLang="en-US" sz="1200" b="1" i="0" u="none" strike="noStrike" kern="1200" cap="none" spc="0" normalizeH="0" baseline="0" noProof="0" dirty="0" err="1">
                <a:ln>
                  <a:noFill/>
                </a:ln>
                <a:solidFill>
                  <a:prstClr val="black"/>
                </a:solidFill>
                <a:effectLst/>
                <a:uLnTx/>
                <a:uFillTx/>
                <a:latin typeface="Arial" panose="020B0604020202020204" pitchFamily="34" charset="0"/>
                <a:ea typeface="ＭＳ Ｐゴシック" panose="020B0600070205080204" pitchFamily="34" charset="-128"/>
                <a:cs typeface="+mn-cs"/>
              </a:rPr>
              <a:t>circs</a:t>
            </a:r>
            <a:r>
              <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 prevention of crime or affecting arrest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Section 117 P.A.C.E. 1984</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This has a significant impact on public confidence in the police. Every reasonable effort must be made to minimise the embarrassment that a person being searched may experience</a:t>
            </a:r>
          </a:p>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6</a:t>
            </a:fld>
            <a:endParaRPr lang="en-US"/>
          </a:p>
        </p:txBody>
      </p:sp>
    </p:spTree>
    <p:extLst>
      <p:ext uri="{BB962C8B-B14F-4D97-AF65-F5344CB8AC3E}">
        <p14:creationId xmlns:p14="http://schemas.microsoft.com/office/powerpoint/2010/main" val="32057069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extra care when searching young people or those with vulnerabilities.</a:t>
            </a:r>
          </a:p>
          <a:p>
            <a:endParaRPr lang="en-GB" dirty="0"/>
          </a:p>
          <a:p>
            <a:r>
              <a:rPr lang="en-GB" dirty="0"/>
              <a:t>Consideration of PPNs or early intervention with a view to prevent them coming into harm or following a life of crime.</a:t>
            </a:r>
          </a:p>
        </p:txBody>
      </p:sp>
      <p:sp>
        <p:nvSpPr>
          <p:cNvPr id="4" name="Slide Number Placeholder 3"/>
          <p:cNvSpPr>
            <a:spLocks noGrp="1"/>
          </p:cNvSpPr>
          <p:nvPr>
            <p:ph type="sldNum" sz="quarter" idx="5"/>
          </p:nvPr>
        </p:nvSpPr>
        <p:spPr/>
        <p:txBody>
          <a:bodyPr/>
          <a:lstStyle/>
          <a:p>
            <a:fld id="{BAB3717A-C6E4-1C46-B1FA-B9E4FCE2618A}" type="slidenum">
              <a:rPr lang="en-US" smtClean="0"/>
              <a:t>7</a:t>
            </a:fld>
            <a:endParaRPr lang="en-US"/>
          </a:p>
        </p:txBody>
      </p:sp>
    </p:spTree>
    <p:extLst>
      <p:ext uri="{BB962C8B-B14F-4D97-AF65-F5344CB8AC3E}">
        <p14:creationId xmlns:p14="http://schemas.microsoft.com/office/powerpoint/2010/main" val="31872540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The criteria for reasonable grounds to believe or suspect is the legal threshold for the exercise of almost all the powers available under PACE and other relevant legislation</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In law there are three levels of knowledge that an officer has to have before they can act in any given situation.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Know - How would you know something has happened? You see it yourself – there is no doubt it has taken place. You know that this person has committed damage.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Believe - What would make you believe that something has happened?  In this instance you are on patrol on a side street of the main shopping area.  You hear a smash of glass from around the corner. You turn the corner and see a man standing in front of a broken shop window. Inside the shop is a large brick.</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Suspect - What would make you suspect that something has happened?</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You hear a smash of glass from around the corner. You turn the corner and see a man running away. You see a broken shop window and inside the shop is a large brick. You walk along the street and find the man you saw running away hiding behind some bins.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Suspicion – An instinct, hunch or ‘gut-feeling’ can not amount to reasonable grounds to suspect for a search</a:t>
            </a:r>
          </a:p>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8</a:t>
            </a:fld>
            <a:endParaRPr lang="en-US"/>
          </a:p>
        </p:txBody>
      </p:sp>
    </p:spTree>
    <p:extLst>
      <p:ext uri="{BB962C8B-B14F-4D97-AF65-F5344CB8AC3E}">
        <p14:creationId xmlns:p14="http://schemas.microsoft.com/office/powerpoint/2010/main" val="20745683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good test of whether there is sufficient grounds is to ask yourself would an independent person come to the same conclusion as me if they looked at the facts?</a:t>
            </a:r>
          </a:p>
          <a:p>
            <a:endParaRPr lang="en-GB" dirty="0"/>
          </a:p>
          <a:p>
            <a:r>
              <a:rPr lang="en-GB" dirty="0"/>
              <a:t>Seen- What have you seen? Actions/behaviours</a:t>
            </a:r>
          </a:p>
          <a:p>
            <a:endParaRPr lang="en-GB" dirty="0"/>
          </a:p>
          <a:p>
            <a:r>
              <a:rPr lang="en-GB" dirty="0"/>
              <a:t>Heard – Conversations, glass breaking</a:t>
            </a:r>
          </a:p>
          <a:p>
            <a:endParaRPr lang="en-GB" dirty="0"/>
          </a:p>
          <a:p>
            <a:r>
              <a:rPr lang="en-GB" dirty="0"/>
              <a:t>Actions – Includes what you did, what they did etc</a:t>
            </a:r>
          </a:p>
          <a:p>
            <a:endParaRPr lang="en-GB" dirty="0"/>
          </a:p>
          <a:p>
            <a:r>
              <a:rPr lang="en-GB" dirty="0"/>
              <a:t>Conversations – What did you say to them and what did they say to you to affect your suspicion?</a:t>
            </a:r>
          </a:p>
          <a:p>
            <a:endParaRPr lang="en-GB" dirty="0"/>
          </a:p>
          <a:p>
            <a:r>
              <a:rPr lang="en-GB" dirty="0"/>
              <a:t>Knowledge – What is already known? Hot spot area, time, has the person been pointed out by a witness? Not just INTEL!</a:t>
            </a:r>
          </a:p>
          <a:p>
            <a:endParaRPr lang="en-GB" dirty="0"/>
          </a:p>
          <a:p>
            <a:r>
              <a:rPr lang="en-GB" dirty="0"/>
              <a:t>Smell – Any smell giving rise to the suspicion, e.g. alcohol or tobacco smells.</a:t>
            </a:r>
          </a:p>
        </p:txBody>
      </p:sp>
      <p:sp>
        <p:nvSpPr>
          <p:cNvPr id="4" name="Slide Number Placeholder 3"/>
          <p:cNvSpPr>
            <a:spLocks noGrp="1"/>
          </p:cNvSpPr>
          <p:nvPr>
            <p:ph type="sldNum" sz="quarter" idx="5"/>
          </p:nvPr>
        </p:nvSpPr>
        <p:spPr/>
        <p:txBody>
          <a:bodyPr/>
          <a:lstStyle/>
          <a:p>
            <a:fld id="{BAB3717A-C6E4-1C46-B1FA-B9E4FCE2618A}" type="slidenum">
              <a:rPr lang="en-US" smtClean="0"/>
              <a:t>9</a:t>
            </a:fld>
            <a:endParaRPr lang="en-US"/>
          </a:p>
        </p:txBody>
      </p:sp>
    </p:spTree>
    <p:extLst>
      <p:ext uri="{BB962C8B-B14F-4D97-AF65-F5344CB8AC3E}">
        <p14:creationId xmlns:p14="http://schemas.microsoft.com/office/powerpoint/2010/main" val="23757962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https://youtu.be/KCgIRGKAbfc – play video explaining unconscious bias. 3mins 30 secs.</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When it comes to understanding relationships between different groups – like the police and different communities – it is possible to apply the three dimensions.</a:t>
            </a:r>
          </a:p>
          <a:p>
            <a:pPr marL="685800" marR="0" lvl="1" indent="-228600" algn="l" defTabSz="914400" rtl="0" eaLnBrk="1" fontAlgn="base" latinLnBrk="0" hangingPunct="1">
              <a:lnSpc>
                <a:spcPct val="100000"/>
              </a:lnSpc>
              <a:spcBef>
                <a:spcPct val="30000"/>
              </a:spcBef>
              <a:spcAft>
                <a:spcPct val="0"/>
              </a:spcAft>
              <a:buClrTx/>
              <a:buSzTx/>
              <a:buFontTx/>
              <a:buAutoNum type="arabicPeriod"/>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Prejudice – bias in how we feel about other people</a:t>
            </a:r>
          </a:p>
          <a:p>
            <a:pPr marL="685800" marR="0" lvl="1" indent="-228600" algn="l" defTabSz="914400" rtl="0" eaLnBrk="1" fontAlgn="base" latinLnBrk="0" hangingPunct="1">
              <a:lnSpc>
                <a:spcPct val="100000"/>
              </a:lnSpc>
              <a:spcBef>
                <a:spcPct val="30000"/>
              </a:spcBef>
              <a:spcAft>
                <a:spcPct val="0"/>
              </a:spcAft>
              <a:buClrTx/>
              <a:buSzTx/>
              <a:buFontTx/>
              <a:buAutoNum type="arabicPeriod"/>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Discrimination – bias in how we act towards other people</a:t>
            </a:r>
          </a:p>
          <a:p>
            <a:pPr marL="685800" marR="0" lvl="1" indent="-228600" algn="l" defTabSz="914400" rtl="0" eaLnBrk="1" fontAlgn="base" latinLnBrk="0" hangingPunct="1">
              <a:lnSpc>
                <a:spcPct val="100000"/>
              </a:lnSpc>
              <a:spcBef>
                <a:spcPct val="30000"/>
              </a:spcBef>
              <a:spcAft>
                <a:spcPct val="0"/>
              </a:spcAft>
              <a:buClrTx/>
              <a:buSzTx/>
              <a:buFontTx/>
              <a:buAutoNum type="arabicPeriod"/>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Stereotyping – bias in how we think about other people</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Like feelings, actions and thoughts, prejudice, discrimination and stereotyping are separate but often related to one another</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Holding negative views about a particular group of people could affect the way you behave towards them, but not necessarily</a:t>
            </a:r>
          </a:p>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10</a:t>
            </a:fld>
            <a:endParaRPr lang="en-US"/>
          </a:p>
        </p:txBody>
      </p:sp>
    </p:spTree>
    <p:extLst>
      <p:ext uri="{BB962C8B-B14F-4D97-AF65-F5344CB8AC3E}">
        <p14:creationId xmlns:p14="http://schemas.microsoft.com/office/powerpoint/2010/main" val="7486876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scan our environment in order to identify clues (things or people) That could signal danger or disorder ‘Signalling’ these are numerous and ever-changing but are not meaningful.</a:t>
            </a:r>
          </a:p>
          <a:p>
            <a:endParaRPr lang="en-GB" dirty="0"/>
          </a:p>
          <a:p>
            <a:r>
              <a:rPr lang="en-GB" dirty="0"/>
              <a:t>THINK – WHAT ARE THE FACTS? What is in front of me, what is happening? What are my reasonable grounds?</a:t>
            </a:r>
          </a:p>
        </p:txBody>
      </p:sp>
      <p:sp>
        <p:nvSpPr>
          <p:cNvPr id="4" name="Slide Number Placeholder 3"/>
          <p:cNvSpPr>
            <a:spLocks noGrp="1"/>
          </p:cNvSpPr>
          <p:nvPr>
            <p:ph type="sldNum" sz="quarter" idx="5"/>
          </p:nvPr>
        </p:nvSpPr>
        <p:spPr/>
        <p:txBody>
          <a:bodyPr/>
          <a:lstStyle/>
          <a:p>
            <a:fld id="{BAB3717A-C6E4-1C46-B1FA-B9E4FCE2618A}" type="slidenum">
              <a:rPr lang="en-US" smtClean="0"/>
              <a:t>11</a:t>
            </a:fld>
            <a:endParaRPr lang="en-US"/>
          </a:p>
        </p:txBody>
      </p:sp>
    </p:spTree>
    <p:extLst>
      <p:ext uri="{BB962C8B-B14F-4D97-AF65-F5344CB8AC3E}">
        <p14:creationId xmlns:p14="http://schemas.microsoft.com/office/powerpoint/2010/main" val="40976814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AB3717A-C6E4-1C46-B1FA-B9E4FCE2618A}" type="slidenum">
              <a:rPr lang="en-US" smtClean="0"/>
              <a:t>12</a:t>
            </a:fld>
            <a:endParaRPr lang="en-US"/>
          </a:p>
        </p:txBody>
      </p:sp>
    </p:spTree>
    <p:extLst>
      <p:ext uri="{BB962C8B-B14F-4D97-AF65-F5344CB8AC3E}">
        <p14:creationId xmlns:p14="http://schemas.microsoft.com/office/powerpoint/2010/main" val="32862964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(Understanding the role of CSO 7.7.2) </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Trainer to explain the statutory responsibilities where police need to provide an explanation to an individual prior to applying PCSO powers (e.g. reasons for requesting a person to remain with them)</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Remember that you MUST give a copy of the search record at the time, as per Lawrence enquiry  recommendations.  Can be obtained within next 3 months</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Before any search of a detained person the officer must take reasonable steps, if not in uniform (see paragraph 3.9), to show their warrant card to the person to be searched or in charge of the vehicle to be searched and whether or not in uniform, to give that person the following information:</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(a) that they are being detained for the purposes of a search</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Before any search of a detained person takes place the officer </a:t>
            </a:r>
            <a:r>
              <a:rPr kumimoji="0" lang="en-US" altLang="en-US" sz="1100" b="1"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must</a:t>
            </a:r>
            <a:r>
              <a:rPr kumimoji="0" lang="en-US" altLang="en-US" sz="11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 communicate and give a </a:t>
            </a:r>
            <a:r>
              <a:rPr kumimoji="0" lang="en-US" altLang="en-US" sz="1100" b="1"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clear explanation </a:t>
            </a:r>
            <a:r>
              <a:rPr kumimoji="0" lang="en-US" altLang="en-US" sz="11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of this information </a:t>
            </a:r>
            <a:r>
              <a:rPr kumimoji="0" lang="en-US" altLang="en-US" sz="1100" b="1"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prior</a:t>
            </a:r>
            <a:r>
              <a:rPr kumimoji="0" lang="en-US" altLang="en-US" sz="11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 to the search taking place, thus ensuring that the person understands what is happening and why</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2060"/>
                </a:solidFill>
                <a:effectLst/>
                <a:uLnTx/>
                <a:uFillTx/>
                <a:latin typeface="Arial" panose="020B0604020202020204" pitchFamily="34" charset="0"/>
                <a:ea typeface="ＭＳ Ｐゴシック" panose="020B0600070205080204" pitchFamily="34" charset="-128"/>
                <a:cs typeface="+mn-cs"/>
              </a:rPr>
              <a:t>Grounds - </a:t>
            </a:r>
            <a:r>
              <a:rPr kumimoji="0" lang="en-GB" altLang="en-US" sz="1100" b="0" i="0" u="none" strike="noStrike" kern="1200" cap="none" spc="0" normalizeH="0" baseline="0" noProof="0" dirty="0">
                <a:ln>
                  <a:noFill/>
                </a:ln>
                <a:solidFill>
                  <a:srgbClr val="002060"/>
                </a:solidFill>
                <a:effectLst/>
                <a:uLnTx/>
                <a:uFillTx/>
                <a:latin typeface="Arial" panose="020B0604020202020204" pitchFamily="34" charset="0"/>
                <a:ea typeface="ＭＳ Ｐゴシック" panose="020B0600070205080204" pitchFamily="34" charset="-128"/>
                <a:cs typeface="+mn-cs"/>
              </a:rPr>
              <a:t>An explanation of the grounds for the search</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2060"/>
                </a:solidFill>
                <a:effectLst/>
                <a:uLnTx/>
                <a:uFillTx/>
                <a:latin typeface="Arial" panose="020B0604020202020204" pitchFamily="34" charset="0"/>
                <a:ea typeface="ＭＳ Ｐゴシック" panose="020B0600070205080204" pitchFamily="34" charset="-128"/>
                <a:cs typeface="+mn-cs"/>
              </a:rPr>
              <a:t>Object</a:t>
            </a:r>
            <a:r>
              <a:rPr kumimoji="0" lang="en-GB" altLang="en-US" sz="1100" b="0" i="0" u="none" strike="noStrike" kern="1200" cap="none" spc="0" normalizeH="0" baseline="0" noProof="0" dirty="0">
                <a:ln>
                  <a:noFill/>
                </a:ln>
                <a:solidFill>
                  <a:srgbClr val="002060"/>
                </a:solidFill>
                <a:effectLst/>
                <a:uLnTx/>
                <a:uFillTx/>
                <a:latin typeface="Arial" panose="020B0604020202020204" pitchFamily="34" charset="0"/>
                <a:ea typeface="ＭＳ Ｐゴシック" panose="020B0600070205080204" pitchFamily="34" charset="-128"/>
                <a:cs typeface="+mn-cs"/>
              </a:rPr>
              <a:t> - An explanation of what the Officer is looking for</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2060"/>
                </a:solidFill>
                <a:effectLst/>
                <a:uLnTx/>
                <a:uFillTx/>
                <a:latin typeface="Arial" panose="020B0604020202020204" pitchFamily="34" charset="0"/>
                <a:ea typeface="ＭＳ Ｐゴシック" panose="020B0600070205080204" pitchFamily="34" charset="-128"/>
                <a:cs typeface="+mn-cs"/>
              </a:rPr>
              <a:t>Warrant Card</a:t>
            </a:r>
            <a:r>
              <a:rPr kumimoji="0" lang="en-GB" altLang="en-US" sz="1100" b="0" i="0" u="none" strike="noStrike" kern="1200" cap="none" spc="0" normalizeH="0" baseline="0" noProof="0" dirty="0">
                <a:ln>
                  <a:noFill/>
                </a:ln>
                <a:solidFill>
                  <a:srgbClr val="002060"/>
                </a:solidFill>
                <a:effectLst/>
                <a:uLnTx/>
                <a:uFillTx/>
                <a:latin typeface="Arial" panose="020B0604020202020204" pitchFamily="34" charset="0"/>
                <a:ea typeface="ＭＳ Ｐゴシック" panose="020B0600070205080204" pitchFamily="34" charset="-128"/>
                <a:cs typeface="+mn-cs"/>
              </a:rPr>
              <a:t>	- Plain clothed officers, must show their warrant card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2060"/>
                </a:solidFill>
                <a:effectLst/>
                <a:uLnTx/>
                <a:uFillTx/>
                <a:latin typeface="Arial" panose="020B0604020202020204" pitchFamily="34" charset="0"/>
                <a:ea typeface="ＭＳ Ｐゴシック" panose="020B0600070205080204" pitchFamily="34" charset="-128"/>
                <a:cs typeface="+mn-cs"/>
              </a:rPr>
              <a:t>Identity - </a:t>
            </a:r>
            <a:r>
              <a:rPr kumimoji="0" lang="en-GB" altLang="en-US" sz="1100" b="0" i="0" u="none" strike="noStrike" kern="1200" cap="none" spc="0" normalizeH="0" baseline="0" noProof="0" dirty="0">
                <a:ln>
                  <a:noFill/>
                </a:ln>
                <a:solidFill>
                  <a:srgbClr val="002060"/>
                </a:solidFill>
                <a:effectLst/>
                <a:uLnTx/>
                <a:uFillTx/>
                <a:latin typeface="Arial" panose="020B0604020202020204" pitchFamily="34" charset="0"/>
                <a:ea typeface="ＭＳ Ｐゴシック" panose="020B0600070205080204" pitchFamily="34" charset="-128"/>
                <a:cs typeface="+mn-cs"/>
              </a:rPr>
              <a:t>The Officers name and collar number</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2060"/>
                </a:solidFill>
                <a:effectLst/>
                <a:uLnTx/>
                <a:uFillTx/>
                <a:latin typeface="Arial" panose="020B0604020202020204" pitchFamily="34" charset="0"/>
                <a:ea typeface="ＭＳ Ｐゴシック" panose="020B0600070205080204" pitchFamily="34" charset="-128"/>
                <a:cs typeface="+mn-cs"/>
              </a:rPr>
              <a:t>Station</a:t>
            </a:r>
            <a:r>
              <a:rPr kumimoji="0" lang="en-GB" altLang="en-US" sz="1100" b="0" i="0" u="none" strike="noStrike" kern="1200" cap="none" spc="0" normalizeH="0" baseline="0" noProof="0" dirty="0">
                <a:ln>
                  <a:noFill/>
                </a:ln>
                <a:solidFill>
                  <a:srgbClr val="002060"/>
                </a:solidFill>
                <a:effectLst/>
                <a:uLnTx/>
                <a:uFillTx/>
                <a:latin typeface="Arial" panose="020B0604020202020204" pitchFamily="34" charset="0"/>
                <a:ea typeface="ＭＳ Ｐゴシック" panose="020B0600070205080204" pitchFamily="34" charset="-128"/>
                <a:cs typeface="+mn-cs"/>
              </a:rPr>
              <a:t> - The station to which they are attached</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2060"/>
                </a:solidFill>
                <a:effectLst/>
                <a:uLnTx/>
                <a:uFillTx/>
                <a:latin typeface="Arial" panose="020B0604020202020204" pitchFamily="34" charset="0"/>
                <a:ea typeface="ＭＳ Ｐゴシック" panose="020B0600070205080204" pitchFamily="34" charset="-128"/>
                <a:cs typeface="+mn-cs"/>
              </a:rPr>
              <a:t>Entitlement</a:t>
            </a:r>
            <a:r>
              <a:rPr kumimoji="0" lang="en-GB" altLang="en-US" sz="1100" b="0" i="0" u="none" strike="noStrike" kern="1200" cap="none" spc="0" normalizeH="0" baseline="0" noProof="0" dirty="0">
                <a:ln>
                  <a:noFill/>
                </a:ln>
                <a:solidFill>
                  <a:srgbClr val="002060"/>
                </a:solidFill>
                <a:effectLst/>
                <a:uLnTx/>
                <a:uFillTx/>
                <a:latin typeface="Arial" panose="020B0604020202020204" pitchFamily="34" charset="0"/>
                <a:ea typeface="ＭＳ Ｐゴシック" panose="020B0600070205080204" pitchFamily="34" charset="-128"/>
                <a:cs typeface="+mn-cs"/>
              </a:rPr>
              <a:t> - Entitlement to a copy of the search record</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2060"/>
                </a:solidFill>
                <a:effectLst/>
                <a:uLnTx/>
                <a:uFillTx/>
                <a:latin typeface="Arial" panose="020B0604020202020204" pitchFamily="34" charset="0"/>
                <a:ea typeface="ＭＳ Ｐゴシック" panose="020B0600070205080204" pitchFamily="34" charset="-128"/>
                <a:cs typeface="+mn-cs"/>
              </a:rPr>
              <a:t>Legal Power</a:t>
            </a:r>
            <a:r>
              <a:rPr kumimoji="0" lang="en-GB" altLang="en-US" sz="1100" b="0" i="0" u="none" strike="noStrike" kern="1200" cap="none" spc="0" normalizeH="0" baseline="0" noProof="0" dirty="0">
                <a:ln>
                  <a:noFill/>
                </a:ln>
                <a:solidFill>
                  <a:srgbClr val="002060"/>
                </a:solidFill>
                <a:effectLst/>
                <a:uLnTx/>
                <a:uFillTx/>
                <a:latin typeface="Arial" panose="020B0604020202020204" pitchFamily="34" charset="0"/>
                <a:ea typeface="ＭＳ Ｐゴシック" panose="020B0600070205080204" pitchFamily="34" charset="-128"/>
                <a:cs typeface="+mn-cs"/>
              </a:rPr>
              <a:t> - An explanation of the legal power being exercised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2060"/>
                </a:solidFill>
                <a:effectLst/>
                <a:uLnTx/>
                <a:uFillTx/>
                <a:latin typeface="Arial" panose="020B0604020202020204" pitchFamily="34" charset="0"/>
                <a:ea typeface="ＭＳ Ｐゴシック" panose="020B0600070205080204" pitchFamily="34" charset="-128"/>
                <a:cs typeface="+mn-cs"/>
              </a:rPr>
              <a:t>Your Detained</a:t>
            </a:r>
            <a:r>
              <a:rPr kumimoji="0" lang="en-GB" altLang="en-US" sz="1100" b="0" i="0" u="none" strike="noStrike" kern="1200" cap="none" spc="0" normalizeH="0" baseline="0" noProof="0" dirty="0">
                <a:ln>
                  <a:noFill/>
                </a:ln>
                <a:solidFill>
                  <a:srgbClr val="002060"/>
                </a:solidFill>
                <a:effectLst/>
                <a:uLnTx/>
                <a:uFillTx/>
                <a:latin typeface="Arial" panose="020B0604020202020204" pitchFamily="34" charset="0"/>
                <a:ea typeface="ＭＳ Ｐゴシック" panose="020B0600070205080204" pitchFamily="34" charset="-128"/>
                <a:cs typeface="+mn-cs"/>
              </a:rPr>
              <a:t> - An instruction that they are detained for the search</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1"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This is a requirement of the Codes of Practice </a:t>
            </a:r>
            <a:r>
              <a:rPr kumimoji="0" lang="en-US" altLang="en-US" sz="11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and if officers do not provide this information then they run the risk of being subject of misconduct proceedings and having evidence excluded – in this age of audio and video recording the police could easily lose evidence under S78 Pace (</a:t>
            </a:r>
            <a:r>
              <a:rPr kumimoji="0" lang="en-GB" altLang="en-US" sz="11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grounds on which a court can exclude any evidence that has been unfairly obtained)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When conducting the search in this manner, it is opportunity to ask the subject some further questions, this can assist in identifying any vulnerabilities of the subject – such as age, medical issues, are they part of a gang, peer pressure)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Depending on the information that is gained from the subject will differ to the responses given by the officer.</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The officers must remember the duty of care to the individual.</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ASK - What if they refuse details? Can you detain?  </a:t>
            </a: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NO! They must have committed a relevant offence and refused details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13</a:t>
            </a:fld>
            <a:endParaRPr lang="en-US"/>
          </a:p>
        </p:txBody>
      </p:sp>
    </p:spTree>
    <p:extLst>
      <p:ext uri="{BB962C8B-B14F-4D97-AF65-F5344CB8AC3E}">
        <p14:creationId xmlns:p14="http://schemas.microsoft.com/office/powerpoint/2010/main" val="1331940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CSOs will always complete a stop and search in PUBLIC! </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FOR POLICE OFFICERS</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Has to be officer of SAME sex to do search out of public view</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(although detained person can request a person of opposite sex observes)</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AN ALLEY WAY, SHOP DOORWAY IS NOT GOOD ENOUGH</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BACK OF A POLICE VAN OR SIMILAR – can be taken to a private place to so this search</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A persons hair can be searched in public</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Searches involving exposure of intimate parts of the body must not be conducted as a routine extension of a less thorough search, simply because nothing is found in the course of the initial search. Searches involving exposure of intimate parts of the body may be carried out only at a nearby police station or other nearby location which is out of public view (but not a police vehicle). These searches must be conducted in accordance with paragraph 11 of Annex A to Code C except that an intimate search mentioned in paragraph 11(f) of Annex A to Code C may not be authorised or carried out under any stop and search powers. The other provisions of Code C do not apply to the conduct a</a:t>
            </a:r>
          </a:p>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14</a:t>
            </a:fld>
            <a:endParaRPr lang="en-US"/>
          </a:p>
        </p:txBody>
      </p:sp>
    </p:spTree>
    <p:extLst>
      <p:ext uri="{BB962C8B-B14F-4D97-AF65-F5344CB8AC3E}">
        <p14:creationId xmlns:p14="http://schemas.microsoft.com/office/powerpoint/2010/main" val="4377197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Section 38 PRA 2002 is the section of law that the Chief Constable designates Powers to CSO’s.</a:t>
            </a:r>
          </a:p>
        </p:txBody>
      </p:sp>
      <p:sp>
        <p:nvSpPr>
          <p:cNvPr id="4" name="Slide Number Placeholder 3"/>
          <p:cNvSpPr>
            <a:spLocks noGrp="1"/>
          </p:cNvSpPr>
          <p:nvPr>
            <p:ph type="sldNum" sz="quarter" idx="5"/>
          </p:nvPr>
        </p:nvSpPr>
        <p:spPr/>
        <p:txBody>
          <a:bodyPr/>
          <a:lstStyle/>
          <a:p>
            <a:fld id="{BAB3717A-C6E4-1C46-B1FA-B9E4FCE2618A}" type="slidenum">
              <a:rPr lang="en-US" smtClean="0"/>
              <a:t>15</a:t>
            </a:fld>
            <a:endParaRPr lang="en-US"/>
          </a:p>
        </p:txBody>
      </p:sp>
    </p:spTree>
    <p:extLst>
      <p:ext uri="{BB962C8B-B14F-4D97-AF65-F5344CB8AC3E}">
        <p14:creationId xmlns:p14="http://schemas.microsoft.com/office/powerpoint/2010/main" val="11377478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AB3717A-C6E4-1C46-B1FA-B9E4FCE2618A}" type="slidenum">
              <a:rPr lang="en-US" smtClean="0"/>
              <a:t>16</a:t>
            </a:fld>
            <a:endParaRPr lang="en-US"/>
          </a:p>
        </p:txBody>
      </p:sp>
    </p:spTree>
    <p:extLst>
      <p:ext uri="{BB962C8B-B14F-4D97-AF65-F5344CB8AC3E}">
        <p14:creationId xmlns:p14="http://schemas.microsoft.com/office/powerpoint/2010/main" val="16805866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Trainer to discuss the implications of a compliant detainee, who becomes non-compliant when search suggested or undertaken.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A CSO must comply with a Police Officer’s instructions on what to do with the item.</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The powers of detention will follow in a few moments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ALWAYS ACTIVATE BWV WHEN CONDUCTING A SEARCH!!</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B3717A-C6E4-1C46-B1FA-B9E4FCE2618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801179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Important note- </a:t>
            </a:r>
            <a:r>
              <a:rPr kumimoji="0" lang="en-GB" altLang="en-US" sz="110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The</a:t>
            </a:r>
            <a:r>
              <a:rPr kumimoji="0" lang="en-GB" altLang="en-US" sz="1100" b="0" i="1" u="none" strike="noStrike" kern="1200" cap="none" spc="0" normalizeH="0" baseline="0" noProof="0" dirty="0">
                <a:ln>
                  <a:noFill/>
                </a:ln>
                <a:solidFill>
                  <a:srgbClr val="040820"/>
                </a:solidFill>
                <a:effectLst/>
                <a:uLnTx/>
                <a:uFillTx/>
                <a:latin typeface="Arial" panose="020B0604020202020204" pitchFamily="34" charset="0"/>
                <a:ea typeface="+mn-ea"/>
                <a:cs typeface="+mn-cs"/>
              </a:rPr>
              <a:t> Terrorism Act 2000 (Remedial) Order 2011 revokes sections 44-47 of TACT 2000 and substitutes those sections with </a:t>
            </a:r>
            <a:r>
              <a:rPr kumimoji="0" lang="en-GB" altLang="en-US" sz="1100" b="0" i="1" u="sng" strike="noStrike" kern="1200" cap="none" spc="0" normalizeH="0" baseline="0" noProof="0" dirty="0">
                <a:ln>
                  <a:noFill/>
                </a:ln>
                <a:solidFill>
                  <a:srgbClr val="040820"/>
                </a:solidFill>
                <a:effectLst/>
                <a:uLnTx/>
                <a:uFillTx/>
                <a:latin typeface="Arial" panose="020B0604020202020204" pitchFamily="34" charset="0"/>
                <a:ea typeface="+mn-ea"/>
                <a:cs typeface="+mn-cs"/>
              </a:rPr>
              <a:t>s47B</a:t>
            </a:r>
            <a:r>
              <a:rPr kumimoji="0" lang="en-GB" altLang="en-US" sz="1100" b="0" i="1" u="none" strike="noStrike" kern="1200" cap="none" spc="0" normalizeH="0" baseline="0" noProof="0" dirty="0">
                <a:ln>
                  <a:noFill/>
                </a:ln>
                <a:solidFill>
                  <a:srgbClr val="040820"/>
                </a:solidFill>
                <a:effectLst/>
                <a:uLnTx/>
                <a:uFillTx/>
                <a:latin typeface="Arial" panose="020B0604020202020204" pitchFamily="34" charset="0"/>
                <a:ea typeface="+mn-ea"/>
                <a:cs typeface="+mn-cs"/>
              </a:rPr>
              <a:t> and </a:t>
            </a:r>
            <a:r>
              <a:rPr kumimoji="0" lang="en-GB" altLang="en-US" sz="1100" b="0" i="1" u="sng" strike="noStrike" kern="1200" cap="none" spc="0" normalizeH="0" baseline="0" noProof="0" dirty="0" err="1">
                <a:ln>
                  <a:noFill/>
                </a:ln>
                <a:solidFill>
                  <a:srgbClr val="040820"/>
                </a:solidFill>
                <a:effectLst/>
                <a:uLnTx/>
                <a:uFillTx/>
                <a:latin typeface="Arial" panose="020B0604020202020204" pitchFamily="34" charset="0"/>
                <a:ea typeface="+mn-ea"/>
                <a:cs typeface="+mn-cs"/>
              </a:rPr>
              <a:t>Sch</a:t>
            </a:r>
            <a:r>
              <a:rPr kumimoji="0" lang="en-GB" altLang="en-US" sz="1100" b="0" i="1" u="sng" strike="noStrike" kern="1200" cap="none" spc="0" normalizeH="0" baseline="0" noProof="0" dirty="0">
                <a:ln>
                  <a:noFill/>
                </a:ln>
                <a:solidFill>
                  <a:srgbClr val="040820"/>
                </a:solidFill>
                <a:effectLst/>
                <a:uLnTx/>
                <a:uFillTx/>
                <a:latin typeface="Arial" panose="020B0604020202020204" pitchFamily="34" charset="0"/>
                <a:ea typeface="+mn-ea"/>
                <a:cs typeface="+mn-cs"/>
              </a:rPr>
              <a:t> 6A</a:t>
            </a:r>
            <a:r>
              <a:rPr kumimoji="0" lang="en-GB" altLang="en-US" sz="1100" b="0" i="1" u="none" strike="noStrike" kern="1200" cap="none" spc="0" normalizeH="0" baseline="0" noProof="0" dirty="0">
                <a:ln>
                  <a:noFill/>
                </a:ln>
                <a:solidFill>
                  <a:srgbClr val="040820"/>
                </a:solidFill>
                <a:effectLst/>
                <a:uLnTx/>
                <a:uFillTx/>
                <a:latin typeface="Arial" panose="020B0604020202020204" pitchFamily="34" charset="0"/>
                <a:ea typeface="+mn-ea"/>
                <a:cs typeface="+mn-cs"/>
              </a:rPr>
              <a:t>. This is a remedial order which was made because of the case of </a:t>
            </a:r>
            <a:r>
              <a:rPr kumimoji="0" lang="en-GB" altLang="en-US" sz="1100" b="0" i="1" u="none" strike="noStrike" kern="1200" cap="none" spc="0" normalizeH="0" baseline="0" noProof="0" dirty="0" err="1">
                <a:ln>
                  <a:noFill/>
                </a:ln>
                <a:solidFill>
                  <a:srgbClr val="040820"/>
                </a:solidFill>
                <a:effectLst/>
                <a:uLnTx/>
                <a:uFillTx/>
                <a:latin typeface="Arial" panose="020B0604020202020204" pitchFamily="34" charset="0"/>
                <a:ea typeface="+mn-ea"/>
                <a:cs typeface="+mn-cs"/>
              </a:rPr>
              <a:t>Gillan</a:t>
            </a:r>
            <a:r>
              <a:rPr kumimoji="0" lang="en-GB" altLang="en-US" sz="1100" b="0" i="1" u="none" strike="noStrike" kern="1200" cap="none" spc="0" normalizeH="0" baseline="0" noProof="0" dirty="0">
                <a:ln>
                  <a:noFill/>
                </a:ln>
                <a:solidFill>
                  <a:srgbClr val="040820"/>
                </a:solidFill>
                <a:effectLst/>
                <a:uLnTx/>
                <a:uFillTx/>
                <a:latin typeface="Arial" panose="020B0604020202020204" pitchFamily="34" charset="0"/>
                <a:ea typeface="+mn-ea"/>
                <a:cs typeface="+mn-cs"/>
              </a:rPr>
              <a:t> and Quinton v the United Kingdom where it was found that certain sections of the Terrorism Act 2000 are incompatible with the ECHR. It was made under the urgency procedure contained in the Human Rights Act 1998. Therefore it has not been approved by resolution of each House of Parliament which means that the amendments and repeals within the order are classed as 'non-textual' but are to be read as if they have been made. They cannot yet be made to the actual legislation as they have not been approved by both houses, this is expected to happen in due course.</a:t>
            </a:r>
            <a:endParaRPr kumimoji="0" lang="en-GB" altLang="en-US" sz="1100" b="0" i="0" u="none" strike="noStrike" kern="1200" cap="none" spc="0" normalizeH="0" baseline="0" noProof="0" dirty="0">
              <a:ln>
                <a:noFill/>
              </a:ln>
              <a:solidFill>
                <a:srgbClr val="040820"/>
              </a:solidFill>
              <a:effectLst/>
              <a:uLnTx/>
              <a:uFillTx/>
              <a:latin typeface="Arial" panose="020B0604020202020204" pitchFamily="34" charset="0"/>
              <a:ea typeface="+mn-ea"/>
              <a:cs typeface="+mn-cs"/>
            </a:endParaRPr>
          </a:p>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18</a:t>
            </a:fld>
            <a:endParaRPr lang="en-US"/>
          </a:p>
        </p:txBody>
      </p:sp>
    </p:spTree>
    <p:extLst>
      <p:ext uri="{BB962C8B-B14F-4D97-AF65-F5344CB8AC3E}">
        <p14:creationId xmlns:p14="http://schemas.microsoft.com/office/powerpoint/2010/main" val="11508379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AB3717A-C6E4-1C46-B1FA-B9E4FCE2618A}" type="slidenum">
              <a:rPr lang="en-US" smtClean="0"/>
              <a:t>19</a:t>
            </a:fld>
            <a:endParaRPr lang="en-US"/>
          </a:p>
        </p:txBody>
      </p:sp>
    </p:spTree>
    <p:extLst>
      <p:ext uri="{BB962C8B-B14F-4D97-AF65-F5344CB8AC3E}">
        <p14:creationId xmlns:p14="http://schemas.microsoft.com/office/powerpoint/2010/main" val="22766295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AB3717A-C6E4-1C46-B1FA-B9E4FCE2618A}" type="slidenum">
              <a:rPr lang="en-US" smtClean="0"/>
              <a:t>20</a:t>
            </a:fld>
            <a:endParaRPr lang="en-US"/>
          </a:p>
        </p:txBody>
      </p:sp>
    </p:spTree>
    <p:extLst>
      <p:ext uri="{BB962C8B-B14F-4D97-AF65-F5344CB8AC3E}">
        <p14:creationId xmlns:p14="http://schemas.microsoft.com/office/powerpoint/2010/main" val="28740787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AB3717A-C6E4-1C46-B1FA-B9E4FCE2618A}" type="slidenum">
              <a:rPr lang="en-US" smtClean="0"/>
              <a:t>21</a:t>
            </a:fld>
            <a:endParaRPr lang="en-US"/>
          </a:p>
        </p:txBody>
      </p:sp>
    </p:spTree>
    <p:extLst>
      <p:ext uri="{BB962C8B-B14F-4D97-AF65-F5344CB8AC3E}">
        <p14:creationId xmlns:p14="http://schemas.microsoft.com/office/powerpoint/2010/main" val="353146230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Play video. 3 minutes 42 secs.</a:t>
            </a:r>
          </a:p>
          <a:p>
            <a:endParaRPr lang="en-GB" dirty="0"/>
          </a:p>
          <a:p>
            <a:r>
              <a:rPr lang="en-GB" dirty="0"/>
              <a:t>Also show body cam footage of a stop and search.</a:t>
            </a:r>
          </a:p>
          <a:p>
            <a:endParaRPr lang="en-GB" dirty="0"/>
          </a:p>
          <a:p>
            <a:r>
              <a:rPr lang="en-GB" dirty="0"/>
              <a:t>https://youtu.be/ow2Rl170gpo</a:t>
            </a:r>
          </a:p>
        </p:txBody>
      </p:sp>
      <p:sp>
        <p:nvSpPr>
          <p:cNvPr id="4" name="Slide Number Placeholder 3"/>
          <p:cNvSpPr>
            <a:spLocks noGrp="1"/>
          </p:cNvSpPr>
          <p:nvPr>
            <p:ph type="sldNum" sz="quarter" idx="5"/>
          </p:nvPr>
        </p:nvSpPr>
        <p:spPr/>
        <p:txBody>
          <a:bodyPr/>
          <a:lstStyle/>
          <a:p>
            <a:fld id="{BAB3717A-C6E4-1C46-B1FA-B9E4FCE2618A}" type="slidenum">
              <a:rPr lang="en-US" smtClean="0"/>
              <a:t>22</a:t>
            </a:fld>
            <a:endParaRPr lang="en-US"/>
          </a:p>
        </p:txBody>
      </p:sp>
    </p:spTree>
    <p:extLst>
      <p:ext uri="{BB962C8B-B14F-4D97-AF65-F5344CB8AC3E}">
        <p14:creationId xmlns:p14="http://schemas.microsoft.com/office/powerpoint/2010/main" val="232489440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Play video 6mins 35secs.</a:t>
            </a:r>
          </a:p>
          <a:p>
            <a:endParaRPr lang="en-GB" dirty="0"/>
          </a:p>
          <a:p>
            <a:r>
              <a:rPr lang="en-GB" dirty="0"/>
              <a:t>Cambridgeshire PC searching males in public.  He engages well with them, has patience and explains the process and grounds several times.</a:t>
            </a:r>
          </a:p>
          <a:p>
            <a:endParaRPr lang="en-GB" dirty="0"/>
          </a:p>
          <a:p>
            <a:r>
              <a:rPr lang="en-GB" dirty="0"/>
              <a:t>He explains the grounds, object of search, legal power/ you are detained.</a:t>
            </a:r>
          </a:p>
          <a:p>
            <a:endParaRPr lang="en-GB" dirty="0"/>
          </a:p>
          <a:p>
            <a:r>
              <a:rPr lang="en-GB" dirty="0"/>
              <a:t>We can’t see him stating his name and station but this may have been done before recording the encounter on BWV.</a:t>
            </a:r>
          </a:p>
          <a:p>
            <a:endParaRPr lang="en-GB" dirty="0"/>
          </a:p>
          <a:p>
            <a:r>
              <a:rPr lang="en-GB" dirty="0"/>
              <a:t>He didn’t complete the S&amp;S form as the male was arrested.</a:t>
            </a:r>
          </a:p>
        </p:txBody>
      </p:sp>
      <p:sp>
        <p:nvSpPr>
          <p:cNvPr id="4" name="Slide Number Placeholder 3"/>
          <p:cNvSpPr>
            <a:spLocks noGrp="1"/>
          </p:cNvSpPr>
          <p:nvPr>
            <p:ph type="sldNum" sz="quarter" idx="5"/>
          </p:nvPr>
        </p:nvSpPr>
        <p:spPr/>
        <p:txBody>
          <a:bodyPr/>
          <a:lstStyle/>
          <a:p>
            <a:fld id="{BAB3717A-C6E4-1C46-B1FA-B9E4FCE2618A}" type="slidenum">
              <a:rPr lang="en-US" smtClean="0"/>
              <a:t>23</a:t>
            </a:fld>
            <a:endParaRPr lang="en-US"/>
          </a:p>
        </p:txBody>
      </p:sp>
    </p:spTree>
    <p:extLst>
      <p:ext uri="{BB962C8B-B14F-4D97-AF65-F5344CB8AC3E}">
        <p14:creationId xmlns:p14="http://schemas.microsoft.com/office/powerpoint/2010/main" val="74504570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Give handouts.</a:t>
            </a:r>
          </a:p>
        </p:txBody>
      </p:sp>
      <p:sp>
        <p:nvSpPr>
          <p:cNvPr id="4" name="Slide Number Placeholder 3"/>
          <p:cNvSpPr>
            <a:spLocks noGrp="1"/>
          </p:cNvSpPr>
          <p:nvPr>
            <p:ph type="sldNum" sz="quarter" idx="5"/>
          </p:nvPr>
        </p:nvSpPr>
        <p:spPr/>
        <p:txBody>
          <a:bodyPr/>
          <a:lstStyle/>
          <a:p>
            <a:fld id="{BAB3717A-C6E4-1C46-B1FA-B9E4FCE2618A}" type="slidenum">
              <a:rPr lang="en-US" smtClean="0"/>
              <a:t>24</a:t>
            </a:fld>
            <a:endParaRPr lang="en-US"/>
          </a:p>
        </p:txBody>
      </p:sp>
    </p:spTree>
    <p:extLst>
      <p:ext uri="{BB962C8B-B14F-4D97-AF65-F5344CB8AC3E}">
        <p14:creationId xmlns:p14="http://schemas.microsoft.com/office/powerpoint/2010/main" val="20930798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Trainer to put learners in pairs to practice stop and search role plays.</a:t>
            </a:r>
          </a:p>
        </p:txBody>
      </p:sp>
      <p:sp>
        <p:nvSpPr>
          <p:cNvPr id="4" name="Slide Number Placeholder 3"/>
          <p:cNvSpPr>
            <a:spLocks noGrp="1"/>
          </p:cNvSpPr>
          <p:nvPr>
            <p:ph type="sldNum" sz="quarter" idx="5"/>
          </p:nvPr>
        </p:nvSpPr>
        <p:spPr/>
        <p:txBody>
          <a:bodyPr/>
          <a:lstStyle/>
          <a:p>
            <a:fld id="{BAB3717A-C6E4-1C46-B1FA-B9E4FCE2618A}" type="slidenum">
              <a:rPr lang="en-US" smtClean="0"/>
              <a:t>25</a:t>
            </a:fld>
            <a:endParaRPr lang="en-US"/>
          </a:p>
        </p:txBody>
      </p:sp>
    </p:spTree>
    <p:extLst>
      <p:ext uri="{BB962C8B-B14F-4D97-AF65-F5344CB8AC3E}">
        <p14:creationId xmlns:p14="http://schemas.microsoft.com/office/powerpoint/2010/main" val="29417525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AB3717A-C6E4-1C46-B1FA-B9E4FCE2618A}" type="slidenum">
              <a:rPr lang="en-US" smtClean="0"/>
              <a:t>26</a:t>
            </a:fld>
            <a:endParaRPr lang="en-US"/>
          </a:p>
        </p:txBody>
      </p:sp>
    </p:spTree>
    <p:extLst>
      <p:ext uri="{BB962C8B-B14F-4D97-AF65-F5344CB8AC3E}">
        <p14:creationId xmlns:p14="http://schemas.microsoft.com/office/powerpoint/2010/main" val="13836979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ABD306-B4AF-CE41-972E-FE02417D74A2}"/>
              </a:ext>
            </a:extLst>
          </p:cNvPr>
          <p:cNvPicPr>
            <a:picLocks noChangeAspect="1"/>
          </p:cNvPicPr>
          <p:nvPr userDrawn="1"/>
        </p:nvPicPr>
        <p:blipFill>
          <a:blip r:embed="rId2"/>
          <a:srcRect/>
          <a:stretch/>
        </p:blipFill>
        <p:spPr>
          <a:xfrm>
            <a:off x="-55493" y="-20436"/>
            <a:ext cx="12302986" cy="6898871"/>
          </a:xfrm>
          <a:prstGeom prst="rect">
            <a:avLst/>
          </a:prstGeom>
        </p:spPr>
      </p:pic>
      <p:sp>
        <p:nvSpPr>
          <p:cNvPr id="8" name="Title 1">
            <a:extLst>
              <a:ext uri="{FF2B5EF4-FFF2-40B4-BE49-F238E27FC236}">
                <a16:creationId xmlns:a16="http://schemas.microsoft.com/office/drawing/2014/main" id="{B3289D93-76C5-7E4F-8C05-CEA3E906AD30}"/>
              </a:ext>
            </a:extLst>
          </p:cNvPr>
          <p:cNvSpPr>
            <a:spLocks noGrp="1"/>
          </p:cNvSpPr>
          <p:nvPr>
            <p:ph type="title" hasCustomPrompt="1"/>
          </p:nvPr>
        </p:nvSpPr>
        <p:spPr>
          <a:xfrm>
            <a:off x="328043" y="2337059"/>
            <a:ext cx="7320370" cy="1986968"/>
          </a:xfrm>
        </p:spPr>
        <p:txBody>
          <a:bodyPr/>
          <a:lstStyle>
            <a:lvl1pPr>
              <a:defRPr sz="4800" b="1">
                <a:solidFill>
                  <a:srgbClr val="0D2B67"/>
                </a:solidFill>
                <a:latin typeface="Arial" panose="020B0604020202020204" pitchFamily="34" charset="0"/>
                <a:cs typeface="Arial" panose="020B0604020202020204" pitchFamily="34" charset="0"/>
              </a:defRPr>
            </a:lvl1pPr>
          </a:lstStyle>
          <a:p>
            <a:r>
              <a:rPr lang="en-US" dirty="0"/>
              <a:t>CLICK TO EDIT.</a:t>
            </a:r>
            <a:br>
              <a:rPr lang="en-US" dirty="0"/>
            </a:br>
            <a:r>
              <a:rPr lang="en-US" dirty="0"/>
              <a:t>ARIAL: BOLD. 48 Pt.</a:t>
            </a:r>
            <a:br>
              <a:rPr lang="en-US" dirty="0"/>
            </a:br>
            <a:r>
              <a:rPr lang="en-US" dirty="0"/>
              <a:t>UPPER CASE.</a:t>
            </a:r>
          </a:p>
        </p:txBody>
      </p:sp>
    </p:spTree>
    <p:extLst>
      <p:ext uri="{BB962C8B-B14F-4D97-AF65-F5344CB8AC3E}">
        <p14:creationId xmlns:p14="http://schemas.microsoft.com/office/powerpoint/2010/main" val="1064065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Left Ban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BE6CE30-C533-F246-ABA7-725811840AB9}"/>
              </a:ext>
            </a:extLst>
          </p:cNvPr>
          <p:cNvPicPr>
            <a:picLocks noChangeAspect="1"/>
          </p:cNvPicPr>
          <p:nvPr userDrawn="1"/>
        </p:nvPicPr>
        <p:blipFill>
          <a:blip r:embed="rId2"/>
          <a:srcRect/>
          <a:stretch/>
        </p:blipFill>
        <p:spPr>
          <a:xfrm>
            <a:off x="-39757" y="-45051"/>
            <a:ext cx="12460355" cy="6987114"/>
          </a:xfrm>
          <a:prstGeom prst="rect">
            <a:avLst/>
          </a:prstGeom>
        </p:spPr>
      </p:pic>
      <p:sp>
        <p:nvSpPr>
          <p:cNvPr id="9" name="Title 12">
            <a:extLst>
              <a:ext uri="{FF2B5EF4-FFF2-40B4-BE49-F238E27FC236}">
                <a16:creationId xmlns:a16="http://schemas.microsoft.com/office/drawing/2014/main" id="{1AF672B3-DB79-7245-A6C3-18799E0E07AC}"/>
              </a:ext>
            </a:extLst>
          </p:cNvPr>
          <p:cNvSpPr>
            <a:spLocks noGrp="1"/>
          </p:cNvSpPr>
          <p:nvPr>
            <p:ph type="title" hasCustomPrompt="1"/>
          </p:nvPr>
        </p:nvSpPr>
        <p:spPr>
          <a:xfrm>
            <a:off x="2014916" y="118263"/>
            <a:ext cx="10089259" cy="584775"/>
          </a:xfrm>
        </p:spPr>
        <p:txBody>
          <a:bodyPr anchor="ctr">
            <a:noAutofit/>
          </a:bodyPr>
          <a:lstStyle>
            <a:lvl1pPr>
              <a:defRPr sz="3200" b="1" i="0">
                <a:solidFill>
                  <a:srgbClr val="0D2A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12204656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Right Ban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5819FAC-7AB8-9345-81EB-581278F6848D}"/>
              </a:ext>
            </a:extLst>
          </p:cNvPr>
          <p:cNvPicPr>
            <a:picLocks noChangeAspect="1"/>
          </p:cNvPicPr>
          <p:nvPr userDrawn="1"/>
        </p:nvPicPr>
        <p:blipFill>
          <a:blip r:embed="rId2"/>
          <a:srcRect/>
          <a:stretch/>
        </p:blipFill>
        <p:spPr>
          <a:xfrm>
            <a:off x="-79513" y="743"/>
            <a:ext cx="12284765" cy="6888653"/>
          </a:xfrm>
          <a:prstGeom prst="rect">
            <a:avLst/>
          </a:prstGeom>
        </p:spPr>
      </p:pic>
      <p:sp>
        <p:nvSpPr>
          <p:cNvPr id="9" name="Title 12">
            <a:extLst>
              <a:ext uri="{FF2B5EF4-FFF2-40B4-BE49-F238E27FC236}">
                <a16:creationId xmlns:a16="http://schemas.microsoft.com/office/drawing/2014/main" id="{26631E9E-E491-334B-BC32-323827EFA6CB}"/>
              </a:ext>
            </a:extLst>
          </p:cNvPr>
          <p:cNvSpPr>
            <a:spLocks noGrp="1"/>
          </p:cNvSpPr>
          <p:nvPr>
            <p:ph type="title" hasCustomPrompt="1"/>
          </p:nvPr>
        </p:nvSpPr>
        <p:spPr>
          <a:xfrm>
            <a:off x="194209" y="118263"/>
            <a:ext cx="10090768" cy="584775"/>
          </a:xfrm>
        </p:spPr>
        <p:txBody>
          <a:bodyPr anchor="ctr">
            <a:noAutofit/>
          </a:bodyPr>
          <a:lstStyle>
            <a:lvl1pPr>
              <a:defRPr sz="3200" b="1" i="0">
                <a:solidFill>
                  <a:srgbClr val="0D2A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42158422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ABD306-B4AF-CE41-972E-FE02417D74A2}"/>
              </a:ext>
            </a:extLst>
          </p:cNvPr>
          <p:cNvPicPr>
            <a:picLocks noChangeAspect="1"/>
          </p:cNvPicPr>
          <p:nvPr userDrawn="1"/>
        </p:nvPicPr>
        <p:blipFill>
          <a:blip r:embed="rId2"/>
          <a:srcRect/>
          <a:stretch/>
        </p:blipFill>
        <p:spPr>
          <a:xfrm>
            <a:off x="-55492" y="-20435"/>
            <a:ext cx="12302984" cy="6898869"/>
          </a:xfrm>
          <a:prstGeom prst="rect">
            <a:avLst/>
          </a:prstGeom>
        </p:spPr>
      </p:pic>
      <p:sp>
        <p:nvSpPr>
          <p:cNvPr id="8" name="Title 1">
            <a:extLst>
              <a:ext uri="{FF2B5EF4-FFF2-40B4-BE49-F238E27FC236}">
                <a16:creationId xmlns:a16="http://schemas.microsoft.com/office/drawing/2014/main" id="{B3289D93-76C5-7E4F-8C05-CEA3E906AD30}"/>
              </a:ext>
            </a:extLst>
          </p:cNvPr>
          <p:cNvSpPr>
            <a:spLocks noGrp="1"/>
          </p:cNvSpPr>
          <p:nvPr>
            <p:ph type="title" hasCustomPrompt="1"/>
          </p:nvPr>
        </p:nvSpPr>
        <p:spPr>
          <a:xfrm>
            <a:off x="328043" y="2337059"/>
            <a:ext cx="7320370" cy="1986968"/>
          </a:xfrm>
        </p:spPr>
        <p:txBody>
          <a:bodyPr/>
          <a:lstStyle>
            <a:lvl1pPr>
              <a:defRPr sz="4800" b="1">
                <a:solidFill>
                  <a:srgbClr val="0D2B67"/>
                </a:solidFill>
                <a:latin typeface="Arial" panose="020B0604020202020204" pitchFamily="34" charset="0"/>
                <a:cs typeface="Arial" panose="020B0604020202020204" pitchFamily="34" charset="0"/>
              </a:defRPr>
            </a:lvl1pPr>
          </a:lstStyle>
          <a:p>
            <a:r>
              <a:rPr lang="en-US" dirty="0"/>
              <a:t>CLICK TO EDIT.</a:t>
            </a:r>
            <a:br>
              <a:rPr lang="en-US" dirty="0"/>
            </a:br>
            <a:r>
              <a:rPr lang="en-US" dirty="0"/>
              <a:t>ARIAL: BOLD. 48 Pt.</a:t>
            </a:r>
            <a:br>
              <a:rPr lang="en-US" dirty="0"/>
            </a:br>
            <a:r>
              <a:rPr lang="en-US" dirty="0"/>
              <a:t>UPPER CASE.</a:t>
            </a:r>
          </a:p>
        </p:txBody>
      </p:sp>
    </p:spTree>
    <p:extLst>
      <p:ext uri="{BB962C8B-B14F-4D97-AF65-F5344CB8AC3E}">
        <p14:creationId xmlns:p14="http://schemas.microsoft.com/office/powerpoint/2010/main" val="6674812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Left Ban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BE6CE30-C533-F246-ABA7-725811840AB9}"/>
              </a:ext>
            </a:extLst>
          </p:cNvPr>
          <p:cNvPicPr>
            <a:picLocks noChangeAspect="1"/>
          </p:cNvPicPr>
          <p:nvPr userDrawn="1"/>
        </p:nvPicPr>
        <p:blipFill>
          <a:blip r:embed="rId2"/>
          <a:srcRect/>
          <a:stretch/>
        </p:blipFill>
        <p:spPr>
          <a:xfrm>
            <a:off x="-39756" y="-45051"/>
            <a:ext cx="12460353" cy="6987114"/>
          </a:xfrm>
          <a:prstGeom prst="rect">
            <a:avLst/>
          </a:prstGeom>
        </p:spPr>
      </p:pic>
      <p:sp>
        <p:nvSpPr>
          <p:cNvPr id="9" name="Title 12">
            <a:extLst>
              <a:ext uri="{FF2B5EF4-FFF2-40B4-BE49-F238E27FC236}">
                <a16:creationId xmlns:a16="http://schemas.microsoft.com/office/drawing/2014/main" id="{1AF672B3-DB79-7245-A6C3-18799E0E07AC}"/>
              </a:ext>
            </a:extLst>
          </p:cNvPr>
          <p:cNvSpPr>
            <a:spLocks noGrp="1"/>
          </p:cNvSpPr>
          <p:nvPr>
            <p:ph type="title" hasCustomPrompt="1"/>
          </p:nvPr>
        </p:nvSpPr>
        <p:spPr>
          <a:xfrm>
            <a:off x="2014916" y="118263"/>
            <a:ext cx="10089259" cy="584775"/>
          </a:xfrm>
        </p:spPr>
        <p:txBody>
          <a:bodyPr anchor="ctr">
            <a:noAutofit/>
          </a:bodyPr>
          <a:lstStyle>
            <a:lvl1pPr>
              <a:defRPr sz="3200" b="1" i="0">
                <a:solidFill>
                  <a:srgbClr val="0D2A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2779159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Right Ban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5819FAC-7AB8-9345-81EB-581278F6848D}"/>
              </a:ext>
            </a:extLst>
          </p:cNvPr>
          <p:cNvPicPr>
            <a:picLocks noChangeAspect="1"/>
          </p:cNvPicPr>
          <p:nvPr userDrawn="1"/>
        </p:nvPicPr>
        <p:blipFill>
          <a:blip r:embed="rId2"/>
          <a:srcRect/>
          <a:stretch/>
        </p:blipFill>
        <p:spPr>
          <a:xfrm>
            <a:off x="-79513" y="743"/>
            <a:ext cx="12284764" cy="6888653"/>
          </a:xfrm>
          <a:prstGeom prst="rect">
            <a:avLst/>
          </a:prstGeom>
        </p:spPr>
      </p:pic>
      <p:sp>
        <p:nvSpPr>
          <p:cNvPr id="9" name="Title 12">
            <a:extLst>
              <a:ext uri="{FF2B5EF4-FFF2-40B4-BE49-F238E27FC236}">
                <a16:creationId xmlns:a16="http://schemas.microsoft.com/office/drawing/2014/main" id="{26631E9E-E491-334B-BC32-323827EFA6CB}"/>
              </a:ext>
            </a:extLst>
          </p:cNvPr>
          <p:cNvSpPr>
            <a:spLocks noGrp="1"/>
          </p:cNvSpPr>
          <p:nvPr>
            <p:ph type="title" hasCustomPrompt="1"/>
          </p:nvPr>
        </p:nvSpPr>
        <p:spPr>
          <a:xfrm>
            <a:off x="194209" y="118263"/>
            <a:ext cx="10090768" cy="584775"/>
          </a:xfrm>
        </p:spPr>
        <p:txBody>
          <a:bodyPr anchor="ctr">
            <a:noAutofit/>
          </a:bodyPr>
          <a:lstStyle>
            <a:lvl1pPr>
              <a:defRPr sz="3200" b="1" i="0">
                <a:solidFill>
                  <a:srgbClr val="0D2A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312915692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53E076-0DCD-8F4A-9DB9-1EC4217669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7591A0C-4472-4242-AC46-07DB1D8390B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C30FAC8-C847-DD41-95B9-762BD6502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E31EDC-BBDB-6243-A621-46A8ECDD4442}" type="datetimeFigureOut">
              <a:rPr lang="en-US" smtClean="0"/>
              <a:t>3/12/2024</a:t>
            </a:fld>
            <a:endParaRPr lang="en-US"/>
          </a:p>
        </p:txBody>
      </p:sp>
      <p:sp>
        <p:nvSpPr>
          <p:cNvPr id="5" name="Footer Placeholder 4">
            <a:extLst>
              <a:ext uri="{FF2B5EF4-FFF2-40B4-BE49-F238E27FC236}">
                <a16:creationId xmlns:a16="http://schemas.microsoft.com/office/drawing/2014/main" id="{AA6117C7-504B-3D4F-8946-80DC32F98F9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6E56DE4-FEE3-5E4E-9B6D-99ACF689BD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DCB400-EA79-604B-8E8D-CB07B64DD210}" type="slidenum">
              <a:rPr lang="en-US" smtClean="0"/>
              <a:t>‹#›</a:t>
            </a:fld>
            <a:endParaRPr lang="en-US"/>
          </a:p>
        </p:txBody>
      </p:sp>
    </p:spTree>
    <p:extLst>
      <p:ext uri="{BB962C8B-B14F-4D97-AF65-F5344CB8AC3E}">
        <p14:creationId xmlns:p14="http://schemas.microsoft.com/office/powerpoint/2010/main" val="37185874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53E076-0DCD-8F4A-9DB9-1EC4217669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7591A0C-4472-4242-AC46-07DB1D8390B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C30FAC8-C847-DD41-95B9-762BD6502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E31EDC-BBDB-6243-A621-46A8ECDD4442}" type="datetimeFigureOut">
              <a:rPr lang="en-US" smtClean="0"/>
              <a:t>3/12/2024</a:t>
            </a:fld>
            <a:endParaRPr lang="en-US"/>
          </a:p>
        </p:txBody>
      </p:sp>
      <p:sp>
        <p:nvSpPr>
          <p:cNvPr id="5" name="Footer Placeholder 4">
            <a:extLst>
              <a:ext uri="{FF2B5EF4-FFF2-40B4-BE49-F238E27FC236}">
                <a16:creationId xmlns:a16="http://schemas.microsoft.com/office/drawing/2014/main" id="{AA6117C7-504B-3D4F-8946-80DC32F98F9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6E56DE4-FEE3-5E4E-9B6D-99ACF689BD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DCB400-EA79-604B-8E8D-CB07B64DD210}" type="slidenum">
              <a:rPr lang="en-US" smtClean="0"/>
              <a:t>‹#›</a:t>
            </a:fld>
            <a:endParaRPr lang="en-US"/>
          </a:p>
        </p:txBody>
      </p:sp>
    </p:spTree>
    <p:extLst>
      <p:ext uri="{BB962C8B-B14F-4D97-AF65-F5344CB8AC3E}">
        <p14:creationId xmlns:p14="http://schemas.microsoft.com/office/powerpoint/2010/main" val="3149894063"/>
      </p:ext>
    </p:extLst>
  </p:cSld>
  <p:clrMap bg1="lt1" tx1="dk1" bg2="lt2" tx2="dk2" accent1="accent1" accent2="accent2" accent3="accent3" accent4="accent4" accent5="accent5" accent6="accent6" hlink="hlink" folHlink="folHlink"/>
  <p:sldLayoutIdLst>
    <p:sldLayoutId id="2147483653" r:id="rId1"/>
    <p:sldLayoutId id="2147483654" r:id="rId2"/>
    <p:sldLayoutId id="214748365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comments" Target="../comments/comment1.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7.xml.rels><?xml version="1.0" encoding="UTF-8" standalone="yes"?>
<Relationships xmlns="http://schemas.openxmlformats.org/package/2006/relationships"><Relationship Id="rId3" Type="http://schemas.openxmlformats.org/officeDocument/2006/relationships/comments" Target="../comments/comment2.xm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o8Yau5_DdHE"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3.xml.rels><?xml version="1.0" encoding="UTF-8" standalone="yes"?>
<Relationships xmlns="http://schemas.openxmlformats.org/package/2006/relationships"><Relationship Id="rId3" Type="http://schemas.openxmlformats.org/officeDocument/2006/relationships/hyperlink" Target="https://youtu.be/ow2Rl170gpo"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9CBB3-D741-E544-A2EA-BB75F58A074A}"/>
              </a:ext>
            </a:extLst>
          </p:cNvPr>
          <p:cNvSpPr>
            <a:spLocks noGrp="1"/>
          </p:cNvSpPr>
          <p:nvPr>
            <p:ph type="title"/>
          </p:nvPr>
        </p:nvSpPr>
        <p:spPr>
          <a:xfrm>
            <a:off x="328043" y="2337059"/>
            <a:ext cx="7320370" cy="1986968"/>
          </a:xfrm>
        </p:spPr>
        <p:txBody>
          <a:bodyPr>
            <a:normAutofit fontScale="90000"/>
          </a:bodyPr>
          <a:lstStyle/>
          <a:p>
            <a:r>
              <a:rPr kumimoji="0" lang="en-US" sz="43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CSO REFRESHER TRAINING:</a:t>
            </a:r>
            <a:br>
              <a:rPr kumimoji="0" lang="en-US" sz="43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US" sz="4300" b="1" i="0" u="none" strike="noStrike" kern="1200" cap="none" spc="0" normalizeH="0" baseline="0" noProof="0" dirty="0">
                <a:ln>
                  <a:noFill/>
                </a:ln>
                <a:solidFill>
                  <a:srgbClr val="4472C4">
                    <a:lumMod val="50000"/>
                  </a:srgbClr>
                </a:solidFill>
                <a:effectLst/>
                <a:uLnTx/>
                <a:uFillTx/>
                <a:latin typeface="Arial" panose="020B0604020202020204" pitchFamily="34" charset="0"/>
                <a:ea typeface="+mj-ea"/>
                <a:cs typeface="Arial" panose="020B0604020202020204" pitchFamily="34" charset="0"/>
              </a:rPr>
              <a:t>Stop &amp; Search</a:t>
            </a:r>
            <a:br>
              <a:rPr kumimoji="0" lang="en-US" sz="4300" b="1" i="0" u="none" strike="noStrike" kern="1200" cap="none" spc="0" normalizeH="0" baseline="0" noProof="0" dirty="0">
                <a:ln>
                  <a:noFill/>
                </a:ln>
                <a:solidFill>
                  <a:srgbClr val="0D2B67"/>
                </a:solidFill>
                <a:effectLst/>
                <a:uLnTx/>
                <a:uFillTx/>
                <a:latin typeface="Arial" panose="020B0604020202020204" pitchFamily="34" charset="0"/>
                <a:ea typeface="+mj-ea"/>
                <a:cs typeface="Arial" panose="020B0604020202020204" pitchFamily="34" charset="0"/>
              </a:rPr>
            </a:br>
            <a:br>
              <a:rPr kumimoji="0" lang="en-US" sz="14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br>
              <a:rPr kumimoji="0" lang="en-US" sz="14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US" sz="14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CSO – </a:t>
            </a:r>
            <a:r>
              <a:rPr lang="en-US" sz="1400" dirty="0">
                <a:solidFill>
                  <a:prstClr val="black"/>
                </a:solidFill>
              </a:rPr>
              <a:t>February</a:t>
            </a:r>
            <a:r>
              <a:rPr kumimoji="0" lang="en-US" sz="14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2024</a:t>
            </a:r>
            <a:br>
              <a:rPr kumimoji="0" lang="en-US" sz="14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US" sz="14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Curriculum updated</a:t>
            </a:r>
            <a:br>
              <a:rPr kumimoji="0" lang="en-US" sz="4800" b="1" i="0" u="none" strike="noStrike" kern="1200" cap="none" spc="0" normalizeH="0" baseline="0" noProof="0" dirty="0">
                <a:ln>
                  <a:noFill/>
                </a:ln>
                <a:solidFill>
                  <a:srgbClr val="0D2B67"/>
                </a:solidFill>
                <a:effectLst/>
                <a:uLnTx/>
                <a:uFillTx/>
                <a:latin typeface="Arial" panose="020B0604020202020204" pitchFamily="34" charset="0"/>
                <a:ea typeface="+mj-ea"/>
                <a:cs typeface="Arial" panose="020B0604020202020204" pitchFamily="34" charset="0"/>
              </a:rPr>
            </a:br>
            <a:endParaRPr lang="en-US" dirty="0"/>
          </a:p>
        </p:txBody>
      </p:sp>
    </p:spTree>
    <p:extLst>
      <p:ext uri="{BB962C8B-B14F-4D97-AF65-F5344CB8AC3E}">
        <p14:creationId xmlns:p14="http://schemas.microsoft.com/office/powerpoint/2010/main" val="40448137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4DA2B-F7A5-48EA-8ACB-ED140A25503A}"/>
              </a:ext>
            </a:extLst>
          </p:cNvPr>
          <p:cNvSpPr>
            <a:spLocks noGrp="1"/>
          </p:cNvSpPr>
          <p:nvPr>
            <p:ph type="title"/>
          </p:nvPr>
        </p:nvSpPr>
        <p:spPr/>
        <p:txBody>
          <a:bodyPr/>
          <a:lstStyle/>
          <a:p>
            <a:pPr algn="ctr"/>
            <a:r>
              <a:rPr kumimoji="0" lang="en-US" sz="3200" b="1" i="0" u="none" strike="noStrike" kern="1200" cap="none" spc="0" normalizeH="0" baseline="0" noProof="0" dirty="0">
                <a:ln>
                  <a:noFill/>
                </a:ln>
                <a:solidFill>
                  <a:srgbClr val="0D2A67"/>
                </a:solidFill>
                <a:effectLst/>
                <a:uLnTx/>
                <a:uFillTx/>
                <a:latin typeface="Arial" panose="020B0604020202020204" pitchFamily="34" charset="0"/>
                <a:ea typeface="+mj-ea"/>
                <a:cs typeface="Arial" panose="020B0604020202020204" pitchFamily="34" charset="0"/>
              </a:rPr>
              <a:t>AIMS &amp; OBJECTIVES:</a:t>
            </a:r>
            <a:endParaRPr lang="en-GB" dirty="0"/>
          </a:p>
        </p:txBody>
      </p:sp>
      <p:sp>
        <p:nvSpPr>
          <p:cNvPr id="3" name="TextBox 2">
            <a:extLst>
              <a:ext uri="{FF2B5EF4-FFF2-40B4-BE49-F238E27FC236}">
                <a16:creationId xmlns:a16="http://schemas.microsoft.com/office/drawing/2014/main" id="{F3011DB6-70C9-3648-2722-CE1DD8EACB59}"/>
              </a:ext>
            </a:extLst>
          </p:cNvPr>
          <p:cNvSpPr txBox="1"/>
          <p:nvPr/>
        </p:nvSpPr>
        <p:spPr>
          <a:xfrm>
            <a:off x="2153653" y="914400"/>
            <a:ext cx="9733547" cy="5970865"/>
          </a:xfrm>
          <a:prstGeom prst="rect">
            <a:avLst/>
          </a:prstGeom>
          <a:noFill/>
        </p:spPr>
        <p:txBody>
          <a:bodyPr wrap="square" rtlCol="0">
            <a:spAutoFit/>
          </a:bodyPr>
          <a:lstStyle/>
          <a:p>
            <a:r>
              <a:rPr lang="en-GB" sz="2800" b="1" u="sng" dirty="0"/>
              <a:t>Aim:</a:t>
            </a:r>
          </a:p>
          <a:p>
            <a:r>
              <a:rPr lang="en-GB" sz="2800" dirty="0"/>
              <a:t>To conduct a lawful and ethical search of a </a:t>
            </a:r>
            <a:r>
              <a:rPr lang="en-GB" sz="2800" b="1" dirty="0"/>
              <a:t>person.</a:t>
            </a:r>
          </a:p>
          <a:p>
            <a:endParaRPr lang="en-GB" sz="2800" dirty="0"/>
          </a:p>
          <a:p>
            <a:r>
              <a:rPr lang="en-GB" sz="2800" b="1" u="sng" dirty="0"/>
              <a:t>Objectives:</a:t>
            </a:r>
          </a:p>
          <a:p>
            <a:r>
              <a:rPr lang="en-GB" sz="2800" b="1" u="sng" dirty="0"/>
              <a:t> </a:t>
            </a:r>
            <a:endParaRPr lang="en-GB" sz="2800" dirty="0"/>
          </a:p>
          <a:p>
            <a:pPr marL="285750" indent="-285750">
              <a:buFont typeface="Arial" panose="020B0604020202020204" pitchFamily="34" charset="0"/>
              <a:buChar char="•"/>
            </a:pPr>
            <a:r>
              <a:rPr lang="en-GB" sz="2800" dirty="0"/>
              <a:t>To discuss the history surrounding stop &amp; search laws and codes of practice.</a:t>
            </a:r>
          </a:p>
          <a:p>
            <a:pPr marL="285750" indent="-285750">
              <a:buFont typeface="Arial" panose="020B0604020202020204" pitchFamily="34" charset="0"/>
              <a:buChar char="•"/>
            </a:pPr>
            <a:r>
              <a:rPr lang="en-GB" sz="2800" dirty="0"/>
              <a:t>To understand the criteria for reasonable grounds for a stop and search.</a:t>
            </a:r>
          </a:p>
          <a:p>
            <a:pPr marL="285750" indent="-285750">
              <a:buFont typeface="Arial" panose="020B0604020202020204" pitchFamily="34" charset="0"/>
              <a:buChar char="•"/>
            </a:pPr>
            <a:r>
              <a:rPr lang="en-GB" sz="2800" dirty="0"/>
              <a:t>To analyse the concept of unconscious bias and its effects.</a:t>
            </a:r>
          </a:p>
          <a:p>
            <a:pPr marL="285750" indent="-285750">
              <a:buFont typeface="Arial" panose="020B0604020202020204" pitchFamily="34" charset="0"/>
              <a:buChar char="•"/>
            </a:pPr>
            <a:r>
              <a:rPr lang="en-GB" sz="2800" dirty="0"/>
              <a:t>To understand the legislation for the stop and search procedure.</a:t>
            </a:r>
          </a:p>
          <a:p>
            <a:pPr marL="285750" indent="-285750">
              <a:buFont typeface="Arial" panose="020B0604020202020204" pitchFamily="34" charset="0"/>
              <a:buChar char="•"/>
            </a:pPr>
            <a:r>
              <a:rPr lang="en-GB" sz="2800" dirty="0"/>
              <a:t>To explain how to conduct a lawful and ethical search.</a:t>
            </a:r>
          </a:p>
          <a:p>
            <a:pPr marL="285750" indent="-285750">
              <a:buFont typeface="Arial" panose="020B0604020202020204" pitchFamily="34" charset="0"/>
              <a:buChar char="•"/>
            </a:pPr>
            <a:r>
              <a:rPr lang="en-GB" sz="2800" dirty="0"/>
              <a:t>To explain what items can be searched for and seized.</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3186767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07F04-66D1-A044-814B-EBCF188E5F9C}"/>
              </a:ext>
            </a:extLst>
          </p:cNvPr>
          <p:cNvSpPr>
            <a:spLocks noGrp="1"/>
          </p:cNvSpPr>
          <p:nvPr>
            <p:ph type="title"/>
          </p:nvPr>
        </p:nvSpPr>
        <p:spPr>
          <a:xfrm>
            <a:off x="2014916" y="34181"/>
            <a:ext cx="10089259" cy="584775"/>
          </a:xfrm>
        </p:spPr>
        <p:txBody>
          <a:bodyPr/>
          <a:lstStyle/>
          <a:p>
            <a:pPr algn="ctr"/>
            <a:r>
              <a:rPr lang="en-US" dirty="0"/>
              <a:t>HISTORY:</a:t>
            </a:r>
          </a:p>
        </p:txBody>
      </p:sp>
      <p:pic>
        <p:nvPicPr>
          <p:cNvPr id="5" name="Picture 2" descr="C:\Users\305910\AppData\Local\Microsoft\Windows\Temporary Internet Files\Content.IE5\YDTN044X\riot[1].jpg">
            <a:extLst>
              <a:ext uri="{FF2B5EF4-FFF2-40B4-BE49-F238E27FC236}">
                <a16:creationId xmlns:a16="http://schemas.microsoft.com/office/drawing/2014/main" id="{97D565D8-E3D4-4C76-BB62-EFA78E67E2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93950" y="1148098"/>
            <a:ext cx="4356100" cy="25542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2">
            <a:extLst>
              <a:ext uri="{FF2B5EF4-FFF2-40B4-BE49-F238E27FC236}">
                <a16:creationId xmlns:a16="http://schemas.microsoft.com/office/drawing/2014/main" id="{2AA525B5-2B95-4894-9F09-64E4CF09E728}"/>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191935" y="3845596"/>
            <a:ext cx="3902075" cy="237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A042AF0E-342E-1828-3118-E6224A15001C}"/>
              </a:ext>
            </a:extLst>
          </p:cNvPr>
          <p:cNvSpPr txBox="1"/>
          <p:nvPr/>
        </p:nvSpPr>
        <p:spPr>
          <a:xfrm>
            <a:off x="6806417" y="1224912"/>
            <a:ext cx="4673109" cy="1200329"/>
          </a:xfrm>
          <a:prstGeom prst="rect">
            <a:avLst/>
          </a:prstGeom>
          <a:noFill/>
        </p:spPr>
        <p:txBody>
          <a:bodyPr wrap="square" rtlCol="0">
            <a:spAutoFit/>
          </a:bodyPr>
          <a:lstStyle/>
          <a:p>
            <a:pPr algn="ctr"/>
            <a:r>
              <a:rPr lang="en-GB" sz="2400" dirty="0">
                <a:solidFill>
                  <a:prstClr val="black"/>
                </a:solidFill>
                <a:latin typeface="Arial" panose="020B0604020202020204" pitchFamily="34" charset="0"/>
                <a:cs typeface="Arial" panose="020B0604020202020204" pitchFamily="34" charset="0"/>
              </a:rPr>
              <a:t>Following t</a:t>
            </a:r>
            <a:r>
              <a:rPr kumimoji="0" lang="en-GB" sz="240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he 1981 Brixton riots,</a:t>
            </a:r>
          </a:p>
          <a:p>
            <a:pPr algn="ctr"/>
            <a:r>
              <a:rPr lang="en-GB" sz="2400" dirty="0">
                <a:latin typeface="Arial" panose="020B0604020202020204" pitchFamily="34" charset="0"/>
                <a:cs typeface="Arial" panose="020B0604020202020204" pitchFamily="34" charset="0"/>
              </a:rPr>
              <a:t>the Police and Criminal Evidence Act 1984 (PACE) was brought in.</a:t>
            </a:r>
          </a:p>
        </p:txBody>
      </p:sp>
      <p:sp>
        <p:nvSpPr>
          <p:cNvPr id="4" name="TextBox 3">
            <a:extLst>
              <a:ext uri="{FF2B5EF4-FFF2-40B4-BE49-F238E27FC236}">
                <a16:creationId xmlns:a16="http://schemas.microsoft.com/office/drawing/2014/main" id="{8C4B4132-F9AB-0F52-E34D-4567382731D6}"/>
              </a:ext>
            </a:extLst>
          </p:cNvPr>
          <p:cNvSpPr txBox="1"/>
          <p:nvPr/>
        </p:nvSpPr>
        <p:spPr>
          <a:xfrm>
            <a:off x="2822016" y="4284679"/>
            <a:ext cx="4356100" cy="193899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The Stephen Lawrence Inquiry Report in 1999 made 70 recommendations, four of which relate directly to stops and searches.</a:t>
            </a:r>
          </a:p>
        </p:txBody>
      </p:sp>
    </p:spTree>
    <p:extLst>
      <p:ext uri="{BB962C8B-B14F-4D97-AF65-F5344CB8AC3E}">
        <p14:creationId xmlns:p14="http://schemas.microsoft.com/office/powerpoint/2010/main" val="1804016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4E6E6-EBA1-4AF5-A00F-A8B4FD133885}"/>
              </a:ext>
            </a:extLst>
          </p:cNvPr>
          <p:cNvSpPr>
            <a:spLocks noGrp="1"/>
          </p:cNvSpPr>
          <p:nvPr>
            <p:ph type="title"/>
          </p:nvPr>
        </p:nvSpPr>
        <p:spPr/>
        <p:txBody>
          <a:bodyPr/>
          <a:lstStyle/>
          <a:p>
            <a:pPr algn="ctr"/>
            <a:r>
              <a:rPr kumimoji="0" lang="en-GB" altLang="en-US" sz="2800" i="0" u="none" strike="noStrike" kern="0" cap="none" spc="0" normalizeH="0" baseline="0" noProof="0" dirty="0">
                <a:ln>
                  <a:noFill/>
                </a:ln>
                <a:effectLst/>
                <a:uLnTx/>
                <a:uFillTx/>
                <a:latin typeface="Arial"/>
                <a:ea typeface="+mj-ea"/>
                <a:cs typeface="+mj-cs"/>
              </a:rPr>
              <a:t>PRINCIPLE GOVERNING STOP AND SEARCH</a:t>
            </a:r>
            <a:endParaRPr lang="en-GB" dirty="0"/>
          </a:p>
        </p:txBody>
      </p:sp>
      <p:sp>
        <p:nvSpPr>
          <p:cNvPr id="4" name="TextBox 3">
            <a:extLst>
              <a:ext uri="{FF2B5EF4-FFF2-40B4-BE49-F238E27FC236}">
                <a16:creationId xmlns:a16="http://schemas.microsoft.com/office/drawing/2014/main" id="{D416F645-09FF-4749-A1AE-22B810C8C154}"/>
              </a:ext>
            </a:extLst>
          </p:cNvPr>
          <p:cNvSpPr txBox="1"/>
          <p:nvPr/>
        </p:nvSpPr>
        <p:spPr>
          <a:xfrm>
            <a:off x="2209801" y="1017007"/>
            <a:ext cx="9894374" cy="5472267"/>
          </a:xfrm>
          <a:prstGeom prst="rect">
            <a:avLst/>
          </a:prstGeom>
          <a:noFill/>
        </p:spPr>
        <p:txBody>
          <a:bodyPr wrap="squar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2400" b="1" i="0" u="none" strike="noStrike" kern="0" cap="none" spc="0" normalizeH="0" baseline="0" noProof="0" dirty="0">
                <a:ln>
                  <a:noFill/>
                </a:ln>
                <a:solidFill>
                  <a:srgbClr val="000000"/>
                </a:solidFill>
                <a:effectLst/>
                <a:uLnTx/>
                <a:uFillTx/>
                <a:latin typeface="Arial"/>
                <a:ea typeface="ＭＳ Ｐゴシック" panose="020B0600070205080204" pitchFamily="34" charset="-128"/>
                <a:cs typeface="+mn-cs"/>
              </a:rPr>
              <a:t>Codes of Practice state:</a:t>
            </a: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latin typeface="Arial"/>
                <a:ea typeface="ＭＳ Ｐゴシック" panose="020B0600070205080204" pitchFamily="34" charset="-128"/>
                <a:cs typeface="+mn-cs"/>
              </a:rPr>
              <a:t>  </a:t>
            </a: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2800" b="0" i="0" u="none" strike="noStrike" kern="0" cap="none" spc="0" normalizeH="0" baseline="0" noProof="0" dirty="0">
                <a:ln>
                  <a:noFill/>
                </a:ln>
                <a:solidFill>
                  <a:srgbClr val="000000"/>
                </a:solidFill>
                <a:effectLst/>
                <a:uLnTx/>
                <a:uFillTx/>
                <a:latin typeface="Arial"/>
                <a:ea typeface="ＭＳ Ｐゴシック" panose="020B0600070205080204" pitchFamily="34" charset="-128"/>
                <a:cs typeface="+mn-cs"/>
              </a:rPr>
              <a:t>Officers may be required to justify the use or authorisation of such powers, in relation both to individual searches and the overall pattern of their activity in this regard, to their supervisory officers or in court. </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GB" altLang="en-US" sz="2800" b="0" i="0" u="none" strike="noStrike" kern="0" cap="none" spc="0" normalizeH="0" baseline="0" noProof="0" dirty="0">
              <a:ln>
                <a:noFill/>
              </a:ln>
              <a:solidFill>
                <a:srgbClr val="000000"/>
              </a:solidFill>
              <a:effectLst/>
              <a:uLnTx/>
              <a:uFillTx/>
              <a:latin typeface="Arial"/>
              <a:ea typeface="ＭＳ Ｐゴシック" panose="020B0600070205080204" pitchFamily="34" charset="-128"/>
              <a:cs typeface="+mn-cs"/>
            </a:endParaRP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2800" b="0" i="0" u="none" strike="noStrike" kern="0" cap="none" spc="0" normalizeH="0" baseline="0" noProof="0" dirty="0">
                <a:ln>
                  <a:noFill/>
                </a:ln>
                <a:solidFill>
                  <a:srgbClr val="000000"/>
                </a:solidFill>
                <a:effectLst/>
                <a:uLnTx/>
                <a:uFillTx/>
                <a:latin typeface="Arial"/>
                <a:ea typeface="ＭＳ Ｐゴシック" panose="020B0600070205080204" pitchFamily="34" charset="-128"/>
                <a:cs typeface="+mn-cs"/>
              </a:rPr>
              <a:t>Any misuse of the powers is likely to be harmful to policing and lead to mistrust of the police. Officers must also be able to explain their actions to the member of the public searched. The misuse of these powers can lead to disciplinary action</a:t>
            </a:r>
          </a:p>
        </p:txBody>
      </p:sp>
    </p:spTree>
    <p:extLst>
      <p:ext uri="{BB962C8B-B14F-4D97-AF65-F5344CB8AC3E}">
        <p14:creationId xmlns:p14="http://schemas.microsoft.com/office/powerpoint/2010/main" val="31338848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7D8DD-D3BA-4947-9247-7F362ECE02A8}"/>
              </a:ext>
            </a:extLst>
          </p:cNvPr>
          <p:cNvSpPr>
            <a:spLocks noGrp="1"/>
          </p:cNvSpPr>
          <p:nvPr>
            <p:ph type="title"/>
          </p:nvPr>
        </p:nvSpPr>
        <p:spPr/>
        <p:txBody>
          <a:bodyPr/>
          <a:lstStyle/>
          <a:p>
            <a:pPr algn="ctr"/>
            <a:r>
              <a:rPr kumimoji="0" lang="en-GB" altLang="en-US" sz="2800" i="0" u="none" strike="noStrike" kern="0" cap="none" spc="0" normalizeH="0" baseline="0" noProof="0" dirty="0">
                <a:ln>
                  <a:noFill/>
                </a:ln>
                <a:effectLst/>
                <a:uLnTx/>
                <a:uFillTx/>
                <a:latin typeface="Arial"/>
                <a:ea typeface="+mj-ea"/>
                <a:cs typeface="+mj-cs"/>
              </a:rPr>
              <a:t>PRINCIPLE GOVERNING STOP AND SEARCH</a:t>
            </a:r>
            <a:endParaRPr lang="en-GB" dirty="0"/>
          </a:p>
        </p:txBody>
      </p:sp>
      <p:sp>
        <p:nvSpPr>
          <p:cNvPr id="4" name="TextBox 3">
            <a:extLst>
              <a:ext uri="{FF2B5EF4-FFF2-40B4-BE49-F238E27FC236}">
                <a16:creationId xmlns:a16="http://schemas.microsoft.com/office/drawing/2014/main" id="{E740C43F-3FED-4B9B-8A8F-9A004D903FAA}"/>
              </a:ext>
            </a:extLst>
          </p:cNvPr>
          <p:cNvSpPr txBox="1"/>
          <p:nvPr/>
        </p:nvSpPr>
        <p:spPr>
          <a:xfrm>
            <a:off x="2560320" y="1037157"/>
            <a:ext cx="8857648" cy="4610493"/>
          </a:xfrm>
          <a:prstGeom prst="rect">
            <a:avLst/>
          </a:prstGeom>
          <a:noFill/>
        </p:spPr>
        <p:txBody>
          <a:bodyPr wrap="squar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2400" b="1" i="0" u="none" strike="noStrike" kern="0" cap="none" spc="0" normalizeH="0" baseline="0" noProof="0" dirty="0">
                <a:ln>
                  <a:noFill/>
                </a:ln>
                <a:solidFill>
                  <a:srgbClr val="000000"/>
                </a:solidFill>
                <a:effectLst/>
                <a:uLnTx/>
                <a:uFillTx/>
                <a:latin typeface="Arial"/>
                <a:ea typeface="ＭＳ Ｐゴシック" panose="020B0600070205080204" pitchFamily="34" charset="-128"/>
                <a:cs typeface="+mn-cs"/>
              </a:rPr>
              <a:t>Codes of Practice state:</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GB" altLang="en-US" sz="2400" b="0" i="0" u="none" strike="noStrike" kern="0" cap="none" spc="0" normalizeH="0" baseline="0" noProof="0" dirty="0">
              <a:ln>
                <a:noFill/>
              </a:ln>
              <a:solidFill>
                <a:srgbClr val="000000"/>
              </a:solidFill>
              <a:effectLst/>
              <a:uLnTx/>
              <a:uFillTx/>
              <a:latin typeface="Arial"/>
              <a:ea typeface="ＭＳ Ｐゴシック" panose="020B0600070205080204" pitchFamily="34" charset="-128"/>
              <a:cs typeface="+mn-cs"/>
            </a:endParaRP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2800" b="0" i="0" u="none" strike="noStrike" kern="0" cap="none" spc="0" normalizeH="0" baseline="0" noProof="0" dirty="0">
                <a:ln>
                  <a:noFill/>
                </a:ln>
                <a:solidFill>
                  <a:srgbClr val="000000"/>
                </a:solidFill>
                <a:effectLst/>
                <a:uLnTx/>
                <a:uFillTx/>
                <a:latin typeface="Arial"/>
                <a:ea typeface="ＭＳ Ｐゴシック" panose="020B0600070205080204" pitchFamily="34" charset="-128"/>
                <a:cs typeface="+mn-cs"/>
              </a:rPr>
              <a:t> ‘Powers to stop and search must be used fairly, responsibly, with respect for people being searched and without unlawful discrimination’</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GB" altLang="en-US" sz="2800" b="0" i="0" u="none" strike="noStrike" kern="0" cap="none" spc="0" normalizeH="0" baseline="0" noProof="0" dirty="0">
              <a:ln>
                <a:noFill/>
              </a:ln>
              <a:solidFill>
                <a:srgbClr val="000000"/>
              </a:solidFill>
              <a:effectLst/>
              <a:uLnTx/>
              <a:uFillTx/>
              <a:latin typeface="Arial"/>
              <a:ea typeface="ＭＳ Ｐゴシック" panose="020B0600070205080204" pitchFamily="34" charset="-128"/>
              <a:cs typeface="+mn-cs"/>
            </a:endParaRP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2800" b="0" i="0" u="none" strike="noStrike" kern="0" cap="none" spc="0" normalizeH="0" baseline="0" noProof="0" dirty="0">
                <a:ln>
                  <a:noFill/>
                </a:ln>
                <a:solidFill>
                  <a:srgbClr val="000000"/>
                </a:solidFill>
                <a:effectLst/>
                <a:uLnTx/>
                <a:uFillTx/>
                <a:latin typeface="Arial"/>
                <a:ea typeface="ＭＳ Ｐゴシック" panose="020B0600070205080204" pitchFamily="34" charset="-128"/>
                <a:cs typeface="+mn-cs"/>
              </a:rPr>
              <a:t>‘ The intrusion on the liberty of the person stopped or searched must be brief and detention for the purposes of a search must take place at or near the location of the stop’</a:t>
            </a:r>
          </a:p>
        </p:txBody>
      </p:sp>
    </p:spTree>
    <p:extLst>
      <p:ext uri="{BB962C8B-B14F-4D97-AF65-F5344CB8AC3E}">
        <p14:creationId xmlns:p14="http://schemas.microsoft.com/office/powerpoint/2010/main" val="35453554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E3E60-D05E-42BC-B203-823E5A624F35}"/>
              </a:ext>
            </a:extLst>
          </p:cNvPr>
          <p:cNvSpPr>
            <a:spLocks noGrp="1"/>
          </p:cNvSpPr>
          <p:nvPr>
            <p:ph type="title"/>
          </p:nvPr>
        </p:nvSpPr>
        <p:spPr/>
        <p:txBody>
          <a:bodyPr/>
          <a:lstStyle/>
          <a:p>
            <a:pPr algn="ctr"/>
            <a:r>
              <a:rPr lang="en-GB" dirty="0"/>
              <a:t>CONDUCT OF THE SEARCH:</a:t>
            </a:r>
          </a:p>
        </p:txBody>
      </p:sp>
      <p:sp>
        <p:nvSpPr>
          <p:cNvPr id="4" name="TextBox 3">
            <a:extLst>
              <a:ext uri="{FF2B5EF4-FFF2-40B4-BE49-F238E27FC236}">
                <a16:creationId xmlns:a16="http://schemas.microsoft.com/office/drawing/2014/main" id="{0C6DC19B-022E-4E14-AE7B-BA4B3B9C266C}"/>
              </a:ext>
            </a:extLst>
          </p:cNvPr>
          <p:cNvSpPr txBox="1"/>
          <p:nvPr/>
        </p:nvSpPr>
        <p:spPr>
          <a:xfrm>
            <a:off x="2014916" y="914391"/>
            <a:ext cx="10177083" cy="5115246"/>
          </a:xfrm>
          <a:prstGeom prst="rect">
            <a:avLst/>
          </a:prstGeom>
          <a:noFill/>
        </p:spPr>
        <p:txBody>
          <a:bodyPr wrap="square">
            <a:spAutoFit/>
          </a:bodyPr>
          <a:lstStyle/>
          <a:p>
            <a:pPr marL="342900" marR="0" lvl="0" indent="-342900" algn="ctr" defTabSz="914400" rtl="0" eaLnBrk="1" fontAlgn="base" latinLnBrk="0" hangingPunct="1">
              <a:lnSpc>
                <a:spcPct val="100000"/>
              </a:lnSpc>
              <a:spcBef>
                <a:spcPct val="20000"/>
              </a:spcBef>
              <a:spcAft>
                <a:spcPct val="0"/>
              </a:spcAft>
              <a:buClrTx/>
              <a:buSzTx/>
              <a:buFontTx/>
              <a:buNone/>
              <a:tabLst/>
              <a:defRPr/>
            </a:pPr>
            <a:r>
              <a:rPr kumimoji="0" lang="en-GB" altLang="en-US" sz="2400" b="1" i="0" u="none" strike="noStrike" kern="0" cap="none" spc="0" normalizeH="0" baseline="0" noProof="0" dirty="0">
                <a:ln>
                  <a:noFill/>
                </a:ln>
                <a:solidFill>
                  <a:srgbClr val="000000"/>
                </a:solidFill>
                <a:effectLst/>
                <a:uLnTx/>
                <a:uFillTx/>
                <a:latin typeface="Arial"/>
                <a:ea typeface="ＭＳ Ｐゴシック" panose="020B0600070205080204" pitchFamily="34" charset="-128"/>
                <a:cs typeface="+mn-cs"/>
              </a:rPr>
              <a:t>Codes of Practice state:</a:t>
            </a:r>
          </a:p>
          <a:p>
            <a:pPr marL="342900" marR="0" lvl="0" indent="-342900" algn="l" defTabSz="914400" rtl="0" eaLnBrk="1" fontAlgn="base" latinLnBrk="0" hangingPunct="1">
              <a:lnSpc>
                <a:spcPct val="100000"/>
              </a:lnSpc>
              <a:spcBef>
                <a:spcPct val="20000"/>
              </a:spcBef>
              <a:spcAft>
                <a:spcPct val="0"/>
              </a:spcAft>
              <a:buClrTx/>
              <a:buSzTx/>
              <a:buFontTx/>
              <a:buNone/>
              <a:tabLst/>
              <a:defRPr/>
            </a:pPr>
            <a:endParaRPr kumimoji="0" lang="en-GB" altLang="en-US" sz="2400" b="0" i="0" u="none" strike="noStrike" kern="0" cap="none" spc="0" normalizeH="0" baseline="0" noProof="0" dirty="0">
              <a:ln>
                <a:noFill/>
              </a:ln>
              <a:solidFill>
                <a:srgbClr val="000000"/>
              </a:solidFill>
              <a:effectLst/>
              <a:uLnTx/>
              <a:uFillTx/>
              <a:latin typeface="Arial"/>
              <a:ea typeface="ＭＳ Ｐゴシック" panose="020B0600070205080204" pitchFamily="34" charset="-128"/>
              <a:cs typeface="+mn-cs"/>
            </a:endParaRPr>
          </a:p>
          <a:p>
            <a:pPr marR="0" lvl="0" algn="ctr" defTabSz="914400" rtl="0" eaLnBrk="1" fontAlgn="base" latinLnBrk="0" hangingPunct="1">
              <a:lnSpc>
                <a:spcPct val="100000"/>
              </a:lnSpc>
              <a:spcBef>
                <a:spcPct val="20000"/>
              </a:spcBef>
              <a:spcAft>
                <a:spcPct val="0"/>
              </a:spcAft>
              <a:buClrTx/>
              <a:buSzTx/>
              <a:tabLst/>
              <a:defRPr/>
            </a:pPr>
            <a:r>
              <a:rPr kumimoji="0" lang="en-GB" altLang="en-US" sz="2400" b="0" i="0" u="none" strike="noStrike" kern="0" cap="none" spc="0" normalizeH="0" baseline="0" noProof="0" dirty="0">
                <a:ln>
                  <a:noFill/>
                </a:ln>
                <a:solidFill>
                  <a:srgbClr val="000000"/>
                </a:solidFill>
                <a:effectLst/>
                <a:uLnTx/>
                <a:uFillTx/>
                <a:latin typeface="Arial"/>
                <a:ea typeface="ＭＳ Ｐゴシック" panose="020B0600070205080204" pitchFamily="34" charset="-128"/>
                <a:cs typeface="+mn-cs"/>
              </a:rPr>
              <a:t>All stops and searches must be carried out with courtesy, consideration and respect for the person concerned. </a:t>
            </a:r>
          </a:p>
          <a:p>
            <a:pPr marR="0" lvl="0" algn="ctr" defTabSz="914400" rtl="0" eaLnBrk="1" fontAlgn="base" latinLnBrk="0" hangingPunct="1">
              <a:lnSpc>
                <a:spcPct val="100000"/>
              </a:lnSpc>
              <a:spcBef>
                <a:spcPct val="20000"/>
              </a:spcBef>
              <a:spcAft>
                <a:spcPct val="0"/>
              </a:spcAft>
              <a:buClrTx/>
              <a:buSzTx/>
              <a:tabLst/>
              <a:defRPr/>
            </a:pPr>
            <a:endParaRPr kumimoji="0" lang="en-GB" altLang="en-US" sz="2400" b="0" i="0" u="none" strike="noStrike" kern="0" cap="none" spc="0" normalizeH="0" baseline="0" noProof="0" dirty="0">
              <a:ln>
                <a:noFill/>
              </a:ln>
              <a:solidFill>
                <a:srgbClr val="000000"/>
              </a:solidFill>
              <a:effectLst/>
              <a:uLnTx/>
              <a:uFillTx/>
              <a:latin typeface="Arial"/>
              <a:ea typeface="ＭＳ Ｐゴシック" panose="020B0600070205080204" pitchFamily="34" charset="-128"/>
              <a:cs typeface="+mn-cs"/>
            </a:endParaRPr>
          </a:p>
          <a:p>
            <a:pPr marR="0" lvl="0" algn="ctr" defTabSz="914400" rtl="0" eaLnBrk="1" fontAlgn="base" latinLnBrk="0" hangingPunct="1">
              <a:lnSpc>
                <a:spcPct val="100000"/>
              </a:lnSpc>
              <a:spcBef>
                <a:spcPct val="20000"/>
              </a:spcBef>
              <a:spcAft>
                <a:spcPct val="0"/>
              </a:spcAft>
              <a:buClrTx/>
              <a:buSzTx/>
              <a:tabLst/>
              <a:defRPr/>
            </a:pPr>
            <a:r>
              <a:rPr kumimoji="0" lang="en-GB" altLang="en-US" sz="2400" b="0" i="0" u="none" strike="noStrike" kern="0" cap="none" spc="0" normalizeH="0" baseline="0" noProof="0" dirty="0">
                <a:ln>
                  <a:noFill/>
                </a:ln>
                <a:solidFill>
                  <a:srgbClr val="000000"/>
                </a:solidFill>
                <a:effectLst/>
                <a:uLnTx/>
                <a:uFillTx/>
                <a:latin typeface="Arial"/>
                <a:ea typeface="ＭＳ Ｐゴシック" panose="020B0600070205080204" pitchFamily="34" charset="-128"/>
                <a:cs typeface="+mn-cs"/>
              </a:rPr>
              <a:t>The co-operation of the person to be searched must be sought</a:t>
            </a:r>
          </a:p>
          <a:p>
            <a:pPr marR="0" lvl="0" algn="ctr" defTabSz="914400" rtl="0" eaLnBrk="1" fontAlgn="base" latinLnBrk="0" hangingPunct="1">
              <a:lnSpc>
                <a:spcPct val="100000"/>
              </a:lnSpc>
              <a:spcBef>
                <a:spcPct val="20000"/>
              </a:spcBef>
              <a:spcAft>
                <a:spcPct val="0"/>
              </a:spcAft>
              <a:buClrTx/>
              <a:buSzTx/>
              <a:tabLst/>
              <a:defRPr/>
            </a:pPr>
            <a:endParaRPr kumimoji="0" lang="en-GB" altLang="en-US" sz="2400" b="0" i="0" u="none" strike="noStrike" kern="0" cap="none" spc="0" normalizeH="0" baseline="0" noProof="0" dirty="0">
              <a:ln>
                <a:noFill/>
              </a:ln>
              <a:solidFill>
                <a:srgbClr val="000000"/>
              </a:solidFill>
              <a:effectLst/>
              <a:uLnTx/>
              <a:uFillTx/>
              <a:latin typeface="Arial"/>
              <a:ea typeface="ＭＳ Ｐゴシック" panose="020B0600070205080204" pitchFamily="34" charset="-128"/>
              <a:cs typeface="+mn-cs"/>
            </a:endParaRPr>
          </a:p>
          <a:p>
            <a:pPr marR="0" lvl="0" algn="ctr" defTabSz="914400" rtl="0" eaLnBrk="1" fontAlgn="base" latinLnBrk="0" hangingPunct="1">
              <a:lnSpc>
                <a:spcPct val="100000"/>
              </a:lnSpc>
              <a:spcBef>
                <a:spcPct val="20000"/>
              </a:spcBef>
              <a:spcAft>
                <a:spcPct val="0"/>
              </a:spcAft>
              <a:buClrTx/>
              <a:buSzTx/>
              <a:tabLst/>
              <a:defRPr/>
            </a:pPr>
            <a:r>
              <a:rPr kumimoji="0" lang="en-GB" altLang="en-US" sz="2400" b="0" i="0" u="none" strike="noStrike" kern="0" cap="none" spc="0" normalizeH="0" baseline="0" noProof="0" dirty="0">
                <a:ln>
                  <a:noFill/>
                </a:ln>
                <a:solidFill>
                  <a:srgbClr val="000000"/>
                </a:solidFill>
                <a:effectLst/>
                <a:uLnTx/>
                <a:uFillTx/>
                <a:latin typeface="Arial"/>
                <a:ea typeface="ＭＳ Ｐゴシック" panose="020B0600070205080204" pitchFamily="34" charset="-128"/>
                <a:cs typeface="+mn-cs"/>
              </a:rPr>
              <a:t>The length of time for which a person or vehicle may be detained must be reasonable and kept to a minimum</a:t>
            </a:r>
          </a:p>
          <a:p>
            <a:pPr marR="0" lvl="0" algn="ctr" defTabSz="914400" rtl="0" eaLnBrk="1" fontAlgn="base" latinLnBrk="0" hangingPunct="1">
              <a:lnSpc>
                <a:spcPct val="100000"/>
              </a:lnSpc>
              <a:spcBef>
                <a:spcPct val="20000"/>
              </a:spcBef>
              <a:spcAft>
                <a:spcPct val="0"/>
              </a:spcAft>
              <a:buClrTx/>
              <a:buSzTx/>
              <a:tabLst/>
              <a:defRPr/>
            </a:pPr>
            <a:endParaRPr kumimoji="0" lang="en-GB" altLang="en-US" sz="2400" b="0" i="0" u="none" strike="noStrike" kern="0" cap="none" spc="0" normalizeH="0" baseline="0" noProof="0" dirty="0">
              <a:ln>
                <a:noFill/>
              </a:ln>
              <a:solidFill>
                <a:srgbClr val="000000"/>
              </a:solidFill>
              <a:effectLst/>
              <a:uLnTx/>
              <a:uFillTx/>
              <a:latin typeface="Arial"/>
              <a:ea typeface="ＭＳ Ｐゴシック" panose="020B0600070205080204" pitchFamily="34" charset="-128"/>
              <a:cs typeface="+mn-cs"/>
            </a:endParaRPr>
          </a:p>
          <a:p>
            <a:pPr marR="0" lvl="0" algn="ctr" defTabSz="914400" rtl="0" eaLnBrk="1" fontAlgn="base" latinLnBrk="0" hangingPunct="1">
              <a:lnSpc>
                <a:spcPct val="100000"/>
              </a:lnSpc>
              <a:spcBef>
                <a:spcPct val="20000"/>
              </a:spcBef>
              <a:spcAft>
                <a:spcPct val="0"/>
              </a:spcAft>
              <a:buClrTx/>
              <a:buSzTx/>
              <a:tabLst/>
              <a:defRPr/>
            </a:pPr>
            <a:r>
              <a:rPr kumimoji="0" lang="en-GB" altLang="en-US" sz="2400" b="0" i="0" u="none" strike="noStrike" kern="0" cap="none" spc="0" normalizeH="0" baseline="0" noProof="0" dirty="0">
                <a:ln>
                  <a:noFill/>
                </a:ln>
                <a:solidFill>
                  <a:srgbClr val="000000"/>
                </a:solidFill>
                <a:effectLst/>
                <a:uLnTx/>
                <a:uFillTx/>
                <a:latin typeface="Arial"/>
                <a:ea typeface="ＭＳ Ｐゴシック" panose="020B0600070205080204" pitchFamily="34" charset="-128"/>
                <a:cs typeface="+mn-cs"/>
              </a:rPr>
              <a:t>If the suspicion relates to a particular article which is seen to be slipped into a person’s pocket the search must be confined to that pocket</a:t>
            </a:r>
          </a:p>
        </p:txBody>
      </p:sp>
    </p:spTree>
    <p:extLst>
      <p:ext uri="{BB962C8B-B14F-4D97-AF65-F5344CB8AC3E}">
        <p14:creationId xmlns:p14="http://schemas.microsoft.com/office/powerpoint/2010/main" val="16925594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E734A-ECB0-9C1B-502C-7AAB26E9CDAD}"/>
              </a:ext>
            </a:extLst>
          </p:cNvPr>
          <p:cNvSpPr>
            <a:spLocks noGrp="1"/>
          </p:cNvSpPr>
          <p:nvPr>
            <p:ph type="title"/>
          </p:nvPr>
        </p:nvSpPr>
        <p:spPr/>
        <p:txBody>
          <a:bodyPr/>
          <a:lstStyle/>
          <a:p>
            <a:pPr algn="ctr"/>
            <a:r>
              <a:rPr lang="en-GB" dirty="0"/>
              <a:t>College of Policing definition</a:t>
            </a:r>
          </a:p>
        </p:txBody>
      </p:sp>
      <p:sp>
        <p:nvSpPr>
          <p:cNvPr id="3" name="TextBox 2">
            <a:extLst>
              <a:ext uri="{FF2B5EF4-FFF2-40B4-BE49-F238E27FC236}">
                <a16:creationId xmlns:a16="http://schemas.microsoft.com/office/drawing/2014/main" id="{5DD8AF89-2423-22CF-2137-963FB8A35CA8}"/>
              </a:ext>
            </a:extLst>
          </p:cNvPr>
          <p:cNvSpPr txBox="1"/>
          <p:nvPr/>
        </p:nvSpPr>
        <p:spPr>
          <a:xfrm>
            <a:off x="2102741" y="914400"/>
            <a:ext cx="10089259" cy="5969377"/>
          </a:xfrm>
          <a:prstGeom prst="rect">
            <a:avLst/>
          </a:prstGeom>
          <a:noFill/>
        </p:spPr>
        <p:txBody>
          <a:bodyPr wrap="square" rtlCol="0">
            <a:spAutoFit/>
          </a:bodyPr>
          <a:lstStyle/>
          <a:p>
            <a:r>
              <a:rPr lang="en-GB" sz="2800" dirty="0"/>
              <a:t>A fair and effective search must be:</a:t>
            </a:r>
          </a:p>
          <a:p>
            <a:endParaRPr lang="en-GB" sz="2800" dirty="0"/>
          </a:p>
          <a:p>
            <a:pPr marL="342900" indent="-342900">
              <a:buFont typeface="Wingdings" panose="05000000000000000000" pitchFamily="2" charset="2"/>
              <a:buChar char="ü"/>
            </a:pPr>
            <a:r>
              <a:rPr lang="en-GB" sz="2800" dirty="0">
                <a:solidFill>
                  <a:schemeClr val="accent1"/>
                </a:solidFill>
              </a:rPr>
              <a:t>Justified</a:t>
            </a:r>
          </a:p>
          <a:p>
            <a:pPr marL="342900" indent="-342900">
              <a:buFont typeface="Wingdings" panose="05000000000000000000" pitchFamily="2" charset="2"/>
              <a:buChar char="ü"/>
            </a:pPr>
            <a:r>
              <a:rPr lang="en-GB" sz="2800" dirty="0">
                <a:solidFill>
                  <a:schemeClr val="accent1"/>
                </a:solidFill>
              </a:rPr>
              <a:t>Lawful</a:t>
            </a:r>
          </a:p>
          <a:p>
            <a:pPr marL="342900" indent="-342900">
              <a:buFont typeface="Wingdings" panose="05000000000000000000" pitchFamily="2" charset="2"/>
              <a:buChar char="ü"/>
            </a:pPr>
            <a:r>
              <a:rPr lang="en-GB" sz="2800" dirty="0">
                <a:solidFill>
                  <a:schemeClr val="accent1"/>
                </a:solidFill>
              </a:rPr>
              <a:t>Stand up to public scrutiny</a:t>
            </a:r>
          </a:p>
          <a:p>
            <a:endParaRPr lang="en-GB" sz="2800" dirty="0"/>
          </a:p>
          <a:p>
            <a:r>
              <a:rPr lang="en-GB" sz="2800" dirty="0"/>
              <a:t>Also, that the officer:</a:t>
            </a:r>
          </a:p>
          <a:p>
            <a:endParaRPr lang="en-GB" sz="2800" dirty="0"/>
          </a:p>
          <a:p>
            <a:pPr marL="342900" indent="-342900">
              <a:buFont typeface="Wingdings" panose="05000000000000000000" pitchFamily="2" charset="2"/>
              <a:buChar char="ü"/>
            </a:pPr>
            <a:r>
              <a:rPr lang="en-GB" sz="2800" dirty="0">
                <a:solidFill>
                  <a:schemeClr val="accent1"/>
                </a:solidFill>
              </a:rPr>
              <a:t>Has genuine and reasonable suspicion</a:t>
            </a:r>
          </a:p>
          <a:p>
            <a:pPr marL="342900" indent="-342900">
              <a:buFont typeface="Wingdings" panose="05000000000000000000" pitchFamily="2" charset="2"/>
              <a:buChar char="ü"/>
            </a:pPr>
            <a:r>
              <a:rPr lang="en-GB" sz="2800" dirty="0">
                <a:solidFill>
                  <a:schemeClr val="accent1"/>
                </a:solidFill>
              </a:rPr>
              <a:t>Ensures the person understands WHY they are being searched</a:t>
            </a:r>
          </a:p>
          <a:p>
            <a:pPr marL="342900" indent="-342900">
              <a:buFont typeface="Wingdings" panose="05000000000000000000" pitchFamily="2" charset="2"/>
              <a:buChar char="ü"/>
            </a:pPr>
            <a:r>
              <a:rPr lang="en-GB" sz="2800" dirty="0">
                <a:solidFill>
                  <a:schemeClr val="accent1"/>
                </a:solidFill>
              </a:rPr>
              <a:t>That they treat the person with respect</a:t>
            </a:r>
          </a:p>
          <a:p>
            <a:pPr marL="342900" indent="-342900">
              <a:buFont typeface="Wingdings" panose="05000000000000000000" pitchFamily="2" charset="2"/>
              <a:buChar char="ü"/>
            </a:pPr>
            <a:r>
              <a:rPr lang="en-GB" sz="2800" dirty="0">
                <a:solidFill>
                  <a:schemeClr val="accent1"/>
                </a:solidFill>
              </a:rPr>
              <a:t>That the search is necessary and proportionate.</a:t>
            </a:r>
          </a:p>
          <a:p>
            <a:endParaRPr lang="en-GB" dirty="0"/>
          </a:p>
          <a:p>
            <a:endParaRPr lang="en-GB" dirty="0"/>
          </a:p>
        </p:txBody>
      </p:sp>
    </p:spTree>
    <p:extLst>
      <p:ext uri="{BB962C8B-B14F-4D97-AF65-F5344CB8AC3E}">
        <p14:creationId xmlns:p14="http://schemas.microsoft.com/office/powerpoint/2010/main" val="18202618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1809E-755A-4A8D-84F6-38936AA80878}"/>
              </a:ext>
            </a:extLst>
          </p:cNvPr>
          <p:cNvSpPr>
            <a:spLocks noGrp="1"/>
          </p:cNvSpPr>
          <p:nvPr>
            <p:ph type="title"/>
          </p:nvPr>
        </p:nvSpPr>
        <p:spPr/>
        <p:txBody>
          <a:bodyPr/>
          <a:lstStyle/>
          <a:p>
            <a:pPr algn="ctr"/>
            <a:r>
              <a:rPr lang="en-GB" dirty="0"/>
              <a:t>REASONABLE GROUNDS:</a:t>
            </a:r>
          </a:p>
        </p:txBody>
      </p:sp>
      <p:sp>
        <p:nvSpPr>
          <p:cNvPr id="4" name="Rectangle 3">
            <a:extLst>
              <a:ext uri="{FF2B5EF4-FFF2-40B4-BE49-F238E27FC236}">
                <a16:creationId xmlns:a16="http://schemas.microsoft.com/office/drawing/2014/main" id="{CB8B16D5-F18A-4229-A2B1-0D09CF00210A}"/>
              </a:ext>
            </a:extLst>
          </p:cNvPr>
          <p:cNvSpPr/>
          <p:nvPr/>
        </p:nvSpPr>
        <p:spPr>
          <a:xfrm>
            <a:off x="3048000" y="1690063"/>
            <a:ext cx="4067503" cy="3477875"/>
          </a:xfrm>
          <a:prstGeom prst="rect">
            <a:avLst/>
          </a:prstGeom>
        </p:spPr>
        <p:txBody>
          <a:bodyPr wrap="square">
            <a:spAutoFit/>
          </a:bodyPr>
          <a:lstStyle/>
          <a:p>
            <a:pPr lvl="0" algn="ctr">
              <a:spcBef>
                <a:spcPct val="0"/>
              </a:spcBef>
              <a:defRPr/>
            </a:pPr>
            <a:r>
              <a:rPr lang="en-GB" altLang="en-US" sz="4400" kern="0" dirty="0">
                <a:solidFill>
                  <a:srgbClr val="000000"/>
                </a:solidFill>
                <a:latin typeface="Arial" panose="020B0604020202020204" pitchFamily="34" charset="0"/>
                <a:cs typeface="Arial" panose="020B0604020202020204" pitchFamily="34" charset="0"/>
              </a:rPr>
              <a:t>Know</a:t>
            </a:r>
          </a:p>
          <a:p>
            <a:pPr lvl="0" algn="ctr">
              <a:spcBef>
                <a:spcPct val="0"/>
              </a:spcBef>
              <a:defRPr/>
            </a:pPr>
            <a:endParaRPr lang="en-GB" altLang="en-US" sz="4400" kern="0" dirty="0">
              <a:solidFill>
                <a:srgbClr val="000000"/>
              </a:solidFill>
              <a:latin typeface="Arial" panose="020B0604020202020204" pitchFamily="34" charset="0"/>
              <a:cs typeface="Arial" panose="020B0604020202020204" pitchFamily="34" charset="0"/>
            </a:endParaRPr>
          </a:p>
          <a:p>
            <a:pPr lvl="0" algn="ctr">
              <a:spcBef>
                <a:spcPct val="0"/>
              </a:spcBef>
              <a:defRPr/>
            </a:pPr>
            <a:r>
              <a:rPr lang="en-GB" altLang="en-US" sz="4400" kern="0" dirty="0">
                <a:solidFill>
                  <a:srgbClr val="000000"/>
                </a:solidFill>
                <a:latin typeface="Arial" panose="020B0604020202020204" pitchFamily="34" charset="0"/>
                <a:cs typeface="Arial" panose="020B0604020202020204" pitchFamily="34" charset="0"/>
              </a:rPr>
              <a:t>Believe</a:t>
            </a:r>
          </a:p>
          <a:p>
            <a:pPr lvl="0" algn="ctr">
              <a:spcBef>
                <a:spcPct val="0"/>
              </a:spcBef>
              <a:defRPr/>
            </a:pPr>
            <a:endParaRPr lang="en-GB" altLang="en-US" sz="4400" kern="0" dirty="0">
              <a:solidFill>
                <a:srgbClr val="000000"/>
              </a:solidFill>
              <a:latin typeface="Arial" panose="020B0604020202020204" pitchFamily="34" charset="0"/>
              <a:cs typeface="Arial" panose="020B0604020202020204" pitchFamily="34" charset="0"/>
            </a:endParaRPr>
          </a:p>
          <a:p>
            <a:pPr lvl="0" algn="ctr">
              <a:spcBef>
                <a:spcPct val="0"/>
              </a:spcBef>
              <a:defRPr/>
            </a:pPr>
            <a:r>
              <a:rPr lang="en-GB" altLang="en-US" sz="4400" kern="0" dirty="0">
                <a:solidFill>
                  <a:srgbClr val="000000"/>
                </a:solidFill>
                <a:latin typeface="Arial" panose="020B0604020202020204" pitchFamily="34" charset="0"/>
                <a:cs typeface="Arial" panose="020B0604020202020204" pitchFamily="34" charset="0"/>
              </a:rPr>
              <a:t>Suspect</a:t>
            </a:r>
          </a:p>
        </p:txBody>
      </p:sp>
      <p:pic>
        <p:nvPicPr>
          <p:cNvPr id="5" name="Picture 4">
            <a:extLst>
              <a:ext uri="{FF2B5EF4-FFF2-40B4-BE49-F238E27FC236}">
                <a16:creationId xmlns:a16="http://schemas.microsoft.com/office/drawing/2014/main" id="{8DB51B55-B8FA-48E8-86E0-8818D0046C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90290" y="879082"/>
            <a:ext cx="3909848" cy="4214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146422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9ADF0-8875-4DB0-A4CB-7B7B2E5D88DF}"/>
              </a:ext>
            </a:extLst>
          </p:cNvPr>
          <p:cNvSpPr>
            <a:spLocks noGrp="1"/>
          </p:cNvSpPr>
          <p:nvPr>
            <p:ph type="title"/>
          </p:nvPr>
        </p:nvSpPr>
        <p:spPr/>
        <p:txBody>
          <a:bodyPr/>
          <a:lstStyle/>
          <a:p>
            <a:pPr algn="ctr"/>
            <a:r>
              <a:rPr lang="en-GB" dirty="0"/>
              <a:t>REASONABLE GROUNDS:</a:t>
            </a:r>
          </a:p>
        </p:txBody>
      </p:sp>
      <p:sp>
        <p:nvSpPr>
          <p:cNvPr id="4" name="Rectangle 3">
            <a:extLst>
              <a:ext uri="{FF2B5EF4-FFF2-40B4-BE49-F238E27FC236}">
                <a16:creationId xmlns:a16="http://schemas.microsoft.com/office/drawing/2014/main" id="{1354307C-09B4-45FE-A3CD-EB43C239A379}"/>
              </a:ext>
            </a:extLst>
          </p:cNvPr>
          <p:cNvSpPr/>
          <p:nvPr/>
        </p:nvSpPr>
        <p:spPr>
          <a:xfrm>
            <a:off x="6096000" y="1183006"/>
            <a:ext cx="6096000" cy="4832092"/>
          </a:xfrm>
          <a:prstGeom prst="rect">
            <a:avLst/>
          </a:prstGeom>
        </p:spPr>
        <p:txBody>
          <a:bodyPr>
            <a:spAutoFit/>
          </a:bodyPr>
          <a:lstStyle/>
          <a:p>
            <a:pPr lvl="0">
              <a:spcBef>
                <a:spcPct val="0"/>
              </a:spcBef>
              <a:defRPr/>
            </a:pPr>
            <a:r>
              <a:rPr lang="en-GB" altLang="en-US" sz="2800" kern="0" dirty="0">
                <a:solidFill>
                  <a:srgbClr val="FF0000"/>
                </a:solidFill>
                <a:latin typeface="Arial" panose="020B0604020202020204" pitchFamily="34" charset="0"/>
                <a:cs typeface="Arial" panose="020B0604020202020204" pitchFamily="34" charset="0"/>
              </a:rPr>
              <a:t>S</a:t>
            </a:r>
            <a:r>
              <a:rPr lang="en-GB" altLang="en-US" sz="2800" kern="0" dirty="0">
                <a:solidFill>
                  <a:srgbClr val="000000"/>
                </a:solidFill>
                <a:latin typeface="Arial" panose="020B0604020202020204" pitchFamily="34" charset="0"/>
                <a:cs typeface="Arial" panose="020B0604020202020204" pitchFamily="34" charset="0"/>
              </a:rPr>
              <a:t>een</a:t>
            </a:r>
          </a:p>
          <a:p>
            <a:pPr lvl="0">
              <a:spcBef>
                <a:spcPct val="0"/>
              </a:spcBef>
              <a:defRPr/>
            </a:pPr>
            <a:endParaRPr lang="en-GB" altLang="en-US" sz="2800" kern="0" dirty="0">
              <a:solidFill>
                <a:srgbClr val="000000"/>
              </a:solidFill>
              <a:latin typeface="Arial" panose="020B0604020202020204" pitchFamily="34" charset="0"/>
              <a:cs typeface="Arial" panose="020B0604020202020204" pitchFamily="34" charset="0"/>
            </a:endParaRPr>
          </a:p>
          <a:p>
            <a:pPr lvl="0">
              <a:spcBef>
                <a:spcPct val="0"/>
              </a:spcBef>
              <a:defRPr/>
            </a:pPr>
            <a:r>
              <a:rPr lang="en-GB" altLang="en-US" sz="2800" kern="0" dirty="0">
                <a:solidFill>
                  <a:srgbClr val="FF0000"/>
                </a:solidFill>
                <a:latin typeface="Arial" panose="020B0604020202020204" pitchFamily="34" charset="0"/>
                <a:cs typeface="Arial" panose="020B0604020202020204" pitchFamily="34" charset="0"/>
              </a:rPr>
              <a:t>H</a:t>
            </a:r>
            <a:r>
              <a:rPr lang="en-GB" altLang="en-US" sz="2800" kern="0" dirty="0">
                <a:solidFill>
                  <a:srgbClr val="000000"/>
                </a:solidFill>
                <a:latin typeface="Arial" panose="020B0604020202020204" pitchFamily="34" charset="0"/>
                <a:cs typeface="Arial" panose="020B0604020202020204" pitchFamily="34" charset="0"/>
              </a:rPr>
              <a:t>eard</a:t>
            </a:r>
          </a:p>
          <a:p>
            <a:pPr lvl="0">
              <a:spcBef>
                <a:spcPct val="0"/>
              </a:spcBef>
              <a:defRPr/>
            </a:pPr>
            <a:endParaRPr lang="en-GB" altLang="en-US" sz="2800" kern="0" dirty="0">
              <a:solidFill>
                <a:srgbClr val="000000"/>
              </a:solidFill>
              <a:latin typeface="Arial" panose="020B0604020202020204" pitchFamily="34" charset="0"/>
              <a:cs typeface="Arial" panose="020B0604020202020204" pitchFamily="34" charset="0"/>
            </a:endParaRPr>
          </a:p>
          <a:p>
            <a:pPr lvl="0">
              <a:spcBef>
                <a:spcPct val="0"/>
              </a:spcBef>
              <a:defRPr/>
            </a:pPr>
            <a:r>
              <a:rPr lang="en-GB" altLang="en-US" sz="2800" kern="0" dirty="0">
                <a:solidFill>
                  <a:srgbClr val="FF0000"/>
                </a:solidFill>
                <a:latin typeface="Arial" panose="020B0604020202020204" pitchFamily="34" charset="0"/>
                <a:cs typeface="Arial" panose="020B0604020202020204" pitchFamily="34" charset="0"/>
              </a:rPr>
              <a:t>A</a:t>
            </a:r>
            <a:r>
              <a:rPr lang="en-GB" altLang="en-US" sz="2800" kern="0" dirty="0">
                <a:solidFill>
                  <a:srgbClr val="000000"/>
                </a:solidFill>
                <a:latin typeface="Arial" panose="020B0604020202020204" pitchFamily="34" charset="0"/>
                <a:cs typeface="Arial" panose="020B0604020202020204" pitchFamily="34" charset="0"/>
              </a:rPr>
              <a:t>ctions</a:t>
            </a:r>
          </a:p>
          <a:p>
            <a:pPr lvl="0">
              <a:spcBef>
                <a:spcPct val="0"/>
              </a:spcBef>
              <a:defRPr/>
            </a:pPr>
            <a:endParaRPr lang="en-GB" altLang="en-US" sz="2800" kern="0" dirty="0">
              <a:solidFill>
                <a:srgbClr val="000000"/>
              </a:solidFill>
              <a:latin typeface="Arial" panose="020B0604020202020204" pitchFamily="34" charset="0"/>
              <a:cs typeface="Arial" panose="020B0604020202020204" pitchFamily="34" charset="0"/>
            </a:endParaRPr>
          </a:p>
          <a:p>
            <a:pPr lvl="0">
              <a:spcBef>
                <a:spcPct val="0"/>
              </a:spcBef>
              <a:defRPr/>
            </a:pPr>
            <a:r>
              <a:rPr lang="en-GB" altLang="en-US" sz="2800" kern="0" dirty="0">
                <a:solidFill>
                  <a:srgbClr val="FF0000"/>
                </a:solidFill>
                <a:latin typeface="Arial" panose="020B0604020202020204" pitchFamily="34" charset="0"/>
                <a:cs typeface="Arial" panose="020B0604020202020204" pitchFamily="34" charset="0"/>
              </a:rPr>
              <a:t>C</a:t>
            </a:r>
            <a:r>
              <a:rPr lang="en-GB" altLang="en-US" sz="2800" kern="0" dirty="0">
                <a:solidFill>
                  <a:srgbClr val="000000"/>
                </a:solidFill>
                <a:latin typeface="Arial" panose="020B0604020202020204" pitchFamily="34" charset="0"/>
                <a:cs typeface="Arial" panose="020B0604020202020204" pitchFamily="34" charset="0"/>
              </a:rPr>
              <a:t>onversations</a:t>
            </a:r>
          </a:p>
          <a:p>
            <a:pPr lvl="0">
              <a:spcBef>
                <a:spcPct val="0"/>
              </a:spcBef>
              <a:defRPr/>
            </a:pPr>
            <a:endParaRPr lang="en-GB" altLang="en-US" sz="2800" kern="0" dirty="0">
              <a:solidFill>
                <a:srgbClr val="000000"/>
              </a:solidFill>
              <a:latin typeface="Arial" panose="020B0604020202020204" pitchFamily="34" charset="0"/>
              <a:cs typeface="Arial" panose="020B0604020202020204" pitchFamily="34" charset="0"/>
            </a:endParaRPr>
          </a:p>
          <a:p>
            <a:pPr lvl="0">
              <a:spcBef>
                <a:spcPct val="0"/>
              </a:spcBef>
              <a:defRPr/>
            </a:pPr>
            <a:r>
              <a:rPr lang="en-GB" altLang="en-US" sz="2800" kern="0" dirty="0">
                <a:solidFill>
                  <a:srgbClr val="FF0000"/>
                </a:solidFill>
                <a:latin typeface="Arial" panose="020B0604020202020204" pitchFamily="34" charset="0"/>
                <a:cs typeface="Arial" panose="020B0604020202020204" pitchFamily="34" charset="0"/>
              </a:rPr>
              <a:t>K</a:t>
            </a:r>
            <a:r>
              <a:rPr lang="en-GB" altLang="en-US" sz="2800" kern="0" dirty="0">
                <a:solidFill>
                  <a:srgbClr val="000000"/>
                </a:solidFill>
                <a:latin typeface="Arial" panose="020B0604020202020204" pitchFamily="34" charset="0"/>
                <a:cs typeface="Arial" panose="020B0604020202020204" pitchFamily="34" charset="0"/>
              </a:rPr>
              <a:t>nowledge</a:t>
            </a:r>
          </a:p>
          <a:p>
            <a:pPr lvl="0">
              <a:spcBef>
                <a:spcPct val="0"/>
              </a:spcBef>
              <a:defRPr/>
            </a:pPr>
            <a:endParaRPr lang="en-GB" altLang="en-US" sz="2800" kern="0" dirty="0">
              <a:solidFill>
                <a:srgbClr val="000000"/>
              </a:solidFill>
              <a:latin typeface="Arial" panose="020B0604020202020204" pitchFamily="34" charset="0"/>
              <a:cs typeface="Arial" panose="020B0604020202020204" pitchFamily="34" charset="0"/>
            </a:endParaRPr>
          </a:p>
          <a:p>
            <a:pPr lvl="0">
              <a:spcBef>
                <a:spcPct val="0"/>
              </a:spcBef>
              <a:defRPr/>
            </a:pPr>
            <a:r>
              <a:rPr lang="en-GB" altLang="en-US" sz="2800" kern="0" dirty="0">
                <a:solidFill>
                  <a:srgbClr val="FF0000"/>
                </a:solidFill>
                <a:latin typeface="Arial" panose="020B0604020202020204" pitchFamily="34" charset="0"/>
                <a:cs typeface="Arial" panose="020B0604020202020204" pitchFamily="34" charset="0"/>
              </a:rPr>
              <a:t>S</a:t>
            </a:r>
            <a:r>
              <a:rPr lang="en-GB" altLang="en-US" sz="2800" kern="0" dirty="0">
                <a:solidFill>
                  <a:srgbClr val="000000"/>
                </a:solidFill>
                <a:latin typeface="Arial" panose="020B0604020202020204" pitchFamily="34" charset="0"/>
                <a:cs typeface="Arial" panose="020B0604020202020204" pitchFamily="34" charset="0"/>
              </a:rPr>
              <a:t>mell</a:t>
            </a:r>
          </a:p>
        </p:txBody>
      </p:sp>
    </p:spTree>
    <p:extLst>
      <p:ext uri="{BB962C8B-B14F-4D97-AF65-F5344CB8AC3E}">
        <p14:creationId xmlns:p14="http://schemas.microsoft.com/office/powerpoint/2010/main" val="15468112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AC3C4-4FDC-4577-8024-A617803383CE}"/>
              </a:ext>
            </a:extLst>
          </p:cNvPr>
          <p:cNvSpPr>
            <a:spLocks noGrp="1"/>
          </p:cNvSpPr>
          <p:nvPr>
            <p:ph type="title"/>
          </p:nvPr>
        </p:nvSpPr>
        <p:spPr/>
        <p:txBody>
          <a:bodyPr/>
          <a:lstStyle/>
          <a:p>
            <a:pPr algn="ctr"/>
            <a:r>
              <a:rPr lang="en-GB" dirty="0"/>
              <a:t>UNCONSCIOUS BIAS:</a:t>
            </a:r>
          </a:p>
        </p:txBody>
      </p:sp>
      <p:pic>
        <p:nvPicPr>
          <p:cNvPr id="5" name="Picture 4">
            <a:extLst>
              <a:ext uri="{FF2B5EF4-FFF2-40B4-BE49-F238E27FC236}">
                <a16:creationId xmlns:a16="http://schemas.microsoft.com/office/drawing/2014/main" id="{D2DC2B2A-0A20-447D-B255-786D5E8629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82141" y="1166019"/>
            <a:ext cx="4951413" cy="45259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071463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CFFA2-E5C7-0DE6-1FF6-7B3FE743071E}"/>
              </a:ext>
            </a:extLst>
          </p:cNvPr>
          <p:cNvSpPr>
            <a:spLocks noGrp="1"/>
          </p:cNvSpPr>
          <p:nvPr>
            <p:ph type="title"/>
          </p:nvPr>
        </p:nvSpPr>
        <p:spPr/>
        <p:txBody>
          <a:bodyPr/>
          <a:lstStyle/>
          <a:p>
            <a:pPr algn="ctr"/>
            <a:r>
              <a:rPr lang="en-GB" dirty="0"/>
              <a:t>Stereotyping</a:t>
            </a:r>
          </a:p>
        </p:txBody>
      </p:sp>
      <p:sp>
        <p:nvSpPr>
          <p:cNvPr id="5" name="TextBox 4">
            <a:extLst>
              <a:ext uri="{FF2B5EF4-FFF2-40B4-BE49-F238E27FC236}">
                <a16:creationId xmlns:a16="http://schemas.microsoft.com/office/drawing/2014/main" id="{37ABCBF1-8961-B9C6-DA29-B84876C5C151}"/>
              </a:ext>
            </a:extLst>
          </p:cNvPr>
          <p:cNvSpPr txBox="1"/>
          <p:nvPr/>
        </p:nvSpPr>
        <p:spPr>
          <a:xfrm>
            <a:off x="2568411" y="4229169"/>
            <a:ext cx="4350549" cy="1938992"/>
          </a:xfrm>
          <a:prstGeom prst="rect">
            <a:avLst/>
          </a:prstGeom>
          <a:noFill/>
        </p:spPr>
        <p:txBody>
          <a:bodyPr wrap="square" rtlCol="0">
            <a:spAutoFit/>
          </a:bodyPr>
          <a:lstStyle/>
          <a:p>
            <a:pPr algn="ctr"/>
            <a:r>
              <a:rPr lang="en-GB" sz="2000" dirty="0"/>
              <a:t>We </a:t>
            </a:r>
            <a:r>
              <a:rPr lang="en-GB" sz="2000" dirty="0" err="1"/>
              <a:t>catagorise</a:t>
            </a:r>
            <a:r>
              <a:rPr lang="en-GB" sz="2000" dirty="0"/>
              <a:t> people and the world around us.</a:t>
            </a:r>
          </a:p>
          <a:p>
            <a:pPr algn="ctr"/>
            <a:endParaRPr lang="en-GB" sz="2000" dirty="0"/>
          </a:p>
          <a:p>
            <a:pPr algn="ctr"/>
            <a:r>
              <a:rPr lang="en-GB" sz="2000" dirty="0"/>
              <a:t> stereotyping occurs when we think a category possesses a particular characteristic.</a:t>
            </a:r>
          </a:p>
        </p:txBody>
      </p:sp>
      <p:pic>
        <p:nvPicPr>
          <p:cNvPr id="7" name="Picture 6">
            <a:extLst>
              <a:ext uri="{FF2B5EF4-FFF2-40B4-BE49-F238E27FC236}">
                <a16:creationId xmlns:a16="http://schemas.microsoft.com/office/drawing/2014/main" id="{4ACD7177-ACBF-FDF8-A654-F8B4573EA1EC}"/>
              </a:ext>
            </a:extLst>
          </p:cNvPr>
          <p:cNvPicPr>
            <a:picLocks noChangeAspect="1"/>
          </p:cNvPicPr>
          <p:nvPr/>
        </p:nvPicPr>
        <p:blipFill>
          <a:blip r:embed="rId3"/>
          <a:stretch>
            <a:fillRect/>
          </a:stretch>
        </p:blipFill>
        <p:spPr>
          <a:xfrm>
            <a:off x="2568411" y="822763"/>
            <a:ext cx="8982268" cy="3281739"/>
          </a:xfrm>
          <a:prstGeom prst="rect">
            <a:avLst/>
          </a:prstGeom>
        </p:spPr>
      </p:pic>
      <p:sp>
        <p:nvSpPr>
          <p:cNvPr id="9" name="Thought Bubble: Cloud 8">
            <a:extLst>
              <a:ext uri="{FF2B5EF4-FFF2-40B4-BE49-F238E27FC236}">
                <a16:creationId xmlns:a16="http://schemas.microsoft.com/office/drawing/2014/main" id="{88EDB106-4193-1D5D-CE23-516A68D40C46}"/>
              </a:ext>
            </a:extLst>
          </p:cNvPr>
          <p:cNvSpPr/>
          <p:nvPr/>
        </p:nvSpPr>
        <p:spPr>
          <a:xfrm>
            <a:off x="7893848" y="4224227"/>
            <a:ext cx="3871431" cy="1811010"/>
          </a:xfrm>
          <a:prstGeom prst="cloud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Forming suspicions</a:t>
            </a:r>
          </a:p>
        </p:txBody>
      </p:sp>
    </p:spTree>
    <p:extLst>
      <p:ext uri="{BB962C8B-B14F-4D97-AF65-F5344CB8AC3E}">
        <p14:creationId xmlns:p14="http://schemas.microsoft.com/office/powerpoint/2010/main" val="28701742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813FB-2934-4CBD-A129-CB2193C189D8}"/>
              </a:ext>
            </a:extLst>
          </p:cNvPr>
          <p:cNvSpPr>
            <a:spLocks noGrp="1"/>
          </p:cNvSpPr>
          <p:nvPr>
            <p:ph type="title"/>
          </p:nvPr>
        </p:nvSpPr>
        <p:spPr/>
        <p:txBody>
          <a:bodyPr/>
          <a:lstStyle/>
          <a:p>
            <a:pPr algn="ctr"/>
            <a:r>
              <a:rPr lang="en-GB" sz="2400" dirty="0">
                <a:solidFill>
                  <a:schemeClr val="accent1">
                    <a:lumMod val="50000"/>
                  </a:schemeClr>
                </a:solidFill>
              </a:rPr>
              <a:t>STOP &amp; SEARCH: Para 7 &amp; 7A, Sched 4 Police Reform Act 2002.</a:t>
            </a:r>
          </a:p>
        </p:txBody>
      </p:sp>
      <p:sp>
        <p:nvSpPr>
          <p:cNvPr id="4" name="TextBox 3">
            <a:extLst>
              <a:ext uri="{FF2B5EF4-FFF2-40B4-BE49-F238E27FC236}">
                <a16:creationId xmlns:a16="http://schemas.microsoft.com/office/drawing/2014/main" id="{0798F021-D00B-49D3-B6ED-41998D081152}"/>
              </a:ext>
            </a:extLst>
          </p:cNvPr>
          <p:cNvSpPr txBox="1"/>
          <p:nvPr/>
        </p:nvSpPr>
        <p:spPr>
          <a:xfrm>
            <a:off x="2014916" y="892134"/>
            <a:ext cx="10089259" cy="4290405"/>
          </a:xfrm>
          <a:prstGeom prst="rect">
            <a:avLst/>
          </a:prstGeom>
          <a:noFill/>
        </p:spPr>
        <p:txBody>
          <a:bodyPr wrap="square">
            <a:spAutoFit/>
          </a:bodyPr>
          <a:lstStyle/>
          <a:p>
            <a:pPr marL="69850" marR="0" lvl="0" indent="-342900" algn="ctr" defTabSz="914400" rtl="0" eaLnBrk="0" fontAlgn="base" latinLnBrk="0" hangingPunct="0">
              <a:lnSpc>
                <a:spcPct val="100000"/>
              </a:lnSpc>
              <a:spcBef>
                <a:spcPct val="20000"/>
              </a:spcBef>
              <a:spcAft>
                <a:spcPct val="0"/>
              </a:spcAft>
              <a:buClrTx/>
              <a:buSzTx/>
              <a:buFontTx/>
              <a:buNone/>
              <a:tabLst/>
              <a:defRPr/>
            </a:pPr>
            <a:r>
              <a:rPr kumimoji="0" lang="en-US" altLang="en-US" sz="2200" b="1" i="0" u="none" strike="noStrike" kern="0" cap="none" spc="0" normalizeH="0" baseline="0" noProof="0" dirty="0">
                <a:ln>
                  <a:noFill/>
                </a:ln>
                <a:solidFill>
                  <a:srgbClr val="000000"/>
                </a:solidFill>
                <a:effectLst/>
                <a:uLnTx/>
                <a:uFillTx/>
                <a:latin typeface="Arial"/>
                <a:ea typeface="+mn-ea"/>
                <a:cs typeface="Times New Roman" panose="02020603050405020304" pitchFamily="18" charset="0"/>
              </a:rPr>
              <a:t>Where a person has </a:t>
            </a:r>
            <a:r>
              <a:rPr kumimoji="0" lang="en-US" altLang="en-US" sz="2200" b="1" i="0" u="none" strike="noStrike" kern="0" cap="none" spc="0" normalizeH="0" baseline="0" noProof="0" dirty="0">
                <a:ln>
                  <a:noFill/>
                </a:ln>
                <a:solidFill>
                  <a:srgbClr val="C00000"/>
                </a:solidFill>
                <a:effectLst/>
                <a:uLnTx/>
                <a:uFillTx/>
                <a:latin typeface="Arial"/>
                <a:ea typeface="+mn-ea"/>
                <a:cs typeface="Times New Roman" panose="02020603050405020304" pitchFamily="18" charset="0"/>
              </a:rPr>
              <a:t>failed to comply </a:t>
            </a:r>
            <a:r>
              <a:rPr kumimoji="0" lang="en-US" altLang="en-US" sz="2200" b="1" i="0" u="none" strike="noStrike" kern="0" cap="none" spc="0" normalizeH="0" baseline="0" noProof="0" dirty="0">
                <a:ln>
                  <a:noFill/>
                </a:ln>
                <a:solidFill>
                  <a:srgbClr val="000000"/>
                </a:solidFill>
                <a:effectLst/>
                <a:uLnTx/>
                <a:uFillTx/>
                <a:latin typeface="Arial"/>
                <a:ea typeface="+mn-ea"/>
                <a:cs typeface="Times New Roman" panose="02020603050405020304" pitchFamily="18" charset="0"/>
              </a:rPr>
              <a:t>with a requirement under paragraph 5 (designated place)  or 6 (alcohol)</a:t>
            </a:r>
          </a:p>
          <a:p>
            <a:pPr marL="69850" marR="0" lvl="0" indent="-342900" algn="ctr" defTabSz="914400" rtl="0" eaLnBrk="0" fontAlgn="base" latinLnBrk="0" hangingPunct="0">
              <a:lnSpc>
                <a:spcPct val="100000"/>
              </a:lnSpc>
              <a:spcBef>
                <a:spcPct val="20000"/>
              </a:spcBef>
              <a:spcAft>
                <a:spcPct val="0"/>
              </a:spcAft>
              <a:buClrTx/>
              <a:buSzTx/>
              <a:buFontTx/>
              <a:buNone/>
              <a:tabLst/>
              <a:defRPr/>
            </a:pPr>
            <a:r>
              <a:rPr kumimoji="0" lang="en-US" altLang="en-US" sz="2200" b="1" i="0" u="none" strike="noStrike" kern="0" cap="none" spc="0" normalizeH="0" baseline="0" noProof="0" dirty="0">
                <a:ln>
                  <a:noFill/>
                </a:ln>
                <a:solidFill>
                  <a:srgbClr val="000000"/>
                </a:solidFill>
                <a:effectLst/>
                <a:uLnTx/>
                <a:uFillTx/>
                <a:latin typeface="Arial"/>
                <a:ea typeface="+mn-ea"/>
                <a:cs typeface="Times New Roman" panose="02020603050405020304" pitchFamily="18" charset="0"/>
              </a:rPr>
              <a:t>or </a:t>
            </a:r>
          </a:p>
          <a:p>
            <a:pPr marL="69850" marR="0" lvl="0" indent="-342900" algn="ctr" defTabSz="914400" rtl="0" eaLnBrk="0" fontAlgn="base" latinLnBrk="0" hangingPunct="0">
              <a:lnSpc>
                <a:spcPct val="100000"/>
              </a:lnSpc>
              <a:spcBef>
                <a:spcPct val="20000"/>
              </a:spcBef>
              <a:spcAft>
                <a:spcPct val="0"/>
              </a:spcAft>
              <a:buClrTx/>
              <a:buSzTx/>
              <a:buFontTx/>
              <a:buNone/>
              <a:tabLst/>
              <a:defRPr/>
            </a:pPr>
            <a:r>
              <a:rPr kumimoji="0" lang="en-US" altLang="en-US" sz="2200" b="1" i="0" u="none" strike="noStrike" kern="0" cap="none" spc="0" normalizeH="0" baseline="0" noProof="0" dirty="0">
                <a:ln>
                  <a:noFill/>
                </a:ln>
                <a:solidFill>
                  <a:srgbClr val="000000"/>
                </a:solidFill>
                <a:effectLst/>
                <a:uLnTx/>
                <a:uFillTx/>
                <a:latin typeface="Arial"/>
                <a:ea typeface="+mn-ea"/>
                <a:cs typeface="Times New Roman" panose="02020603050405020304" pitchFamily="18" charset="0"/>
              </a:rPr>
              <a:t>has </a:t>
            </a:r>
            <a:r>
              <a:rPr kumimoji="0" lang="en-US" altLang="en-US" sz="2200" b="1" i="0" u="none" strike="noStrike" kern="0" cap="none" spc="0" normalizeH="0" baseline="0" noProof="0" dirty="0">
                <a:ln>
                  <a:noFill/>
                </a:ln>
                <a:solidFill>
                  <a:srgbClr val="C00000"/>
                </a:solidFill>
                <a:effectLst/>
                <a:uLnTx/>
                <a:uFillTx/>
                <a:latin typeface="Arial"/>
                <a:ea typeface="+mn-ea"/>
                <a:cs typeface="Times New Roman" panose="02020603050405020304" pitchFamily="18" charset="0"/>
              </a:rPr>
              <a:t>failed to allow a CSO to seize tobacco </a:t>
            </a:r>
            <a:r>
              <a:rPr kumimoji="0" lang="en-US" altLang="en-US" sz="2200" b="1" i="0" u="none" strike="noStrike" kern="0" cap="none" spc="0" normalizeH="0" baseline="0" noProof="0" dirty="0">
                <a:ln>
                  <a:noFill/>
                </a:ln>
                <a:solidFill>
                  <a:srgbClr val="000000"/>
                </a:solidFill>
                <a:effectLst/>
                <a:uLnTx/>
                <a:uFillTx/>
                <a:latin typeface="Arial"/>
                <a:ea typeface="+mn-ea"/>
                <a:cs typeface="Times New Roman" panose="02020603050405020304" pitchFamily="18" charset="0"/>
              </a:rPr>
              <a:t>under paragraph 7 of Schedule 4 to the Police Reform Act 2002 </a:t>
            </a:r>
          </a:p>
          <a:p>
            <a:pPr marL="69850" marR="0" lvl="0" indent="-342900" algn="ctr" defTabSz="914400" rtl="0" eaLnBrk="0" fontAlgn="base" latinLnBrk="0" hangingPunct="0">
              <a:lnSpc>
                <a:spcPct val="100000"/>
              </a:lnSpc>
              <a:spcBef>
                <a:spcPct val="20000"/>
              </a:spcBef>
              <a:spcAft>
                <a:spcPct val="0"/>
              </a:spcAft>
              <a:buClrTx/>
              <a:buSzTx/>
              <a:buFontTx/>
              <a:buNone/>
              <a:tabLst/>
              <a:defRPr/>
            </a:pPr>
            <a:r>
              <a:rPr kumimoji="0" lang="en-US" altLang="en-US" sz="2200" b="1" i="0" u="none" strike="noStrike" kern="0" cap="none" spc="0" normalizeH="0" baseline="0" noProof="0" dirty="0">
                <a:ln>
                  <a:noFill/>
                </a:ln>
                <a:solidFill>
                  <a:srgbClr val="000000"/>
                </a:solidFill>
                <a:effectLst/>
                <a:uLnTx/>
                <a:uFillTx/>
                <a:latin typeface="Arial"/>
                <a:ea typeface="+mn-ea"/>
                <a:cs typeface="Times New Roman" panose="02020603050405020304" pitchFamily="18" charset="0"/>
              </a:rPr>
              <a:t>and a </a:t>
            </a:r>
          </a:p>
          <a:p>
            <a:pPr marL="69850" marR="0" lvl="0" indent="-342900" algn="ctr" defTabSz="914400" rtl="0" eaLnBrk="0" fontAlgn="base" latinLnBrk="0" hangingPunct="0">
              <a:lnSpc>
                <a:spcPct val="100000"/>
              </a:lnSpc>
              <a:spcBef>
                <a:spcPct val="20000"/>
              </a:spcBef>
              <a:spcAft>
                <a:spcPct val="0"/>
              </a:spcAft>
              <a:buClrTx/>
              <a:buSzTx/>
              <a:buFontTx/>
              <a:buNone/>
              <a:tabLst/>
              <a:defRPr/>
            </a:pPr>
            <a:r>
              <a:rPr kumimoji="0" lang="en-US" altLang="en-US" sz="2200" b="0" i="0" u="none" strike="noStrike" kern="0" cap="none" spc="0" normalizeH="0" baseline="0" noProof="0" dirty="0">
                <a:ln>
                  <a:noFill/>
                </a:ln>
                <a:solidFill>
                  <a:srgbClr val="000000"/>
                </a:solidFill>
                <a:effectLst/>
                <a:uLnTx/>
                <a:uFillTx/>
                <a:latin typeface="Arial"/>
                <a:ea typeface="+mn-ea"/>
                <a:cs typeface="Times New Roman" panose="02020603050405020304" pitchFamily="18" charset="0"/>
              </a:rPr>
              <a:t>CSO </a:t>
            </a:r>
            <a:r>
              <a:rPr kumimoji="0" lang="en-US" altLang="en-US" sz="2200" b="1" i="0" u="none" strike="noStrike" kern="0" cap="none" spc="0" normalizeH="0" baseline="0" noProof="0" dirty="0">
                <a:ln>
                  <a:noFill/>
                </a:ln>
                <a:solidFill>
                  <a:srgbClr val="C00000"/>
                </a:solidFill>
                <a:effectLst/>
                <a:uLnTx/>
                <a:uFillTx/>
                <a:latin typeface="Arial"/>
                <a:ea typeface="+mn-ea"/>
                <a:cs typeface="Times New Roman" panose="02020603050405020304" pitchFamily="18" charset="0"/>
              </a:rPr>
              <a:t>reasonably believes </a:t>
            </a:r>
            <a:r>
              <a:rPr kumimoji="0" lang="en-US" altLang="en-US" sz="2200" b="0" i="0" u="none" strike="noStrike" kern="0" cap="none" spc="0" normalizeH="0" baseline="0" noProof="0" dirty="0">
                <a:ln>
                  <a:noFill/>
                </a:ln>
                <a:solidFill>
                  <a:srgbClr val="000000"/>
                </a:solidFill>
                <a:effectLst/>
                <a:uLnTx/>
                <a:uFillTx/>
                <a:latin typeface="Arial"/>
                <a:ea typeface="+mn-ea"/>
                <a:cs typeface="Times New Roman" panose="02020603050405020304" pitchFamily="18" charset="0"/>
              </a:rPr>
              <a:t>that the person is in possession of </a:t>
            </a:r>
            <a:r>
              <a:rPr kumimoji="0" lang="en-US" altLang="en-US" sz="2200" b="1" i="0" u="none" strike="noStrike" kern="0" cap="none" spc="0" normalizeH="0" baseline="0" noProof="0" dirty="0">
                <a:ln>
                  <a:noFill/>
                </a:ln>
                <a:solidFill>
                  <a:srgbClr val="C00000"/>
                </a:solidFill>
                <a:effectLst/>
                <a:uLnTx/>
                <a:uFillTx/>
                <a:latin typeface="Arial"/>
                <a:ea typeface="+mn-ea"/>
                <a:cs typeface="Times New Roman" panose="02020603050405020304" pitchFamily="18" charset="0"/>
              </a:rPr>
              <a:t>Alcohol</a:t>
            </a:r>
            <a:r>
              <a:rPr kumimoji="0" lang="en-US" altLang="en-US" sz="2200" b="1" i="0" u="none" strike="noStrike" kern="0" cap="none" spc="0" normalizeH="0" baseline="0" noProof="0" dirty="0">
                <a:ln>
                  <a:noFill/>
                </a:ln>
                <a:solidFill>
                  <a:srgbClr val="FF0000"/>
                </a:solidFill>
                <a:effectLst/>
                <a:uLnTx/>
                <a:uFillTx/>
                <a:latin typeface="Arial"/>
                <a:ea typeface="+mn-ea"/>
                <a:cs typeface="Times New Roman" panose="02020603050405020304" pitchFamily="18" charset="0"/>
              </a:rPr>
              <a:t> </a:t>
            </a:r>
            <a:r>
              <a:rPr kumimoji="0" lang="en-US" altLang="en-US" sz="2200" b="0" i="0" u="none" strike="noStrike" kern="0" cap="none" spc="0" normalizeH="0" baseline="0" noProof="0" dirty="0">
                <a:ln>
                  <a:noFill/>
                </a:ln>
                <a:solidFill>
                  <a:srgbClr val="000000"/>
                </a:solidFill>
                <a:effectLst/>
                <a:uLnTx/>
                <a:uFillTx/>
                <a:latin typeface="Arial"/>
                <a:ea typeface="+mn-ea"/>
                <a:cs typeface="Times New Roman" panose="02020603050405020304" pitchFamily="18" charset="0"/>
              </a:rPr>
              <a:t>or </a:t>
            </a:r>
            <a:r>
              <a:rPr kumimoji="0" lang="en-US" altLang="en-US" sz="2200" b="1" i="0" u="none" strike="noStrike" kern="0" cap="none" spc="0" normalizeH="0" baseline="0" noProof="0" dirty="0">
                <a:ln>
                  <a:noFill/>
                </a:ln>
                <a:solidFill>
                  <a:srgbClr val="C00000"/>
                </a:solidFill>
                <a:effectLst/>
                <a:uLnTx/>
                <a:uFillTx/>
                <a:latin typeface="Arial"/>
                <a:ea typeface="+mn-ea"/>
                <a:cs typeface="Times New Roman" panose="02020603050405020304" pitchFamily="18" charset="0"/>
              </a:rPr>
              <a:t>Tobacco</a:t>
            </a:r>
            <a:r>
              <a:rPr kumimoji="0" lang="en-US" altLang="en-US" sz="2200" b="0" i="0" u="none" strike="noStrike" kern="0" cap="none" spc="0" normalizeH="0" baseline="0" noProof="0" dirty="0">
                <a:ln>
                  <a:noFill/>
                </a:ln>
                <a:solidFill>
                  <a:srgbClr val="C00000"/>
                </a:solidFill>
                <a:effectLst/>
                <a:uLnTx/>
                <a:uFillTx/>
                <a:latin typeface="Arial"/>
                <a:ea typeface="+mn-ea"/>
                <a:cs typeface="Times New Roman" panose="02020603050405020304" pitchFamily="18" charset="0"/>
              </a:rPr>
              <a:t> </a:t>
            </a:r>
          </a:p>
          <a:p>
            <a:pPr marL="69850" marR="0" lvl="0" indent="-342900" algn="ctr" defTabSz="914400" rtl="0" eaLnBrk="0" fontAlgn="base" latinLnBrk="0" hangingPunct="0">
              <a:lnSpc>
                <a:spcPct val="100000"/>
              </a:lnSpc>
              <a:spcBef>
                <a:spcPct val="20000"/>
              </a:spcBef>
              <a:spcAft>
                <a:spcPct val="0"/>
              </a:spcAft>
              <a:buClrTx/>
              <a:buSzTx/>
              <a:buFontTx/>
              <a:buNone/>
              <a:tabLst/>
              <a:defRPr/>
            </a:pPr>
            <a:r>
              <a:rPr kumimoji="0" lang="en-US" altLang="en-US" sz="2200" b="0" i="0" u="none" strike="noStrike" kern="0" cap="none" spc="0" normalizeH="0" baseline="0" noProof="0" dirty="0">
                <a:ln>
                  <a:noFill/>
                </a:ln>
                <a:solidFill>
                  <a:srgbClr val="000000"/>
                </a:solidFill>
                <a:effectLst/>
                <a:uLnTx/>
                <a:uFillTx/>
                <a:latin typeface="Arial"/>
                <a:ea typeface="+mn-ea"/>
                <a:cs typeface="Times New Roman" panose="02020603050405020304" pitchFamily="18" charset="0"/>
              </a:rPr>
              <a:t>then a </a:t>
            </a:r>
          </a:p>
          <a:p>
            <a:pPr marL="69850" marR="0" lvl="0" indent="-342900" algn="ctr" defTabSz="914400" rtl="0" eaLnBrk="0" fontAlgn="base" latinLnBrk="0" hangingPunct="0">
              <a:lnSpc>
                <a:spcPct val="100000"/>
              </a:lnSpc>
              <a:spcBef>
                <a:spcPct val="20000"/>
              </a:spcBef>
              <a:spcAft>
                <a:spcPct val="0"/>
              </a:spcAft>
              <a:buClrTx/>
              <a:buSzTx/>
              <a:buFontTx/>
              <a:buNone/>
              <a:tabLst/>
              <a:defRPr/>
            </a:pPr>
            <a:r>
              <a:rPr kumimoji="0" lang="en-US" altLang="en-US" sz="2200" b="1" i="0" u="none" strike="noStrike" kern="0" cap="none" spc="0" normalizeH="0" baseline="0" noProof="0" dirty="0">
                <a:ln>
                  <a:noFill/>
                </a:ln>
                <a:solidFill>
                  <a:srgbClr val="C00000"/>
                </a:solidFill>
                <a:effectLst/>
                <a:uLnTx/>
                <a:uFillTx/>
                <a:latin typeface="Arial"/>
                <a:ea typeface="+mn-ea"/>
                <a:cs typeface="Times New Roman" panose="02020603050405020304" pitchFamily="18" charset="0"/>
              </a:rPr>
              <a:t>CSO may search them for it and dispose of </a:t>
            </a:r>
          </a:p>
          <a:p>
            <a:pPr marL="69850" marR="0" lvl="0" indent="-342900" algn="ctr" defTabSz="914400" rtl="0" eaLnBrk="0" fontAlgn="base" latinLnBrk="0" hangingPunct="0">
              <a:lnSpc>
                <a:spcPct val="100000"/>
              </a:lnSpc>
              <a:spcBef>
                <a:spcPct val="20000"/>
              </a:spcBef>
              <a:spcAft>
                <a:spcPct val="0"/>
              </a:spcAft>
              <a:buClrTx/>
              <a:buSzTx/>
              <a:buFontTx/>
              <a:buNone/>
              <a:tabLst/>
              <a:defRPr/>
            </a:pPr>
            <a:r>
              <a:rPr kumimoji="0" lang="en-US" altLang="en-US" sz="2200" b="1" i="0" u="none" strike="noStrike" kern="0" cap="none" spc="0" normalizeH="0" baseline="0" noProof="0" dirty="0">
                <a:ln>
                  <a:noFill/>
                </a:ln>
                <a:solidFill>
                  <a:srgbClr val="C00000"/>
                </a:solidFill>
                <a:effectLst/>
                <a:uLnTx/>
                <a:uFillTx/>
                <a:latin typeface="Arial"/>
                <a:ea typeface="+mn-ea"/>
                <a:cs typeface="Times New Roman" panose="02020603050405020304" pitchFamily="18" charset="0"/>
              </a:rPr>
              <a:t>anything found.  </a:t>
            </a:r>
          </a:p>
        </p:txBody>
      </p:sp>
      <p:pic>
        <p:nvPicPr>
          <p:cNvPr id="5" name="Picture 1">
            <a:extLst>
              <a:ext uri="{FF2B5EF4-FFF2-40B4-BE49-F238E27FC236}">
                <a16:creationId xmlns:a16="http://schemas.microsoft.com/office/drawing/2014/main" id="{3C36E46B-5474-4DCF-8ADD-C7F916C2CEB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377908" y="5073440"/>
            <a:ext cx="2422878" cy="15844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a:extLst>
              <a:ext uri="{FF2B5EF4-FFF2-40B4-BE49-F238E27FC236}">
                <a16:creationId xmlns:a16="http://schemas.microsoft.com/office/drawing/2014/main" id="{529161C9-42E8-4416-8514-B199D502194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787841" y="4603007"/>
            <a:ext cx="2175559" cy="2270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1">
            <a:extLst>
              <a:ext uri="{FF2B5EF4-FFF2-40B4-BE49-F238E27FC236}">
                <a16:creationId xmlns:a16="http://schemas.microsoft.com/office/drawing/2014/main" id="{AF056842-EE09-423B-8D3C-0D471ADDCDD4}"/>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852442" y="5182539"/>
            <a:ext cx="2545080" cy="1475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74150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2182B-6B6E-423F-AE77-61F71FF74EC1}"/>
              </a:ext>
            </a:extLst>
          </p:cNvPr>
          <p:cNvSpPr>
            <a:spLocks noGrp="1"/>
          </p:cNvSpPr>
          <p:nvPr>
            <p:ph type="title"/>
          </p:nvPr>
        </p:nvSpPr>
        <p:spPr/>
        <p:txBody>
          <a:bodyPr/>
          <a:lstStyle/>
          <a:p>
            <a:pPr algn="ctr"/>
            <a:r>
              <a:rPr lang="en-GB" dirty="0"/>
              <a:t>GOWISELY:</a:t>
            </a:r>
          </a:p>
        </p:txBody>
      </p:sp>
      <p:sp>
        <p:nvSpPr>
          <p:cNvPr id="3" name="Rectangle 2">
            <a:extLst>
              <a:ext uri="{FF2B5EF4-FFF2-40B4-BE49-F238E27FC236}">
                <a16:creationId xmlns:a16="http://schemas.microsoft.com/office/drawing/2014/main" id="{510803F1-BED4-4726-BC3D-13402D19350A}"/>
              </a:ext>
            </a:extLst>
          </p:cNvPr>
          <p:cNvSpPr/>
          <p:nvPr/>
        </p:nvSpPr>
        <p:spPr>
          <a:xfrm>
            <a:off x="3047999" y="1222242"/>
            <a:ext cx="8860221" cy="3998018"/>
          </a:xfrm>
          <a:prstGeom prst="rect">
            <a:avLst/>
          </a:prstGeom>
        </p:spPr>
        <p:txBody>
          <a:bodyPr wrap="square">
            <a:spAutoFit/>
          </a:bodyPr>
          <a:lstStyle/>
          <a:p>
            <a:pPr marL="342900" lvl="0" indent="-342900" eaLnBrk="0" fontAlgn="base" hangingPunct="0">
              <a:spcBef>
                <a:spcPct val="20000"/>
              </a:spcBef>
              <a:spcAft>
                <a:spcPct val="0"/>
              </a:spcAft>
            </a:pPr>
            <a:r>
              <a:rPr lang="en-GB" altLang="en-US" sz="2700" b="1" kern="0" dirty="0">
                <a:solidFill>
                  <a:srgbClr val="000000"/>
                </a:solidFill>
                <a:latin typeface="Arial"/>
              </a:rPr>
              <a:t>G	</a:t>
            </a:r>
            <a:r>
              <a:rPr lang="en-GB" altLang="en-US" sz="2700" kern="0" dirty="0">
                <a:solidFill>
                  <a:srgbClr val="000000"/>
                </a:solidFill>
                <a:latin typeface="Arial"/>
              </a:rPr>
              <a:t>	</a:t>
            </a:r>
            <a:r>
              <a:rPr lang="en-GB" altLang="en-US" sz="2700" kern="0" dirty="0">
                <a:solidFill>
                  <a:srgbClr val="0070C0"/>
                </a:solidFill>
                <a:latin typeface="Arial"/>
              </a:rPr>
              <a:t>Grounds for the search</a:t>
            </a:r>
          </a:p>
          <a:p>
            <a:pPr marL="342900" lvl="0" indent="-342900" eaLnBrk="0" fontAlgn="base" hangingPunct="0">
              <a:spcBef>
                <a:spcPct val="20000"/>
              </a:spcBef>
              <a:spcAft>
                <a:spcPct val="0"/>
              </a:spcAft>
            </a:pPr>
            <a:r>
              <a:rPr lang="en-GB" altLang="en-US" sz="2700" b="1" kern="0" dirty="0">
                <a:solidFill>
                  <a:srgbClr val="000000"/>
                </a:solidFill>
                <a:latin typeface="Arial"/>
              </a:rPr>
              <a:t>O</a:t>
            </a:r>
            <a:r>
              <a:rPr lang="en-GB" altLang="en-US" sz="2700" kern="0" dirty="0">
                <a:solidFill>
                  <a:srgbClr val="FF0000"/>
                </a:solidFill>
                <a:latin typeface="Arial"/>
              </a:rPr>
              <a:t>		</a:t>
            </a:r>
            <a:r>
              <a:rPr lang="en-GB" altLang="en-US" sz="2700" kern="0" dirty="0">
                <a:solidFill>
                  <a:srgbClr val="0D2A67"/>
                </a:solidFill>
                <a:latin typeface="Arial"/>
              </a:rPr>
              <a:t>Object of the search</a:t>
            </a:r>
          </a:p>
          <a:p>
            <a:pPr marL="342900" lvl="0" indent="-342900" eaLnBrk="0" fontAlgn="base" hangingPunct="0">
              <a:spcBef>
                <a:spcPct val="20000"/>
              </a:spcBef>
              <a:spcAft>
                <a:spcPct val="0"/>
              </a:spcAft>
            </a:pPr>
            <a:r>
              <a:rPr lang="en-GB" altLang="en-US" sz="2700" b="1" kern="0" dirty="0">
                <a:solidFill>
                  <a:srgbClr val="000000"/>
                </a:solidFill>
                <a:latin typeface="Arial"/>
              </a:rPr>
              <a:t>W</a:t>
            </a:r>
            <a:r>
              <a:rPr lang="en-GB" altLang="en-US" sz="2700" kern="0" dirty="0">
                <a:solidFill>
                  <a:srgbClr val="FF0000"/>
                </a:solidFill>
                <a:latin typeface="Arial"/>
              </a:rPr>
              <a:t>		</a:t>
            </a:r>
            <a:r>
              <a:rPr lang="en-GB" altLang="en-US" sz="2700" kern="0" dirty="0">
                <a:solidFill>
                  <a:srgbClr val="0070C0"/>
                </a:solidFill>
                <a:latin typeface="Arial"/>
              </a:rPr>
              <a:t>Warrant card (if not in uniform)</a:t>
            </a:r>
          </a:p>
          <a:p>
            <a:pPr marL="342900" lvl="0" indent="-342900" eaLnBrk="0" fontAlgn="base" hangingPunct="0">
              <a:spcBef>
                <a:spcPct val="20000"/>
              </a:spcBef>
              <a:spcAft>
                <a:spcPct val="0"/>
              </a:spcAft>
            </a:pPr>
            <a:r>
              <a:rPr lang="en-GB" altLang="en-US" sz="2700" b="1" kern="0" dirty="0">
                <a:solidFill>
                  <a:srgbClr val="000000"/>
                </a:solidFill>
                <a:latin typeface="Arial"/>
              </a:rPr>
              <a:t>I</a:t>
            </a:r>
            <a:r>
              <a:rPr lang="en-GB" altLang="en-US" sz="2700" kern="0" dirty="0">
                <a:solidFill>
                  <a:srgbClr val="FF0000"/>
                </a:solidFill>
                <a:latin typeface="Arial"/>
              </a:rPr>
              <a:t>		</a:t>
            </a:r>
            <a:r>
              <a:rPr lang="en-GB" altLang="en-US" sz="2700" kern="0" dirty="0">
                <a:solidFill>
                  <a:srgbClr val="0D2A67"/>
                </a:solidFill>
                <a:latin typeface="Arial"/>
              </a:rPr>
              <a:t>Identity of officer</a:t>
            </a:r>
          </a:p>
          <a:p>
            <a:pPr marL="342900" lvl="0" indent="-342900" eaLnBrk="0" fontAlgn="base" hangingPunct="0">
              <a:spcBef>
                <a:spcPct val="20000"/>
              </a:spcBef>
              <a:spcAft>
                <a:spcPct val="0"/>
              </a:spcAft>
            </a:pPr>
            <a:r>
              <a:rPr lang="en-GB" altLang="en-US" sz="2700" b="1" kern="0" dirty="0">
                <a:solidFill>
                  <a:srgbClr val="000000"/>
                </a:solidFill>
                <a:latin typeface="Arial"/>
              </a:rPr>
              <a:t>S</a:t>
            </a:r>
            <a:r>
              <a:rPr lang="en-GB" altLang="en-US" sz="2700" kern="0" dirty="0">
                <a:solidFill>
                  <a:srgbClr val="FF0000"/>
                </a:solidFill>
                <a:latin typeface="Arial"/>
              </a:rPr>
              <a:t>		</a:t>
            </a:r>
            <a:r>
              <a:rPr lang="en-GB" altLang="en-US" sz="2700" kern="0" dirty="0">
                <a:solidFill>
                  <a:srgbClr val="0070C0"/>
                </a:solidFill>
                <a:latin typeface="Arial"/>
              </a:rPr>
              <a:t>Station</a:t>
            </a:r>
          </a:p>
          <a:p>
            <a:pPr marL="342900" lvl="0" indent="-342900" eaLnBrk="0" fontAlgn="base" hangingPunct="0">
              <a:spcBef>
                <a:spcPct val="20000"/>
              </a:spcBef>
              <a:spcAft>
                <a:spcPct val="0"/>
              </a:spcAft>
            </a:pPr>
            <a:r>
              <a:rPr lang="en-GB" altLang="en-US" sz="2700" b="1" kern="0" dirty="0">
                <a:solidFill>
                  <a:srgbClr val="000000"/>
                </a:solidFill>
                <a:latin typeface="Arial"/>
              </a:rPr>
              <a:t>E</a:t>
            </a:r>
            <a:r>
              <a:rPr lang="en-GB" altLang="en-US" sz="2700" kern="0" dirty="0">
                <a:solidFill>
                  <a:srgbClr val="FF0000"/>
                </a:solidFill>
                <a:latin typeface="Arial"/>
              </a:rPr>
              <a:t>		</a:t>
            </a:r>
            <a:r>
              <a:rPr lang="en-GB" altLang="en-US" sz="2700" kern="0" dirty="0">
                <a:solidFill>
                  <a:srgbClr val="0D2A67"/>
                </a:solidFill>
                <a:latin typeface="Arial"/>
              </a:rPr>
              <a:t>Entitlement to search form</a:t>
            </a:r>
          </a:p>
          <a:p>
            <a:pPr marL="342900" lvl="0" indent="-342900" eaLnBrk="0" fontAlgn="base" hangingPunct="0">
              <a:spcBef>
                <a:spcPct val="20000"/>
              </a:spcBef>
              <a:spcAft>
                <a:spcPct val="0"/>
              </a:spcAft>
            </a:pPr>
            <a:r>
              <a:rPr lang="en-GB" altLang="en-US" sz="2700" b="1" kern="0" dirty="0">
                <a:solidFill>
                  <a:srgbClr val="000000"/>
                </a:solidFill>
                <a:latin typeface="Arial"/>
              </a:rPr>
              <a:t>L</a:t>
            </a:r>
            <a:r>
              <a:rPr lang="en-GB" altLang="en-US" sz="2700" kern="0" dirty="0">
                <a:solidFill>
                  <a:srgbClr val="FF0000"/>
                </a:solidFill>
                <a:latin typeface="Arial"/>
              </a:rPr>
              <a:t>		</a:t>
            </a:r>
            <a:r>
              <a:rPr lang="en-GB" altLang="en-US" sz="2700" kern="0" dirty="0">
                <a:solidFill>
                  <a:srgbClr val="0070C0"/>
                </a:solidFill>
                <a:latin typeface="Arial"/>
              </a:rPr>
              <a:t>Legal power used</a:t>
            </a:r>
          </a:p>
          <a:p>
            <a:pPr marL="342900" lvl="0" indent="-342900" eaLnBrk="0" fontAlgn="base" hangingPunct="0">
              <a:spcBef>
                <a:spcPct val="20000"/>
              </a:spcBef>
              <a:spcAft>
                <a:spcPct val="0"/>
              </a:spcAft>
            </a:pPr>
            <a:r>
              <a:rPr lang="en-GB" altLang="en-US" sz="2700" b="1" kern="0" dirty="0">
                <a:solidFill>
                  <a:srgbClr val="000000"/>
                </a:solidFill>
                <a:latin typeface="Arial"/>
              </a:rPr>
              <a:t>Y</a:t>
            </a:r>
            <a:r>
              <a:rPr lang="en-GB" altLang="en-US" sz="2700" kern="0" dirty="0">
                <a:solidFill>
                  <a:srgbClr val="FF0000"/>
                </a:solidFill>
                <a:latin typeface="Arial"/>
              </a:rPr>
              <a:t>		</a:t>
            </a:r>
            <a:r>
              <a:rPr lang="en-GB" altLang="en-US" sz="2700" kern="0" dirty="0">
                <a:solidFill>
                  <a:srgbClr val="0D2A67"/>
                </a:solidFill>
                <a:latin typeface="Arial"/>
              </a:rPr>
              <a:t>You are detained for the purposes of the search</a:t>
            </a:r>
          </a:p>
        </p:txBody>
      </p:sp>
    </p:spTree>
    <p:extLst>
      <p:ext uri="{BB962C8B-B14F-4D97-AF65-F5344CB8AC3E}">
        <p14:creationId xmlns:p14="http://schemas.microsoft.com/office/powerpoint/2010/main" val="21035069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C637C-BD17-438C-977F-3FEF9643BCF4}"/>
              </a:ext>
            </a:extLst>
          </p:cNvPr>
          <p:cNvSpPr>
            <a:spLocks noGrp="1"/>
          </p:cNvSpPr>
          <p:nvPr>
            <p:ph type="title"/>
          </p:nvPr>
        </p:nvSpPr>
        <p:spPr/>
        <p:txBody>
          <a:bodyPr/>
          <a:lstStyle/>
          <a:p>
            <a:pPr algn="ctr"/>
            <a:r>
              <a:rPr kumimoji="0" lang="en-GB" altLang="en-US" sz="2800" i="0" u="none" strike="noStrike" kern="0" cap="none" spc="0" normalizeH="0" baseline="0" noProof="0" dirty="0">
                <a:ln>
                  <a:noFill/>
                </a:ln>
                <a:effectLst/>
                <a:uLnTx/>
                <a:uFillTx/>
              </a:rPr>
              <a:t>WHAT CAN WE TAKE OFF IN ORDER TO SEARCH?</a:t>
            </a:r>
            <a:endParaRPr lang="en-GB" sz="2800" dirty="0"/>
          </a:p>
        </p:txBody>
      </p:sp>
      <p:sp>
        <p:nvSpPr>
          <p:cNvPr id="3" name="Rectangle 3">
            <a:extLst>
              <a:ext uri="{FF2B5EF4-FFF2-40B4-BE49-F238E27FC236}">
                <a16:creationId xmlns:a16="http://schemas.microsoft.com/office/drawing/2014/main" id="{F8ABE933-6CB3-40EE-B99F-2AA211090FDD}"/>
              </a:ext>
            </a:extLst>
          </p:cNvPr>
          <p:cNvSpPr txBox="1">
            <a:spLocks noChangeArrowheads="1"/>
          </p:cNvSpPr>
          <p:nvPr/>
        </p:nvSpPr>
        <p:spPr bwMode="auto">
          <a:xfrm>
            <a:off x="2370221" y="1085332"/>
            <a:ext cx="3486066" cy="19198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indent="0" eaLnBrk="1" hangingPunct="1"/>
            <a:r>
              <a:rPr lang="en-GB" altLang="en-US" sz="3600" b="1" kern="0" dirty="0">
                <a:solidFill>
                  <a:srgbClr val="C00000"/>
                </a:solidFill>
                <a:ea typeface="ＭＳ Ｐゴシック" panose="020B0600070205080204" pitchFamily="34" charset="-128"/>
              </a:rPr>
              <a:t>J</a:t>
            </a:r>
            <a:r>
              <a:rPr lang="en-GB" altLang="en-US" sz="3600" kern="0" dirty="0">
                <a:ea typeface="ＭＳ Ｐゴシック" panose="020B0600070205080204" pitchFamily="34" charset="-128"/>
              </a:rPr>
              <a:t>acket</a:t>
            </a:r>
          </a:p>
          <a:p>
            <a:pPr marL="0" indent="0" eaLnBrk="1" hangingPunct="1"/>
            <a:r>
              <a:rPr lang="en-GB" altLang="en-US" sz="3600" b="1" kern="0" dirty="0">
                <a:solidFill>
                  <a:srgbClr val="C00000"/>
                </a:solidFill>
                <a:ea typeface="ＭＳ Ｐゴシック" panose="020B0600070205080204" pitchFamily="34" charset="-128"/>
              </a:rPr>
              <a:t>O</a:t>
            </a:r>
            <a:r>
              <a:rPr lang="en-GB" altLang="en-US" sz="3600" kern="0" dirty="0">
                <a:ea typeface="ＭＳ Ｐゴシック" panose="020B0600070205080204" pitchFamily="34" charset="-128"/>
              </a:rPr>
              <a:t>uter Garments</a:t>
            </a:r>
          </a:p>
          <a:p>
            <a:pPr marL="0" indent="0" eaLnBrk="1" hangingPunct="1"/>
            <a:r>
              <a:rPr lang="en-GB" altLang="en-US" sz="3600" b="1" kern="0" dirty="0">
                <a:solidFill>
                  <a:srgbClr val="C00000"/>
                </a:solidFill>
                <a:ea typeface="ＭＳ Ｐゴシック" panose="020B0600070205080204" pitchFamily="34" charset="-128"/>
              </a:rPr>
              <a:t>G</a:t>
            </a:r>
            <a:r>
              <a:rPr lang="en-GB" altLang="en-US" sz="3600" kern="0" dirty="0">
                <a:ea typeface="ＭＳ Ｐゴシック" panose="020B0600070205080204" pitchFamily="34" charset="-128"/>
              </a:rPr>
              <a:t>loves</a:t>
            </a:r>
          </a:p>
        </p:txBody>
      </p:sp>
      <p:sp>
        <p:nvSpPr>
          <p:cNvPr id="4" name="Text Box 4">
            <a:extLst>
              <a:ext uri="{FF2B5EF4-FFF2-40B4-BE49-F238E27FC236}">
                <a16:creationId xmlns:a16="http://schemas.microsoft.com/office/drawing/2014/main" id="{C012A4C0-2847-48F8-B83F-89D811E011D1}"/>
              </a:ext>
            </a:extLst>
          </p:cNvPr>
          <p:cNvSpPr txBox="1">
            <a:spLocks noChangeArrowheads="1"/>
          </p:cNvSpPr>
          <p:nvPr/>
        </p:nvSpPr>
        <p:spPr bwMode="auto">
          <a:xfrm>
            <a:off x="6931025" y="1369496"/>
            <a:ext cx="4419600" cy="592137"/>
          </a:xfrm>
          <a:prstGeom prst="rect">
            <a:avLst/>
          </a:prstGeom>
          <a:solidFill>
            <a:srgbClr val="1F235C"/>
          </a:solidFill>
          <a:ln w="12700" cap="sq">
            <a:solidFill>
              <a:srgbClr val="FFFF00"/>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defRPr>
                <a:solidFill>
                  <a:schemeClr val="tx1"/>
                </a:solidFill>
                <a:latin typeface="Arial" panose="020B0604020202020204" pitchFamily="34" charset="0"/>
              </a:defRPr>
            </a:lvl1pPr>
            <a:lvl2pPr marL="742950" indent="-285750">
              <a:spcBef>
                <a:spcPct val="20000"/>
              </a:spcBef>
              <a:buChar char="–"/>
              <a:defRPr>
                <a:solidFill>
                  <a:schemeClr val="tx1"/>
                </a:solidFill>
                <a:latin typeface="Arial" panose="020B0604020202020204" pitchFamily="34" charset="0"/>
              </a:defRPr>
            </a:lvl2pPr>
            <a:lvl3pPr marL="1143000" indent="-228600">
              <a:spcBef>
                <a:spcPct val="20000"/>
              </a:spcBef>
              <a:buChar char="•"/>
              <a:defRPr>
                <a:solidFill>
                  <a:schemeClr val="tx1"/>
                </a:solidFill>
                <a:latin typeface="Arial" panose="020B0604020202020204" pitchFamily="34" charset="0"/>
              </a:defRPr>
            </a:lvl3pPr>
            <a:lvl4pPr marL="1600200" indent="-228600">
              <a:spcBef>
                <a:spcPct val="20000"/>
              </a:spcBef>
              <a:buChar char="–"/>
              <a:defRPr>
                <a:solidFill>
                  <a:schemeClr val="tx1"/>
                </a:solidFill>
                <a:latin typeface="Arial" panose="020B0604020202020204" pitchFamily="34" charset="0"/>
              </a:defRPr>
            </a:lvl4pPr>
            <a:lvl5pPr marL="2057400" indent="-228600">
              <a:spcBef>
                <a:spcPct val="20000"/>
              </a:spcBef>
              <a:buChar char="»"/>
              <a:defRPr>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defRPr>
            </a:lvl9pPr>
          </a:lstStyle>
          <a:p>
            <a:pPr algn="ctr" fontAlgn="base">
              <a:spcBef>
                <a:spcPct val="50000"/>
              </a:spcBef>
              <a:spcAft>
                <a:spcPct val="0"/>
              </a:spcAft>
            </a:pPr>
            <a:r>
              <a:rPr lang="en-GB" altLang="en-US" sz="3200" dirty="0">
                <a:solidFill>
                  <a:srgbClr val="FFFF00"/>
                </a:solidFill>
                <a:ea typeface="ＭＳ Ｐゴシック" panose="020B0600070205080204" pitchFamily="34" charset="-128"/>
                <a:cs typeface="Arial" panose="020B0604020202020204" pitchFamily="34" charset="0"/>
              </a:rPr>
              <a:t>IN PUBLIC VIEW</a:t>
            </a:r>
            <a:endParaRPr lang="en-GB" altLang="en-US" dirty="0">
              <a:solidFill>
                <a:srgbClr val="FFFF00"/>
              </a:solidFill>
              <a:ea typeface="ＭＳ Ｐゴシック" panose="020B0600070205080204" pitchFamily="34" charset="-128"/>
              <a:cs typeface="Arial" panose="020B0604020202020204" pitchFamily="34" charset="0"/>
            </a:endParaRPr>
          </a:p>
        </p:txBody>
      </p:sp>
      <p:pic>
        <p:nvPicPr>
          <p:cNvPr id="5" name="Picture 1">
            <a:extLst>
              <a:ext uri="{FF2B5EF4-FFF2-40B4-BE49-F238E27FC236}">
                <a16:creationId xmlns:a16="http://schemas.microsoft.com/office/drawing/2014/main" id="{A01014E6-122B-4B2C-9A7B-FD20A046B5E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846388" y="3852862"/>
            <a:ext cx="2522538" cy="2522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a:extLst>
              <a:ext uri="{FF2B5EF4-FFF2-40B4-BE49-F238E27FC236}">
                <a16:creationId xmlns:a16="http://schemas.microsoft.com/office/drawing/2014/main" id="{24C45BD1-0D38-4DD5-8C44-7BD41469505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935662" y="2782888"/>
            <a:ext cx="3024188" cy="302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3">
            <a:extLst>
              <a:ext uri="{FF2B5EF4-FFF2-40B4-BE49-F238E27FC236}">
                <a16:creationId xmlns:a16="http://schemas.microsoft.com/office/drawing/2014/main" id="{39EC4180-B61C-441C-934B-01356A1D9C1C}"/>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9039225" y="2749174"/>
            <a:ext cx="2828925" cy="2828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49202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0" dur="500"/>
                                        <p:tgtEl>
                                          <p:spTgt spid="3">
                                            <p:txEl>
                                              <p:pRg st="1" end="1"/>
                                            </p:txEl>
                                          </p:spTgt>
                                        </p:tgtEl>
                                      </p:cBhvr>
                                    </p:animEffect>
                                  </p:childTnLst>
                                </p:cTn>
                              </p:par>
                              <p:par>
                                <p:cTn id="11" presetID="14" presetClass="entr" presetSubtype="1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7E6EC-ACAD-4DCF-B3B3-7E70B4EAAFC8}"/>
              </a:ext>
            </a:extLst>
          </p:cNvPr>
          <p:cNvSpPr>
            <a:spLocks noGrp="1"/>
          </p:cNvSpPr>
          <p:nvPr>
            <p:ph type="title"/>
          </p:nvPr>
        </p:nvSpPr>
        <p:spPr/>
        <p:txBody>
          <a:bodyPr/>
          <a:lstStyle/>
          <a:p>
            <a:pPr algn="ctr"/>
            <a:r>
              <a:rPr lang="en-GB" dirty="0"/>
              <a:t>CONTROLLED DRUGS:</a:t>
            </a:r>
          </a:p>
        </p:txBody>
      </p:sp>
      <p:sp>
        <p:nvSpPr>
          <p:cNvPr id="4" name="TextBox 3">
            <a:extLst>
              <a:ext uri="{FF2B5EF4-FFF2-40B4-BE49-F238E27FC236}">
                <a16:creationId xmlns:a16="http://schemas.microsoft.com/office/drawing/2014/main" id="{174BB304-6F70-4C25-A63B-DFD2CB2C3FE5}"/>
              </a:ext>
            </a:extLst>
          </p:cNvPr>
          <p:cNvSpPr txBox="1"/>
          <p:nvPr/>
        </p:nvSpPr>
        <p:spPr>
          <a:xfrm>
            <a:off x="2014916" y="868680"/>
            <a:ext cx="10177084" cy="6124754"/>
          </a:xfrm>
          <a:prstGeom prst="rect">
            <a:avLst/>
          </a:prstGeom>
          <a:noFill/>
        </p:spPr>
        <p:txBody>
          <a:bodyPr wrap="squar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lang="en-GB" altLang="en-US" sz="2400" b="1" u="sng" kern="0" dirty="0">
                <a:latin typeface="Arial"/>
              </a:rPr>
              <a:t>when searching for alcohol, tobacco</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GB" altLang="en-US" sz="2000" b="0" i="0" u="none" strike="noStrike" kern="0" cap="none" spc="0" normalizeH="0" baseline="0" noProof="0" dirty="0">
              <a:ln>
                <a:noFill/>
              </a:ln>
              <a:effectLst/>
              <a:uLnTx/>
              <a:uFillTx/>
              <a:latin typeface="Arial"/>
              <a:ea typeface="+mn-ea"/>
              <a:cs typeface="+mn-cs"/>
            </a:endParaRP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2000" b="1" i="0" u="none" strike="noStrike" kern="0" cap="none" spc="0" normalizeH="0" baseline="0" noProof="0" dirty="0">
                <a:ln>
                  <a:noFill/>
                </a:ln>
                <a:solidFill>
                  <a:srgbClr val="000000"/>
                </a:solidFill>
                <a:effectLst/>
                <a:uLnTx/>
                <a:uFillTx/>
                <a:latin typeface="Arial"/>
                <a:ea typeface="+mn-ea"/>
                <a:cs typeface="+mn-cs"/>
              </a:rPr>
              <a:t> If the CSO -</a:t>
            </a: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2000" b="1" i="0" u="none" strike="noStrike" kern="0" cap="none" spc="0" normalizeH="0" baseline="0" noProof="0" dirty="0">
                <a:ln>
                  <a:noFill/>
                </a:ln>
                <a:solidFill>
                  <a:srgbClr val="000000"/>
                </a:solidFill>
                <a:effectLst/>
                <a:uLnTx/>
                <a:uFillTx/>
                <a:latin typeface="Arial"/>
                <a:ea typeface="+mn-ea"/>
                <a:cs typeface="+mn-cs"/>
              </a:rPr>
              <a:t>(a) finds a controlled drug in a person's possession (whether or not the CSO finds it in the course of searching the person in the exercise of a power or duty conferred or imposed by his or her designation under section 38), and</a:t>
            </a: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2000" b="1" i="0" u="none" strike="noStrike" kern="0" cap="none" spc="0" normalizeH="0" baseline="0" noProof="0" dirty="0">
                <a:ln>
                  <a:noFill/>
                </a:ln>
                <a:solidFill>
                  <a:srgbClr val="000000"/>
                </a:solidFill>
                <a:effectLst/>
                <a:uLnTx/>
                <a:uFillTx/>
                <a:latin typeface="Arial"/>
                <a:ea typeface="+mn-ea"/>
                <a:cs typeface="+mn-cs"/>
              </a:rPr>
              <a:t>(b) reasonably believes that it is unlawful for the person to be in possession of it</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GB" altLang="en-US" sz="2000" b="1" i="0" u="none" strike="noStrike" kern="0" cap="none" spc="0" normalizeH="0" baseline="0" noProof="0" dirty="0">
              <a:ln>
                <a:noFill/>
              </a:ln>
              <a:solidFill>
                <a:srgbClr val="FF0000"/>
              </a:solidFill>
              <a:effectLst/>
              <a:uLnTx/>
              <a:uFillTx/>
              <a:latin typeface="Arial"/>
              <a:ea typeface="+mn-ea"/>
              <a:cs typeface="+mn-cs"/>
            </a:endParaRP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2000" b="1" i="0" u="none" strike="noStrike" kern="0" cap="none" spc="0" normalizeH="0" baseline="0" noProof="0" dirty="0">
                <a:ln>
                  <a:noFill/>
                </a:ln>
                <a:solidFill>
                  <a:srgbClr val="000000"/>
                </a:solidFill>
                <a:effectLst/>
                <a:uLnTx/>
                <a:uFillTx/>
                <a:latin typeface="Arial"/>
                <a:ea typeface="+mn-ea"/>
                <a:cs typeface="+mn-cs"/>
              </a:rPr>
              <a:t>The CSO must </a:t>
            </a:r>
            <a:r>
              <a:rPr kumimoji="0" lang="en-GB" altLang="en-US" sz="2000" b="1" i="0" u="none" strike="noStrike" kern="0" cap="none" spc="0" normalizeH="0" baseline="0" noProof="0" dirty="0">
                <a:ln>
                  <a:noFill/>
                </a:ln>
                <a:solidFill>
                  <a:srgbClr val="C00000"/>
                </a:solidFill>
                <a:effectLst/>
                <a:uLnTx/>
                <a:uFillTx/>
                <a:latin typeface="Arial"/>
                <a:ea typeface="+mn-ea"/>
                <a:cs typeface="+mn-cs"/>
              </a:rPr>
              <a:t>seize it </a:t>
            </a:r>
            <a:r>
              <a:rPr kumimoji="0" lang="en-GB" altLang="en-US" sz="2000" b="1" i="0" u="none" strike="noStrike" kern="0" cap="none" spc="0" normalizeH="0" baseline="0" noProof="0" dirty="0">
                <a:ln>
                  <a:noFill/>
                </a:ln>
                <a:effectLst/>
                <a:uLnTx/>
                <a:uFillTx/>
                <a:latin typeface="Arial"/>
                <a:ea typeface="+mn-ea"/>
                <a:cs typeface="+mn-cs"/>
              </a:rPr>
              <a:t>and</a:t>
            </a:r>
            <a:r>
              <a:rPr kumimoji="0" lang="en-GB" altLang="en-US" sz="2000" b="1" i="0" u="none" strike="noStrike" kern="0" cap="none" spc="0" normalizeH="0" baseline="0" noProof="0" dirty="0">
                <a:ln>
                  <a:noFill/>
                </a:ln>
                <a:solidFill>
                  <a:srgbClr val="0070C0"/>
                </a:solidFill>
                <a:effectLst/>
                <a:uLnTx/>
                <a:uFillTx/>
                <a:latin typeface="Arial"/>
                <a:ea typeface="+mn-ea"/>
                <a:cs typeface="+mn-cs"/>
              </a:rPr>
              <a:t> </a:t>
            </a:r>
            <a:r>
              <a:rPr kumimoji="0" lang="en-GB" altLang="en-US" sz="2000" b="1" i="0" u="none" strike="noStrike" kern="0" cap="none" spc="0" normalizeH="0" baseline="0" noProof="0" dirty="0">
                <a:ln>
                  <a:noFill/>
                </a:ln>
                <a:solidFill>
                  <a:srgbClr val="C00000"/>
                </a:solidFill>
                <a:effectLst/>
                <a:uLnTx/>
                <a:uFillTx/>
                <a:latin typeface="Arial"/>
                <a:ea typeface="+mn-ea"/>
                <a:cs typeface="+mn-cs"/>
              </a:rPr>
              <a:t>retain the drugs until a constable instructs them as to what to do with it.</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lang="en-GB" altLang="en-US" sz="2000" b="1" kern="0" dirty="0">
              <a:solidFill>
                <a:srgbClr val="0070C0"/>
              </a:solidFill>
              <a:latin typeface="Arial"/>
            </a:endParaRP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2000" b="1" i="0" u="none" strike="noStrike" kern="0" cap="none" spc="0" normalizeH="0" baseline="0" noProof="0" dirty="0">
                <a:ln>
                  <a:noFill/>
                </a:ln>
                <a:effectLst/>
                <a:uLnTx/>
                <a:uFillTx/>
                <a:latin typeface="Arial"/>
                <a:ea typeface="+mn-ea"/>
                <a:cs typeface="+mn-cs"/>
              </a:rPr>
              <a:t>If a CSO reasonably believes</a:t>
            </a: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2000" b="1" i="0" u="none" strike="noStrike" kern="0" cap="none" spc="0" normalizeH="0" baseline="0" noProof="0" dirty="0">
                <a:ln>
                  <a:noFill/>
                </a:ln>
                <a:effectLst/>
                <a:uLnTx/>
                <a:uFillTx/>
                <a:latin typeface="Arial"/>
                <a:ea typeface="+mn-ea"/>
                <a:cs typeface="+mn-cs"/>
              </a:rPr>
              <a:t>such possession is unlawful then the </a:t>
            </a:r>
            <a:r>
              <a:rPr kumimoji="0" lang="en-GB" altLang="en-US" sz="2000" b="1" i="0" u="none" strike="noStrike" kern="0" cap="none" spc="0" normalizeH="0" baseline="0" noProof="0" dirty="0">
                <a:ln>
                  <a:noFill/>
                </a:ln>
                <a:solidFill>
                  <a:srgbClr val="C00000"/>
                </a:solidFill>
                <a:effectLst/>
                <a:uLnTx/>
                <a:uFillTx/>
                <a:latin typeface="Arial"/>
                <a:ea typeface="+mn-ea"/>
                <a:cs typeface="+mn-cs"/>
              </a:rPr>
              <a:t>CSO may require that person’s name and address.</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lang="en-GB" altLang="en-US" b="1" kern="0" dirty="0">
              <a:solidFill>
                <a:srgbClr val="0070C0"/>
              </a:solidFill>
              <a:latin typeface="Arial"/>
            </a:endParaRP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lang="en-GB" altLang="en-US" sz="2400" b="1" kern="0" dirty="0">
                <a:solidFill>
                  <a:srgbClr val="C00000"/>
                </a:solidFill>
                <a:latin typeface="Arial"/>
              </a:rPr>
              <a:t>Paragraph</a:t>
            </a:r>
            <a:r>
              <a:rPr kumimoji="0" lang="en-GB" altLang="en-US" sz="2400" b="1" i="0" u="none" strike="noStrike" kern="0" cap="none" spc="0" normalizeH="0" baseline="0" noProof="0" dirty="0">
                <a:ln>
                  <a:noFill/>
                </a:ln>
                <a:solidFill>
                  <a:srgbClr val="C00000"/>
                </a:solidFill>
                <a:effectLst/>
                <a:uLnTx/>
                <a:uFillTx/>
                <a:latin typeface="Arial"/>
                <a:ea typeface="+mn-ea"/>
                <a:cs typeface="+mn-cs"/>
              </a:rPr>
              <a:t> </a:t>
            </a:r>
            <a:r>
              <a:rPr lang="en-GB" altLang="en-US" sz="2400" b="1" kern="0" dirty="0">
                <a:solidFill>
                  <a:srgbClr val="C00000"/>
                </a:solidFill>
                <a:latin typeface="Arial"/>
              </a:rPr>
              <a:t>7b Schedule 4 Police Reform Act 2002.</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GB" altLang="en-US" b="1" i="0" u="none" strike="noStrike" kern="0" cap="none" spc="0" normalizeH="0" baseline="0" noProof="0" dirty="0">
              <a:ln>
                <a:noFill/>
              </a:ln>
              <a:solidFill>
                <a:srgbClr val="0070C0"/>
              </a:solidFill>
              <a:effectLst/>
              <a:uLnTx/>
              <a:uFillTx/>
              <a:latin typeface="Arial"/>
              <a:ea typeface="+mn-ea"/>
              <a:cs typeface="+mn-cs"/>
            </a:endParaRPr>
          </a:p>
        </p:txBody>
      </p:sp>
    </p:spTree>
    <p:extLst>
      <p:ext uri="{BB962C8B-B14F-4D97-AF65-F5344CB8AC3E}">
        <p14:creationId xmlns:p14="http://schemas.microsoft.com/office/powerpoint/2010/main" val="28852481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59072-0BA9-4A09-8DBE-3CBFB10EAEA1}"/>
              </a:ext>
            </a:extLst>
          </p:cNvPr>
          <p:cNvSpPr>
            <a:spLocks noGrp="1"/>
          </p:cNvSpPr>
          <p:nvPr>
            <p:ph type="title"/>
          </p:nvPr>
        </p:nvSpPr>
        <p:spPr/>
        <p:txBody>
          <a:bodyPr/>
          <a:lstStyle/>
          <a:p>
            <a:pPr algn="ctr"/>
            <a:r>
              <a:rPr lang="en-GB" dirty="0"/>
              <a:t>CONTROLLED DRUGS:</a:t>
            </a:r>
          </a:p>
        </p:txBody>
      </p:sp>
      <p:sp>
        <p:nvSpPr>
          <p:cNvPr id="4" name="TextBox 3">
            <a:extLst>
              <a:ext uri="{FF2B5EF4-FFF2-40B4-BE49-F238E27FC236}">
                <a16:creationId xmlns:a16="http://schemas.microsoft.com/office/drawing/2014/main" id="{337D6702-723C-41C8-976C-5242040F0B5D}"/>
              </a:ext>
            </a:extLst>
          </p:cNvPr>
          <p:cNvSpPr txBox="1"/>
          <p:nvPr/>
        </p:nvSpPr>
        <p:spPr>
          <a:xfrm>
            <a:off x="2225040" y="908049"/>
            <a:ext cx="6156959" cy="5269135"/>
          </a:xfrm>
          <a:prstGeom prst="rect">
            <a:avLst/>
          </a:prstGeom>
          <a:noFill/>
        </p:spPr>
        <p:txBody>
          <a:bodyPr wrap="square">
            <a:spAutoFit/>
          </a:bodyPr>
          <a:lstStyle/>
          <a:p>
            <a:pPr marL="342900" marR="0" lvl="0" indent="-342900" defTabSz="914400" rtl="0" eaLnBrk="0" fontAlgn="base" latinLnBrk="0" hangingPunct="0">
              <a:lnSpc>
                <a:spcPct val="100000"/>
              </a:lnSpc>
              <a:spcBef>
                <a:spcPct val="20000"/>
              </a:spcBef>
              <a:spcAft>
                <a:spcPct val="0"/>
              </a:spcAft>
              <a:buClrTx/>
              <a:buSzTx/>
              <a:buFontTx/>
              <a:buNone/>
              <a:tabLst/>
              <a:defRPr/>
            </a:pPr>
            <a:r>
              <a:rPr kumimoji="0" lang="en-GB" sz="2800" b="1" i="0" u="none" strike="noStrike" kern="0" cap="none" spc="0" normalizeH="0" baseline="0" noProof="0" dirty="0">
                <a:ln>
                  <a:noFill/>
                </a:ln>
                <a:solidFill>
                  <a:srgbClr val="000000"/>
                </a:solidFill>
                <a:effectLst/>
                <a:uLnTx/>
                <a:uFillTx/>
                <a:latin typeface="Arial"/>
                <a:ea typeface="+mn-ea"/>
                <a:cs typeface="+mn-cs"/>
              </a:rPr>
              <a:t>If the CSO </a:t>
            </a:r>
          </a:p>
          <a:p>
            <a:pPr marL="342900" marR="0" lvl="0" indent="-342900"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a:ln>
                <a:noFill/>
              </a:ln>
              <a:effectLst/>
              <a:uLnTx/>
              <a:uFillTx/>
              <a:latin typeface="Arial"/>
              <a:ea typeface="+mn-ea"/>
              <a:cs typeface="+mn-cs"/>
            </a:endParaRPr>
          </a:p>
          <a:p>
            <a:pPr marL="342900" marR="0" lvl="0" indent="-342900" defTabSz="914400" rtl="0" eaLnBrk="0" fontAlgn="base" latinLnBrk="0" hangingPunct="0">
              <a:lnSpc>
                <a:spcPct val="100000"/>
              </a:lnSpc>
              <a:spcBef>
                <a:spcPct val="20000"/>
              </a:spcBef>
              <a:spcAft>
                <a:spcPct val="0"/>
              </a:spcAft>
              <a:buClrTx/>
              <a:buSzTx/>
              <a:buFont typeface="Wingdings" panose="05000000000000000000" pitchFamily="2" charset="2"/>
              <a:buChar char="ü"/>
              <a:tabLst/>
              <a:defRPr/>
            </a:pPr>
            <a:r>
              <a:rPr kumimoji="0" lang="en-GB" sz="2200" b="1" i="0" u="none" strike="noStrike" kern="0" cap="none" spc="0" normalizeH="0" baseline="0" noProof="0" dirty="0">
                <a:ln>
                  <a:noFill/>
                </a:ln>
                <a:effectLst/>
                <a:uLnTx/>
                <a:uFillTx/>
                <a:latin typeface="Arial"/>
                <a:ea typeface="+mn-ea"/>
                <a:cs typeface="+mn-cs"/>
              </a:rPr>
              <a:t>(a) either -</a:t>
            </a:r>
          </a:p>
          <a:p>
            <a:pPr marL="400050" marR="0" lvl="0" indent="-400050" defTabSz="914400" rtl="0" eaLnBrk="0" fontAlgn="base" latinLnBrk="0" hangingPunct="0">
              <a:lnSpc>
                <a:spcPct val="100000"/>
              </a:lnSpc>
              <a:spcBef>
                <a:spcPct val="20000"/>
              </a:spcBef>
              <a:spcAft>
                <a:spcPct val="0"/>
              </a:spcAft>
              <a:buClrTx/>
              <a:buSzTx/>
              <a:buFont typeface="Wingdings" panose="05000000000000000000" pitchFamily="2" charset="2"/>
              <a:buChar char="ü"/>
              <a:tabLst/>
              <a:defRPr/>
            </a:pPr>
            <a:r>
              <a:rPr kumimoji="0" lang="en-GB" sz="2200" b="1" i="0" u="none" strike="noStrike" kern="0" cap="none" spc="0" normalizeH="0" baseline="0" noProof="0" dirty="0">
                <a:ln>
                  <a:noFill/>
                </a:ln>
                <a:effectLst/>
                <a:uLnTx/>
                <a:uFillTx/>
                <a:latin typeface="Arial"/>
                <a:ea typeface="+mn-ea"/>
                <a:cs typeface="+mn-cs"/>
              </a:rPr>
              <a:t>finds a controlled drug in a person's possession, or</a:t>
            </a:r>
          </a:p>
          <a:p>
            <a:pPr marL="400050" marR="0" lvl="0" indent="-400050" defTabSz="914400" rtl="0" eaLnBrk="0" fontAlgn="base" latinLnBrk="0" hangingPunct="0">
              <a:lnSpc>
                <a:spcPct val="100000"/>
              </a:lnSpc>
              <a:spcBef>
                <a:spcPct val="20000"/>
              </a:spcBef>
              <a:spcAft>
                <a:spcPct val="0"/>
              </a:spcAft>
              <a:buClrTx/>
              <a:buSzTx/>
              <a:buFont typeface="Wingdings" panose="05000000000000000000" pitchFamily="2" charset="2"/>
              <a:buChar char="ü"/>
              <a:tabLst/>
              <a:defRPr/>
            </a:pPr>
            <a:r>
              <a:rPr kumimoji="0" lang="en-GB" sz="2200" b="1" i="0" u="none" strike="noStrike" kern="0" cap="none" spc="0" normalizeH="0" baseline="0" noProof="0" dirty="0">
                <a:ln>
                  <a:noFill/>
                </a:ln>
                <a:effectLst/>
                <a:uLnTx/>
                <a:uFillTx/>
                <a:latin typeface="Arial"/>
                <a:ea typeface="+mn-ea"/>
                <a:cs typeface="+mn-cs"/>
              </a:rPr>
              <a:t>reasonably believes that a person is in possession of a controlled drug, and</a:t>
            </a:r>
          </a:p>
          <a:p>
            <a:pPr marL="342900" marR="0" lvl="0" indent="-342900" defTabSz="914400" rtl="0" eaLnBrk="0" fontAlgn="base" latinLnBrk="0" hangingPunct="0">
              <a:lnSpc>
                <a:spcPct val="100000"/>
              </a:lnSpc>
              <a:spcBef>
                <a:spcPct val="20000"/>
              </a:spcBef>
              <a:spcAft>
                <a:spcPct val="0"/>
              </a:spcAft>
              <a:buClrTx/>
              <a:buSzTx/>
              <a:buFont typeface="Wingdings" panose="05000000000000000000" pitchFamily="2" charset="2"/>
              <a:buChar char="ü"/>
              <a:tabLst/>
              <a:defRPr/>
            </a:pPr>
            <a:endParaRPr kumimoji="0" lang="en-GB" sz="2200" b="1" i="0" u="none" strike="noStrike" kern="0" cap="none" spc="0" normalizeH="0" baseline="0" noProof="0" dirty="0">
              <a:ln>
                <a:noFill/>
              </a:ln>
              <a:effectLst/>
              <a:uLnTx/>
              <a:uFillTx/>
              <a:latin typeface="Arial"/>
              <a:ea typeface="+mn-ea"/>
              <a:cs typeface="+mn-cs"/>
            </a:endParaRPr>
          </a:p>
          <a:p>
            <a:pPr marL="342900" marR="0" lvl="0" indent="-342900" defTabSz="914400" rtl="0" eaLnBrk="0" fontAlgn="base" latinLnBrk="0" hangingPunct="0">
              <a:lnSpc>
                <a:spcPct val="100000"/>
              </a:lnSpc>
              <a:spcBef>
                <a:spcPct val="20000"/>
              </a:spcBef>
              <a:spcAft>
                <a:spcPct val="0"/>
              </a:spcAft>
              <a:buClrTx/>
              <a:buSzTx/>
              <a:buFont typeface="Wingdings" panose="05000000000000000000" pitchFamily="2" charset="2"/>
              <a:buChar char="ü"/>
              <a:tabLst/>
              <a:defRPr/>
            </a:pPr>
            <a:r>
              <a:rPr kumimoji="0" lang="en-GB" sz="2200" b="1" i="0" u="none" strike="noStrike" kern="0" cap="none" spc="0" normalizeH="0" baseline="0" noProof="0" dirty="0">
                <a:ln>
                  <a:noFill/>
                </a:ln>
                <a:effectLst/>
                <a:uLnTx/>
                <a:uFillTx/>
                <a:latin typeface="Arial"/>
                <a:ea typeface="+mn-ea"/>
                <a:cs typeface="+mn-cs"/>
              </a:rPr>
              <a:t>(b) reasonably believes that it is unlawful for the person to be in possession of it</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a:ln>
                <a:noFill/>
              </a:ln>
              <a:solidFill>
                <a:srgbClr val="000000"/>
              </a:solidFill>
              <a:effectLst/>
              <a:uLnTx/>
              <a:uFillTx/>
              <a:latin typeface="Arial"/>
              <a:ea typeface="+mn-ea"/>
              <a:cs typeface="+mn-cs"/>
            </a:endParaRP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sz="2400" b="1" i="0" u="none" strike="noStrike" kern="0" cap="none" spc="0" normalizeH="0" baseline="0" noProof="0" dirty="0">
                <a:ln>
                  <a:noFill/>
                </a:ln>
                <a:solidFill>
                  <a:srgbClr val="000000"/>
                </a:solidFill>
                <a:effectLst/>
                <a:uLnTx/>
                <a:uFillTx/>
                <a:latin typeface="Arial"/>
                <a:ea typeface="+mn-ea"/>
                <a:cs typeface="+mn-cs"/>
              </a:rPr>
              <a:t>The CSO may </a:t>
            </a:r>
            <a:r>
              <a:rPr kumimoji="0" lang="en-GB" sz="2400" b="1" i="0" u="none" strike="noStrike" kern="0" cap="none" spc="0" normalizeH="0" baseline="0" noProof="0" dirty="0">
                <a:ln>
                  <a:noFill/>
                </a:ln>
                <a:solidFill>
                  <a:srgbClr val="C00000"/>
                </a:solidFill>
                <a:effectLst/>
                <a:uLnTx/>
                <a:uFillTx/>
                <a:latin typeface="Arial"/>
                <a:ea typeface="+mn-ea"/>
                <a:cs typeface="+mn-cs"/>
              </a:rPr>
              <a:t>require the person to give </a:t>
            </a:r>
            <a:r>
              <a:rPr kumimoji="0" lang="en-GB" sz="2400" b="1" i="0" u="none" strike="noStrike" kern="0" cap="none" spc="0" normalizeH="0" baseline="0" noProof="0" dirty="0">
                <a:ln>
                  <a:noFill/>
                </a:ln>
                <a:effectLst/>
                <a:uLnTx/>
                <a:uFillTx/>
                <a:latin typeface="Arial"/>
                <a:ea typeface="+mn-ea"/>
                <a:cs typeface="+mn-cs"/>
              </a:rPr>
              <a:t>them</a:t>
            </a:r>
            <a:r>
              <a:rPr kumimoji="0" lang="en-GB" sz="2400" b="1" i="0" u="none" strike="noStrike" kern="0" cap="none" spc="0" normalizeH="0" baseline="0" noProof="0" dirty="0">
                <a:ln>
                  <a:noFill/>
                </a:ln>
                <a:solidFill>
                  <a:schemeClr val="accent5">
                    <a:lumMod val="75000"/>
                  </a:schemeClr>
                </a:solidFill>
                <a:effectLst/>
                <a:uLnTx/>
                <a:uFillTx/>
                <a:latin typeface="Arial"/>
                <a:ea typeface="+mn-ea"/>
                <a:cs typeface="+mn-cs"/>
              </a:rPr>
              <a:t> </a:t>
            </a:r>
            <a:r>
              <a:rPr kumimoji="0" lang="en-GB" sz="2400" b="1" i="0" u="none" strike="noStrike" kern="0" cap="none" spc="0" normalizeH="0" baseline="0" noProof="0" dirty="0">
                <a:ln>
                  <a:noFill/>
                </a:ln>
                <a:solidFill>
                  <a:srgbClr val="000000"/>
                </a:solidFill>
                <a:effectLst/>
                <a:uLnTx/>
                <a:uFillTx/>
                <a:latin typeface="Arial"/>
                <a:ea typeface="+mn-ea"/>
                <a:cs typeface="+mn-cs"/>
              </a:rPr>
              <a:t>his or her </a:t>
            </a:r>
            <a:r>
              <a:rPr kumimoji="0" lang="en-GB" sz="2400" b="1" i="0" u="none" strike="noStrike" kern="0" cap="none" spc="0" normalizeH="0" baseline="0" noProof="0" dirty="0">
                <a:ln>
                  <a:noFill/>
                </a:ln>
                <a:solidFill>
                  <a:srgbClr val="C00000"/>
                </a:solidFill>
                <a:effectLst/>
                <a:uLnTx/>
                <a:uFillTx/>
                <a:latin typeface="Arial"/>
                <a:ea typeface="+mn-ea"/>
                <a:cs typeface="+mn-cs"/>
              </a:rPr>
              <a:t>name and address.</a:t>
            </a:r>
          </a:p>
        </p:txBody>
      </p:sp>
      <p:pic>
        <p:nvPicPr>
          <p:cNvPr id="5" name="Picture 1">
            <a:extLst>
              <a:ext uri="{FF2B5EF4-FFF2-40B4-BE49-F238E27FC236}">
                <a16:creationId xmlns:a16="http://schemas.microsoft.com/office/drawing/2014/main" id="{5FB80C16-9BE5-4EA7-B9AD-0780FF4EF9E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760893" y="4122174"/>
            <a:ext cx="2984500" cy="20550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3">
            <a:extLst>
              <a:ext uri="{FF2B5EF4-FFF2-40B4-BE49-F238E27FC236}">
                <a16:creationId xmlns:a16="http://schemas.microsoft.com/office/drawing/2014/main" id="{43BC02C2-BADE-46FC-A5A8-CE932630AC4F}"/>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760893" y="1396212"/>
            <a:ext cx="3000375" cy="2032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100247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07F04-66D1-A044-814B-EBCF188E5F9C}"/>
              </a:ext>
            </a:extLst>
          </p:cNvPr>
          <p:cNvSpPr>
            <a:spLocks noGrp="1"/>
          </p:cNvSpPr>
          <p:nvPr>
            <p:ph type="title"/>
          </p:nvPr>
        </p:nvSpPr>
        <p:spPr>
          <a:xfrm>
            <a:off x="2014916" y="34181"/>
            <a:ext cx="10089259" cy="584775"/>
          </a:xfrm>
        </p:spPr>
        <p:txBody>
          <a:bodyPr/>
          <a:lstStyle/>
          <a:p>
            <a:pPr algn="ctr"/>
            <a:r>
              <a:rPr lang="en-US" dirty="0"/>
              <a:t>POWER OF SEARCH </a:t>
            </a:r>
            <a:r>
              <a:rPr lang="en-US" dirty="0">
                <a:solidFill>
                  <a:srgbClr val="C00000"/>
                </a:solidFill>
              </a:rPr>
              <a:t>FOLLOWING DETENTION</a:t>
            </a:r>
            <a:r>
              <a:rPr lang="en-US" dirty="0"/>
              <a:t>:</a:t>
            </a:r>
          </a:p>
        </p:txBody>
      </p:sp>
      <p:sp>
        <p:nvSpPr>
          <p:cNvPr id="3" name="TextBox 2">
            <a:extLst>
              <a:ext uri="{FF2B5EF4-FFF2-40B4-BE49-F238E27FC236}">
                <a16:creationId xmlns:a16="http://schemas.microsoft.com/office/drawing/2014/main" id="{FAAAC32B-7381-7148-A12C-683517301A11}"/>
              </a:ext>
            </a:extLst>
          </p:cNvPr>
          <p:cNvSpPr txBox="1"/>
          <p:nvPr/>
        </p:nvSpPr>
        <p:spPr>
          <a:xfrm>
            <a:off x="2014916" y="859192"/>
            <a:ext cx="10177084" cy="5453801"/>
          </a:xfrm>
          <a:prstGeom prst="rect">
            <a:avLst/>
          </a:prstGeom>
          <a:noFill/>
        </p:spPr>
        <p:txBody>
          <a:bodyPr wrap="square" rtlCol="0">
            <a:spAutoFit/>
          </a:bodyPr>
          <a:lstStyle/>
          <a:p>
            <a:pPr marL="342900" lvl="0" indent="-342900" algn="ctr" eaLnBrk="0" fontAlgn="base" hangingPunct="0">
              <a:spcBef>
                <a:spcPct val="20000"/>
              </a:spcBef>
              <a:spcAft>
                <a:spcPct val="0"/>
              </a:spcAft>
              <a:defRPr/>
            </a:pPr>
            <a:r>
              <a:rPr lang="en-GB" sz="2800" b="1" kern="0" dirty="0">
                <a:solidFill>
                  <a:srgbClr val="000000"/>
                </a:solidFill>
                <a:latin typeface="Arial" panose="020B0604020202020204" pitchFamily="34" charset="0"/>
                <a:cs typeface="Arial" panose="020B0604020202020204" pitchFamily="34" charset="0"/>
              </a:rPr>
              <a:t>Power to search detained persons for dangerous items or items that could be used to assist escape:</a:t>
            </a:r>
          </a:p>
          <a:p>
            <a:pPr marL="342900" lvl="0" indent="-342900" algn="ctr" eaLnBrk="0" fontAlgn="base" hangingPunct="0">
              <a:spcBef>
                <a:spcPct val="20000"/>
              </a:spcBef>
              <a:spcAft>
                <a:spcPct val="0"/>
              </a:spcAft>
              <a:defRPr/>
            </a:pPr>
            <a:endParaRPr lang="en-GB" sz="2400" b="1" kern="0" dirty="0">
              <a:solidFill>
                <a:srgbClr val="000000"/>
              </a:solidFill>
              <a:latin typeface="Arial" panose="020B0604020202020204" pitchFamily="34" charset="0"/>
              <a:cs typeface="Arial" panose="020B0604020202020204" pitchFamily="34" charset="0"/>
            </a:endParaRPr>
          </a:p>
          <a:p>
            <a:pPr marL="342900" lvl="0" indent="-342900" algn="ctr" eaLnBrk="0" fontAlgn="base" hangingPunct="0">
              <a:spcBef>
                <a:spcPct val="20000"/>
              </a:spcBef>
              <a:spcAft>
                <a:spcPct val="0"/>
              </a:spcAft>
              <a:defRPr/>
            </a:pPr>
            <a:r>
              <a:rPr lang="en-GB" sz="2800" b="1" kern="0" dirty="0">
                <a:solidFill>
                  <a:srgbClr val="C00000"/>
                </a:solidFill>
                <a:latin typeface="Arial" panose="020B0604020202020204" pitchFamily="34" charset="0"/>
                <a:cs typeface="Arial" panose="020B0604020202020204" pitchFamily="34" charset="0"/>
              </a:rPr>
              <a:t>Paragraph 2a, schedule 4 of The Police Reform Act 2002</a:t>
            </a:r>
          </a:p>
          <a:p>
            <a:pPr marL="342900" lvl="0" indent="-342900" algn="ctr" eaLnBrk="0" fontAlgn="base" hangingPunct="0">
              <a:spcBef>
                <a:spcPct val="20000"/>
              </a:spcBef>
              <a:spcAft>
                <a:spcPct val="0"/>
              </a:spcAft>
              <a:defRPr/>
            </a:pPr>
            <a:r>
              <a:rPr lang="en-GB" sz="2200" kern="0" dirty="0">
                <a:solidFill>
                  <a:srgbClr val="000000"/>
                </a:solidFill>
                <a:latin typeface="Arial" panose="020B0604020202020204" pitchFamily="34" charset="0"/>
                <a:cs typeface="Arial" panose="020B0604020202020204" pitchFamily="34" charset="0"/>
              </a:rPr>
              <a:t>(Designated the same power of a Constable under Section 32 PACE 1984)</a:t>
            </a:r>
          </a:p>
          <a:p>
            <a:pPr marL="342900" lvl="0" indent="-342900" algn="ctr" eaLnBrk="0" fontAlgn="base" hangingPunct="0">
              <a:spcBef>
                <a:spcPct val="20000"/>
              </a:spcBef>
              <a:spcAft>
                <a:spcPct val="0"/>
              </a:spcAft>
              <a:defRPr/>
            </a:pPr>
            <a:endParaRPr lang="en-GB" sz="2400" kern="0" dirty="0">
              <a:solidFill>
                <a:srgbClr val="000000"/>
              </a:solidFill>
              <a:latin typeface="Arial" panose="020B0604020202020204" pitchFamily="34" charset="0"/>
              <a:cs typeface="Arial" panose="020B0604020202020204" pitchFamily="34" charset="0"/>
            </a:endParaRPr>
          </a:p>
          <a:p>
            <a:pPr marL="342900" lvl="0" indent="-342900" algn="ctr" eaLnBrk="0" fontAlgn="base" hangingPunct="0">
              <a:spcBef>
                <a:spcPct val="20000"/>
              </a:spcBef>
              <a:spcAft>
                <a:spcPct val="0"/>
              </a:spcAft>
              <a:defRPr/>
            </a:pPr>
            <a:r>
              <a:rPr lang="en-GB" sz="2400" b="1" kern="0" dirty="0">
                <a:solidFill>
                  <a:srgbClr val="000000"/>
                </a:solidFill>
                <a:latin typeface="Arial" panose="020B0604020202020204" pitchFamily="34" charset="0"/>
                <a:cs typeface="Arial" panose="020B0604020202020204" pitchFamily="34" charset="0"/>
              </a:rPr>
              <a:t>CSO can search detained persons for anything that could be used to cause physical injury or to assist escape.</a:t>
            </a:r>
          </a:p>
          <a:p>
            <a:pPr marL="342900" lvl="0" indent="-342900" algn="ctr" eaLnBrk="0" fontAlgn="base" hangingPunct="0">
              <a:spcBef>
                <a:spcPct val="20000"/>
              </a:spcBef>
              <a:spcAft>
                <a:spcPct val="0"/>
              </a:spcAft>
              <a:defRPr/>
            </a:pPr>
            <a:endParaRPr kumimoji="0" lang="en-GB" sz="2400" b="1"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342900" lvl="0" indent="-342900" algn="ctr" eaLnBrk="0" fontAlgn="base" hangingPunct="0">
              <a:spcBef>
                <a:spcPct val="20000"/>
              </a:spcBef>
              <a:spcAft>
                <a:spcPct val="0"/>
              </a:spcAft>
              <a:defRPr/>
            </a:pPr>
            <a:r>
              <a:rPr lang="en-GB" sz="2400" kern="0" dirty="0">
                <a:solidFill>
                  <a:srgbClr val="000000"/>
                </a:solidFill>
                <a:latin typeface="Arial" panose="020B0604020202020204" pitchFamily="34" charset="0"/>
                <a:cs typeface="Arial" panose="020B0604020202020204" pitchFamily="34" charset="0"/>
              </a:rPr>
              <a:t>If possible, this must be a </a:t>
            </a:r>
            <a:r>
              <a:rPr lang="en-GB" sz="2400" u="sng" kern="0" dirty="0">
                <a:solidFill>
                  <a:srgbClr val="000000"/>
                </a:solidFill>
                <a:latin typeface="Arial" panose="020B0604020202020204" pitchFamily="34" charset="0"/>
                <a:cs typeface="Arial" panose="020B0604020202020204" pitchFamily="34" charset="0"/>
              </a:rPr>
              <a:t>same gender search.</a:t>
            </a:r>
          </a:p>
          <a:p>
            <a:pPr marL="342900" lvl="0" indent="-342900" algn="ctr" eaLnBrk="0" fontAlgn="base" hangingPunct="0">
              <a:spcBef>
                <a:spcPct val="20000"/>
              </a:spcBef>
              <a:spcAft>
                <a:spcPct val="0"/>
              </a:spcAft>
              <a:defRPr/>
            </a:pPr>
            <a:endParaRPr kumimoji="0" lang="en-GB" sz="2400" i="0" u="sng"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chemeClr val="accent1"/>
                </a:solidFill>
                <a:effectLst/>
                <a:uLnTx/>
                <a:uFillTx/>
                <a:latin typeface="Arial" panose="020B0604020202020204" pitchFamily="34" charset="0"/>
                <a:ea typeface="+mn-ea"/>
                <a:cs typeface="Arial" panose="020B0604020202020204" pitchFamily="34" charset="0"/>
              </a:rPr>
              <a:t>Any place where the requirement has been made – Doesn’t have to be a public place.</a:t>
            </a:r>
          </a:p>
        </p:txBody>
      </p:sp>
    </p:spTree>
    <p:extLst>
      <p:ext uri="{BB962C8B-B14F-4D97-AF65-F5344CB8AC3E}">
        <p14:creationId xmlns:p14="http://schemas.microsoft.com/office/powerpoint/2010/main" val="24122260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528E6-49B1-44C6-8491-AF52CF4C05FC}"/>
              </a:ext>
            </a:extLst>
          </p:cNvPr>
          <p:cNvSpPr>
            <a:spLocks noGrp="1"/>
          </p:cNvSpPr>
          <p:nvPr>
            <p:ph type="title"/>
          </p:nvPr>
        </p:nvSpPr>
        <p:spPr/>
        <p:txBody>
          <a:bodyPr/>
          <a:lstStyle/>
          <a:p>
            <a:pPr algn="ctr"/>
            <a:r>
              <a:rPr lang="en-GB" dirty="0"/>
              <a:t>SEARCH POWER </a:t>
            </a:r>
            <a:r>
              <a:rPr lang="en-GB" dirty="0">
                <a:solidFill>
                  <a:srgbClr val="C00000"/>
                </a:solidFill>
              </a:rPr>
              <a:t>TERRORISM</a:t>
            </a:r>
            <a:r>
              <a:rPr lang="en-GB" dirty="0"/>
              <a:t>:</a:t>
            </a:r>
          </a:p>
        </p:txBody>
      </p:sp>
      <p:sp>
        <p:nvSpPr>
          <p:cNvPr id="3" name="Rectangle 2">
            <a:extLst>
              <a:ext uri="{FF2B5EF4-FFF2-40B4-BE49-F238E27FC236}">
                <a16:creationId xmlns:a16="http://schemas.microsoft.com/office/drawing/2014/main" id="{7D01F537-F23A-4187-9E2F-503ECDC24910}"/>
              </a:ext>
            </a:extLst>
          </p:cNvPr>
          <p:cNvSpPr/>
          <p:nvPr/>
        </p:nvSpPr>
        <p:spPr>
          <a:xfrm>
            <a:off x="2014916" y="859984"/>
            <a:ext cx="10283764" cy="5878532"/>
          </a:xfrm>
          <a:prstGeom prst="rect">
            <a:avLst/>
          </a:prstGeom>
        </p:spPr>
        <p:txBody>
          <a:bodyPr wrap="square">
            <a:spAutoFit/>
          </a:bodyPr>
          <a:lstStyle/>
          <a:p>
            <a:pPr marL="342900" lvl="0" indent="-342900" algn="ctr" eaLnBrk="0" fontAlgn="base" hangingPunct="0">
              <a:spcBef>
                <a:spcPct val="20000"/>
              </a:spcBef>
              <a:spcAft>
                <a:spcPct val="0"/>
              </a:spcAft>
            </a:pPr>
            <a:r>
              <a:rPr lang="en-GB" altLang="en-US" sz="2000" b="1" kern="0" dirty="0">
                <a:solidFill>
                  <a:srgbClr val="000000"/>
                </a:solidFill>
                <a:latin typeface="Arial"/>
              </a:rPr>
              <a:t>Power to stop and search in authorized areas:</a:t>
            </a:r>
          </a:p>
          <a:p>
            <a:pPr marL="342900" lvl="0" indent="-342900" algn="ctr" eaLnBrk="0" fontAlgn="base" hangingPunct="0">
              <a:spcBef>
                <a:spcPct val="20000"/>
              </a:spcBef>
              <a:spcAft>
                <a:spcPct val="0"/>
              </a:spcAft>
            </a:pPr>
            <a:r>
              <a:rPr lang="en-GB" altLang="en-US" sz="2000" b="1" kern="0" dirty="0">
                <a:solidFill>
                  <a:schemeClr val="accent1"/>
                </a:solidFill>
                <a:latin typeface="Arial"/>
              </a:rPr>
              <a:t>Stop and search Vehicles and pedestrians </a:t>
            </a:r>
            <a:r>
              <a:rPr lang="en-GB" altLang="en-US" sz="2000" b="1" kern="0" dirty="0">
                <a:solidFill>
                  <a:srgbClr val="000000"/>
                </a:solidFill>
                <a:latin typeface="Arial"/>
              </a:rPr>
              <a:t>in authorized areas when in the company and under the </a:t>
            </a:r>
            <a:r>
              <a:rPr lang="en-GB" altLang="en-US" sz="2000" b="1" kern="0" dirty="0">
                <a:solidFill>
                  <a:schemeClr val="accent1"/>
                </a:solidFill>
                <a:latin typeface="Arial"/>
              </a:rPr>
              <a:t>supervision of a constable.</a:t>
            </a:r>
          </a:p>
          <a:p>
            <a:pPr marL="342900" lvl="0" indent="-342900" algn="ctr" eaLnBrk="0" fontAlgn="base" hangingPunct="0">
              <a:spcBef>
                <a:spcPct val="20000"/>
              </a:spcBef>
              <a:spcAft>
                <a:spcPct val="0"/>
              </a:spcAft>
            </a:pPr>
            <a:endParaRPr lang="en-GB" altLang="en-US" sz="2000" b="1" kern="0" dirty="0">
              <a:solidFill>
                <a:srgbClr val="000000"/>
              </a:solidFill>
              <a:latin typeface="Arial"/>
            </a:endParaRPr>
          </a:p>
          <a:p>
            <a:pPr marL="342900" lvl="0" indent="-342900" algn="ctr" eaLnBrk="0" fontAlgn="base" hangingPunct="0">
              <a:spcBef>
                <a:spcPct val="20000"/>
              </a:spcBef>
              <a:spcAft>
                <a:spcPct val="0"/>
              </a:spcAft>
            </a:pPr>
            <a:r>
              <a:rPr lang="en-GB" altLang="en-US" sz="2200" b="1" kern="0" dirty="0">
                <a:solidFill>
                  <a:srgbClr val="C00000"/>
                </a:solidFill>
                <a:latin typeface="Arial"/>
              </a:rPr>
              <a:t>Para 15 Sched 4 of the Police Reform Act 2002.</a:t>
            </a:r>
          </a:p>
          <a:p>
            <a:pPr marL="342900" lvl="0" indent="-342900" algn="ctr" eaLnBrk="0" fontAlgn="base" hangingPunct="0">
              <a:spcBef>
                <a:spcPct val="20000"/>
              </a:spcBef>
              <a:spcAft>
                <a:spcPct val="0"/>
              </a:spcAft>
            </a:pPr>
            <a:r>
              <a:rPr lang="en-GB" altLang="en-US" sz="2000" kern="0" dirty="0">
                <a:solidFill>
                  <a:srgbClr val="000000"/>
                </a:solidFill>
                <a:latin typeface="Arial"/>
              </a:rPr>
              <a:t>Sections 44 and 45 of the Terrorism Act 2000 (Stop Search) </a:t>
            </a:r>
          </a:p>
          <a:p>
            <a:pPr marL="342900" lvl="0" indent="-342900" algn="ctr" eaLnBrk="0" fontAlgn="base" hangingPunct="0">
              <a:spcBef>
                <a:spcPct val="20000"/>
              </a:spcBef>
              <a:spcAft>
                <a:spcPct val="0"/>
              </a:spcAft>
            </a:pPr>
            <a:endParaRPr lang="en-GB" altLang="en-US" sz="2000" kern="0" dirty="0">
              <a:solidFill>
                <a:srgbClr val="000000"/>
              </a:solidFill>
              <a:latin typeface="Arial"/>
            </a:endParaRPr>
          </a:p>
          <a:p>
            <a:pPr marL="342900" lvl="0" indent="-342900" algn="ctr" eaLnBrk="0" fontAlgn="base" hangingPunct="0">
              <a:spcBef>
                <a:spcPct val="20000"/>
              </a:spcBef>
              <a:spcAft>
                <a:spcPct val="0"/>
              </a:spcAft>
            </a:pPr>
            <a:r>
              <a:rPr lang="en-GB" altLang="en-US" sz="2000" b="1" kern="0" dirty="0">
                <a:solidFill>
                  <a:srgbClr val="000000"/>
                </a:solidFill>
                <a:latin typeface="Arial"/>
              </a:rPr>
              <a:t>Object of Search</a:t>
            </a:r>
          </a:p>
          <a:p>
            <a:pPr marL="342900" lvl="0" indent="-342900" algn="ctr" eaLnBrk="0" fontAlgn="base" hangingPunct="0">
              <a:spcBef>
                <a:spcPct val="20000"/>
              </a:spcBef>
              <a:spcAft>
                <a:spcPct val="0"/>
              </a:spcAft>
            </a:pPr>
            <a:r>
              <a:rPr lang="en-GB" altLang="en-US" sz="2000" kern="0" dirty="0">
                <a:solidFill>
                  <a:srgbClr val="000000"/>
                </a:solidFill>
                <a:latin typeface="Arial"/>
              </a:rPr>
              <a:t>Items intended to be used in </a:t>
            </a:r>
            <a:r>
              <a:rPr lang="en-GB" altLang="en-US" sz="2000" b="1" kern="0" dirty="0">
                <a:solidFill>
                  <a:schemeClr val="accent1"/>
                </a:solidFill>
                <a:latin typeface="Arial"/>
              </a:rPr>
              <a:t>connection with terrorism.</a:t>
            </a:r>
          </a:p>
          <a:p>
            <a:pPr marL="342900" lvl="0" indent="-342900" algn="ctr" eaLnBrk="0" fontAlgn="base" hangingPunct="0">
              <a:spcBef>
                <a:spcPct val="20000"/>
              </a:spcBef>
              <a:spcAft>
                <a:spcPct val="0"/>
              </a:spcAft>
            </a:pPr>
            <a:endParaRPr lang="en-GB" altLang="en-US" sz="2000" kern="0" dirty="0">
              <a:solidFill>
                <a:srgbClr val="000000"/>
              </a:solidFill>
              <a:latin typeface="Arial"/>
            </a:endParaRPr>
          </a:p>
          <a:p>
            <a:pPr marL="342900" lvl="0" indent="-342900" algn="ctr" eaLnBrk="0" fontAlgn="base" hangingPunct="0">
              <a:spcBef>
                <a:spcPct val="20000"/>
              </a:spcBef>
              <a:spcAft>
                <a:spcPct val="0"/>
              </a:spcAft>
            </a:pPr>
            <a:r>
              <a:rPr lang="en-GB" altLang="en-US" sz="2000" b="1" kern="0" dirty="0">
                <a:solidFill>
                  <a:srgbClr val="000000"/>
                </a:solidFill>
                <a:latin typeface="Arial"/>
              </a:rPr>
              <a:t>Extent of Search</a:t>
            </a:r>
          </a:p>
          <a:p>
            <a:pPr marL="342900" lvl="0" indent="-342900" algn="ctr" eaLnBrk="0" fontAlgn="base" hangingPunct="0">
              <a:spcBef>
                <a:spcPct val="20000"/>
              </a:spcBef>
              <a:spcAft>
                <a:spcPct val="0"/>
              </a:spcAft>
            </a:pPr>
            <a:r>
              <a:rPr lang="en-GB" altLang="en-US" sz="2000" b="1" kern="0" dirty="0">
                <a:solidFill>
                  <a:schemeClr val="accent1"/>
                </a:solidFill>
                <a:latin typeface="Arial"/>
              </a:rPr>
              <a:t>Vehicles or anything carried in or on the vehicle</a:t>
            </a:r>
          </a:p>
          <a:p>
            <a:pPr marL="342900" lvl="0" indent="-342900" algn="ctr" eaLnBrk="0" fontAlgn="base" hangingPunct="0">
              <a:spcBef>
                <a:spcPct val="20000"/>
              </a:spcBef>
              <a:spcAft>
                <a:spcPct val="0"/>
              </a:spcAft>
            </a:pPr>
            <a:endParaRPr lang="en-GB" altLang="en-US" sz="2000" kern="0" dirty="0">
              <a:solidFill>
                <a:srgbClr val="000000"/>
              </a:solidFill>
              <a:latin typeface="Arial"/>
            </a:endParaRPr>
          </a:p>
          <a:p>
            <a:pPr marL="342900" lvl="0" indent="-342900" algn="ctr" eaLnBrk="0" fontAlgn="base" hangingPunct="0">
              <a:spcBef>
                <a:spcPct val="20000"/>
              </a:spcBef>
              <a:spcAft>
                <a:spcPct val="0"/>
              </a:spcAft>
            </a:pPr>
            <a:r>
              <a:rPr lang="en-GB" altLang="en-US" sz="2000" b="1" kern="0" dirty="0">
                <a:solidFill>
                  <a:srgbClr val="000000"/>
                </a:solidFill>
                <a:latin typeface="Arial"/>
              </a:rPr>
              <a:t>Where Exercisable</a:t>
            </a:r>
          </a:p>
          <a:p>
            <a:pPr marL="342900" lvl="0" indent="-342900" algn="ctr" eaLnBrk="0" fontAlgn="base" hangingPunct="0">
              <a:spcBef>
                <a:spcPct val="20000"/>
              </a:spcBef>
              <a:spcAft>
                <a:spcPct val="0"/>
              </a:spcAft>
            </a:pPr>
            <a:r>
              <a:rPr lang="en-GB" altLang="en-US" sz="2000" kern="0" dirty="0">
                <a:solidFill>
                  <a:srgbClr val="000000"/>
                </a:solidFill>
                <a:latin typeface="Arial"/>
              </a:rPr>
              <a:t>Anywhere within area of locality authorised a</a:t>
            </a:r>
            <a:r>
              <a:rPr lang="en-GB" altLang="en-US" sz="2000" kern="0" dirty="0">
                <a:latin typeface="Arial"/>
              </a:rPr>
              <a:t>nd in the company and under the</a:t>
            </a:r>
          </a:p>
          <a:p>
            <a:pPr marL="342900" lvl="0" indent="-342900" algn="ctr" eaLnBrk="0" fontAlgn="base" hangingPunct="0">
              <a:spcBef>
                <a:spcPct val="20000"/>
              </a:spcBef>
              <a:spcAft>
                <a:spcPct val="0"/>
              </a:spcAft>
            </a:pPr>
            <a:r>
              <a:rPr lang="en-GB" altLang="en-US" sz="2000" b="1" kern="0" dirty="0">
                <a:solidFill>
                  <a:schemeClr val="accent1"/>
                </a:solidFill>
                <a:latin typeface="Arial"/>
              </a:rPr>
              <a:t>supervision of a constable.</a:t>
            </a:r>
          </a:p>
        </p:txBody>
      </p:sp>
    </p:spTree>
    <p:extLst>
      <p:ext uri="{BB962C8B-B14F-4D97-AF65-F5344CB8AC3E}">
        <p14:creationId xmlns:p14="http://schemas.microsoft.com/office/powerpoint/2010/main" val="29986982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499A6-D823-4F30-B6A2-99D212785726}"/>
              </a:ext>
            </a:extLst>
          </p:cNvPr>
          <p:cNvSpPr>
            <a:spLocks noGrp="1"/>
          </p:cNvSpPr>
          <p:nvPr>
            <p:ph type="title"/>
          </p:nvPr>
        </p:nvSpPr>
        <p:spPr/>
        <p:txBody>
          <a:bodyPr/>
          <a:lstStyle/>
          <a:p>
            <a:pPr algn="ctr"/>
            <a:r>
              <a:rPr kumimoji="0" lang="en-GB" altLang="en-US" sz="3600" i="0" u="none" strike="noStrike" kern="0" cap="none" spc="0" normalizeH="0" baseline="0" noProof="0" dirty="0">
                <a:ln>
                  <a:noFill/>
                </a:ln>
                <a:effectLst/>
                <a:uLnTx/>
                <a:uFillTx/>
                <a:latin typeface="Arial"/>
                <a:ea typeface="+mj-ea"/>
                <a:cs typeface="+mj-cs"/>
              </a:rPr>
              <a:t>SCENARIO 1</a:t>
            </a:r>
            <a:endParaRPr lang="en-GB" dirty="0"/>
          </a:p>
        </p:txBody>
      </p:sp>
      <p:sp>
        <p:nvSpPr>
          <p:cNvPr id="4" name="TextBox 3">
            <a:extLst>
              <a:ext uri="{FF2B5EF4-FFF2-40B4-BE49-F238E27FC236}">
                <a16:creationId xmlns:a16="http://schemas.microsoft.com/office/drawing/2014/main" id="{7BADC3E5-2095-4661-8908-9B1795585FFA}"/>
              </a:ext>
            </a:extLst>
          </p:cNvPr>
          <p:cNvSpPr txBox="1"/>
          <p:nvPr/>
        </p:nvSpPr>
        <p:spPr>
          <a:xfrm>
            <a:off x="2403307" y="943431"/>
            <a:ext cx="6226342" cy="5693866"/>
          </a:xfrm>
          <a:prstGeom prst="rect">
            <a:avLst/>
          </a:prstGeom>
          <a:noFill/>
        </p:spPr>
        <p:txBody>
          <a:bodyPr wrap="squar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You are on foot patrol in the Tredegar Park area of Newport.</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The children’s park area is busy with young children and their parents. You decide to keep to the path which runs past this area and into the playing fields and dog walking area of the park.</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As you walk past the skateboard park on your left </a:t>
            </a: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hand side you see several youths aged </a:t>
            </a: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approximately 19 to 23 years of age kicking a </a:t>
            </a: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football between themselves, there are six of </a:t>
            </a: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them in total. You also can clearly see some </a:t>
            </a: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cans of lager in a pile with their jackets and</a:t>
            </a: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some have been drunk out of and piled up.</a:t>
            </a: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2000" b="1" i="0" u="none" strike="noStrike" kern="0" cap="none" spc="0" normalizeH="0" baseline="0" noProof="0" dirty="0">
                <a:ln>
                  <a:noFill/>
                </a:ln>
                <a:solidFill>
                  <a:srgbClr val="C00000"/>
                </a:solidFill>
                <a:effectLst/>
                <a:uLnTx/>
                <a:uFillTx/>
                <a:latin typeface="Arial" panose="020B0604020202020204" pitchFamily="34" charset="0"/>
                <a:cs typeface="Arial" panose="020B0604020202020204" pitchFamily="34" charset="0"/>
              </a:rPr>
              <a:t>What do you do?</a:t>
            </a:r>
          </a:p>
        </p:txBody>
      </p:sp>
      <p:pic>
        <p:nvPicPr>
          <p:cNvPr id="5" name="Picture 3">
            <a:extLst>
              <a:ext uri="{FF2B5EF4-FFF2-40B4-BE49-F238E27FC236}">
                <a16:creationId xmlns:a16="http://schemas.microsoft.com/office/drawing/2014/main" id="{043DDD6E-F667-4FF2-8F8D-6DCCB2CCE89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629649" y="1353175"/>
            <a:ext cx="3449335" cy="45613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331287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DC0FE-A42A-4916-BFF8-E06C093E3D37}"/>
              </a:ext>
            </a:extLst>
          </p:cNvPr>
          <p:cNvSpPr>
            <a:spLocks noGrp="1"/>
          </p:cNvSpPr>
          <p:nvPr>
            <p:ph type="title"/>
          </p:nvPr>
        </p:nvSpPr>
        <p:spPr/>
        <p:txBody>
          <a:bodyPr/>
          <a:lstStyle/>
          <a:p>
            <a:pPr algn="ctr"/>
            <a:r>
              <a:rPr kumimoji="0" lang="en-GB" altLang="en-US" sz="3600" i="0" u="none" strike="noStrike" kern="0" cap="none" spc="0" normalizeH="0" baseline="0" noProof="0" dirty="0">
                <a:ln>
                  <a:noFill/>
                </a:ln>
                <a:effectLst/>
                <a:uLnTx/>
                <a:uFillTx/>
                <a:latin typeface="Arial"/>
                <a:ea typeface="+mj-ea"/>
                <a:cs typeface="+mj-cs"/>
              </a:rPr>
              <a:t>SCENARIO 2</a:t>
            </a:r>
            <a:endParaRPr lang="en-GB" dirty="0"/>
          </a:p>
        </p:txBody>
      </p:sp>
      <p:sp>
        <p:nvSpPr>
          <p:cNvPr id="4" name="TextBox 3">
            <a:extLst>
              <a:ext uri="{FF2B5EF4-FFF2-40B4-BE49-F238E27FC236}">
                <a16:creationId xmlns:a16="http://schemas.microsoft.com/office/drawing/2014/main" id="{B9D832EA-E106-4B21-9229-1D2DF1FCC2DF}"/>
              </a:ext>
            </a:extLst>
          </p:cNvPr>
          <p:cNvSpPr txBox="1"/>
          <p:nvPr/>
        </p:nvSpPr>
        <p:spPr>
          <a:xfrm>
            <a:off x="2438400" y="1371600"/>
            <a:ext cx="4921718" cy="4819781"/>
          </a:xfrm>
          <a:prstGeom prst="rect">
            <a:avLst/>
          </a:prstGeom>
          <a:noFill/>
        </p:spPr>
        <p:txBody>
          <a:bodyPr wrap="squar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latin typeface="Arial"/>
                <a:ea typeface="+mn-ea"/>
                <a:cs typeface="+mn-cs"/>
              </a:rPr>
              <a:t>You are on foot patrol in Cwmbran town centre. </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lang="en-GB" altLang="en-US" sz="2400" kern="0" dirty="0">
              <a:solidFill>
                <a:srgbClr val="000000"/>
              </a:solidFill>
              <a:latin typeface="Arial"/>
            </a:endParaRP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latin typeface="Arial"/>
                <a:ea typeface="+mn-ea"/>
                <a:cs typeface="+mn-cs"/>
              </a:rPr>
              <a:t>As you make your way down from Llewellyn Walk,  you see two males a short distance ahead of you. You clearly see one of them hand over two white pills to one and given money in exchange.</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GB" altLang="en-US" sz="2400" b="0" i="0" u="none" strike="noStrike" kern="0" cap="none" spc="0" normalizeH="0" baseline="0" noProof="0" dirty="0">
              <a:ln>
                <a:noFill/>
              </a:ln>
              <a:solidFill>
                <a:srgbClr val="000000"/>
              </a:solidFill>
              <a:effectLst/>
              <a:uLnTx/>
              <a:uFillTx/>
              <a:latin typeface="Arial"/>
              <a:ea typeface="+mn-ea"/>
              <a:cs typeface="+mn-cs"/>
            </a:endParaRP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2400" b="1" i="0" u="none" strike="noStrike" kern="0" cap="none" spc="0" normalizeH="0" baseline="0" noProof="0" dirty="0">
                <a:ln>
                  <a:noFill/>
                </a:ln>
                <a:solidFill>
                  <a:srgbClr val="C00000"/>
                </a:solidFill>
                <a:effectLst/>
                <a:uLnTx/>
                <a:uFillTx/>
                <a:latin typeface="Arial"/>
                <a:ea typeface="+mn-ea"/>
                <a:cs typeface="+mn-cs"/>
              </a:rPr>
              <a:t>What do you do?</a:t>
            </a:r>
          </a:p>
        </p:txBody>
      </p:sp>
      <p:pic>
        <p:nvPicPr>
          <p:cNvPr id="5" name="Picture 3">
            <a:extLst>
              <a:ext uri="{FF2B5EF4-FFF2-40B4-BE49-F238E27FC236}">
                <a16:creationId xmlns:a16="http://schemas.microsoft.com/office/drawing/2014/main" id="{0A168289-97A3-46E1-A3A0-ACCA871F76A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021639" y="1877680"/>
            <a:ext cx="3862387" cy="2568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897916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5F83C-5181-4693-8BCA-7738A9EFB786}"/>
              </a:ext>
            </a:extLst>
          </p:cNvPr>
          <p:cNvSpPr>
            <a:spLocks noGrp="1"/>
          </p:cNvSpPr>
          <p:nvPr>
            <p:ph type="title"/>
          </p:nvPr>
        </p:nvSpPr>
        <p:spPr/>
        <p:txBody>
          <a:bodyPr/>
          <a:lstStyle/>
          <a:p>
            <a:pPr algn="ctr"/>
            <a:r>
              <a:rPr kumimoji="0" lang="en-GB" altLang="en-US" sz="3600" i="0" u="none" strike="noStrike" kern="0" cap="none" spc="0" normalizeH="0" baseline="0" noProof="0" dirty="0">
                <a:ln>
                  <a:noFill/>
                </a:ln>
                <a:effectLst/>
                <a:uLnTx/>
                <a:uFillTx/>
                <a:latin typeface="Arial"/>
                <a:ea typeface="+mj-ea"/>
                <a:cs typeface="+mj-cs"/>
              </a:rPr>
              <a:t>SCENARIO 3</a:t>
            </a:r>
            <a:endParaRPr lang="en-GB" dirty="0"/>
          </a:p>
        </p:txBody>
      </p:sp>
      <p:sp>
        <p:nvSpPr>
          <p:cNvPr id="4" name="TextBox 3">
            <a:extLst>
              <a:ext uri="{FF2B5EF4-FFF2-40B4-BE49-F238E27FC236}">
                <a16:creationId xmlns:a16="http://schemas.microsoft.com/office/drawing/2014/main" id="{15A1452C-BA3F-4B73-9417-D7F9D44D3F41}"/>
              </a:ext>
            </a:extLst>
          </p:cNvPr>
          <p:cNvSpPr txBox="1"/>
          <p:nvPr/>
        </p:nvSpPr>
        <p:spPr>
          <a:xfrm>
            <a:off x="2299836" y="950218"/>
            <a:ext cx="5248777" cy="5570756"/>
          </a:xfrm>
          <a:prstGeom prst="rect">
            <a:avLst/>
          </a:prstGeom>
          <a:noFill/>
        </p:spPr>
        <p:txBody>
          <a:bodyPr wrap="square">
            <a:spAutoFit/>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a:ea typeface="+mn-ea"/>
                <a:cs typeface="+mn-cs"/>
              </a:rPr>
              <a:t>You are in briefing at Abergavenny Police </a:t>
            </a:r>
            <a:r>
              <a:rPr lang="en-GB" altLang="en-US" sz="2000" kern="0" dirty="0">
                <a:solidFill>
                  <a:srgbClr val="000000"/>
                </a:solidFill>
                <a:latin typeface="Arial"/>
              </a:rPr>
              <a:t>Station.</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lang="en-GB" altLang="en-US" sz="2000" kern="0" dirty="0">
              <a:solidFill>
                <a:srgbClr val="000000"/>
              </a:solidFill>
              <a:latin typeface="Arial"/>
            </a:endParaRP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a:ea typeface="+mn-ea"/>
                <a:cs typeface="+mn-cs"/>
              </a:rPr>
              <a:t>The Sergeant explains that there are problems with anti-social behaviour on Castle Meadows along the riverbank, </a:t>
            </a:r>
            <a:r>
              <a:rPr lang="en-GB" altLang="en-US" sz="2000" kern="0" dirty="0">
                <a:solidFill>
                  <a:srgbClr val="000000"/>
                </a:solidFill>
                <a:latin typeface="Arial"/>
              </a:rPr>
              <a:t>youths</a:t>
            </a:r>
            <a:r>
              <a:rPr kumimoji="0" lang="en-GB" altLang="en-US" sz="2000" b="0" i="0" u="none" strike="noStrike" kern="0" cap="none" spc="0" normalizeH="0" baseline="0" noProof="0" dirty="0">
                <a:ln>
                  <a:noFill/>
                </a:ln>
                <a:solidFill>
                  <a:srgbClr val="000000"/>
                </a:solidFill>
                <a:effectLst/>
                <a:uLnTx/>
                <a:uFillTx/>
                <a:latin typeface="Arial"/>
                <a:ea typeface="+mn-ea"/>
                <a:cs typeface="+mn-cs"/>
              </a:rPr>
              <a:t> are drinking and playing loud music</a:t>
            </a:r>
            <a:r>
              <a:rPr lang="en-GB" altLang="en-US" sz="2000" kern="0" dirty="0">
                <a:solidFill>
                  <a:srgbClr val="000000"/>
                </a:solidFill>
                <a:latin typeface="Arial"/>
              </a:rPr>
              <a:t> and</a:t>
            </a:r>
            <a:r>
              <a:rPr kumimoji="0" lang="en-GB" altLang="en-US" sz="2000" b="0" i="0" u="none" strike="noStrike" kern="0" cap="none" spc="0" normalizeH="0" baseline="0" noProof="0" dirty="0">
                <a:ln>
                  <a:noFill/>
                </a:ln>
                <a:solidFill>
                  <a:srgbClr val="000000"/>
                </a:solidFill>
                <a:effectLst/>
                <a:uLnTx/>
                <a:uFillTx/>
                <a:latin typeface="Arial"/>
                <a:ea typeface="+mn-ea"/>
                <a:cs typeface="+mn-cs"/>
              </a:rPr>
              <a:t> disturbing the residents. During your shift you attend this area and locate 8 youths, playing music on their phones and shouting, they are obviously aged between 10 to 14 years old. Several are smoking and they have some bottles of lager they are drinking. You clearly see this as you approach.</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GB" altLang="en-US" sz="2000" b="0" i="0" u="none" strike="noStrike" kern="0" cap="none" spc="0" normalizeH="0" baseline="0" noProof="0" dirty="0">
              <a:ln>
                <a:noFill/>
              </a:ln>
              <a:solidFill>
                <a:srgbClr val="000000"/>
              </a:solidFill>
              <a:effectLst/>
              <a:uLnTx/>
              <a:uFillTx/>
              <a:latin typeface="Arial"/>
              <a:ea typeface="+mn-ea"/>
              <a:cs typeface="+mn-cs"/>
            </a:endParaRP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2000" b="1" i="0" u="none" strike="noStrike" kern="0" cap="none" spc="0" normalizeH="0" baseline="0" noProof="0" dirty="0">
                <a:ln>
                  <a:noFill/>
                </a:ln>
                <a:solidFill>
                  <a:srgbClr val="C00000"/>
                </a:solidFill>
                <a:effectLst/>
                <a:uLnTx/>
                <a:uFillTx/>
                <a:latin typeface="Arial"/>
                <a:ea typeface="+mn-ea"/>
                <a:cs typeface="+mn-cs"/>
              </a:rPr>
              <a:t>What Do you Do ?</a:t>
            </a:r>
          </a:p>
        </p:txBody>
      </p:sp>
      <p:pic>
        <p:nvPicPr>
          <p:cNvPr id="5" name="Picture 3">
            <a:extLst>
              <a:ext uri="{FF2B5EF4-FFF2-40B4-BE49-F238E27FC236}">
                <a16:creationId xmlns:a16="http://schemas.microsoft.com/office/drawing/2014/main" id="{3A9D0F46-A5BD-46A3-8F16-B4A8433D7FB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150811" y="2015875"/>
            <a:ext cx="3803650" cy="253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626700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D959E7B-C77B-471A-971C-5E86E3DF4CAE}"/>
              </a:ext>
            </a:extLst>
          </p:cNvPr>
          <p:cNvSpPr/>
          <p:nvPr/>
        </p:nvSpPr>
        <p:spPr>
          <a:xfrm>
            <a:off x="2014916" y="1648012"/>
            <a:ext cx="10329484" cy="520998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a:t>11 February 202</a:t>
            </a:r>
          </a:p>
        </p:txBody>
      </p:sp>
      <p:sp>
        <p:nvSpPr>
          <p:cNvPr id="2" name="Title 1">
            <a:extLst>
              <a:ext uri="{FF2B5EF4-FFF2-40B4-BE49-F238E27FC236}">
                <a16:creationId xmlns:a16="http://schemas.microsoft.com/office/drawing/2014/main" id="{224E3244-DFE9-4557-8F6F-B6851F215EF6}"/>
              </a:ext>
            </a:extLst>
          </p:cNvPr>
          <p:cNvSpPr>
            <a:spLocks noGrp="1"/>
          </p:cNvSpPr>
          <p:nvPr>
            <p:ph type="title"/>
          </p:nvPr>
        </p:nvSpPr>
        <p:spPr/>
        <p:txBody>
          <a:bodyPr/>
          <a:lstStyle/>
          <a:p>
            <a:pPr algn="ctr"/>
            <a:r>
              <a:rPr lang="en-GB" dirty="0"/>
              <a:t>VIDEO:</a:t>
            </a:r>
          </a:p>
        </p:txBody>
      </p:sp>
      <p:sp>
        <p:nvSpPr>
          <p:cNvPr id="4" name="TextBox 3">
            <a:extLst>
              <a:ext uri="{FF2B5EF4-FFF2-40B4-BE49-F238E27FC236}">
                <a16:creationId xmlns:a16="http://schemas.microsoft.com/office/drawing/2014/main" id="{8D5987B9-1B60-4B7F-82FC-EA67C594BBA3}"/>
              </a:ext>
            </a:extLst>
          </p:cNvPr>
          <p:cNvSpPr txBox="1"/>
          <p:nvPr/>
        </p:nvSpPr>
        <p:spPr>
          <a:xfrm>
            <a:off x="3855934" y="744180"/>
            <a:ext cx="6226342" cy="2246769"/>
          </a:xfrm>
          <a:prstGeom prst="rect">
            <a:avLst/>
          </a:prstGeom>
          <a:noFill/>
        </p:spPr>
        <p:txBody>
          <a:bodyPr wrap="square">
            <a:spAutoFit/>
          </a:bodyPr>
          <a:lstStyle/>
          <a:p>
            <a:pPr algn="ctr"/>
            <a:r>
              <a:rPr lang="en-GB" sz="2800" dirty="0">
                <a:hlinkClick r:id="rId3"/>
              </a:rPr>
              <a:t>Body-worn video shows moment PCSO is nearly run over – YouTube</a:t>
            </a:r>
            <a:endParaRPr lang="en-GB" sz="2800" dirty="0"/>
          </a:p>
          <a:p>
            <a:pPr algn="ctr"/>
            <a:endParaRPr lang="en-GB" sz="2800" dirty="0"/>
          </a:p>
          <a:p>
            <a:pPr algn="ctr"/>
            <a:endParaRPr lang="en-GB" sz="2800" dirty="0"/>
          </a:p>
          <a:p>
            <a:pPr algn="ctr"/>
            <a:endParaRPr lang="en-GB" sz="2800" dirty="0"/>
          </a:p>
        </p:txBody>
      </p:sp>
      <p:pic>
        <p:nvPicPr>
          <p:cNvPr id="8" name="Picture 7">
            <a:extLst>
              <a:ext uri="{FF2B5EF4-FFF2-40B4-BE49-F238E27FC236}">
                <a16:creationId xmlns:a16="http://schemas.microsoft.com/office/drawing/2014/main" id="{673E1567-3BCA-4E89-897E-260BDC48E3C8}"/>
              </a:ext>
            </a:extLst>
          </p:cNvPr>
          <p:cNvPicPr>
            <a:picLocks noChangeAspect="1"/>
          </p:cNvPicPr>
          <p:nvPr/>
        </p:nvPicPr>
        <p:blipFill>
          <a:blip r:embed="rId4"/>
          <a:stretch>
            <a:fillRect/>
          </a:stretch>
        </p:blipFill>
        <p:spPr>
          <a:xfrm>
            <a:off x="3314327" y="1756610"/>
            <a:ext cx="7309558" cy="2945139"/>
          </a:xfrm>
          <a:prstGeom prst="rect">
            <a:avLst/>
          </a:prstGeom>
        </p:spPr>
      </p:pic>
      <p:sp>
        <p:nvSpPr>
          <p:cNvPr id="10" name="TextBox 9">
            <a:extLst>
              <a:ext uri="{FF2B5EF4-FFF2-40B4-BE49-F238E27FC236}">
                <a16:creationId xmlns:a16="http://schemas.microsoft.com/office/drawing/2014/main" id="{5D175992-7482-4D5C-9EB0-9DE8012F4DDA}"/>
              </a:ext>
            </a:extLst>
          </p:cNvPr>
          <p:cNvSpPr txBox="1"/>
          <p:nvPr/>
        </p:nvSpPr>
        <p:spPr>
          <a:xfrm>
            <a:off x="2210930" y="4826675"/>
            <a:ext cx="9981070" cy="1754326"/>
          </a:xfrm>
          <a:prstGeom prst="rect">
            <a:avLst/>
          </a:prstGeom>
          <a:noFill/>
        </p:spPr>
        <p:txBody>
          <a:bodyPr wrap="square">
            <a:spAutoFit/>
          </a:bodyPr>
          <a:lstStyle/>
          <a:p>
            <a:pPr algn="ctr"/>
            <a:r>
              <a:rPr lang="en-GB" b="1" i="0" dirty="0">
                <a:solidFill>
                  <a:srgbClr val="000000"/>
                </a:solidFill>
                <a:effectLst/>
                <a:latin typeface="graphik"/>
              </a:rPr>
              <a:t>Inside Nadeem's hatchback police found a hammer and an axe, while the suspect had a small amount of cannabis on his person.</a:t>
            </a:r>
          </a:p>
          <a:p>
            <a:pPr algn="ctr"/>
            <a:r>
              <a:rPr lang="en-GB" b="1" i="0" dirty="0">
                <a:solidFill>
                  <a:srgbClr val="000000"/>
                </a:solidFill>
                <a:effectLst/>
                <a:latin typeface="graphik"/>
              </a:rPr>
              <a:t>Nadeem, of Florence Road, Smethwick, was shown footage of the incident.</a:t>
            </a:r>
          </a:p>
          <a:p>
            <a:pPr algn="ctr"/>
            <a:r>
              <a:rPr lang="en-GB" b="1" i="0" dirty="0">
                <a:solidFill>
                  <a:srgbClr val="000000"/>
                </a:solidFill>
                <a:effectLst/>
                <a:latin typeface="graphik"/>
              </a:rPr>
              <a:t>He admitted it 'doesn't look good' and conceded that he was 'shocked' by it.</a:t>
            </a:r>
          </a:p>
          <a:p>
            <a:pPr algn="ctr"/>
            <a:r>
              <a:rPr lang="en-GB" b="1" i="0" dirty="0">
                <a:solidFill>
                  <a:srgbClr val="000000"/>
                </a:solidFill>
                <a:effectLst/>
                <a:latin typeface="graphik"/>
              </a:rPr>
              <a:t>He admitted assault occasioning actual bodily harm, dangerous driving and possession of an offensive weapon and will be sentenced at a later date (as of 11 February 2021)</a:t>
            </a:r>
          </a:p>
        </p:txBody>
      </p:sp>
    </p:spTree>
    <p:extLst>
      <p:ext uri="{BB962C8B-B14F-4D97-AF65-F5344CB8AC3E}">
        <p14:creationId xmlns:p14="http://schemas.microsoft.com/office/powerpoint/2010/main" val="20417195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4CC1E-C8EC-A362-E051-77025CEBE090}"/>
              </a:ext>
            </a:extLst>
          </p:cNvPr>
          <p:cNvSpPr>
            <a:spLocks noGrp="1"/>
          </p:cNvSpPr>
          <p:nvPr>
            <p:ph type="title"/>
          </p:nvPr>
        </p:nvSpPr>
        <p:spPr/>
        <p:txBody>
          <a:bodyPr/>
          <a:lstStyle/>
          <a:p>
            <a:pPr algn="ctr"/>
            <a:r>
              <a:rPr lang="en-GB" dirty="0"/>
              <a:t>Stop and Search video</a:t>
            </a:r>
          </a:p>
        </p:txBody>
      </p:sp>
      <p:sp>
        <p:nvSpPr>
          <p:cNvPr id="4" name="TextBox 3">
            <a:extLst>
              <a:ext uri="{FF2B5EF4-FFF2-40B4-BE49-F238E27FC236}">
                <a16:creationId xmlns:a16="http://schemas.microsoft.com/office/drawing/2014/main" id="{89ABB103-5F15-909D-3E62-5EEE56A0A010}"/>
              </a:ext>
            </a:extLst>
          </p:cNvPr>
          <p:cNvSpPr txBox="1"/>
          <p:nvPr/>
        </p:nvSpPr>
        <p:spPr>
          <a:xfrm>
            <a:off x="4366260" y="2011859"/>
            <a:ext cx="6233160" cy="3539430"/>
          </a:xfrm>
          <a:prstGeom prst="rect">
            <a:avLst/>
          </a:prstGeom>
          <a:noFill/>
        </p:spPr>
        <p:txBody>
          <a:bodyPr wrap="square">
            <a:spAutoFit/>
          </a:bodyPr>
          <a:lstStyle/>
          <a:p>
            <a:r>
              <a:rPr lang="en-GB" sz="3200" dirty="0">
                <a:hlinkClick r:id="rId3"/>
              </a:rPr>
              <a:t>Cambridgeshire Police Officer </a:t>
            </a:r>
          </a:p>
          <a:p>
            <a:endParaRPr lang="en-GB" sz="3200" dirty="0">
              <a:hlinkClick r:id="rId3"/>
            </a:endParaRPr>
          </a:p>
          <a:p>
            <a:endParaRPr lang="en-GB" sz="3200" dirty="0">
              <a:hlinkClick r:id="rId3"/>
            </a:endParaRPr>
          </a:p>
          <a:p>
            <a:r>
              <a:rPr lang="en-GB" sz="3200" dirty="0">
                <a:hlinkClick r:id="rId3"/>
              </a:rPr>
              <a:t>https://youtu.be/ow2Rl170gpo</a:t>
            </a:r>
            <a:endParaRPr lang="en-GB" sz="3200" dirty="0"/>
          </a:p>
          <a:p>
            <a:endParaRPr lang="en-GB" sz="3200" dirty="0"/>
          </a:p>
          <a:p>
            <a:endParaRPr lang="en-GB" sz="3200" dirty="0"/>
          </a:p>
          <a:p>
            <a:r>
              <a:rPr lang="en-GB" sz="3200" dirty="0"/>
              <a:t> </a:t>
            </a:r>
          </a:p>
        </p:txBody>
      </p:sp>
    </p:spTree>
    <p:extLst>
      <p:ext uri="{BB962C8B-B14F-4D97-AF65-F5344CB8AC3E}">
        <p14:creationId xmlns:p14="http://schemas.microsoft.com/office/powerpoint/2010/main" val="3558157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809A8-865F-AAF0-009A-437672481C65}"/>
              </a:ext>
            </a:extLst>
          </p:cNvPr>
          <p:cNvSpPr>
            <a:spLocks noGrp="1"/>
          </p:cNvSpPr>
          <p:nvPr>
            <p:ph type="title"/>
          </p:nvPr>
        </p:nvSpPr>
        <p:spPr/>
        <p:txBody>
          <a:bodyPr/>
          <a:lstStyle/>
          <a:p>
            <a:pPr algn="ctr"/>
            <a:r>
              <a:rPr lang="en-GB" dirty="0"/>
              <a:t>REMEMBER!</a:t>
            </a:r>
          </a:p>
        </p:txBody>
      </p:sp>
      <p:sp>
        <p:nvSpPr>
          <p:cNvPr id="3" name="TextBox 2">
            <a:extLst>
              <a:ext uri="{FF2B5EF4-FFF2-40B4-BE49-F238E27FC236}">
                <a16:creationId xmlns:a16="http://schemas.microsoft.com/office/drawing/2014/main" id="{658551C0-FB41-E374-9139-BE171B324536}"/>
              </a:ext>
            </a:extLst>
          </p:cNvPr>
          <p:cNvSpPr txBox="1"/>
          <p:nvPr/>
        </p:nvSpPr>
        <p:spPr>
          <a:xfrm>
            <a:off x="2148840" y="794478"/>
            <a:ext cx="9631680" cy="5878532"/>
          </a:xfrm>
          <a:prstGeom prst="rect">
            <a:avLst/>
          </a:prstGeom>
          <a:noFill/>
        </p:spPr>
        <p:txBody>
          <a:bodyPr wrap="square" rtlCol="0">
            <a:spAutoFit/>
          </a:bodyPr>
          <a:lstStyle/>
          <a:p>
            <a:pPr algn="ctr"/>
            <a:endParaRPr lang="en-GB" sz="2400" dirty="0">
              <a:latin typeface="Arial" panose="020B0604020202020204" pitchFamily="34" charset="0"/>
              <a:cs typeface="Arial" panose="020B0604020202020204" pitchFamily="34" charset="0"/>
            </a:endParaRPr>
          </a:p>
          <a:p>
            <a:pPr marL="457200" indent="-457200" algn="ctr">
              <a:buFont typeface="Wingdings" panose="05000000000000000000" pitchFamily="2" charset="2"/>
              <a:buChar char="ü"/>
            </a:pPr>
            <a:r>
              <a:rPr lang="en-GB" sz="3200" b="1" dirty="0">
                <a:solidFill>
                  <a:schemeClr val="accent1"/>
                </a:solidFill>
                <a:latin typeface="Arial" panose="020B0604020202020204" pitchFamily="34" charset="0"/>
                <a:cs typeface="Arial" panose="020B0604020202020204" pitchFamily="34" charset="0"/>
              </a:rPr>
              <a:t>Reasonable grounds</a:t>
            </a:r>
          </a:p>
          <a:p>
            <a:pPr marL="457200" indent="-457200" algn="ctr">
              <a:buFont typeface="Wingdings" panose="05000000000000000000" pitchFamily="2" charset="2"/>
              <a:buChar char="ü"/>
            </a:pPr>
            <a:endParaRPr lang="en-GB" sz="3200" b="1" dirty="0">
              <a:solidFill>
                <a:schemeClr val="accent1"/>
              </a:solidFill>
              <a:latin typeface="Arial" panose="020B0604020202020204" pitchFamily="34" charset="0"/>
              <a:cs typeface="Arial" panose="020B0604020202020204" pitchFamily="34" charset="0"/>
            </a:endParaRPr>
          </a:p>
          <a:p>
            <a:pPr marL="457200" indent="-457200" algn="ctr">
              <a:buFont typeface="Wingdings" panose="05000000000000000000" pitchFamily="2" charset="2"/>
              <a:buChar char="ü"/>
            </a:pPr>
            <a:r>
              <a:rPr lang="en-GB" sz="3200" b="1" dirty="0">
                <a:solidFill>
                  <a:schemeClr val="accent1"/>
                </a:solidFill>
                <a:latin typeface="Arial" panose="020B0604020202020204" pitchFamily="34" charset="0"/>
                <a:cs typeface="Arial" panose="020B0604020202020204" pitchFamily="34" charset="0"/>
              </a:rPr>
              <a:t>GOWISELY</a:t>
            </a:r>
          </a:p>
          <a:p>
            <a:pPr marL="457200" indent="-457200" algn="ctr">
              <a:buFont typeface="Wingdings" panose="05000000000000000000" pitchFamily="2" charset="2"/>
              <a:buChar char="ü"/>
            </a:pPr>
            <a:endParaRPr lang="en-GB" sz="3200" b="1" dirty="0">
              <a:solidFill>
                <a:schemeClr val="accent1"/>
              </a:solidFill>
              <a:latin typeface="Arial" panose="020B0604020202020204" pitchFamily="34" charset="0"/>
              <a:cs typeface="Arial" panose="020B0604020202020204" pitchFamily="34" charset="0"/>
            </a:endParaRPr>
          </a:p>
          <a:p>
            <a:pPr marL="457200" indent="-457200" algn="ctr">
              <a:buFont typeface="Wingdings" panose="05000000000000000000" pitchFamily="2" charset="2"/>
              <a:buChar char="ü"/>
            </a:pPr>
            <a:r>
              <a:rPr lang="en-GB" sz="3200" b="1" dirty="0">
                <a:solidFill>
                  <a:schemeClr val="accent1"/>
                </a:solidFill>
                <a:latin typeface="Arial" panose="020B0604020202020204" pitchFamily="34" charset="0"/>
                <a:cs typeface="Arial" panose="020B0604020202020204" pitchFamily="34" charset="0"/>
              </a:rPr>
              <a:t>Activate your BWV</a:t>
            </a:r>
          </a:p>
          <a:p>
            <a:pPr marL="457200" indent="-457200" algn="ctr">
              <a:buFont typeface="Wingdings" panose="05000000000000000000" pitchFamily="2" charset="2"/>
              <a:buChar char="ü"/>
            </a:pPr>
            <a:endParaRPr lang="en-GB" sz="3200" b="1" dirty="0">
              <a:solidFill>
                <a:schemeClr val="accent1"/>
              </a:solidFill>
              <a:latin typeface="Arial" panose="020B0604020202020204" pitchFamily="34" charset="0"/>
              <a:cs typeface="Arial" panose="020B0604020202020204" pitchFamily="34" charset="0"/>
            </a:endParaRPr>
          </a:p>
          <a:p>
            <a:pPr marL="457200" indent="-457200" algn="ctr">
              <a:buFont typeface="Wingdings" panose="05000000000000000000" pitchFamily="2" charset="2"/>
              <a:buChar char="ü"/>
            </a:pPr>
            <a:r>
              <a:rPr lang="en-GB" sz="3200" b="1" dirty="0">
                <a:solidFill>
                  <a:schemeClr val="accent1"/>
                </a:solidFill>
                <a:latin typeface="Arial" panose="020B0604020202020204" pitchFamily="34" charset="0"/>
                <a:cs typeface="Arial" panose="020B0604020202020204" pitchFamily="34" charset="0"/>
              </a:rPr>
              <a:t>Use the </a:t>
            </a:r>
            <a:r>
              <a:rPr lang="en-GB" sz="3200" b="1" dirty="0" err="1">
                <a:solidFill>
                  <a:schemeClr val="accent1"/>
                </a:solidFill>
                <a:latin typeface="Arial" panose="020B0604020202020204" pitchFamily="34" charset="0"/>
                <a:cs typeface="Arial" panose="020B0604020202020204" pitchFamily="34" charset="0"/>
              </a:rPr>
              <a:t>ipatrol</a:t>
            </a:r>
            <a:r>
              <a:rPr lang="en-GB" sz="3200" b="1" dirty="0">
                <a:solidFill>
                  <a:schemeClr val="accent1"/>
                </a:solidFill>
                <a:latin typeface="Arial" panose="020B0604020202020204" pitchFamily="34" charset="0"/>
                <a:cs typeface="Arial" panose="020B0604020202020204" pitchFamily="34" charset="0"/>
              </a:rPr>
              <a:t> app to complete search form which automatically populates EPNB.</a:t>
            </a:r>
          </a:p>
          <a:p>
            <a:pPr marL="457200" indent="-457200" algn="ctr">
              <a:buFont typeface="Wingdings" panose="05000000000000000000" pitchFamily="2" charset="2"/>
              <a:buChar char="ü"/>
            </a:pPr>
            <a:endParaRPr lang="en-GB" sz="3200" b="1" dirty="0">
              <a:solidFill>
                <a:schemeClr val="accent1"/>
              </a:solidFill>
              <a:latin typeface="Arial" panose="020B0604020202020204" pitchFamily="34" charset="0"/>
              <a:cs typeface="Arial" panose="020B0604020202020204" pitchFamily="34" charset="0"/>
            </a:endParaRPr>
          </a:p>
          <a:p>
            <a:pPr marL="457200" indent="-457200" algn="ctr">
              <a:buFont typeface="Wingdings" panose="05000000000000000000" pitchFamily="2" charset="2"/>
              <a:buChar char="ü"/>
            </a:pPr>
            <a:r>
              <a:rPr lang="en-GB" sz="3200" b="1" dirty="0">
                <a:solidFill>
                  <a:schemeClr val="accent1"/>
                </a:solidFill>
                <a:latin typeface="Arial" panose="020B0604020202020204" pitchFamily="34" charset="0"/>
                <a:cs typeface="Arial" panose="020B0604020202020204" pitchFamily="34" charset="0"/>
              </a:rPr>
              <a:t>If young or vulnerable person – consider PPN, Early intervention.</a:t>
            </a:r>
            <a:endParaRPr lang="en-GB" dirty="0">
              <a:solidFill>
                <a:schemeClr val="accent1"/>
              </a:solidFill>
            </a:endParaRPr>
          </a:p>
        </p:txBody>
      </p:sp>
    </p:spTree>
    <p:extLst>
      <p:ext uri="{BB962C8B-B14F-4D97-AF65-F5344CB8AC3E}">
        <p14:creationId xmlns:p14="http://schemas.microsoft.com/office/powerpoint/2010/main" val="25348580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F32CB-5773-CE4B-C6E6-C3D114E5C06C}"/>
              </a:ext>
            </a:extLst>
          </p:cNvPr>
          <p:cNvSpPr>
            <a:spLocks noGrp="1"/>
          </p:cNvSpPr>
          <p:nvPr>
            <p:ph type="title"/>
          </p:nvPr>
        </p:nvSpPr>
        <p:spPr/>
        <p:txBody>
          <a:bodyPr/>
          <a:lstStyle/>
          <a:p>
            <a:endParaRPr lang="en-GB" dirty="0"/>
          </a:p>
        </p:txBody>
      </p:sp>
      <p:sp>
        <p:nvSpPr>
          <p:cNvPr id="3" name="Star: 5 Points 2">
            <a:extLst>
              <a:ext uri="{FF2B5EF4-FFF2-40B4-BE49-F238E27FC236}">
                <a16:creationId xmlns:a16="http://schemas.microsoft.com/office/drawing/2014/main" id="{A5B0798D-16AD-0D3D-8721-85B63FF40E8F}"/>
              </a:ext>
            </a:extLst>
          </p:cNvPr>
          <p:cNvSpPr/>
          <p:nvPr/>
        </p:nvSpPr>
        <p:spPr>
          <a:xfrm>
            <a:off x="3398520" y="990600"/>
            <a:ext cx="6477000" cy="5349240"/>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b="1" dirty="0"/>
              <a:t>GROUP WORK!</a:t>
            </a:r>
            <a:endParaRPr lang="en-GB" dirty="0"/>
          </a:p>
        </p:txBody>
      </p:sp>
    </p:spTree>
    <p:extLst>
      <p:ext uri="{BB962C8B-B14F-4D97-AF65-F5344CB8AC3E}">
        <p14:creationId xmlns:p14="http://schemas.microsoft.com/office/powerpoint/2010/main" val="21189219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2899F-BB51-5F40-72CF-890BDFCA1005}"/>
              </a:ext>
            </a:extLst>
          </p:cNvPr>
          <p:cNvSpPr>
            <a:spLocks noGrp="1"/>
          </p:cNvSpPr>
          <p:nvPr>
            <p:ph type="title"/>
          </p:nvPr>
        </p:nvSpPr>
        <p:spPr/>
        <p:txBody>
          <a:bodyPr/>
          <a:lstStyle/>
          <a:p>
            <a:pPr algn="ctr"/>
            <a:r>
              <a:rPr lang="en-GB" dirty="0"/>
              <a:t>ANY QUESTIONS?</a:t>
            </a:r>
          </a:p>
        </p:txBody>
      </p:sp>
      <p:pic>
        <p:nvPicPr>
          <p:cNvPr id="4" name="Picture 3">
            <a:extLst>
              <a:ext uri="{FF2B5EF4-FFF2-40B4-BE49-F238E27FC236}">
                <a16:creationId xmlns:a16="http://schemas.microsoft.com/office/drawing/2014/main" id="{0CFD40A2-755F-1260-C835-55F218352394}"/>
              </a:ext>
            </a:extLst>
          </p:cNvPr>
          <p:cNvPicPr>
            <a:picLocks noChangeAspect="1"/>
          </p:cNvPicPr>
          <p:nvPr/>
        </p:nvPicPr>
        <p:blipFill>
          <a:blip r:embed="rId3"/>
          <a:stretch>
            <a:fillRect/>
          </a:stretch>
        </p:blipFill>
        <p:spPr>
          <a:xfrm>
            <a:off x="3960812" y="1370012"/>
            <a:ext cx="5967466" cy="4395788"/>
          </a:xfrm>
          <a:prstGeom prst="rect">
            <a:avLst/>
          </a:prstGeom>
        </p:spPr>
      </p:pic>
    </p:spTree>
    <p:extLst>
      <p:ext uri="{BB962C8B-B14F-4D97-AF65-F5344CB8AC3E}">
        <p14:creationId xmlns:p14="http://schemas.microsoft.com/office/powerpoint/2010/main" val="27110308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C540715FE5E6D4097B0C62DA54A53BD" ma:contentTypeVersion="9" ma:contentTypeDescription="Create a new document." ma:contentTypeScope="" ma:versionID="98ab42ca4fb358610068c3cc57c1c157">
  <xsd:schema xmlns:xsd="http://www.w3.org/2001/XMLSchema" xmlns:xs="http://www.w3.org/2001/XMLSchema" xmlns:p="http://schemas.microsoft.com/office/2006/metadata/properties" xmlns:ns3="e5094575-b72b-4f1a-a5c5-2d2d710c2d86" targetNamespace="http://schemas.microsoft.com/office/2006/metadata/properties" ma:root="true" ma:fieldsID="b868ecf4786f424d0d8c04c5e2f32fa2" ns3:_="">
    <xsd:import namespace="e5094575-b72b-4f1a-a5c5-2d2d710c2d86"/>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DateTaken"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5094575-b72b-4f1a-a5c5-2d2d710c2d8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073E3F9-C2A7-448B-9C5C-93C07EF52D7A}">
  <ds:schemaRefs>
    <ds:schemaRef ds:uri="http://schemas.microsoft.com/office/2006/metadata/properties"/>
    <ds:schemaRef ds:uri="http://schemas.microsoft.com/office/2006/documentManagement/types"/>
    <ds:schemaRef ds:uri="http://purl.org/dc/elements/1.1/"/>
    <ds:schemaRef ds:uri="http://schemas.openxmlformats.org/package/2006/metadata/core-properties"/>
    <ds:schemaRef ds:uri="e5094575-b72b-4f1a-a5c5-2d2d710c2d86"/>
    <ds:schemaRef ds:uri="http://schemas.microsoft.com/office/infopath/2007/PartnerControls"/>
    <ds:schemaRef ds:uri="http://purl.org/dc/terms/"/>
    <ds:schemaRef ds:uri="http://www.w3.org/XML/1998/namespace"/>
    <ds:schemaRef ds:uri="http://purl.org/dc/dcmitype/"/>
  </ds:schemaRefs>
</ds:datastoreItem>
</file>

<file path=customXml/itemProps2.xml><?xml version="1.0" encoding="utf-8"?>
<ds:datastoreItem xmlns:ds="http://schemas.openxmlformats.org/officeDocument/2006/customXml" ds:itemID="{F808681F-E96A-4EFF-9D2F-2344DCEE3A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5094575-b72b-4f1a-a5c5-2d2d710c2d8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1259CFD-3922-47EA-965D-06B19799053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1939</TotalTime>
  <Words>3753</Words>
  <Application>Microsoft Office PowerPoint</Application>
  <PresentationFormat>Widescreen</PresentationFormat>
  <Paragraphs>361</Paragraphs>
  <Slides>26</Slides>
  <Notes>26</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26</vt:i4>
      </vt:variant>
    </vt:vector>
  </HeadingPairs>
  <TitlesOfParts>
    <vt:vector size="33" baseType="lpstr">
      <vt:lpstr>Arial</vt:lpstr>
      <vt:lpstr>Calibri</vt:lpstr>
      <vt:lpstr>Calibri Light</vt:lpstr>
      <vt:lpstr>graphik</vt:lpstr>
      <vt:lpstr>Wingdings</vt:lpstr>
      <vt:lpstr>Office Theme</vt:lpstr>
      <vt:lpstr>1_Office Theme</vt:lpstr>
      <vt:lpstr>CSO REFRESHER TRAINING: Stop &amp; Search   CSO – February 2024 Curriculum updated </vt:lpstr>
      <vt:lpstr>AIMS &amp; OBJECTIVES:</vt:lpstr>
      <vt:lpstr>HISTORY:</vt:lpstr>
      <vt:lpstr>PRINCIPLE GOVERNING STOP AND SEARCH</vt:lpstr>
      <vt:lpstr>PRINCIPLE GOVERNING STOP AND SEARCH</vt:lpstr>
      <vt:lpstr>CONDUCT OF THE SEARCH:</vt:lpstr>
      <vt:lpstr>College of Policing definition</vt:lpstr>
      <vt:lpstr>REASONABLE GROUNDS:</vt:lpstr>
      <vt:lpstr>REASONABLE GROUNDS:</vt:lpstr>
      <vt:lpstr>UNCONSCIOUS BIAS:</vt:lpstr>
      <vt:lpstr>Stereotyping</vt:lpstr>
      <vt:lpstr>STOP &amp; SEARCH: Para 7 &amp; 7A, Sched 4 Police Reform Act 2002.</vt:lpstr>
      <vt:lpstr>GOWISELY:</vt:lpstr>
      <vt:lpstr>WHAT CAN WE TAKE OFF IN ORDER TO SEARCH?</vt:lpstr>
      <vt:lpstr>CONTROLLED DRUGS:</vt:lpstr>
      <vt:lpstr>CONTROLLED DRUGS:</vt:lpstr>
      <vt:lpstr>POWER OF SEARCH FOLLOWING DETENTION:</vt:lpstr>
      <vt:lpstr>SEARCH POWER TERRORISM:</vt:lpstr>
      <vt:lpstr>SCENARIO 1</vt:lpstr>
      <vt:lpstr>SCENARIO 2</vt:lpstr>
      <vt:lpstr>SCENARIO 3</vt:lpstr>
      <vt:lpstr>VIDEO:</vt:lpstr>
      <vt:lpstr>Stop and Search video</vt:lpstr>
      <vt:lpstr>REMEMBER!</vt:lpstr>
      <vt:lpstr>PowerPoint Presentation</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Design Department</dc:creator>
  <cp:lastModifiedBy>Churchward, Eve</cp:lastModifiedBy>
  <cp:revision>78</cp:revision>
  <cp:lastPrinted>2024-03-12T09:54:33Z</cp:lastPrinted>
  <dcterms:created xsi:type="dcterms:W3CDTF">2020-09-14T11:38:00Z</dcterms:created>
  <dcterms:modified xsi:type="dcterms:W3CDTF">2024-03-12T12:02:25Z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2acd28b-79a3-4a0f-b0ff-4b75658b1549_Enabled">
    <vt:lpwstr>true</vt:lpwstr>
  </property>
  <property fmtid="{D5CDD505-2E9C-101B-9397-08002B2CF9AE}" pid="3" name="MSIP_Label_f2acd28b-79a3-4a0f-b0ff-4b75658b1549_SetDate">
    <vt:lpwstr>2021-11-03T10:56:17Z</vt:lpwstr>
  </property>
  <property fmtid="{D5CDD505-2E9C-101B-9397-08002B2CF9AE}" pid="4" name="MSIP_Label_f2acd28b-79a3-4a0f-b0ff-4b75658b1549_Method">
    <vt:lpwstr>Standard</vt:lpwstr>
  </property>
  <property fmtid="{D5CDD505-2E9C-101B-9397-08002B2CF9AE}" pid="5" name="MSIP_Label_f2acd28b-79a3-4a0f-b0ff-4b75658b1549_Name">
    <vt:lpwstr>OFFICIAL</vt:lpwstr>
  </property>
  <property fmtid="{D5CDD505-2E9C-101B-9397-08002B2CF9AE}" pid="6" name="MSIP_Label_f2acd28b-79a3-4a0f-b0ff-4b75658b1549_SiteId">
    <vt:lpwstr>e46c8472-ef5d-4b63-bc74-4a60db42c371</vt:lpwstr>
  </property>
  <property fmtid="{D5CDD505-2E9C-101B-9397-08002B2CF9AE}" pid="7" name="MSIP_Label_f2acd28b-79a3-4a0f-b0ff-4b75658b1549_ActionId">
    <vt:lpwstr>c097b41f-9100-4e65-965c-102771a1791b</vt:lpwstr>
  </property>
  <property fmtid="{D5CDD505-2E9C-101B-9397-08002B2CF9AE}" pid="8" name="MSIP_Label_f2acd28b-79a3-4a0f-b0ff-4b75658b1549_ContentBits">
    <vt:lpwstr>0</vt:lpwstr>
  </property>
  <property fmtid="{D5CDD505-2E9C-101B-9397-08002B2CF9AE}" pid="9" name="ContentTypeId">
    <vt:lpwstr>0x010100AC540715FE5E6D4097B0C62DA54A53BD</vt:lpwstr>
  </property>
</Properties>
</file>