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AB62E-2215-F3B7-0391-8E2B32A1A262}" v="319" dt="2025-10-18T21:26:44.539"/>
    <p1510:client id="{337B36F6-1498-A795-240E-D8F511FF9292}" v="14" dt="2025-10-18T18:07:06.932"/>
    <p1510:client id="{D81CCFCE-8AA4-D2C3-98C7-EA14029620F2}" v="124" dt="2025-10-18T19:19:51.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nhsconfed.org/publications/unlocking-productivity-through-ambulance-estate?utm_source=chatgpt.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774" y="-1537448"/>
            <a:ext cx="12177621" cy="2387600"/>
          </a:xfrm>
        </p:spPr>
        <p:txBody>
          <a:bodyPr>
            <a:normAutofit/>
          </a:bodyPr>
          <a:lstStyle/>
          <a:p>
            <a:r>
              <a:rPr lang="en-GB" sz="4800" dirty="0">
                <a:solidFill>
                  <a:schemeClr val="tx1">
                    <a:lumMod val="95000"/>
                    <a:lumOff val="5000"/>
                  </a:schemeClr>
                </a:solidFill>
                <a:latin typeface="Corbel"/>
              </a:rPr>
              <a:t>Community ambulance services</a:t>
            </a:r>
          </a:p>
        </p:txBody>
      </p:sp>
      <p:sp>
        <p:nvSpPr>
          <p:cNvPr id="3" name="Subtitle 2"/>
          <p:cNvSpPr>
            <a:spLocks noGrp="1"/>
          </p:cNvSpPr>
          <p:nvPr>
            <p:ph type="subTitle" idx="1"/>
          </p:nvPr>
        </p:nvSpPr>
        <p:spPr>
          <a:xfrm>
            <a:off x="143773" y="855963"/>
            <a:ext cx="5492152" cy="1828289"/>
          </a:xfrm>
          <a:solidFill>
            <a:srgbClr val="FFC000"/>
          </a:solidFill>
        </p:spPr>
        <p:txBody>
          <a:bodyPr vert="horz" lIns="91440" tIns="45720" rIns="91440" bIns="45720" rtlCol="0" anchor="t">
            <a:noAutofit/>
          </a:bodyPr>
          <a:lstStyle/>
          <a:p>
            <a:r>
              <a:rPr lang="en-GB" sz="1200" dirty="0">
                <a:latin typeface="Corbel"/>
                <a:ea typeface="+mn-lt"/>
                <a:cs typeface="+mn-lt"/>
              </a:rPr>
              <a:t>Within the local area, a community ambulance service offers medical transportation and care for both emergencies and non-emergencies. They take patients to hospitals and provide pre-hospital care in response to emergency calls. Additionally, they offer non-emergency transportation to anyone who require assistance travelling to clinics, care facilities, or doctor's appointments. These services, which include qualified medical personnel and first aid coverage, frequently assist community activities. Many also conduct health awareness campaigns and public first aid training. Some are charity-based or volunteer-run, helping the elderly, the disabled, and people in danger. They play a critical role in guaranteeing emergency assistance and easily accessible healthcare.(</a:t>
            </a:r>
            <a:r>
              <a:rPr lang="en-GB" sz="1200" dirty="0">
                <a:ea typeface="+mn-lt"/>
                <a:cs typeface="+mn-lt"/>
              </a:rPr>
              <a:t>communityambulanceservice.org)</a:t>
            </a:r>
            <a:endParaRPr lang="en-US" sz="1200" dirty="0">
              <a:latin typeface="Corbel"/>
            </a:endParaRPr>
          </a:p>
        </p:txBody>
      </p:sp>
      <p:sp>
        <p:nvSpPr>
          <p:cNvPr id="4" name="TextBox 3">
            <a:extLst>
              <a:ext uri="{FF2B5EF4-FFF2-40B4-BE49-F238E27FC236}">
                <a16:creationId xmlns:a16="http://schemas.microsoft.com/office/drawing/2014/main" id="{7B067920-9573-F6F1-1BCC-0F6693B4F5B6}"/>
              </a:ext>
            </a:extLst>
          </p:cNvPr>
          <p:cNvSpPr txBox="1"/>
          <p:nvPr/>
        </p:nvSpPr>
        <p:spPr>
          <a:xfrm>
            <a:off x="143774" y="2810774"/>
            <a:ext cx="6096000" cy="461665"/>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rbel"/>
              </a:rPr>
              <a:t>People who are elderly, have chronic illnesses, have recently been released from the hospital, live in care facilities, or have limited mobility need community ambulance services.</a:t>
            </a:r>
          </a:p>
        </p:txBody>
      </p:sp>
      <p:sp>
        <p:nvSpPr>
          <p:cNvPr id="5" name="TextBox 4">
            <a:extLst>
              <a:ext uri="{FF2B5EF4-FFF2-40B4-BE49-F238E27FC236}">
                <a16:creationId xmlns:a16="http://schemas.microsoft.com/office/drawing/2014/main" id="{D9557B77-4BD7-1380-BD89-EC9CA034BFAA}"/>
              </a:ext>
            </a:extLst>
          </p:cNvPr>
          <p:cNvSpPr txBox="1"/>
          <p:nvPr/>
        </p:nvSpPr>
        <p:spPr>
          <a:xfrm>
            <a:off x="143776" y="3429000"/>
            <a:ext cx="6656716" cy="1569660"/>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rbel"/>
              </a:rPr>
              <a:t>A variety of individuals collaborate to provide care and transportation as part of community ambulance services. Emergency medical technicians (EMTs) and paramedics respond to crises by providing support and medical care. Trained volunteers known as Community First Responders (CFRs) offer initial medical attention prior to the arrival of an ambulance. While control room staff manage emergency calls and dispatch, patient transport professionals help with non-emergency travel. Additionally, volunteers from groups like St. John Ambulance assist with community care and events. The service is a vital component of the local healthcare system since managers and support personnel work behind the scenes to maintain seamless operations.</a:t>
            </a:r>
          </a:p>
        </p:txBody>
      </p:sp>
      <p:sp>
        <p:nvSpPr>
          <p:cNvPr id="6" name="TextBox 5">
            <a:extLst>
              <a:ext uri="{FF2B5EF4-FFF2-40B4-BE49-F238E27FC236}">
                <a16:creationId xmlns:a16="http://schemas.microsoft.com/office/drawing/2014/main" id="{01830A3C-E99E-033A-10CA-CE60980F9698}"/>
              </a:ext>
            </a:extLst>
          </p:cNvPr>
          <p:cNvSpPr txBox="1"/>
          <p:nvPr/>
        </p:nvSpPr>
        <p:spPr>
          <a:xfrm>
            <a:off x="4083170" y="5096773"/>
            <a:ext cx="7950679" cy="1754326"/>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rbel"/>
              </a:rPr>
              <a:t>Community ambulance services ensure prompt care for individuals in both emergency and non-emergency circumstances by providing vital medical support and transportation within local communities. As the first responders to an emergency, they </a:t>
            </a:r>
            <a:r>
              <a:rPr lang="en-US" sz="1200" err="1">
                <a:latin typeface="Corbel"/>
              </a:rPr>
              <a:t>stabilise</a:t>
            </a:r>
            <a:r>
              <a:rPr lang="en-US" sz="1200" dirty="0">
                <a:latin typeface="Corbel"/>
              </a:rPr>
              <a:t> patients, administer life-saving care, and securely transfer them to the hospital. Heart attacks, strokes, accidents, and other urgent medical situations can all be significantly improved by their prompt action.</a:t>
            </a:r>
            <a:br>
              <a:rPr lang="en-US" sz="1200" dirty="0">
                <a:latin typeface="Corbel"/>
              </a:rPr>
            </a:br>
            <a:br>
              <a:rPr lang="en-US" sz="1200" dirty="0">
                <a:latin typeface="Corbel"/>
              </a:rPr>
            </a:br>
            <a:r>
              <a:rPr lang="en-US" sz="1200" dirty="0">
                <a:latin typeface="Corbel"/>
              </a:rPr>
              <a:t>Apart from providing emergency services, community ambulance services also assist those who require assistance in travelling to medical appointments but are unable to do so on their own because of age, disease, or disability. This involves taking patients to clinics, hospitals, care facilities, and dialysis </a:t>
            </a:r>
            <a:r>
              <a:rPr lang="en-US" sz="1200" err="1">
                <a:latin typeface="Corbel"/>
              </a:rPr>
              <a:t>centres</a:t>
            </a:r>
            <a:r>
              <a:rPr lang="en-US" sz="1200" dirty="0">
                <a:latin typeface="Corbel"/>
              </a:rPr>
              <a:t>. In addition to lessening the burden on emergency ambulances, these services also assist avoid needless hospital stays.</a:t>
            </a:r>
          </a:p>
        </p:txBody>
      </p:sp>
      <p:sp>
        <p:nvSpPr>
          <p:cNvPr id="7" name="TextBox 6">
            <a:extLst>
              <a:ext uri="{FF2B5EF4-FFF2-40B4-BE49-F238E27FC236}">
                <a16:creationId xmlns:a16="http://schemas.microsoft.com/office/drawing/2014/main" id="{B09247F8-53C4-19C2-DFAD-BD38B7D99DF5}"/>
              </a:ext>
            </a:extLst>
          </p:cNvPr>
          <p:cNvSpPr txBox="1"/>
          <p:nvPr/>
        </p:nvSpPr>
        <p:spPr>
          <a:xfrm>
            <a:off x="6383547" y="855453"/>
            <a:ext cx="5147095" cy="156966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Growing Demand and Stress on Handover/Response Times</a:t>
            </a:r>
            <a:br>
              <a:rPr lang="en-US" sz="1200" dirty="0"/>
            </a:br>
            <a:r>
              <a:rPr lang="en-US" sz="1200" dirty="0"/>
              <a:t>Demand for community and ambulance services has skyrocketed, particularly due to an ageing population, increasingly complicated medical issues, and social care demands. One report, for instance, stated that many ambulance services "struggle to recruit and retain desperately needed staff" and that "an ageing </a:t>
            </a:r>
            <a:r>
              <a:rPr lang="en-US" sz="1200" err="1"/>
              <a:t>populatio</a:t>
            </a:r>
            <a:r>
              <a:rPr lang="en-US" sz="1200" dirty="0"/>
              <a:t> means that pressure on the ambulance service is continuing to grow." </a:t>
            </a:r>
          </a:p>
          <a:p>
            <a:r>
              <a:rPr lang="en-US" sz="1200" dirty="0"/>
              <a:t>communityambulanceservice</a:t>
            </a:r>
            <a:r>
              <a:rPr lang="en-US" sz="1200" dirty="0">
                <a:ea typeface="+mn-lt"/>
                <a:cs typeface="+mn-lt"/>
              </a:rPr>
              <a:t>.org/about)</a:t>
            </a:r>
            <a:endParaRPr lang="en-US" sz="1200" dirty="0"/>
          </a:p>
        </p:txBody>
      </p:sp>
      <p:sp>
        <p:nvSpPr>
          <p:cNvPr id="8" name="TextBox 7">
            <a:extLst>
              <a:ext uri="{FF2B5EF4-FFF2-40B4-BE49-F238E27FC236}">
                <a16:creationId xmlns:a16="http://schemas.microsoft.com/office/drawing/2014/main" id="{CDAA5A45-16F5-D220-442A-88E473306E55}"/>
              </a:ext>
            </a:extLst>
          </p:cNvPr>
          <p:cNvSpPr txBox="1"/>
          <p:nvPr/>
        </p:nvSpPr>
        <p:spPr>
          <a:xfrm>
            <a:off x="143775" y="5096773"/>
            <a:ext cx="3752492" cy="1754326"/>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rbel"/>
              </a:rPr>
              <a:t>The second significant obstacle relates to personnel concerns, infrastructure deterioration, and funding. For example, the state of ambulance estates (stations, buildings, and support infrastructure) has gotten much worse. According to one study, the UK's ambulance trust estate repair backlog more than doubled from ~£65 million to over £145 million between 2019 and 2024, and many of the buildings are "increasingly unfit for purpose."</a:t>
            </a:r>
            <a:r>
              <a:rPr lang="en-GB" sz="1200" dirty="0">
                <a:solidFill>
                  <a:schemeClr val="tx1">
                    <a:lumMod val="95000"/>
                    <a:lumOff val="5000"/>
                  </a:schemeClr>
                </a:solidFill>
                <a:latin typeface="Corbel"/>
              </a:rPr>
              <a:t>(NHS Confederation (2024)</a:t>
            </a:r>
            <a:endParaRPr lang="en-US" sz="1200" dirty="0">
              <a:solidFill>
                <a:schemeClr val="tx1">
                  <a:lumMod val="95000"/>
                  <a:lumOff val="5000"/>
                </a:schemeClr>
              </a:solidFill>
            </a:endParaRPr>
          </a:p>
        </p:txBody>
      </p:sp>
      <p:sp>
        <p:nvSpPr>
          <p:cNvPr id="9" name="TextBox 8">
            <a:extLst>
              <a:ext uri="{FF2B5EF4-FFF2-40B4-BE49-F238E27FC236}">
                <a16:creationId xmlns:a16="http://schemas.microsoft.com/office/drawing/2014/main" id="{DC9A9088-31EA-B4F1-C4D6-51C536403FEC}"/>
              </a:ext>
            </a:extLst>
          </p:cNvPr>
          <p:cNvSpPr txBox="1"/>
          <p:nvPr/>
        </p:nvSpPr>
        <p:spPr>
          <a:xfrm>
            <a:off x="7418719" y="2882660"/>
            <a:ext cx="4111923" cy="2123658"/>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rbel"/>
              </a:rPr>
              <a:t>population expansion, ageing populations, and the rise in chronic illnesses have all contributed to the growing need for community ambulance services, which has become a major problem. Call volumes have increased as more people seek emergency medical attention, frequently surpassing the capacity of available personnel and vehicles. Longer response times, postponed patient care, and more strain on frontline staff are all results of this strain. Furthermore, the ambulance service is regularly asked to cover gaps left by overburdened primary and social care systems, which increases demand and strains available resources.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D1462-41BB-03A3-0F8E-2A196919605D}"/>
              </a:ext>
            </a:extLst>
          </p:cNvPr>
          <p:cNvSpPr>
            <a:spLocks noGrp="1"/>
          </p:cNvSpPr>
          <p:nvPr>
            <p:ph type="title"/>
          </p:nvPr>
        </p:nvSpPr>
        <p:spPr>
          <a:xfrm>
            <a:off x="4188125" y="-152460"/>
            <a:ext cx="10515600" cy="1325563"/>
          </a:xfrm>
        </p:spPr>
        <p:txBody>
          <a:bodyPr>
            <a:normAutofit/>
          </a:bodyPr>
          <a:lstStyle/>
          <a:p>
            <a:r>
              <a:rPr lang="en-GB" sz="6600" u="sng" dirty="0">
                <a:latin typeface="Corbel"/>
              </a:rPr>
              <a:t>References </a:t>
            </a:r>
          </a:p>
        </p:txBody>
      </p:sp>
      <p:sp>
        <p:nvSpPr>
          <p:cNvPr id="3" name="Content Placeholder 2">
            <a:extLst>
              <a:ext uri="{FF2B5EF4-FFF2-40B4-BE49-F238E27FC236}">
                <a16:creationId xmlns:a16="http://schemas.microsoft.com/office/drawing/2014/main" id="{7072B847-292A-F52D-F24A-5306DC6104F1}"/>
              </a:ext>
            </a:extLst>
          </p:cNvPr>
          <p:cNvSpPr>
            <a:spLocks noGrp="1"/>
          </p:cNvSpPr>
          <p:nvPr>
            <p:ph idx="1"/>
          </p:nvPr>
        </p:nvSpPr>
        <p:spPr>
          <a:xfrm>
            <a:off x="838200" y="1020493"/>
            <a:ext cx="10515600" cy="4351338"/>
          </a:xfrm>
        </p:spPr>
        <p:txBody>
          <a:bodyPr vert="horz" lIns="91440" tIns="45720" rIns="91440" bIns="45720" rtlCol="0" anchor="t">
            <a:normAutofit/>
          </a:bodyPr>
          <a:lstStyle/>
          <a:p>
            <a:pPr marL="0" indent="0">
              <a:buNone/>
            </a:pPr>
            <a:r>
              <a:rPr lang="en-GB" sz="2400" dirty="0">
                <a:latin typeface="Corbel"/>
                <a:ea typeface="+mn-lt"/>
                <a:cs typeface="+mn-lt"/>
              </a:rPr>
              <a:t>Community Ambulance Service (n.d.) </a:t>
            </a:r>
            <a:r>
              <a:rPr lang="en-GB" sz="2400" i="1" dirty="0">
                <a:latin typeface="Corbel"/>
                <a:ea typeface="+mn-lt"/>
                <a:cs typeface="+mn-lt"/>
              </a:rPr>
              <a:t>About our services</a:t>
            </a:r>
            <a:r>
              <a:rPr lang="en-GB" sz="2400" dirty="0">
                <a:latin typeface="Corbel"/>
                <a:ea typeface="+mn-lt"/>
                <a:cs typeface="+mn-lt"/>
              </a:rPr>
              <a:t>. Available at: https://www.communityambulanceservice.org/about (Accessed: 18 October 2025).</a:t>
            </a:r>
            <a:endParaRPr lang="en-GB" sz="2400">
              <a:latin typeface="Corbel"/>
            </a:endParaRPr>
          </a:p>
          <a:p>
            <a:pPr marL="0" indent="0">
              <a:buNone/>
            </a:pPr>
            <a:r>
              <a:rPr lang="en-GB" sz="2400" dirty="0">
                <a:latin typeface="Corbel"/>
                <a:ea typeface="+mn-lt"/>
                <a:cs typeface="+mn-lt"/>
              </a:rPr>
              <a:t>Community Ambulance Service (n.d.) </a:t>
            </a:r>
            <a:r>
              <a:rPr lang="en-GB" sz="2400" i="1" dirty="0">
                <a:latin typeface="Corbel"/>
                <a:ea typeface="+mn-lt"/>
                <a:cs typeface="+mn-lt"/>
              </a:rPr>
              <a:t>Our services</a:t>
            </a:r>
            <a:r>
              <a:rPr lang="en-GB" sz="2400" dirty="0">
                <a:latin typeface="Corbel"/>
                <a:ea typeface="+mn-lt"/>
                <a:cs typeface="+mn-lt"/>
              </a:rPr>
              <a:t>. Available at: https://www.communityambulanceservice.org/about (Accessed: 18 October 2025).</a:t>
            </a:r>
            <a:endParaRPr lang="en-GB" sz="2400">
              <a:latin typeface="Corbel"/>
            </a:endParaRPr>
          </a:p>
          <a:p>
            <a:pPr marL="0" indent="0">
              <a:buNone/>
            </a:pPr>
            <a:r>
              <a:rPr lang="en-GB" sz="2400" dirty="0">
                <a:solidFill>
                  <a:schemeClr val="tx1">
                    <a:lumMod val="95000"/>
                    <a:lumOff val="5000"/>
                  </a:schemeClr>
                </a:solidFill>
                <a:latin typeface="Corbel"/>
                <a:ea typeface="+mn-lt"/>
                <a:cs typeface="+mn-lt"/>
              </a:rPr>
              <a:t>(NHS Confederation (2024) </a:t>
            </a:r>
            <a:r>
              <a:rPr lang="en-GB" sz="2400" i="1" dirty="0">
                <a:solidFill>
                  <a:schemeClr val="tx1">
                    <a:lumMod val="95000"/>
                    <a:lumOff val="5000"/>
                  </a:schemeClr>
                </a:solidFill>
                <a:latin typeface="Corbel"/>
                <a:ea typeface="+mn-lt"/>
                <a:cs typeface="+mn-lt"/>
              </a:rPr>
              <a:t>Unlocking productivity through the ambulance estate</a:t>
            </a:r>
            <a:r>
              <a:rPr lang="en-GB" sz="2400" dirty="0">
                <a:solidFill>
                  <a:schemeClr val="tx1">
                    <a:lumMod val="95000"/>
                    <a:lumOff val="5000"/>
                  </a:schemeClr>
                </a:solidFill>
                <a:latin typeface="Corbel"/>
                <a:ea typeface="+mn-lt"/>
                <a:cs typeface="+mn-lt"/>
              </a:rPr>
              <a:t>. Available at: </a:t>
            </a:r>
            <a:r>
              <a:rPr lang="en-GB" sz="2400" dirty="0">
                <a:solidFill>
                  <a:schemeClr val="tx1">
                    <a:lumMod val="95000"/>
                    <a:lumOff val="5000"/>
                  </a:schemeClr>
                </a:solidFill>
                <a:latin typeface="Corbel"/>
                <a:ea typeface="+mn-lt"/>
                <a:cs typeface="+mn-lt"/>
                <a:hlinkClick r:id="rId2">
                  <a:extLst>
                    <a:ext uri="{A12FA001-AC4F-418D-AE19-62706E023703}">
                      <ahyp:hlinkClr xmlns:ahyp="http://schemas.microsoft.com/office/drawing/2018/hyperlinkcolor" val="tx"/>
                    </a:ext>
                  </a:extLst>
                </a:hlinkClick>
              </a:rPr>
              <a:t>https://www.nhsconfed.org/publications/unlocking-productivity-through-ambulance-estate</a:t>
            </a:r>
            <a:r>
              <a:rPr lang="en-GB" sz="2400" dirty="0">
                <a:solidFill>
                  <a:schemeClr val="tx1">
                    <a:lumMod val="95000"/>
                    <a:lumOff val="5000"/>
                  </a:schemeClr>
                </a:solidFill>
                <a:latin typeface="Corbel"/>
                <a:ea typeface="+mn-lt"/>
                <a:cs typeface="+mn-lt"/>
              </a:rPr>
              <a:t> (Accessed: 18 October 2025). </a:t>
            </a:r>
            <a:endParaRPr lang="en-GB" sz="2400">
              <a:solidFill>
                <a:schemeClr val="tx1">
                  <a:lumMod val="95000"/>
                  <a:lumOff val="5000"/>
                </a:schemeClr>
              </a:solidFill>
              <a:latin typeface="Corbel"/>
            </a:endParaRPr>
          </a:p>
          <a:p>
            <a:endParaRPr lang="en-GB" dirty="0"/>
          </a:p>
        </p:txBody>
      </p:sp>
    </p:spTree>
    <p:extLst>
      <p:ext uri="{BB962C8B-B14F-4D97-AF65-F5344CB8AC3E}">
        <p14:creationId xmlns:p14="http://schemas.microsoft.com/office/powerpoint/2010/main" val="2616079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0483-F983-E664-5E68-2E80A420D9EF}"/>
              </a:ext>
            </a:extLst>
          </p:cNvPr>
          <p:cNvSpPr>
            <a:spLocks noGrp="1"/>
          </p:cNvSpPr>
          <p:nvPr>
            <p:ph type="title"/>
          </p:nvPr>
        </p:nvSpPr>
        <p:spPr>
          <a:xfrm>
            <a:off x="4403785" y="5691"/>
            <a:ext cx="10515600" cy="1325563"/>
          </a:xfrm>
        </p:spPr>
        <p:txBody>
          <a:bodyPr>
            <a:normAutofit/>
          </a:bodyPr>
          <a:lstStyle/>
          <a:p>
            <a:r>
              <a:rPr lang="en-GB" sz="7200" dirty="0">
                <a:latin typeface="Corbel"/>
              </a:rPr>
              <a:t>NHS</a:t>
            </a:r>
          </a:p>
        </p:txBody>
      </p:sp>
      <p:sp>
        <p:nvSpPr>
          <p:cNvPr id="3" name="Content Placeholder 2">
            <a:extLst>
              <a:ext uri="{FF2B5EF4-FFF2-40B4-BE49-F238E27FC236}">
                <a16:creationId xmlns:a16="http://schemas.microsoft.com/office/drawing/2014/main" id="{442B84A0-4DED-CCB2-BBA1-1462195E720D}"/>
              </a:ext>
            </a:extLst>
          </p:cNvPr>
          <p:cNvSpPr>
            <a:spLocks noGrp="1"/>
          </p:cNvSpPr>
          <p:nvPr>
            <p:ph idx="1"/>
          </p:nvPr>
        </p:nvSpPr>
        <p:spPr/>
        <p:txBody>
          <a:bodyPr vert="horz" lIns="91440" tIns="45720" rIns="91440" bIns="45720" rtlCol="0" anchor="t">
            <a:normAutofit lnSpcReduction="10000"/>
          </a:bodyPr>
          <a:lstStyle/>
          <a:p>
            <a:pPr marL="0" indent="0">
              <a:buNone/>
            </a:pPr>
            <a:endParaRPr lang="en-GB" sz="1000" dirty="0">
              <a:ea typeface="+mn-lt"/>
              <a:cs typeface="+mn-lt"/>
            </a:endParaRPr>
          </a:p>
          <a:p>
            <a:pPr>
              <a:buNone/>
            </a:pPr>
            <a:r>
              <a:rPr lang="en-GB" sz="1200" dirty="0">
                <a:latin typeface="Corbel"/>
                <a:ea typeface="+mn-lt"/>
                <a:cs typeface="+mn-lt"/>
              </a:rPr>
              <a:t>Before the NHS was created, healthcare in the UK was not free, and many people couldn’t afford proper treatment. Only those who were wealthy or had insurance could access good medical care, while others had to rely on charity, limited local services, or go without help. After World War II, there was a strong desire to rebuild the country and make society fairer. The war had shown how important it was for everyone to have access to healthcare, especially during a crisis. This led to major changes in how services were </a:t>
            </a:r>
            <a:r>
              <a:rPr lang="en-GB" sz="1200" err="1">
                <a:latin typeface="Corbel"/>
                <a:ea typeface="+mn-lt"/>
                <a:cs typeface="+mn-lt"/>
              </a:rPr>
              <a:t>provided.In</a:t>
            </a:r>
            <a:r>
              <a:rPr lang="en-GB" sz="1200" dirty="0">
                <a:latin typeface="Corbel"/>
                <a:ea typeface="+mn-lt"/>
                <a:cs typeface="+mn-lt"/>
              </a:rPr>
              <a:t> 1948, the NHS was officially launched by Health Minister Aneurin Bevan. It was the first system of its kind to offer free healthcare to every citizen, no matter how much money they had. The idea was that treatment should be based on need, not the ability to pay. The NHS brought together hospitals, doctors, nurses, and other services under one system, funded by taxes. It aimed to make healthcare equal and available to all. The founding of the NHS was a huge moment in British history and has since become one of the country’s most important and valued institutions.</a:t>
            </a:r>
            <a:endParaRPr lang="en-GB" sz="1200" dirty="0">
              <a:latin typeface="Corbel"/>
            </a:endParaRPr>
          </a:p>
          <a:p>
            <a:pPr>
              <a:buNone/>
            </a:pPr>
            <a:endParaRPr lang="en-GB" sz="1200" dirty="0">
              <a:latin typeface="Corbel"/>
            </a:endParaRPr>
          </a:p>
          <a:p>
            <a:pPr>
              <a:buNone/>
            </a:pPr>
            <a:r>
              <a:rPr lang="en-GB" sz="1200" dirty="0">
                <a:latin typeface="Corbel"/>
                <a:ea typeface="+mn-lt"/>
                <a:cs typeface="+mn-lt"/>
              </a:rPr>
              <a:t>The NHS is built on a set of core principles that ensure healthcare is fair, accessible, and based on need rather than income. One of the main principles is universal access, meaning that everyone in the UK can use NHS services, no matter their background or financial situation. Another key value is that care is free at the point of use, so people do not have to pay when they receive treatment. This helps to reduce health inequalities and ensures that no one is denied help because they can’t afford it.The NHS also focuses on providing care based on clinical need, so patients are treated according to how serious their condition is, not their personal circumstances. Quality and equality are also central to the NHS – services aim to be of a high standard and fairly available to all. In addition, the NHS is publicly funded through taxation, which means everyone contributes based on their ability to pay, and the money is used to benefit the whole population. These principles have guided the NHS since it began and continue to shape how it operates today.</a:t>
            </a:r>
            <a:endParaRPr lang="en-GB" sz="1200" dirty="0">
              <a:latin typeface="Corbel"/>
            </a:endParaRPr>
          </a:p>
          <a:p>
            <a:pPr>
              <a:buNone/>
            </a:pPr>
            <a:endParaRPr lang="en-GB" sz="1200" dirty="0">
              <a:latin typeface="Corbel"/>
            </a:endParaRPr>
          </a:p>
          <a:p>
            <a:pPr marL="0" indent="0">
              <a:buNone/>
            </a:pPr>
            <a:r>
              <a:rPr lang="en-GB" sz="1200" dirty="0">
                <a:latin typeface="Corbel"/>
                <a:ea typeface="+mn-lt"/>
                <a:cs typeface="+mn-lt"/>
              </a:rPr>
              <a:t>Today, the NHS is still one of the UK’s most important public services, providing healthcare to millions of people every year. It is funded mainly through taxes, so most care is free when people need it. The system is made up of different parts, including GPs, hospitals, mental health services, and community care. Recently, there’s been more focus on working together across services to give patients better, more joined-up care. This is done through something called Integrated Care Systems (ICSs), which bring local NHS organisations, councils, and other partners together to plan and deliver services based on the needs of their area. The NHS still follows its original values – care based on need, not ability to pay – but it now faces challenges like long waiting times, staff shortages, and increasing pressure from an ageing population. Even with these difficulties, the NHS remains a service that most people rely on and value deeply.</a:t>
            </a:r>
            <a:endParaRPr lang="en-GB" sz="1200" dirty="0">
              <a:latin typeface="Corbel"/>
            </a:endParaRPr>
          </a:p>
        </p:txBody>
      </p:sp>
    </p:spTree>
    <p:extLst>
      <p:ext uri="{BB962C8B-B14F-4D97-AF65-F5344CB8AC3E}">
        <p14:creationId xmlns:p14="http://schemas.microsoft.com/office/powerpoint/2010/main" val="3956421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1DB8-DFD2-19D5-1931-47CCB7FCAD56}"/>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91CB5A96-F30D-0302-280A-E8C7A0C1680B}"/>
              </a:ext>
            </a:extLst>
          </p:cNvPr>
          <p:cNvSpPr>
            <a:spLocks noGrp="1"/>
          </p:cNvSpPr>
          <p:nvPr>
            <p:ph idx="1"/>
          </p:nvPr>
        </p:nvSpPr>
        <p:spPr/>
        <p:txBody>
          <a:bodyPr vert="horz" lIns="91440" tIns="45720" rIns="91440" bIns="45720" rtlCol="0" anchor="t">
            <a:normAutofit/>
          </a:bodyPr>
          <a:lstStyle/>
          <a:p>
            <a:pPr marL="0" indent="0">
              <a:buNone/>
            </a:pPr>
            <a:r>
              <a:rPr lang="en-GB">
                <a:latin typeface="Corbel"/>
                <a:ea typeface="+mn-lt"/>
                <a:cs typeface="+mn-lt"/>
              </a:rPr>
              <a:t>Paragraph 1:https://www.england.nhs.uk</a:t>
            </a:r>
            <a:endParaRPr lang="en-US">
              <a:latin typeface="Corbel"/>
            </a:endParaRPr>
          </a:p>
          <a:p>
            <a:pPr marL="0" indent="0">
              <a:buNone/>
            </a:pPr>
            <a:r>
              <a:rPr lang="en-GB">
                <a:latin typeface="Corbel"/>
                <a:ea typeface="+mn-lt"/>
                <a:cs typeface="+mn-lt"/>
              </a:rPr>
              <a:t>Paragraph 2:NHS (2021) </a:t>
            </a:r>
            <a:r>
              <a:rPr lang="en-GB" i="1" dirty="0">
                <a:latin typeface="Corbel"/>
                <a:ea typeface="+mn-lt"/>
                <a:cs typeface="+mn-lt"/>
              </a:rPr>
              <a:t>The NHS Constitution for England</a:t>
            </a:r>
            <a:r>
              <a:rPr lang="en-GB" dirty="0">
                <a:latin typeface="Corbel"/>
                <a:ea typeface="+mn-lt"/>
                <a:cs typeface="+mn-lt"/>
              </a:rPr>
              <a:t>. Available at: https://www.gov.uk/government/publications/the-nhs-constitution-for-england (Accessed: 18 October 2025).</a:t>
            </a:r>
            <a:endParaRPr lang="en-GB">
              <a:latin typeface="Corbel"/>
            </a:endParaRPr>
          </a:p>
          <a:p>
            <a:endParaRPr lang="en-GB" dirty="0"/>
          </a:p>
        </p:txBody>
      </p:sp>
    </p:spTree>
    <p:extLst>
      <p:ext uri="{BB962C8B-B14F-4D97-AF65-F5344CB8AC3E}">
        <p14:creationId xmlns:p14="http://schemas.microsoft.com/office/powerpoint/2010/main" val="3291610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Community ambulance services</vt:lpstr>
      <vt:lpstr>References </vt:lpstr>
      <vt:lpstr>NHS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238</cp:revision>
  <dcterms:created xsi:type="dcterms:W3CDTF">2025-10-18T18:04:08Z</dcterms:created>
  <dcterms:modified xsi:type="dcterms:W3CDTF">2025-10-19T20:20:43Z</dcterms:modified>
</cp:coreProperties>
</file>