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1" r:id="rId4"/>
  </p:sldMasterIdLst>
  <p:sldIdLst>
    <p:sldId id="270" r:id="rId5"/>
    <p:sldId id="271" r:id="rId6"/>
    <p:sldId id="272" r:id="rId7"/>
    <p:sldId id="274" r:id="rId8"/>
    <p:sldId id="336" r:id="rId9"/>
    <p:sldId id="273" r:id="rId10"/>
    <p:sldId id="261" r:id="rId11"/>
    <p:sldId id="337" r:id="rId12"/>
    <p:sldId id="275" r:id="rId13"/>
    <p:sldId id="265" r:id="rId14"/>
    <p:sldId id="263" r:id="rId15"/>
    <p:sldId id="338" r:id="rId16"/>
    <p:sldId id="268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1EA1AA8-ADD1-4530-8F4B-F7DFA94339A5}" v="313" dt="2025-10-13T00:51:59.16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74" d="100"/>
          <a:sy n="74" d="100"/>
        </p:scale>
        <p:origin x="994" y="28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8405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00935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35335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91371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81382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97028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41567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57383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8121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86825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8188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8500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242730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328327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07878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7987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78807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36458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  <p:sldLayoutId id="2147483753" r:id="rId2"/>
    <p:sldLayoutId id="2147483754" r:id="rId3"/>
    <p:sldLayoutId id="2147483755" r:id="rId4"/>
    <p:sldLayoutId id="2147483756" r:id="rId5"/>
    <p:sldLayoutId id="2147483757" r:id="rId6"/>
    <p:sldLayoutId id="2147483758" r:id="rId7"/>
    <p:sldLayoutId id="2147483759" r:id="rId8"/>
    <p:sldLayoutId id="2147483760" r:id="rId9"/>
    <p:sldLayoutId id="2147483761" r:id="rId10"/>
    <p:sldLayoutId id="2147483762" r:id="rId11"/>
    <p:sldLayoutId id="2147483763" r:id="rId12"/>
    <p:sldLayoutId id="2147483764" r:id="rId13"/>
    <p:sldLayoutId id="2147483765" r:id="rId14"/>
    <p:sldLayoutId id="2147483766" r:id="rId15"/>
    <p:sldLayoutId id="2147483767" r:id="rId16"/>
    <p:sldLayoutId id="2147483768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hyperlink" Target="https://www.colorsexplained.com/wp-content/uploads/2021/07/florist-making-colorful-flower-bouquet.jpg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s://www.scenicnorfolk.co.uk/norwich/photos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indtools.com/" TargetMode="External"/><Relationship Id="rId3" Type="http://schemas.openxmlformats.org/officeDocument/2006/relationships/hyperlink" Target="https://www.scenicnorfolk.co.uk/norwich/photos/" TargetMode="External"/><Relationship Id="rId7" Type="http://schemas.openxmlformats.org/officeDocument/2006/relationships/hyperlink" Target="MindTools%20(2024)%20Fishbone%20Diagrams:%20Identifying%20Cause%20and%20Effect.%20Available%20at:%20www.mindtools.com" TargetMode="External"/><Relationship Id="rId2" Type="http://schemas.openxmlformats.org/officeDocument/2006/relationships/hyperlink" Target="https://www.colorsexplained.com/wp-content/uploads/2021/07/florist-making-colorful-flower-bouque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Ishikawa,%20K.%20(1968)%20Guide%20to%20Quality%20Control.%20Tokyo:%20Asian%20Productivity%20Organization." TargetMode="External"/><Relationship Id="rId5" Type="http://schemas.openxmlformats.org/officeDocument/2006/relationships/hyperlink" Target="Goetsch,%20D.L.%20and%20Davis,%20S.%20(2014)%20Quality%20Management%20for%20Organizational%20Excellence:%20Introduction%20to%20Total%20Quality.%20Pearson." TargetMode="External"/><Relationship Id="rId4" Type="http://schemas.openxmlformats.org/officeDocument/2006/relationships/hyperlink" Target="Dioba,%20A.%20et%20al.%20(2025)%20&#8216;Human%20excreta%20recycling%20in%20Sweden:%20a%20PESTEL-SWOT%20framework%20analysis%20&#8211;%20Review&#8217;,%20Journal%20of%20environmental%20management,%20389.%20Available%20at:%20https:/doi.org/10.1016/j.jenvman.2025.126242." TargetMode="External"/><Relationship Id="rId9" Type="http://schemas.openxmlformats.org/officeDocument/2006/relationships/hyperlink" Target="Brassard,%20M.%20and%20Ritter,%20D.%20(2010)%20The%20Memory%20Jogger%202:%20Tools%20for%20Continuous%20Improvement%20and%20Effective%20Planning.%20GOAL/QPC.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8" name="Rectangle 67">
            <a:extLst>
              <a:ext uri="{FF2B5EF4-FFF2-40B4-BE49-F238E27FC236}">
                <a16:creationId xmlns:a16="http://schemas.microsoft.com/office/drawing/2014/main" id="{4BE9D4C4-9FA3-4885-A769-301639CC7A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7A041AB-047F-1392-1633-9BCEAD56FE3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895" r="-1" b="554"/>
          <a:stretch>
            <a:fillRect/>
          </a:stretch>
        </p:blipFill>
        <p:spPr>
          <a:xfrm>
            <a:off x="4296867" y="5"/>
            <a:ext cx="4831627" cy="4520011"/>
          </a:xfrm>
          <a:custGeom>
            <a:avLst/>
            <a:gdLst/>
            <a:ahLst/>
            <a:cxnLst/>
            <a:rect l="l" t="t" r="r" b="b"/>
            <a:pathLst>
              <a:path w="4831627" h="4520011">
                <a:moveTo>
                  <a:pt x="0" y="0"/>
                </a:moveTo>
                <a:lnTo>
                  <a:pt x="4831627" y="0"/>
                </a:lnTo>
                <a:lnTo>
                  <a:pt x="1416677" y="4520011"/>
                </a:lnTo>
                <a:close/>
              </a:path>
            </a:pathLst>
          </a:cu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C0A0AE1-7135-6FE7-37C4-FFDA4E33D09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2572" r="-2" b="3169"/>
          <a:stretch>
            <a:fillRect/>
          </a:stretch>
        </p:blipFill>
        <p:spPr>
          <a:xfrm>
            <a:off x="4041994" y="-4"/>
            <a:ext cx="8139373" cy="6858000"/>
          </a:xfrm>
          <a:custGeom>
            <a:avLst/>
            <a:gdLst/>
            <a:ahLst/>
            <a:cxnLst/>
            <a:rect l="l" t="t" r="r" b="b"/>
            <a:pathLst>
              <a:path w="8139373" h="6858000">
                <a:moveTo>
                  <a:pt x="5181344" y="0"/>
                </a:moveTo>
                <a:lnTo>
                  <a:pt x="8139373" y="0"/>
                </a:lnTo>
                <a:lnTo>
                  <a:pt x="813937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9" name="Isosceles Triangle 68">
            <a:extLst>
              <a:ext uri="{FF2B5EF4-FFF2-40B4-BE49-F238E27FC236}">
                <a16:creationId xmlns:a16="http://schemas.microsoft.com/office/drawing/2014/main" id="{7EB6695E-BED5-4DA3-8C9B-AD301AEF47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435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448733" y="1426750"/>
            <a:ext cx="5018808" cy="452001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	Alex Valentin Ismail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b="1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Student ID:	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2435353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Lecturer’s Name:	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Rebecca Stewart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	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Name: 	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Component 1: 	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 descr="A person arranging flowers on a table">
            <a:hlinkClick r:id="rId2"/>
            <a:extLst>
              <a:ext uri="{FF2B5EF4-FFF2-40B4-BE49-F238E27FC236}">
                <a16:creationId xmlns:a16="http://schemas.microsoft.com/office/drawing/2014/main" id="{95574BA4-4204-F406-FA30-AEF50AECC1E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27" r="17395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-8467"/>
            <a:ext cx="2263294" cy="765850"/>
          </a:xfrm>
        </p:spPr>
        <p:txBody>
          <a:bodyPr>
            <a:normAutofit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033" y="1320799"/>
            <a:ext cx="3851122" cy="4779818"/>
          </a:xfrm>
        </p:spPr>
        <p:txBody>
          <a:bodyPr>
            <a:normAutofit lnSpcReduction="10000"/>
          </a:bodyPr>
          <a:lstStyle/>
          <a:p>
            <a:pPr marL="0" lvl="0" indent="0">
              <a:lnSpc>
                <a:spcPct val="90000"/>
              </a:lnSpc>
              <a:buClr>
                <a:srgbClr val="90C226"/>
              </a:buClr>
              <a:buNone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  <a:r>
              <a:rPr kumimoji="0" lang="en-GB" sz="1600" b="1" i="0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Good afternoon, everyone! </a:t>
            </a:r>
          </a:p>
          <a:p>
            <a:pPr marL="0" lvl="0" indent="0">
              <a:lnSpc>
                <a:spcPct val="90000"/>
              </a:lnSpc>
              <a:buClr>
                <a:srgbClr val="90C226"/>
              </a:buClr>
              <a:buNone/>
              <a:defRPr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My name is Alex Valentin Ismail </a:t>
            </a: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 my presentation: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I’ll begin by introducing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giving a brief overview of the business and the main problems it is currently facing.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I’ll then apply the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5W2H model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to summarise and explain these issues.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After that, I’ll use the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PESTEL framework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examine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the external factors affecting the company’s performance.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I’ll also apply the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Cause-and-Effect model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analyse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the root causes of the challenges faced by the business.</a:t>
            </a:r>
          </a:p>
          <a:p>
            <a:pPr>
              <a:lnSpc>
                <a:spcPct val="9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1600" dirty="0"/>
          </a:p>
          <a:p>
            <a:pPr>
              <a:lnSpc>
                <a:spcPct val="90000"/>
              </a:lnSpc>
            </a:pPr>
            <a:endParaRPr lang="en-GB" sz="1600" dirty="0"/>
          </a:p>
        </p:txBody>
      </p:sp>
      <p:cxnSp>
        <p:nvCxnSpPr>
          <p:cNvPr id="141" name="Straight Connector 140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3" name="Straight Connector 142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5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7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9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1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3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5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7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Rectangle 217">
            <a:extLst>
              <a:ext uri="{FF2B5EF4-FFF2-40B4-BE49-F238E27FC236}">
                <a16:creationId xmlns:a16="http://schemas.microsoft.com/office/drawing/2014/main" id="{D94A7024-D948-494D-8920-BBA2DA07D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city with a tall tower">
            <a:hlinkClick r:id="rId2"/>
            <a:extLst>
              <a:ext uri="{FF2B5EF4-FFF2-40B4-BE49-F238E27FC236}">
                <a16:creationId xmlns:a16="http://schemas.microsoft.com/office/drawing/2014/main" id="{9F6CB85D-5611-4E87-1A1B-47A882324B68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63"/>
          <a:stretch>
            <a:fillRect/>
          </a:stretch>
        </p:blipFill>
        <p:spPr>
          <a:xfrm>
            <a:off x="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b="1" u="sng"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  <a:endParaRPr lang="en-GB" u="sng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31A02D66-77FC-621D-1514-BE54A98D67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1270000"/>
            <a:ext cx="11178693" cy="5452918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</a:t>
            </a:r>
            <a:r>
              <a:rPr lang="en-GB" sz="1600" b="1" u="sng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About the Business: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Green Haven Florists is an independent flower shop based in </a:t>
            </a:r>
            <a:r>
              <a:rPr lang="en-GB" sz="1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Norwich, UK</a:t>
            </a:r>
            <a:r>
              <a:rPr lang="en-GB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founded in </a:t>
            </a:r>
            <a:r>
              <a:rPr lang="en-GB" sz="1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2016</a:t>
            </a:r>
            <a:r>
              <a:rPr lang="en-GB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by partners </a:t>
            </a:r>
            <a:r>
              <a:rPr lang="en-GB" sz="1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Liam and Priya Patel</a:t>
            </a:r>
            <a:r>
              <a:rPr lang="en-GB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business is recognised for its </a:t>
            </a:r>
            <a:r>
              <a:rPr lang="en-GB" sz="1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creative floral designs</a:t>
            </a:r>
            <a:r>
              <a:rPr lang="en-GB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eco-friendly packaging</a:t>
            </a:r>
            <a:r>
              <a:rPr lang="en-GB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and </a:t>
            </a:r>
            <a:r>
              <a:rPr lang="en-GB" sz="1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commitment to sustainability</a:t>
            </a:r>
            <a:r>
              <a:rPr lang="en-GB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caters to a wide customer base — including </a:t>
            </a:r>
            <a:r>
              <a:rPr lang="en-GB" sz="1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local walk-ins</a:t>
            </a:r>
            <a:r>
              <a:rPr lang="en-GB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corporate clients</a:t>
            </a:r>
            <a:r>
              <a:rPr lang="en-GB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and </a:t>
            </a:r>
            <a:r>
              <a:rPr lang="en-GB" sz="1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wedding events</a:t>
            </a:r>
            <a:r>
              <a:rPr lang="en-GB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Green Haven has earned a strong local reputation by providing personal customer service and staying true to its eco-friendly values.</a:t>
            </a:r>
          </a:p>
          <a:p>
            <a:pPr>
              <a:lnSpc>
                <a:spcPct val="90000"/>
              </a:lnSpc>
            </a:pPr>
            <a:r>
              <a:rPr lang="en-GB" sz="16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Current Challenges:</a:t>
            </a:r>
            <a:endParaRPr lang="en-GB" sz="1600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the past year, Green Haven has seen a </a:t>
            </a:r>
            <a:r>
              <a:rPr lang="en-GB" sz="1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30% fall in-store sales</a:t>
            </a:r>
            <a:r>
              <a:rPr lang="en-GB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mainly due to </a:t>
            </a:r>
            <a:r>
              <a:rPr lang="en-GB" sz="1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declining foot traffic</a:t>
            </a:r>
            <a:r>
              <a:rPr lang="en-GB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1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shifting consumer habits</a:t>
            </a:r>
            <a:r>
              <a:rPr lang="en-GB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90000"/>
              </a:lnSpc>
            </a:pPr>
            <a:r>
              <a:rPr lang="en-GB" sz="1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Rising costs</a:t>
            </a:r>
            <a:r>
              <a:rPr lang="en-GB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imported flowers and sustainable materials have reduced profit margins.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1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outdated website</a:t>
            </a:r>
            <a:r>
              <a:rPr lang="en-GB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1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limited online delivery options</a:t>
            </a:r>
            <a:r>
              <a:rPr lang="en-GB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have weakened its digital presence.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Two new competitors have emerged — one using social media to drive sales, and another offering low-cost, nationwide delivery.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90000"/>
              </a:lnSpc>
            </a:pPr>
            <a:endParaRPr lang="en-GB" sz="16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9562" y="609600"/>
            <a:ext cx="6424440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b="1" u="sng" dirty="0">
                <a:latin typeface="Arial" panose="020B0604020202020204" pitchFamily="34" charset="0"/>
                <a:cs typeface="Arial" panose="020B0604020202020204" pitchFamily="34" charset="0"/>
              </a:rPr>
              <a:t>An insight into the problems Green Haven Florists are facing</a:t>
            </a:r>
            <a:endParaRPr lang="en-GB" sz="3100" u="sng" dirty="0"/>
          </a:p>
        </p:txBody>
      </p:sp>
      <p:pic>
        <p:nvPicPr>
          <p:cNvPr id="5" name="Picture 4" descr="Different colored tulips">
            <a:extLst>
              <a:ext uri="{FF2B5EF4-FFF2-40B4-BE49-F238E27FC236}">
                <a16:creationId xmlns:a16="http://schemas.microsoft.com/office/drawing/2014/main" id="{1C44A4F5-C2C8-0E93-BDED-13A0329BFC8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613" r="41814" b="1"/>
          <a:stretch>
            <a:fillRect/>
          </a:stretch>
        </p:blipFill>
        <p:spPr>
          <a:xfrm>
            <a:off x="20" y="10"/>
            <a:ext cx="2734036" cy="6867719"/>
          </a:xfrm>
          <a:custGeom>
            <a:avLst/>
            <a:gdLst/>
            <a:ahLst/>
            <a:cxnLst/>
            <a:rect l="l" t="t" r="r" b="b"/>
            <a:pathLst>
              <a:path w="2734056" h="6858000">
                <a:moveTo>
                  <a:pt x="0" y="0"/>
                </a:moveTo>
                <a:lnTo>
                  <a:pt x="1674254" y="0"/>
                </a:lnTo>
                <a:lnTo>
                  <a:pt x="2734056" y="6850199"/>
                </a:lnTo>
                <a:lnTo>
                  <a:pt x="2734056" y="6858000"/>
                </a:lnTo>
                <a:lnTo>
                  <a:pt x="461457" y="6858000"/>
                </a:lnTo>
                <a:lnTo>
                  <a:pt x="0" y="4134118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EB6743CF-E74B-4A3C-A785-599069DB89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1"/>
            <a:ext cx="476655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49562" y="1620982"/>
            <a:ext cx="6424440" cy="489411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Over the last 12 months, Green Haven Florists has seen a noticeable drop in performance, with in-store sales falling by around 30%.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This drop is the main issue for the business, as it directly affects income and long-term stability.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Several factors have contributed to this decline. Externally, the shop faces increased competition from online flower companies that offer lower prices and faster delivery.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Foot traffic on the high street has also fallen, as more people choose to shop online.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Rising costs for imported flowers and eco-friendly packaging have further reduced profit margins.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Internally, the business struggles with an outdated website that makes online ordering difficult and a lack of consistent marketing, which limits customer awareness.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Their dedication to sustainable and eco-friendly products, while positive, also adds to running costs.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Overall, the decrease in sales results from both external pressures the business cannot control and internal issues that could be improved, such as updating the website and boosting marketing efforts.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4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6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7" name="Isosceles Triangle 36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8" name="Isosceles Triangle 37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39" name="Rectangle 38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2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3" name="Isosceles Triangle 42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4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5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6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7" name="Isosceles Triangle 46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8" name="Isosceles Triangle 47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49" name="Rectangle 48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0" name="Table 49">
            <a:extLst>
              <a:ext uri="{FF2B5EF4-FFF2-40B4-BE49-F238E27FC236}">
                <a16:creationId xmlns:a16="http://schemas.microsoft.com/office/drawing/2014/main" id="{A29DA8DB-2877-0CA7-6A77-B3529D8B291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6953557"/>
              </p:ext>
            </p:extLst>
          </p:nvPr>
        </p:nvGraphicFramePr>
        <p:xfrm>
          <a:off x="485245" y="480060"/>
          <a:ext cx="11229742" cy="589788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600786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1604826">
                  <a:extLst>
                    <a:ext uri="{9D8B030D-6E8A-4147-A177-3AD203B41FA5}">
                      <a16:colId xmlns:a16="http://schemas.microsoft.com/office/drawing/2014/main" val="1482979515"/>
                    </a:ext>
                  </a:extLst>
                </a:gridCol>
                <a:gridCol w="1604826">
                  <a:extLst>
                    <a:ext uri="{9D8B030D-6E8A-4147-A177-3AD203B41FA5}">
                      <a16:colId xmlns:a16="http://schemas.microsoft.com/office/drawing/2014/main" val="1537974666"/>
                    </a:ext>
                  </a:extLst>
                </a:gridCol>
                <a:gridCol w="1604826">
                  <a:extLst>
                    <a:ext uri="{9D8B030D-6E8A-4147-A177-3AD203B41FA5}">
                      <a16:colId xmlns:a16="http://schemas.microsoft.com/office/drawing/2014/main" val="2616223528"/>
                    </a:ext>
                  </a:extLst>
                </a:gridCol>
                <a:gridCol w="1604826">
                  <a:extLst>
                    <a:ext uri="{9D8B030D-6E8A-4147-A177-3AD203B41FA5}">
                      <a16:colId xmlns:a16="http://schemas.microsoft.com/office/drawing/2014/main" val="3425015451"/>
                    </a:ext>
                  </a:extLst>
                </a:gridCol>
                <a:gridCol w="1604826">
                  <a:extLst>
                    <a:ext uri="{9D8B030D-6E8A-4147-A177-3AD203B41FA5}">
                      <a16:colId xmlns:a16="http://schemas.microsoft.com/office/drawing/2014/main" val="1430925739"/>
                    </a:ext>
                  </a:extLst>
                </a:gridCol>
                <a:gridCol w="1604826">
                  <a:extLst>
                    <a:ext uri="{9D8B030D-6E8A-4147-A177-3AD203B41FA5}">
                      <a16:colId xmlns:a16="http://schemas.microsoft.com/office/drawing/2014/main" val="283900714"/>
                    </a:ext>
                  </a:extLst>
                </a:gridCol>
              </a:tblGrid>
              <a:tr h="660210">
                <a:tc gridSpan="7"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Identify the Root Problem</a:t>
                      </a:r>
                    </a:p>
                  </a:txBody>
                  <a:tcPr>
                    <a:lnB w="38100" cmpd="sng">
                      <a:noFill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339614"/>
                  </a:ext>
                </a:extLst>
              </a:tr>
              <a:tr h="1188379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What?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Where? </a:t>
                      </a:r>
                    </a:p>
                  </a:txBody>
                  <a:tcPr>
                    <a:lnL w="12700" cmpd="sng">
                      <a:noFill/>
                    </a:lnL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When?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Who?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Why?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 much?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4049291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Green Haven Florists has seen a 30% drop in-store sales and profitability.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400"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At the Norwich high street shop where customer traffic has fallen.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400"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Over the last 12 months, alongside inflation and online competition.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Liam and Priya Patel, employees, and local customers are affected.</a:t>
                      </a:r>
                    </a:p>
                    <a:p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Customers are shifting online; outdated website and limited marketing.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Serious impact lower footfall, higher costs, reduced profits.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Around 30% of total in-store revenue has been lost.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65019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47555" y="101396"/>
            <a:ext cx="4294909" cy="836300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PESTEL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906" y="1569917"/>
            <a:ext cx="8596668" cy="476853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dirty="0"/>
              <a:t>      </a:t>
            </a: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What is PESTEL?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PESTEL Framework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is a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method used to study the external environment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that affects how a business or system operates. It looks at six key areas: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Political, Economic, Social, Technological, Environmental, and Legal.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 helps researchers and decision-makers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understand how external conditions create opportunities or pose challenges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supporting more informed and sustainable strategies.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the context of the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Swedish sanitation study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the PESTEL framework was used to assess how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policies, economic incentives, social attitudes, technological readiness, environmental impacts, and legal regulations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affect the adoption of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source-separating sanitation systems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study used both PESTEL and SWOT analysis to show how factors like strong technology and social attitudes affect the growth of circular wastewater systems.</a:t>
            </a:r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18104398"/>
              </p:ext>
            </p:extLst>
          </p:nvPr>
        </p:nvGraphicFramePr>
        <p:xfrm>
          <a:off x="277058" y="1815673"/>
          <a:ext cx="9782355" cy="299184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94830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674466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661081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663784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376648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811546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220715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742169"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Import costs post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Inflation, rising flower prices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Consumers prefer online &amp; sustainable options</a:t>
                      </a:r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Outdated website, poor social media</a:t>
                      </a:r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Sustainability drives costs but boosts image</a:t>
                      </a:r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Employment &amp; trade compliance</a:t>
                      </a:r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>
            <a:extLst>
              <a:ext uri="{FF2B5EF4-FFF2-40B4-BE49-F238E27FC236}">
                <a16:creationId xmlns:a16="http://schemas.microsoft.com/office/drawing/2014/main" id="{B4DE830A-B531-4A3B-96F6-0ECE88B085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2813DF2C-461A-4A8F-9679-A172790D1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54CD3A85-C039-4249-86E4-1EB9318B5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887EA6D2-2883-42C2-993D-094CA6D65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5">
              <a:extLst>
                <a:ext uri="{FF2B5EF4-FFF2-40B4-BE49-F238E27FC236}">
                  <a16:creationId xmlns:a16="http://schemas.microsoft.com/office/drawing/2014/main" id="{3B895046-636F-4D1B-ACA4-29AA0CB33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C6B0CDE3-E054-4EDD-A43B-F96843D8B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3B66B1A2-F145-4C9B-85CC-4BF30D58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5D4FC972-94B3-4035-8D31-E668C132B4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374B9941-AFBE-4A77-A50E-B6EA04A746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27A982C5-2C38-4CE9-BC18-94697AD65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0060D8D1-7BB1-498F-AFBB-ADAC130A9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8753" y="36018"/>
            <a:ext cx="7146566" cy="109631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b="1" u="sng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Cause-and-Effect model</a:t>
            </a:r>
          </a:p>
        </p:txBody>
      </p:sp>
      <p:graphicFrame>
        <p:nvGraphicFramePr>
          <p:cNvPr id="30" name="Content Placeholder 3">
            <a:extLst>
              <a:ext uri="{FF2B5EF4-FFF2-40B4-BE49-F238E27FC236}">
                <a16:creationId xmlns:a16="http://schemas.microsoft.com/office/drawing/2014/main" id="{6ED21C96-95CC-8375-E447-7F3B45EEA8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3940249"/>
              </p:ext>
            </p:extLst>
          </p:nvPr>
        </p:nvGraphicFramePr>
        <p:xfrm>
          <a:off x="652566" y="1708592"/>
          <a:ext cx="8469799" cy="4854284"/>
        </p:xfrm>
        <a:graphic>
          <a:graphicData uri="http://schemas.openxmlformats.org/drawingml/2006/table">
            <a:tbl>
              <a:tblPr>
                <a:solidFill>
                  <a:schemeClr val="bg1"/>
                </a:solidFill>
              </a:tblPr>
              <a:tblGrid>
                <a:gridCol w="3716311">
                  <a:extLst>
                    <a:ext uri="{9D8B030D-6E8A-4147-A177-3AD203B41FA5}">
                      <a16:colId xmlns:a16="http://schemas.microsoft.com/office/drawing/2014/main" val="3049458540"/>
                    </a:ext>
                  </a:extLst>
                </a:gridCol>
                <a:gridCol w="4753488">
                  <a:extLst>
                    <a:ext uri="{9D8B030D-6E8A-4147-A177-3AD203B41FA5}">
                      <a16:colId xmlns:a16="http://schemas.microsoft.com/office/drawing/2014/main" val="1249550972"/>
                    </a:ext>
                  </a:extLst>
                </a:gridCol>
              </a:tblGrid>
              <a:tr h="388063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400" cap="none" spc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051" marR="44810" marT="58501" marB="58501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Explanation</a:t>
                      </a:r>
                      <a:endParaRPr lang="en-GB" sz="1400" cap="none" spc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051" marR="44810" marT="58501" marB="58501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06766909"/>
                  </a:ext>
                </a:extLst>
              </a:tr>
              <a:tr h="77065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i="0" u="none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it is:</a:t>
                      </a:r>
                      <a:endParaRPr lang="en-GB" sz="1400" i="0" u="none" cap="none" spc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051" marR="44810" marT="58501" marB="58501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 visual tool for identifying and categorising potential causes of a specific problem (Ishikawa, 1968).</a:t>
                      </a:r>
                    </a:p>
                    <a:p>
                      <a:pPr>
                        <a:buNone/>
                      </a:pPr>
                      <a:endParaRPr lang="en-GB" sz="1400" cap="none" spc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051" marR="44810" marT="58501" marB="58501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76537063"/>
                  </a:ext>
                </a:extLst>
              </a:tr>
              <a:tr h="77065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i="0" u="none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Purpose / Why it is used:</a:t>
                      </a:r>
                      <a:endParaRPr lang="en-GB" sz="1400" i="0" u="none" cap="none" spc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051" marR="44810" marT="58501" marB="58501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Helps determine the </a:t>
                      </a:r>
                      <a:r>
                        <a:rPr lang="en-GB" sz="1400" i="1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root causes</a:t>
                      </a:r>
                      <a:r>
                        <a:rPr lang="en-GB" sz="14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of a problem rather than just symptoms (Brassard &amp; Ritter, 2010).</a:t>
                      </a:r>
                    </a:p>
                    <a:p>
                      <a:pPr>
                        <a:buNone/>
                      </a:pPr>
                      <a:endParaRPr lang="en-GB" sz="1400" cap="none" spc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051" marR="44810" marT="58501" marB="58501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46903691"/>
                  </a:ext>
                </a:extLst>
              </a:tr>
              <a:tr h="77065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i="0" u="none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Where / How used:</a:t>
                      </a:r>
                      <a:endParaRPr lang="en-GB" sz="1400" i="0" u="none" cap="none" spc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051" marR="44810" marT="58501" marB="58501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Applied in business, quality management, and process improvement; often during team brainstorming sessions.</a:t>
                      </a:r>
                    </a:p>
                    <a:p>
                      <a:pPr>
                        <a:buNone/>
                      </a:pPr>
                      <a:endParaRPr lang="en-GB" sz="1400" cap="none" spc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051" marR="44810" marT="58501" marB="58501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65605241"/>
                  </a:ext>
                </a:extLst>
              </a:tr>
              <a:tr h="96195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i="0" u="none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Benefits:</a:t>
                      </a:r>
                      <a:endParaRPr lang="en-GB" sz="1400" i="0" u="none" cap="none" spc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051" marR="44810" marT="58501" marB="58501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4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Provides a structured, visual overview of complex issues. </a:t>
                      </a:r>
                      <a:br>
                        <a:rPr lang="en-GB" sz="14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en-GB" sz="14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 Encourages team collaboration and critical thinking. </a:t>
                      </a:r>
                      <a:br>
                        <a:rPr lang="en-GB" sz="14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en-GB" sz="14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 Identifies multiple contributing factors to a problem.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endParaRPr lang="en-GB" sz="1400" cap="none" spc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051" marR="44810" marT="58501" marB="58501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6952522"/>
                  </a:ext>
                </a:extLst>
              </a:tr>
              <a:tr h="96195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i="0" u="none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Criticisms:</a:t>
                      </a:r>
                      <a:endParaRPr lang="en-GB" sz="1400" i="0" u="none" cap="none" spc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051" marR="44810" marT="58501" marB="58501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 Does not quantify the significance of each cause. </a:t>
                      </a:r>
                      <a:br>
                        <a:rPr lang="en-GB" sz="14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en-GB" sz="14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 Can become complex or subjective. </a:t>
                      </a:r>
                      <a:br>
                        <a:rPr lang="en-GB" sz="14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en-GB" sz="14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 Needs further analysis (e.g., Pareto chart) to prioritise issues (MindTools, 2024; Goetsch &amp; Davis, 2014).</a:t>
                      </a:r>
                    </a:p>
                  </a:txBody>
                  <a:tcPr marL="76051" marR="44810" marT="58501" marB="58501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516312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What is a Fishbone Diagram? A Guide to Problem-Solving – HKMLC Smart Board">
            <a:extLst>
              <a:ext uri="{FF2B5EF4-FFF2-40B4-BE49-F238E27FC236}">
                <a16:creationId xmlns:a16="http://schemas.microsoft.com/office/drawing/2014/main" id="{1798DD34-A1DE-B2C0-3EA4-13491D3F844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6" r="1899"/>
          <a:stretch>
            <a:fillRect/>
          </a:stretch>
        </p:blipFill>
        <p:spPr bwMode="auto">
          <a:xfrm>
            <a:off x="-16635" y="466662"/>
            <a:ext cx="12191999" cy="62732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505395B-EB6B-5ED1-186D-E017DA15A205}"/>
              </a:ext>
            </a:extLst>
          </p:cNvPr>
          <p:cNvSpPr txBox="1"/>
          <p:nvPr/>
        </p:nvSpPr>
        <p:spPr>
          <a:xfrm>
            <a:off x="2229902" y="0"/>
            <a:ext cx="575031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Cause-and Effect diagram</a:t>
            </a:r>
            <a:endParaRPr lang="en-GB" sz="32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3D2429-95B3-2F4F-0CF4-E0795667D69D}"/>
              </a:ext>
            </a:extLst>
          </p:cNvPr>
          <p:cNvSpPr txBox="1"/>
          <p:nvPr/>
        </p:nvSpPr>
        <p:spPr>
          <a:xfrm>
            <a:off x="436418" y="1735283"/>
            <a:ext cx="26496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Reyling on word &amp; mouth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00996EC-2105-0360-0A60-C0829CFFAF59}"/>
              </a:ext>
            </a:extLst>
          </p:cNvPr>
          <p:cNvSpPr txBox="1"/>
          <p:nvPr/>
        </p:nvSpPr>
        <p:spPr>
          <a:xfrm>
            <a:off x="1558637" y="2275609"/>
            <a:ext cx="189114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Online competition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C6837E7-5B69-F6CE-D573-347136550677}"/>
              </a:ext>
            </a:extLst>
          </p:cNvPr>
          <p:cNvSpPr txBox="1"/>
          <p:nvPr/>
        </p:nvSpPr>
        <p:spPr>
          <a:xfrm>
            <a:off x="5766955" y="1799602"/>
            <a:ext cx="111182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F331978-AEB6-B06B-2027-9B1CF14567B0}"/>
              </a:ext>
            </a:extLst>
          </p:cNvPr>
          <p:cNvSpPr txBox="1"/>
          <p:nvPr/>
        </p:nvSpPr>
        <p:spPr>
          <a:xfrm>
            <a:off x="3262745" y="1735283"/>
            <a:ext cx="168332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No orders online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E4E8A77-5CD6-7705-20AE-D751930E8AE3}"/>
              </a:ext>
            </a:extLst>
          </p:cNvPr>
          <p:cNvSpPr txBox="1"/>
          <p:nvPr/>
        </p:nvSpPr>
        <p:spPr>
          <a:xfrm>
            <a:off x="4104408" y="2339021"/>
            <a:ext cx="147550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Digital Trends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AE767A1-922C-D3A9-7D04-5B2570B589CD}"/>
              </a:ext>
            </a:extLst>
          </p:cNvPr>
          <p:cNvSpPr txBox="1"/>
          <p:nvPr/>
        </p:nvSpPr>
        <p:spPr>
          <a:xfrm>
            <a:off x="4629149" y="2883140"/>
            <a:ext cx="12988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Lack of skill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9D1F92B-615B-3486-D8DA-7E7118F8DC3C}"/>
              </a:ext>
            </a:extLst>
          </p:cNvPr>
          <p:cNvSpPr txBox="1"/>
          <p:nvPr/>
        </p:nvSpPr>
        <p:spPr>
          <a:xfrm>
            <a:off x="6322868" y="2321121"/>
            <a:ext cx="1153391" cy="3048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Foot Traffic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6455EFE-D2E1-4CA1-6559-6044EC6F96C4}"/>
              </a:ext>
            </a:extLst>
          </p:cNvPr>
          <p:cNvSpPr txBox="1"/>
          <p:nvPr/>
        </p:nvSpPr>
        <p:spPr>
          <a:xfrm>
            <a:off x="6276109" y="2839757"/>
            <a:ext cx="17134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Reduced in store activity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DDB4656-68D9-5081-6865-3BBAF3896D8D}"/>
              </a:ext>
            </a:extLst>
          </p:cNvPr>
          <p:cNvSpPr txBox="1"/>
          <p:nvPr/>
        </p:nvSpPr>
        <p:spPr>
          <a:xfrm>
            <a:off x="1862044" y="4112064"/>
            <a:ext cx="220599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Rising operation costs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A1980B4-CED2-181A-46CF-3F105F311C72}"/>
              </a:ext>
            </a:extLst>
          </p:cNvPr>
          <p:cNvSpPr txBox="1"/>
          <p:nvPr/>
        </p:nvSpPr>
        <p:spPr>
          <a:xfrm>
            <a:off x="727363" y="4661052"/>
            <a:ext cx="28263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Not offering same day delivery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E08A687-AF49-0D6D-07E6-1F8DA8077251}"/>
              </a:ext>
            </a:extLst>
          </p:cNvPr>
          <p:cNvSpPr txBox="1"/>
          <p:nvPr/>
        </p:nvSpPr>
        <p:spPr>
          <a:xfrm>
            <a:off x="1538389" y="5224532"/>
            <a:ext cx="138302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Cost of things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710E211-317E-4DEF-C629-D9B0D20E2713}"/>
              </a:ext>
            </a:extLst>
          </p:cNvPr>
          <p:cNvSpPr txBox="1"/>
          <p:nvPr/>
        </p:nvSpPr>
        <p:spPr>
          <a:xfrm>
            <a:off x="4284173" y="4082708"/>
            <a:ext cx="168332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Website outdated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3029C35-4E9E-6375-1336-4E3E227BB5ED}"/>
              </a:ext>
            </a:extLst>
          </p:cNvPr>
          <p:cNvSpPr txBox="1"/>
          <p:nvPr/>
        </p:nvSpPr>
        <p:spPr>
          <a:xfrm>
            <a:off x="4017646" y="4620794"/>
            <a:ext cx="16490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Trends change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CEA16C9-F3C9-7E83-D767-1AD8A31E73AA}"/>
              </a:ext>
            </a:extLst>
          </p:cNvPr>
          <p:cNvSpPr txBox="1"/>
          <p:nvPr/>
        </p:nvSpPr>
        <p:spPr>
          <a:xfrm>
            <a:off x="3115200" y="5198554"/>
            <a:ext cx="216338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Subscription services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1F2D5EE-4D9F-3FB7-259E-1396AEF7FCCC}"/>
              </a:ext>
            </a:extLst>
          </p:cNvPr>
          <p:cNvSpPr txBox="1"/>
          <p:nvPr/>
        </p:nvSpPr>
        <p:spPr>
          <a:xfrm>
            <a:off x="6031923" y="4661051"/>
            <a:ext cx="14443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Fresh flowers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CE8C166-D64B-D7E9-078F-19801CE4DF52}"/>
              </a:ext>
            </a:extLst>
          </p:cNvPr>
          <p:cNvSpPr txBox="1"/>
          <p:nvPr/>
        </p:nvSpPr>
        <p:spPr>
          <a:xfrm>
            <a:off x="6079364" y="4082709"/>
            <a:ext cx="216130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Bio gradable Wrapping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AA562AE-829B-FA3E-1796-52266AA1EB12}"/>
              </a:ext>
            </a:extLst>
          </p:cNvPr>
          <p:cNvSpPr txBox="1"/>
          <p:nvPr/>
        </p:nvSpPr>
        <p:spPr>
          <a:xfrm>
            <a:off x="5185746" y="5237571"/>
            <a:ext cx="305492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Weather climate change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1E60F0D8-7CE1-D780-9029-FB96B90DC2CB}"/>
              </a:ext>
            </a:extLst>
          </p:cNvPr>
          <p:cNvSpPr txBox="1"/>
          <p:nvPr/>
        </p:nvSpPr>
        <p:spPr>
          <a:xfrm>
            <a:off x="9066749" y="3804287"/>
            <a:ext cx="25087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Financial Problem 30% Reduction </a:t>
            </a:r>
          </a:p>
        </p:txBody>
      </p:sp>
    </p:spTree>
    <p:extLst>
      <p:ext uri="{BB962C8B-B14F-4D97-AF65-F5344CB8AC3E}">
        <p14:creationId xmlns:p14="http://schemas.microsoft.com/office/powerpoint/2010/main" val="17807301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shred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164" y="365125"/>
            <a:ext cx="6186054" cy="930275"/>
          </a:xfrm>
        </p:spPr>
        <p:txBody>
          <a:bodyPr>
            <a:no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summary of your Key Findings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53331"/>
            <a:ext cx="9691254" cy="4351338"/>
          </a:xfrm>
        </p:spPr>
        <p:txBody>
          <a:bodyPr>
            <a:normAutofit/>
          </a:bodyPr>
          <a:lstStyle/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1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Green Haven Florists has seen a 30% drop in-store sales and profitability.</a:t>
            </a:r>
          </a:p>
          <a:p>
            <a:pPr lvl="2"/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2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An insight into the problems Green Haven Florists are facing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3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About the Business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4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PESTEL Framework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925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9329" y="1411432"/>
            <a:ext cx="11277208" cy="435133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16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2"/>
              </a:rPr>
              <a:t>https://www.colorsexplained.com/wp-content/uploads/2021/07/florist-making-colorful-flower-bouquet.jpg</a:t>
            </a:r>
            <a:endParaRPr lang="en-GB" sz="16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16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3"/>
              </a:rPr>
              <a:t>https://www.scenicnorfolk.co.uk/norwich/photos/</a:t>
            </a:r>
            <a:endParaRPr lang="en-GB" sz="16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1600" dirty="0" err="1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4"/>
              </a:rPr>
              <a:t>Dioba</a:t>
            </a:r>
            <a:r>
              <a:rPr lang="en-GB" sz="16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4"/>
              </a:rPr>
              <a:t>, A. et al. (2025) ‘Human excreta recycling in Sweden: a PESTEL-SWOT framework analysis – Review’, Journal of environmental management, 389. Available at: https://doi.org/10.1016/j.jenvman.2025.126242.</a:t>
            </a:r>
            <a:endParaRPr lang="en-GB" sz="16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16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5"/>
              </a:rPr>
              <a:t>Goetsch, D.L. and Davis, S. (2014) Quality Management for Organizational Excellence: Introduction to Total Quality. Pearson.</a:t>
            </a:r>
            <a:endParaRPr lang="en-GB" sz="16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16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6"/>
              </a:rPr>
              <a:t>Ishikawa, K. (1968) Guide to Quality Control. Tokyo: Asian Productivity Organization.</a:t>
            </a:r>
            <a:endParaRPr lang="en-GB" sz="16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16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7"/>
              </a:rPr>
              <a:t>MindTools (2024) Fishbone Diagrams: Identifying Cause and Effect. Available at: </a:t>
            </a:r>
            <a:r>
              <a:rPr lang="en-GB" sz="16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8"/>
              </a:rPr>
              <a:t>www.mindtools.com</a:t>
            </a:r>
            <a:endParaRPr lang="en-GB" sz="16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16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9"/>
              </a:rPr>
              <a:t>Brassard, M. and Ritter, D. (2010) The Memory Jogger 2: Tools for Continuous Improvement and Effective Planning. GOAL/QPC.</a:t>
            </a:r>
            <a:endParaRPr lang="en-GB" sz="16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88C9B83F-64CD-41C1-925F-A08801FFD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E1655065-0BD7-4422-BEC0-4401E9980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DDD90AC-ABEC-4A76-9C9C-AD0A5F8FC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Rectangle 23">
              <a:extLst>
                <a:ext uri="{FF2B5EF4-FFF2-40B4-BE49-F238E27FC236}">
                  <a16:creationId xmlns:a16="http://schemas.microsoft.com/office/drawing/2014/main" id="{21A8AFEF-EC50-4C0B-9C64-814B76C82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Rectangle 25">
              <a:extLst>
                <a:ext uri="{FF2B5EF4-FFF2-40B4-BE49-F238E27FC236}">
                  <a16:creationId xmlns:a16="http://schemas.microsoft.com/office/drawing/2014/main" id="{CAFAA800-E117-4357-84E4-56B63EA03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Isosceles Triangle 12">
              <a:extLst>
                <a:ext uri="{FF2B5EF4-FFF2-40B4-BE49-F238E27FC236}">
                  <a16:creationId xmlns:a16="http://schemas.microsoft.com/office/drawing/2014/main" id="{8DDFC9F4-3B45-402D-8AD7-60B3F08E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27">
              <a:extLst>
                <a:ext uri="{FF2B5EF4-FFF2-40B4-BE49-F238E27FC236}">
                  <a16:creationId xmlns:a16="http://schemas.microsoft.com/office/drawing/2014/main" id="{F26A0854-FBE4-4587-B349-06BE192BD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8">
              <a:extLst>
                <a:ext uri="{FF2B5EF4-FFF2-40B4-BE49-F238E27FC236}">
                  <a16:creationId xmlns:a16="http://schemas.microsoft.com/office/drawing/2014/main" id="{54A9C4C6-FF7D-470E-BFCA-CE4F60A1F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9">
              <a:extLst>
                <a:ext uri="{FF2B5EF4-FFF2-40B4-BE49-F238E27FC236}">
                  <a16:creationId xmlns:a16="http://schemas.microsoft.com/office/drawing/2014/main" id="{B1721EA8-4871-45D4-B78F-AE805A300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E5763971-E3A3-45C6-9BA8-2E032C7A5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32752E94-0E01-4AF5-A43A-F2FAD8737C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4" name="Picture 3" descr="Close up image of hands applauding">
            <a:extLst>
              <a:ext uri="{FF2B5EF4-FFF2-40B4-BE49-F238E27FC236}">
                <a16:creationId xmlns:a16="http://schemas.microsoft.com/office/drawing/2014/main" id="{18219089-C542-119C-216E-9F043A7A89A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943" r="15546" b="-2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4A75C51-BDB9-587A-B1C8-39044C2754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29132" y="1990503"/>
            <a:ext cx="3800912" cy="237216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5400" dirty="0"/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2679433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2446</TotalTime>
  <Words>1210</Words>
  <Application>Microsoft Office PowerPoint</Application>
  <PresentationFormat>Widescreen</PresentationFormat>
  <Paragraphs>131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Trebuchet MS</vt:lpstr>
      <vt:lpstr>Wingdings</vt:lpstr>
      <vt:lpstr>Wingdings 3</vt:lpstr>
      <vt:lpstr>Facet</vt:lpstr>
      <vt:lpstr>PowerPoint Presentation</vt:lpstr>
      <vt:lpstr>Overview</vt:lpstr>
      <vt:lpstr>Green Haven Florists</vt:lpstr>
      <vt:lpstr>An insight into the problems Green Haven Florists are facing</vt:lpstr>
      <vt:lpstr>PowerPoint Presentation</vt:lpstr>
      <vt:lpstr>PESTEL Framework</vt:lpstr>
      <vt:lpstr>PowerPoint Presentation</vt:lpstr>
      <vt:lpstr>Cause-and-Effect model</vt:lpstr>
      <vt:lpstr>PowerPoint Presentation</vt:lpstr>
      <vt:lpstr>summary of your Key Findings </vt:lpstr>
      <vt:lpstr>Reference List:</vt:lpstr>
      <vt:lpstr>Thank you for listening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Alex Ismail</cp:lastModifiedBy>
  <cp:revision>88</cp:revision>
  <dcterms:created xsi:type="dcterms:W3CDTF">2024-01-29T11:42:05Z</dcterms:created>
  <dcterms:modified xsi:type="dcterms:W3CDTF">2025-10-13T00:52:40Z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