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7"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5" d="100"/>
          <a:sy n="85" d="100"/>
        </p:scale>
        <p:origin x="54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2991671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42578772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354875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07F8EB-CCE5-4ED0-8DA0-A378E2884994}"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24477856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F07F8EB-CCE5-4ED0-8DA0-A378E2884994}" type="datetimeFigureOut">
              <a:rPr lang="en-GB" smtClean="0"/>
              <a:t>27/04/2022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14493158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F07F8EB-CCE5-4ED0-8DA0-A378E2884994}" type="datetimeFigureOut">
              <a:rPr lang="en-GB" smtClean="0"/>
              <a:t>27/04/2022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1753069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07F8EB-CCE5-4ED0-8DA0-A378E2884994}" type="datetimeFigureOut">
              <a:rPr lang="en-GB" smtClean="0"/>
              <a:t>27/04/2022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330684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07F8EB-CCE5-4ED0-8DA0-A378E2884994}"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2871278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07F8EB-CCE5-4ED0-8DA0-A378E2884994}"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2845751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07F8EB-CCE5-4ED0-8DA0-A378E2884994}" type="datetimeFigureOut">
              <a:rPr lang="en-GB" smtClean="0"/>
              <a:t>27/04/2022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3659025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18522384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1749652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3075778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160786469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2668620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136587725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F07F8EB-CCE5-4ED0-8DA0-A378E2884994}" type="datetimeFigureOut">
              <a:rPr lang="en-GB" smtClean="0"/>
              <a:t>27/04/2022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E953E9D-5AD7-4929-830E-1F58C716A829}" type="slidenum">
              <a:rPr lang="en-GB" smtClean="0"/>
              <a:t>‹#›</a:t>
            </a:fld>
            <a:endParaRPr lang="en-GB"/>
          </a:p>
        </p:txBody>
      </p:sp>
    </p:spTree>
    <p:extLst>
      <p:ext uri="{BB962C8B-B14F-4D97-AF65-F5344CB8AC3E}">
        <p14:creationId xmlns:p14="http://schemas.microsoft.com/office/powerpoint/2010/main" val="34617546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F07F8EB-CCE5-4ED0-8DA0-A378E2884994}" type="datetimeFigureOut">
              <a:rPr lang="en-GB" smtClean="0"/>
              <a:t>27/04/2022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1E953E9D-5AD7-4929-830E-1F58C716A829}" type="slidenum">
              <a:rPr lang="en-GB" smtClean="0"/>
              <a:t>‹#›</a:t>
            </a:fld>
            <a:endParaRPr lang="en-GB"/>
          </a:p>
        </p:txBody>
      </p:sp>
    </p:spTree>
    <p:extLst>
      <p:ext uri="{BB962C8B-B14F-4D97-AF65-F5344CB8AC3E}">
        <p14:creationId xmlns:p14="http://schemas.microsoft.com/office/powerpoint/2010/main" val="716985087"/>
      </p:ext>
    </p:extLst>
  </p:cSld>
  <p:clrMap bg1="lt1" tx1="dk1" bg2="lt2" tx2="dk2" accent1="accent1" accent2="accent2" accent3="accent3" accent4="accent4" accent5="accent5" accent6="accent6" hlink="hlink" folHlink="folHlink"/>
  <p:sldLayoutIdLst>
    <p:sldLayoutId id="2147484548" r:id="rId1"/>
    <p:sldLayoutId id="2147484549" r:id="rId2"/>
    <p:sldLayoutId id="2147484550" r:id="rId3"/>
    <p:sldLayoutId id="2147484551" r:id="rId4"/>
    <p:sldLayoutId id="2147484552" r:id="rId5"/>
    <p:sldLayoutId id="2147484553" r:id="rId6"/>
    <p:sldLayoutId id="2147484554" r:id="rId7"/>
    <p:sldLayoutId id="2147484555" r:id="rId8"/>
    <p:sldLayoutId id="2147484556" r:id="rId9"/>
    <p:sldLayoutId id="2147484557" r:id="rId10"/>
    <p:sldLayoutId id="2147484558" r:id="rId11"/>
    <p:sldLayoutId id="2147484559" r:id="rId12"/>
    <p:sldLayoutId id="2147484560" r:id="rId13"/>
    <p:sldLayoutId id="2147484561" r:id="rId14"/>
    <p:sldLayoutId id="2147484562" r:id="rId15"/>
    <p:sldLayoutId id="2147484563" r:id="rId16"/>
    <p:sldLayoutId id="214748456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ientia.global/dr-elinor-karlsson-community-science-studying-cancer-in-pets-and-people/"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49D25-5AC5-49EE-B8E9-B37CE3D29641}"/>
              </a:ext>
            </a:extLst>
          </p:cNvPr>
          <p:cNvSpPr>
            <a:spLocks noGrp="1"/>
          </p:cNvSpPr>
          <p:nvPr>
            <p:ph type="ctrTitle"/>
          </p:nvPr>
        </p:nvSpPr>
        <p:spPr>
          <a:xfrm>
            <a:off x="4709457" y="2976282"/>
            <a:ext cx="6815669" cy="3222812"/>
          </a:xfrm>
        </p:spPr>
        <p:txBody>
          <a:bodyPr>
            <a:normAutofit/>
          </a:bodyPr>
          <a:lstStyle/>
          <a:p>
            <a:r>
              <a:rPr lang="en-GB" sz="3600" dirty="0"/>
              <a:t>HOW DO PATIENTS WITH CANCER PAIN VIEW COMMUNITY PHARMACY SERVICES</a:t>
            </a:r>
          </a:p>
        </p:txBody>
      </p:sp>
      <p:pic>
        <p:nvPicPr>
          <p:cNvPr id="5" name="Picture 4">
            <a:extLst>
              <a:ext uri="{FF2B5EF4-FFF2-40B4-BE49-F238E27FC236}">
                <a16:creationId xmlns:a16="http://schemas.microsoft.com/office/drawing/2014/main" id="{51956FA7-FB17-4463-A8A7-5D7DCA8EDC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01153" y="206188"/>
            <a:ext cx="7566212" cy="3451412"/>
          </a:xfrm>
          <a:prstGeom prst="rect">
            <a:avLst/>
          </a:prstGeom>
        </p:spPr>
      </p:pic>
    </p:spTree>
    <p:extLst>
      <p:ext uri="{BB962C8B-B14F-4D97-AF65-F5344CB8AC3E}">
        <p14:creationId xmlns:p14="http://schemas.microsoft.com/office/powerpoint/2010/main" val="2679265507"/>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BCC09-64CD-4BF4-95D7-9425FCA320B8}"/>
              </a:ext>
            </a:extLst>
          </p:cNvPr>
          <p:cNvSpPr>
            <a:spLocks noGrp="1"/>
          </p:cNvSpPr>
          <p:nvPr>
            <p:ph type="title"/>
          </p:nvPr>
        </p:nvSpPr>
        <p:spPr>
          <a:xfrm>
            <a:off x="1331911" y="76200"/>
            <a:ext cx="10018713" cy="1752599"/>
          </a:xfrm>
        </p:spPr>
        <p:txBody>
          <a:bodyPr/>
          <a:lstStyle/>
          <a:p>
            <a:r>
              <a:rPr lang="en-GB" dirty="0"/>
              <a:t>INTRODUCTION</a:t>
            </a:r>
          </a:p>
        </p:txBody>
      </p:sp>
      <p:sp>
        <p:nvSpPr>
          <p:cNvPr id="3" name="Content Placeholder 2">
            <a:extLst>
              <a:ext uri="{FF2B5EF4-FFF2-40B4-BE49-F238E27FC236}">
                <a16:creationId xmlns:a16="http://schemas.microsoft.com/office/drawing/2014/main" id="{E87415E6-2D24-47F7-A3E0-656EF421E005}"/>
              </a:ext>
            </a:extLst>
          </p:cNvPr>
          <p:cNvSpPr>
            <a:spLocks noGrp="1"/>
          </p:cNvSpPr>
          <p:nvPr>
            <p:ph idx="1"/>
          </p:nvPr>
        </p:nvSpPr>
        <p:spPr>
          <a:xfrm>
            <a:off x="1331911" y="1228165"/>
            <a:ext cx="9935646" cy="4563035"/>
          </a:xfrm>
        </p:spPr>
        <p:txBody>
          <a:bodyPr>
            <a:normAutofit fontScale="85000" lnSpcReduction="20000"/>
          </a:bodyPr>
          <a:lstStyle/>
          <a:p>
            <a:pPr marL="0" indent="0">
              <a:lnSpc>
                <a:spcPct val="150000"/>
              </a:lnSpc>
              <a:buNone/>
            </a:pPr>
            <a:endParaRPr lang="en-US" sz="2000" dirty="0"/>
          </a:p>
          <a:p>
            <a:pPr marL="0" indent="0">
              <a:lnSpc>
                <a:spcPct val="150000"/>
              </a:lnSpc>
              <a:buNone/>
            </a:pPr>
            <a:r>
              <a:rPr lang="en-US" sz="2000" dirty="0"/>
              <a:t>This presentation will critique and analyze the background, the study design, and the data collection method. It will also look into the literature review to know if the article provides a review of the literature and the type of sample used.</a:t>
            </a:r>
          </a:p>
          <a:p>
            <a:pPr marL="0" indent="0">
              <a:lnSpc>
                <a:spcPct val="150000"/>
              </a:lnSpc>
              <a:buNone/>
            </a:pPr>
            <a:r>
              <a:rPr lang="en-US" sz="2000" dirty="0"/>
              <a:t> The topic is: How do patients with cancer pain view community pharmacy services? </a:t>
            </a:r>
          </a:p>
          <a:p>
            <a:pPr marL="0" indent="0">
              <a:lnSpc>
                <a:spcPct val="150000"/>
              </a:lnSpc>
              <a:buNone/>
            </a:pPr>
            <a:r>
              <a:rPr lang="en-US" sz="2000" dirty="0"/>
              <a:t>Date: 22 December 2017</a:t>
            </a:r>
            <a:endParaRPr lang="en-GB" sz="2000" dirty="0"/>
          </a:p>
          <a:p>
            <a:pPr marL="0" indent="0">
              <a:buNone/>
            </a:pPr>
            <a:r>
              <a:rPr lang="en-GB" sz="2000" dirty="0"/>
              <a:t>The authors of the articles are   Zoe Edwards BPharm(Hons), MRPharmS, Clinical Pharmacy Diploma, Alison Blenkinsopp BPharm(Hons), FFRPharmS, Ph.D., Lucy Ziegler BSc, MSc, Ph.D., Michael I. Bennett MB, ChB, MD, FRCP, FFPMRCA</a:t>
            </a:r>
          </a:p>
          <a:p>
            <a:pPr marL="0" indent="0">
              <a:buNone/>
            </a:pPr>
            <a:r>
              <a:rPr lang="en-GB" sz="2000" dirty="0"/>
              <a:t>All authors declare no conflict of interest and this does not have any impact on the value of this article.</a:t>
            </a:r>
            <a:endParaRPr lang="en-GB" sz="2000" dirty="0">
              <a:solidFill>
                <a:srgbClr val="FF0000"/>
              </a:solidFill>
            </a:endParaRPr>
          </a:p>
          <a:p>
            <a:pPr marL="0" indent="0">
              <a:buNone/>
            </a:pPr>
            <a:r>
              <a:rPr lang="en-GB" sz="2000" dirty="0">
                <a:solidFill>
                  <a:srgbClr val="FF0000"/>
                </a:solidFill>
              </a:rPr>
              <a:t>                                                                                       </a:t>
            </a:r>
          </a:p>
          <a:p>
            <a:pPr marL="0" indent="0">
              <a:buNone/>
            </a:pPr>
            <a:r>
              <a:rPr lang="en-GB" sz="2000" dirty="0">
                <a:solidFill>
                  <a:schemeClr val="tx2"/>
                </a:solidFill>
              </a:rPr>
              <a:t>                                                                                                                                                             ( LoBiondo-Wood 2014)</a:t>
            </a:r>
          </a:p>
          <a:p>
            <a:pPr marL="0" indent="0">
              <a:buNone/>
            </a:pPr>
            <a:endParaRPr lang="en-GB" sz="2000" dirty="0"/>
          </a:p>
          <a:p>
            <a:endParaRPr lang="en-GB" sz="1400" dirty="0"/>
          </a:p>
        </p:txBody>
      </p:sp>
    </p:spTree>
    <p:extLst>
      <p:ext uri="{BB962C8B-B14F-4D97-AF65-F5344CB8AC3E}">
        <p14:creationId xmlns:p14="http://schemas.microsoft.com/office/powerpoint/2010/main" val="36921248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B1AFC-3A72-4535-AC97-5BFD4778E930}"/>
              </a:ext>
            </a:extLst>
          </p:cNvPr>
          <p:cNvSpPr>
            <a:spLocks noGrp="1"/>
          </p:cNvSpPr>
          <p:nvPr>
            <p:ph type="title"/>
          </p:nvPr>
        </p:nvSpPr>
        <p:spPr>
          <a:xfrm>
            <a:off x="913795" y="116542"/>
            <a:ext cx="10353761" cy="950258"/>
          </a:xfrm>
        </p:spPr>
        <p:txBody>
          <a:bodyPr/>
          <a:lstStyle/>
          <a:p>
            <a:r>
              <a:rPr lang="en-GB" dirty="0"/>
              <a:t>BACKGROUND</a:t>
            </a:r>
          </a:p>
        </p:txBody>
      </p:sp>
      <p:sp>
        <p:nvSpPr>
          <p:cNvPr id="3" name="Content Placeholder 2">
            <a:extLst>
              <a:ext uri="{FF2B5EF4-FFF2-40B4-BE49-F238E27FC236}">
                <a16:creationId xmlns:a16="http://schemas.microsoft.com/office/drawing/2014/main" id="{357D4850-7D61-4942-97CF-947AC37CAD88}"/>
              </a:ext>
            </a:extLst>
          </p:cNvPr>
          <p:cNvSpPr>
            <a:spLocks noGrp="1"/>
          </p:cNvSpPr>
          <p:nvPr>
            <p:ph idx="1"/>
          </p:nvPr>
        </p:nvSpPr>
        <p:spPr>
          <a:xfrm>
            <a:off x="1595718" y="1640541"/>
            <a:ext cx="10112187" cy="4930588"/>
          </a:xfrm>
        </p:spPr>
        <p:txBody>
          <a:bodyPr>
            <a:normAutofit fontScale="85000" lnSpcReduction="20000"/>
          </a:bodyPr>
          <a:lstStyle/>
          <a:p>
            <a:pPr marL="0" indent="0">
              <a:buNone/>
            </a:pPr>
            <a:r>
              <a:rPr lang="en-GB" dirty="0"/>
              <a:t>Background is an area that considers if the research is worthy of investigation.</a:t>
            </a:r>
          </a:p>
          <a:p>
            <a:pPr marL="0" indent="0">
              <a:buNone/>
            </a:pPr>
            <a:r>
              <a:rPr lang="en-US" dirty="0"/>
              <a:t>It is important to know the aim and purpose of a journal article in other to give an accurate review. The aim of this article was discovered from the beginning of the article.</a:t>
            </a:r>
          </a:p>
          <a:p>
            <a:pPr marL="0" indent="0">
              <a:buNone/>
            </a:pPr>
            <a:endParaRPr lang="en-GB" dirty="0"/>
          </a:p>
          <a:p>
            <a:pPr marL="0" indent="0">
              <a:buNone/>
            </a:pPr>
            <a:r>
              <a:rPr lang="en-GB" dirty="0"/>
              <a:t>T</a:t>
            </a:r>
            <a:r>
              <a:rPr lang="en-US" dirty="0"/>
              <a:t>he aim of this study is</a:t>
            </a:r>
          </a:p>
          <a:p>
            <a:pPr marL="0" indent="0">
              <a:buNone/>
            </a:pPr>
            <a:r>
              <a:rPr lang="en-US" dirty="0"/>
              <a:t>1 To explore the views and experiences of patients with advanced cancer about community pharmacy and its services and the associated challenges they may face.  </a:t>
            </a:r>
          </a:p>
          <a:p>
            <a:pPr marL="0" indent="0">
              <a:buNone/>
            </a:pPr>
            <a:endParaRPr lang="en-US" dirty="0"/>
          </a:p>
          <a:p>
            <a:pPr marL="0" indent="0">
              <a:buNone/>
            </a:pPr>
            <a:r>
              <a:rPr lang="en-US" dirty="0"/>
              <a:t>2 To investigate the acceptability of community pharmacy medicines consultation services and find out what patients with cancer.</a:t>
            </a:r>
          </a:p>
          <a:p>
            <a:pPr marL="0" indent="0">
              <a:buNone/>
            </a:pPr>
            <a:endParaRPr lang="en-US" dirty="0"/>
          </a:p>
          <a:p>
            <a:pPr marL="0" indent="0">
              <a:buNone/>
            </a:pPr>
            <a:r>
              <a:rPr lang="en-US" dirty="0"/>
              <a:t>                                                                                             </a:t>
            </a:r>
          </a:p>
          <a:p>
            <a:pPr marL="0" indent="0">
              <a:buNone/>
            </a:pPr>
            <a:r>
              <a:rPr lang="en-US" dirty="0"/>
              <a:t>                                                                                                                       (Brockopp 2003)</a:t>
            </a:r>
          </a:p>
          <a:p>
            <a:endParaRPr lang="en-GB" dirty="0"/>
          </a:p>
        </p:txBody>
      </p:sp>
    </p:spTree>
    <p:extLst>
      <p:ext uri="{BB962C8B-B14F-4D97-AF65-F5344CB8AC3E}">
        <p14:creationId xmlns:p14="http://schemas.microsoft.com/office/powerpoint/2010/main" val="12948395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497E9-4929-4540-AACA-0E20DC0A9C83}"/>
              </a:ext>
            </a:extLst>
          </p:cNvPr>
          <p:cNvSpPr>
            <a:spLocks noGrp="1"/>
          </p:cNvSpPr>
          <p:nvPr>
            <p:ph type="title"/>
          </p:nvPr>
        </p:nvSpPr>
        <p:spPr/>
        <p:txBody>
          <a:bodyPr>
            <a:normAutofit/>
          </a:bodyPr>
          <a:lstStyle/>
          <a:p>
            <a:r>
              <a:rPr lang="en-GB" dirty="0"/>
              <a:t>STUDY DESIGN AND DATA COLLECTION METHOD</a:t>
            </a:r>
          </a:p>
        </p:txBody>
      </p:sp>
      <p:sp>
        <p:nvSpPr>
          <p:cNvPr id="3" name="Content Placeholder 2">
            <a:extLst>
              <a:ext uri="{FF2B5EF4-FFF2-40B4-BE49-F238E27FC236}">
                <a16:creationId xmlns:a16="http://schemas.microsoft.com/office/drawing/2014/main" id="{483BBFE6-5424-4988-AB8E-A0351806D40C}"/>
              </a:ext>
            </a:extLst>
          </p:cNvPr>
          <p:cNvSpPr>
            <a:spLocks noGrp="1"/>
          </p:cNvSpPr>
          <p:nvPr>
            <p:ph idx="1"/>
          </p:nvPr>
        </p:nvSpPr>
        <p:spPr/>
        <p:txBody>
          <a:bodyPr>
            <a:normAutofit lnSpcReduction="10000"/>
          </a:bodyPr>
          <a:lstStyle/>
          <a:p>
            <a:r>
              <a:rPr lang="en-GB" dirty="0">
                <a:solidFill>
                  <a:schemeClr val="tx2"/>
                </a:solidFill>
              </a:rPr>
              <a:t>A qualitative method was used in this research because of its complexity</a:t>
            </a:r>
          </a:p>
          <a:p>
            <a:r>
              <a:rPr lang="en-GB" dirty="0">
                <a:solidFill>
                  <a:schemeClr val="tx2"/>
                </a:solidFill>
              </a:rPr>
              <a:t>The interview was a semi-structured in design to ensure focus on the research aim while allowing in-depth discussion on points of interest</a:t>
            </a:r>
          </a:p>
          <a:p>
            <a:r>
              <a:rPr lang="en-GB" dirty="0">
                <a:solidFill>
                  <a:schemeClr val="tx2"/>
                </a:solidFill>
              </a:rPr>
              <a:t>The </a:t>
            </a:r>
            <a:r>
              <a:rPr lang="en-US" dirty="0">
                <a:solidFill>
                  <a:schemeClr val="tx2"/>
                </a:solidFill>
              </a:rPr>
              <a:t>i</a:t>
            </a:r>
            <a:r>
              <a:rPr lang="en-US" dirty="0"/>
              <a:t>nterviews were audio-recorded and transcribed verbatim before being analysed using thematic Framework analysis by the research pharmacist       </a:t>
            </a:r>
          </a:p>
          <a:p>
            <a:endParaRPr lang="en-US" dirty="0"/>
          </a:p>
          <a:p>
            <a:pPr marL="0" indent="0">
              <a:buNone/>
            </a:pPr>
            <a:r>
              <a:rPr lang="en-US" dirty="0"/>
              <a:t>                                                                                             (Ritchie &amp; Lewis, 2003). </a:t>
            </a:r>
            <a:endParaRPr lang="en-GB" dirty="0">
              <a:solidFill>
                <a:srgbClr val="FF0000"/>
              </a:solidFill>
            </a:endParaRPr>
          </a:p>
        </p:txBody>
      </p:sp>
    </p:spTree>
    <p:extLst>
      <p:ext uri="{BB962C8B-B14F-4D97-AF65-F5344CB8AC3E}">
        <p14:creationId xmlns:p14="http://schemas.microsoft.com/office/powerpoint/2010/main" val="21756648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FE68A-D072-414A-B719-83193CA91E16}"/>
              </a:ext>
            </a:extLst>
          </p:cNvPr>
          <p:cNvSpPr>
            <a:spLocks noGrp="1"/>
          </p:cNvSpPr>
          <p:nvPr>
            <p:ph type="title"/>
          </p:nvPr>
        </p:nvSpPr>
        <p:spPr>
          <a:xfrm>
            <a:off x="1484311" y="0"/>
            <a:ext cx="10018713" cy="2438399"/>
          </a:xfrm>
        </p:spPr>
        <p:txBody>
          <a:bodyPr/>
          <a:lstStyle/>
          <a:p>
            <a:r>
              <a:rPr lang="en-GB" dirty="0"/>
              <a:t>LITERATURE REVIEW</a:t>
            </a:r>
          </a:p>
        </p:txBody>
      </p:sp>
      <p:sp>
        <p:nvSpPr>
          <p:cNvPr id="3" name="Content Placeholder 2">
            <a:extLst>
              <a:ext uri="{FF2B5EF4-FFF2-40B4-BE49-F238E27FC236}">
                <a16:creationId xmlns:a16="http://schemas.microsoft.com/office/drawing/2014/main" id="{DC1AB94B-63A9-41FA-985A-18B6008A9613}"/>
              </a:ext>
            </a:extLst>
          </p:cNvPr>
          <p:cNvSpPr>
            <a:spLocks noGrp="1"/>
          </p:cNvSpPr>
          <p:nvPr>
            <p:ph idx="1"/>
          </p:nvPr>
        </p:nvSpPr>
        <p:spPr>
          <a:xfrm>
            <a:off x="1484310" y="1757082"/>
            <a:ext cx="10018713" cy="4320989"/>
          </a:xfrm>
        </p:spPr>
        <p:txBody>
          <a:bodyPr>
            <a:normAutofit fontScale="85000" lnSpcReduction="20000"/>
          </a:bodyPr>
          <a:lstStyle/>
          <a:p>
            <a:r>
              <a:rPr lang="en-US" dirty="0"/>
              <a:t> Pain in advanced cancer is often complex, rapidly changing, and poorly controlled. </a:t>
            </a:r>
          </a:p>
          <a:p>
            <a:r>
              <a:rPr lang="en-US" dirty="0"/>
              <a:t> Patients with cancer pain rarely access community pharmacy medicines consultation services. </a:t>
            </a:r>
          </a:p>
          <a:p>
            <a:r>
              <a:rPr lang="en-US" dirty="0"/>
              <a:t> Patients without access to specialist palliative care services appear to need more support with their pain medicines. </a:t>
            </a:r>
          </a:p>
          <a:p>
            <a:r>
              <a:rPr lang="en-US" dirty="0"/>
              <a:t> Patients are open to the idea of medicine consultations with their community pharmacist in person or by telephone. </a:t>
            </a:r>
          </a:p>
          <a:p>
            <a:r>
              <a:rPr lang="en-US" dirty="0"/>
              <a:t> There is concern that the addition of community pharmacists into the palliative care pathway could cause conflict between or duplication of services.</a:t>
            </a:r>
          </a:p>
          <a:p>
            <a:pPr marL="0" indent="0">
              <a:buNone/>
            </a:pPr>
            <a:r>
              <a:rPr lang="en-US" dirty="0"/>
              <a:t>                                                                                                                                            ( </a:t>
            </a:r>
            <a:r>
              <a:rPr lang="en-GB" dirty="0"/>
              <a:t>Morrell et al,2014)</a:t>
            </a:r>
            <a:endParaRPr lang="en-US" dirty="0"/>
          </a:p>
          <a:p>
            <a:endParaRPr lang="en-US" dirty="0"/>
          </a:p>
          <a:p>
            <a:pPr marL="0" indent="0">
              <a:buNone/>
            </a:pPr>
            <a:r>
              <a:rPr lang="en-US" dirty="0"/>
              <a:t>                                                                                                                      </a:t>
            </a:r>
            <a:r>
              <a:rPr lang="en-GB" dirty="0"/>
              <a:t>                                                                                   </a:t>
            </a:r>
          </a:p>
        </p:txBody>
      </p:sp>
    </p:spTree>
    <p:extLst>
      <p:ext uri="{BB962C8B-B14F-4D97-AF65-F5344CB8AC3E}">
        <p14:creationId xmlns:p14="http://schemas.microsoft.com/office/powerpoint/2010/main" val="13448569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AC557-76A9-4764-856D-A83AA0CC7660}"/>
              </a:ext>
            </a:extLst>
          </p:cNvPr>
          <p:cNvSpPr>
            <a:spLocks noGrp="1"/>
          </p:cNvSpPr>
          <p:nvPr>
            <p:ph type="title"/>
          </p:nvPr>
        </p:nvSpPr>
        <p:spPr/>
        <p:txBody>
          <a:bodyPr/>
          <a:lstStyle/>
          <a:p>
            <a:r>
              <a:rPr lang="en-GB" dirty="0"/>
              <a:t>SAMPLE</a:t>
            </a:r>
          </a:p>
        </p:txBody>
      </p:sp>
      <p:sp>
        <p:nvSpPr>
          <p:cNvPr id="3" name="Content Placeholder 2">
            <a:extLst>
              <a:ext uri="{FF2B5EF4-FFF2-40B4-BE49-F238E27FC236}">
                <a16:creationId xmlns:a16="http://schemas.microsoft.com/office/drawing/2014/main" id="{9C880260-CBA8-4382-8ABF-77086672B5B9}"/>
              </a:ext>
            </a:extLst>
          </p:cNvPr>
          <p:cNvSpPr>
            <a:spLocks noGrp="1"/>
          </p:cNvSpPr>
          <p:nvPr>
            <p:ph idx="1"/>
          </p:nvPr>
        </p:nvSpPr>
        <p:spPr/>
        <p:txBody>
          <a:bodyPr>
            <a:normAutofit fontScale="77500" lnSpcReduction="20000"/>
          </a:bodyPr>
          <a:lstStyle/>
          <a:p>
            <a:r>
              <a:rPr lang="en-GB" dirty="0"/>
              <a:t>Purposive sampling was used. This is a form of non-probability sampling in which researchers rely on their own judgment</a:t>
            </a:r>
          </a:p>
          <a:p>
            <a:r>
              <a:rPr lang="en-GB" dirty="0"/>
              <a:t>The patients were selected from the GP practice</a:t>
            </a:r>
          </a:p>
          <a:p>
            <a:endParaRPr lang="en-GB" dirty="0"/>
          </a:p>
          <a:p>
            <a:r>
              <a:rPr lang="en-GB" dirty="0"/>
              <a:t>The sampling method used was appropriate for the study.</a:t>
            </a:r>
          </a:p>
          <a:p>
            <a:r>
              <a:rPr lang="en-GB" dirty="0"/>
              <a:t>The participants were Cancer patients and the size was moderate</a:t>
            </a:r>
          </a:p>
          <a:p>
            <a:endParaRPr lang="en-GB" dirty="0"/>
          </a:p>
          <a:p>
            <a:pPr marL="0" indent="0">
              <a:buNone/>
            </a:pPr>
            <a:r>
              <a:rPr lang="en-GB" dirty="0"/>
              <a:t>                                                                                                                     ( Morrell et al,2014)</a:t>
            </a:r>
          </a:p>
          <a:p>
            <a:pPr marL="0" indent="0">
              <a:buNone/>
            </a:pPr>
            <a:r>
              <a:rPr lang="en-GB" dirty="0"/>
              <a:t>                                                                                                    </a:t>
            </a:r>
          </a:p>
        </p:txBody>
      </p:sp>
    </p:spTree>
    <p:extLst>
      <p:ext uri="{BB962C8B-B14F-4D97-AF65-F5344CB8AC3E}">
        <p14:creationId xmlns:p14="http://schemas.microsoft.com/office/powerpoint/2010/main" val="16357629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5ED47-88E1-4561-9660-8022133F16E0}"/>
              </a:ext>
            </a:extLst>
          </p:cNvPr>
          <p:cNvSpPr>
            <a:spLocks noGrp="1"/>
          </p:cNvSpPr>
          <p:nvPr>
            <p:ph type="title"/>
          </p:nvPr>
        </p:nvSpPr>
        <p:spPr/>
        <p:txBody>
          <a:bodyPr>
            <a:normAutofit/>
          </a:bodyPr>
          <a:lstStyle/>
          <a:p>
            <a:r>
              <a:rPr lang="en-GB" dirty="0"/>
              <a:t>ETHICAL CONSIDERATION AND DATA ANALYSIS AND RESULTS</a:t>
            </a:r>
          </a:p>
        </p:txBody>
      </p:sp>
      <p:sp>
        <p:nvSpPr>
          <p:cNvPr id="3" name="Content Placeholder 2">
            <a:extLst>
              <a:ext uri="{FF2B5EF4-FFF2-40B4-BE49-F238E27FC236}">
                <a16:creationId xmlns:a16="http://schemas.microsoft.com/office/drawing/2014/main" id="{0AF7E6DF-921A-422C-8706-9A8FD6657A67}"/>
              </a:ext>
            </a:extLst>
          </p:cNvPr>
          <p:cNvSpPr>
            <a:spLocks noGrp="1"/>
          </p:cNvSpPr>
          <p:nvPr>
            <p:ph idx="1"/>
          </p:nvPr>
        </p:nvSpPr>
        <p:spPr/>
        <p:txBody>
          <a:bodyPr>
            <a:normAutofit fontScale="92500" lnSpcReduction="20000"/>
          </a:bodyPr>
          <a:lstStyle/>
          <a:p>
            <a:r>
              <a:rPr lang="en-GB" dirty="0"/>
              <a:t>Full ethical approval was given by the ethical approval committee.</a:t>
            </a:r>
          </a:p>
          <a:p>
            <a:pPr marL="0" indent="0">
              <a:buNone/>
            </a:pPr>
            <a:r>
              <a:rPr lang="en-GB" dirty="0"/>
              <a:t>Audio recorded was used for data collection to gather individual information and experiences.</a:t>
            </a:r>
          </a:p>
          <a:p>
            <a:pPr marL="0" indent="0">
              <a:buNone/>
            </a:pPr>
            <a:endParaRPr lang="en-GB" dirty="0"/>
          </a:p>
          <a:p>
            <a:r>
              <a:rPr lang="en-GB" dirty="0"/>
              <a:t>Participants were given choices of where and how they wanted the interview to be carried out.</a:t>
            </a:r>
          </a:p>
          <a:p>
            <a:pPr marL="0" indent="0">
              <a:buNone/>
            </a:pPr>
            <a:endParaRPr lang="en-GB" dirty="0"/>
          </a:p>
          <a:p>
            <a:pPr marL="0" indent="0">
              <a:buNone/>
            </a:pPr>
            <a:r>
              <a:rPr lang="en-GB" dirty="0"/>
              <a:t>                                                                                                                       (Morrell et al,2014)</a:t>
            </a:r>
          </a:p>
        </p:txBody>
      </p:sp>
    </p:spTree>
    <p:extLst>
      <p:ext uri="{BB962C8B-B14F-4D97-AF65-F5344CB8AC3E}">
        <p14:creationId xmlns:p14="http://schemas.microsoft.com/office/powerpoint/2010/main" val="3366181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D6132-48CE-469E-B10D-7C424E370E80}"/>
              </a:ext>
            </a:extLst>
          </p:cNvPr>
          <p:cNvSpPr>
            <a:spLocks noGrp="1"/>
          </p:cNvSpPr>
          <p:nvPr>
            <p:ph type="title"/>
          </p:nvPr>
        </p:nvSpPr>
        <p:spPr/>
        <p:txBody>
          <a:bodyPr/>
          <a:lstStyle/>
          <a:p>
            <a:r>
              <a:rPr lang="en-GB" dirty="0"/>
              <a:t>DISCUSSION AND CONCLUSION</a:t>
            </a:r>
          </a:p>
        </p:txBody>
      </p:sp>
      <p:sp>
        <p:nvSpPr>
          <p:cNvPr id="3" name="Content Placeholder 2">
            <a:extLst>
              <a:ext uri="{FF2B5EF4-FFF2-40B4-BE49-F238E27FC236}">
                <a16:creationId xmlns:a16="http://schemas.microsoft.com/office/drawing/2014/main" id="{BF2AF37C-176E-4D30-A861-97712ACAAE4B}"/>
              </a:ext>
            </a:extLst>
          </p:cNvPr>
          <p:cNvSpPr>
            <a:spLocks noGrp="1"/>
          </p:cNvSpPr>
          <p:nvPr>
            <p:ph idx="1"/>
          </p:nvPr>
        </p:nvSpPr>
        <p:spPr/>
        <p:txBody>
          <a:bodyPr>
            <a:normAutofit fontScale="85000" lnSpcReduction="20000"/>
          </a:bodyPr>
          <a:lstStyle/>
          <a:p>
            <a:r>
              <a:rPr lang="en-GB" dirty="0"/>
              <a:t>Other forms of data collection could have also been used to strengthen the findings</a:t>
            </a:r>
          </a:p>
          <a:p>
            <a:r>
              <a:rPr lang="en-GB" dirty="0"/>
              <a:t>This study explored patients’ perspectives about community pharmacy services in the context of pain </a:t>
            </a:r>
          </a:p>
          <a:p>
            <a:r>
              <a:rPr lang="en-US" dirty="0"/>
              <a:t>There are implications for practice, policy, and research because the most effective use of a community pharmacy medicines consultation appears to be for patients who are not receiving specialist palliative care and the pharmacists need to be appropriately trained in both theories.</a:t>
            </a:r>
          </a:p>
          <a:p>
            <a:r>
              <a:rPr lang="en-US" dirty="0"/>
              <a:t> consultation skills to provide such a service. The development of referral pathways to identify these patients is a necessary next step and a pathway from community pharmacy to palliative care could be usefully explored</a:t>
            </a:r>
            <a:endParaRPr lang="en-GB" dirty="0"/>
          </a:p>
        </p:txBody>
      </p:sp>
    </p:spTree>
    <p:extLst>
      <p:ext uri="{BB962C8B-B14F-4D97-AF65-F5344CB8AC3E}">
        <p14:creationId xmlns:p14="http://schemas.microsoft.com/office/powerpoint/2010/main" val="29347233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DB14A-44FC-4AF2-9D03-5195CDC8B1C0}"/>
              </a:ext>
            </a:extLst>
          </p:cNvPr>
          <p:cNvSpPr>
            <a:spLocks noGrp="1"/>
          </p:cNvSpPr>
          <p:nvPr>
            <p:ph type="title"/>
          </p:nvPr>
        </p:nvSpPr>
        <p:spPr/>
        <p:txBody>
          <a:bodyPr>
            <a:normAutofit/>
          </a:bodyPr>
          <a:lstStyle/>
          <a:p>
            <a:r>
              <a:rPr lang="en-GB" dirty="0"/>
              <a:t>CLOSING STATEMENT AND QUESTIONS</a:t>
            </a:r>
          </a:p>
        </p:txBody>
      </p:sp>
      <p:sp>
        <p:nvSpPr>
          <p:cNvPr id="3" name="Content Placeholder 2">
            <a:extLst>
              <a:ext uri="{FF2B5EF4-FFF2-40B4-BE49-F238E27FC236}">
                <a16:creationId xmlns:a16="http://schemas.microsoft.com/office/drawing/2014/main" id="{BAB2371B-E2CD-423F-97AF-DBD6BF694817}"/>
              </a:ext>
            </a:extLst>
          </p:cNvPr>
          <p:cNvSpPr>
            <a:spLocks noGrp="1"/>
          </p:cNvSpPr>
          <p:nvPr>
            <p:ph idx="1"/>
          </p:nvPr>
        </p:nvSpPr>
        <p:spPr>
          <a:xfrm>
            <a:off x="1484310" y="2026024"/>
            <a:ext cx="10018713" cy="5271247"/>
          </a:xfrm>
        </p:spPr>
        <p:txBody>
          <a:bodyPr>
            <a:noAutofit/>
          </a:bodyPr>
          <a:lstStyle/>
          <a:p>
            <a:r>
              <a:rPr lang="en-US" sz="1800" dirty="0"/>
              <a:t>There are implications for practice, policy and research. The most effective use of a community pharmacy medicines consultation appears to be for patients who are not receiving specialist palliative care and</a:t>
            </a:r>
          </a:p>
          <a:p>
            <a:r>
              <a:rPr lang="en-US" sz="1800" dirty="0"/>
              <a:t>The pharmacists need to be appropriately trained in both theory and consultation skills to provide such a service. The development of referral pathways to identify these patients is a necessary next step and a pathway from community pharmacy to palliative care could be usefully explored</a:t>
            </a:r>
          </a:p>
          <a:p>
            <a:r>
              <a:rPr lang="en-US" sz="1800" dirty="0"/>
              <a:t>There were challenges with recruitment due to potential participants being too unwell to participate and therefore views of patients with very advanced diseases are not included.</a:t>
            </a:r>
          </a:p>
          <a:p>
            <a:r>
              <a:rPr lang="en-US" sz="1800" dirty="0"/>
              <a:t> The study was conducted across a single UK city with a diverse socioeconomic population, which means the findings may not be transferable to other parts of the UK. </a:t>
            </a:r>
          </a:p>
          <a:p>
            <a:endParaRPr lang="en-US" sz="1800" dirty="0"/>
          </a:p>
          <a:p>
            <a:pPr marL="0" indent="0">
              <a:buNone/>
            </a:pPr>
            <a:r>
              <a:rPr lang="en-US" sz="1800" dirty="0"/>
              <a:t>                                                                                                                                            (Morrell et al,2014)</a:t>
            </a:r>
          </a:p>
          <a:p>
            <a:endParaRPr lang="en-US" sz="1800" dirty="0"/>
          </a:p>
          <a:p>
            <a:endParaRPr lang="en-GB" sz="1800" dirty="0"/>
          </a:p>
        </p:txBody>
      </p:sp>
    </p:spTree>
    <p:extLst>
      <p:ext uri="{BB962C8B-B14F-4D97-AF65-F5344CB8AC3E}">
        <p14:creationId xmlns:p14="http://schemas.microsoft.com/office/powerpoint/2010/main" val="1290314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62B1-A6EE-48E4-B51C-C409E9C24A3B}"/>
              </a:ext>
            </a:extLst>
          </p:cNvPr>
          <p:cNvSpPr>
            <a:spLocks noGrp="1"/>
          </p:cNvSpPr>
          <p:nvPr>
            <p:ph type="title"/>
          </p:nvPr>
        </p:nvSpPr>
        <p:spPr>
          <a:xfrm>
            <a:off x="1484311" y="-134470"/>
            <a:ext cx="10018713" cy="2572870"/>
          </a:xfrm>
        </p:spPr>
        <p:txBody>
          <a:bodyPr/>
          <a:lstStyle/>
          <a:p>
            <a:r>
              <a:rPr lang="en-GB" dirty="0"/>
              <a:t>REFERENCE</a:t>
            </a:r>
          </a:p>
        </p:txBody>
      </p:sp>
      <p:sp>
        <p:nvSpPr>
          <p:cNvPr id="3" name="Content Placeholder 2">
            <a:extLst>
              <a:ext uri="{FF2B5EF4-FFF2-40B4-BE49-F238E27FC236}">
                <a16:creationId xmlns:a16="http://schemas.microsoft.com/office/drawing/2014/main" id="{6D777EF6-56C9-4192-9BBB-EEC875F134B1}"/>
              </a:ext>
            </a:extLst>
          </p:cNvPr>
          <p:cNvSpPr>
            <a:spLocks noGrp="1"/>
          </p:cNvSpPr>
          <p:nvPr>
            <p:ph idx="1"/>
          </p:nvPr>
        </p:nvSpPr>
        <p:spPr>
          <a:xfrm>
            <a:off x="1484310" y="1371600"/>
            <a:ext cx="10018713" cy="4419601"/>
          </a:xfrm>
        </p:spPr>
        <p:txBody>
          <a:bodyPr>
            <a:normAutofit/>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Geri LoBiondo-Wood, Judith Haber. </a:t>
            </a:r>
            <a:r>
              <a:rPr lang="en-GB" sz="1800" dirty="0">
                <a:effectLst/>
                <a:latin typeface="Calibri" panose="020F0502020204030204" pitchFamily="34" charset="0"/>
                <a:ea typeface="Calibri" panose="020F0502020204030204" pitchFamily="34" charset="0"/>
                <a:cs typeface="Times New Roman" panose="02020603050405020304" pitchFamily="18" charset="0"/>
              </a:rPr>
              <a:t>8th ed. Missouri: Elsevier Health Sciences.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Dorothy Young Brockopp, M. T. H.-T., 2003.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Fundamentals of Nursing research. </a:t>
            </a:r>
            <a:r>
              <a:rPr lang="en-GB" sz="1800" dirty="0">
                <a:effectLst/>
                <a:latin typeface="Calibri" panose="020F0502020204030204" pitchFamily="34" charset="0"/>
                <a:ea typeface="Calibri" panose="020F0502020204030204" pitchFamily="34" charset="0"/>
                <a:cs typeface="Times New Roman" panose="02020603050405020304" pitchFamily="18" charset="0"/>
              </a:rPr>
              <a:t>3rd Edition ed. London: Jones and Bartlett.</a:t>
            </a:r>
          </a:p>
          <a:p>
            <a:pPr marL="0" indent="0">
              <a:lnSpc>
                <a:spcPct val="107000"/>
              </a:lnSpc>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Jane Lewis, J. R., 2003. Qualitative Research Practice. In: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A guide for social science students and researchers. </a:t>
            </a:r>
            <a:r>
              <a:rPr lang="en-US" sz="1800" dirty="0">
                <a:effectLst/>
                <a:latin typeface="Calibri" panose="020F0502020204030204" pitchFamily="34" charset="0"/>
                <a:ea typeface="Calibri" panose="020F0502020204030204" pitchFamily="34" charset="0"/>
                <a:cs typeface="Times New Roman" panose="02020603050405020304" pitchFamily="18" charset="0"/>
              </a:rPr>
              <a:t>London: SAGE Publication.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800" dirty="0">
                <a:effectLst/>
                <a:latin typeface="Calibri" panose="020F0502020204030204" pitchFamily="34" charset="0"/>
                <a:ea typeface="Calibri" panose="020F0502020204030204" pitchFamily="34" charset="0"/>
                <a:cs typeface="Times New Roman" panose="02020603050405020304" pitchFamily="18" charset="0"/>
              </a:rPr>
              <a:t>Nicola Morrell, V. R., 2014. Are we preparing student nurses for final practice placement.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British Journal of Nursing, </a:t>
            </a:r>
            <a:r>
              <a:rPr lang="en-US" sz="1800" dirty="0">
                <a:effectLst/>
                <a:latin typeface="Calibri" panose="020F0502020204030204" pitchFamily="34" charset="0"/>
                <a:ea typeface="Calibri" panose="020F0502020204030204" pitchFamily="34" charset="0"/>
                <a:cs typeface="Times New Roman" panose="02020603050405020304" pitchFamily="18" charset="0"/>
              </a:rPr>
              <a:t>23(10), p. 6.</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22979239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19917</TotalTime>
  <Words>917</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Corbel</vt:lpstr>
      <vt:lpstr>Parallax</vt:lpstr>
      <vt:lpstr>HOW DO PATIENTS WITH CANCER PAIN VIEW COMMUNITY PHARMACY SERVICES</vt:lpstr>
      <vt:lpstr>INTRODUCTION</vt:lpstr>
      <vt:lpstr>BACKGROUND</vt:lpstr>
      <vt:lpstr>STUDY DESIGN AND DATA COLLECTION METHOD</vt:lpstr>
      <vt:lpstr>LITERATURE REVIEW</vt:lpstr>
      <vt:lpstr>SAMPLE</vt:lpstr>
      <vt:lpstr>ETHICAL CONSIDERATION AND DATA ANALYSIS AND RESULTS</vt:lpstr>
      <vt:lpstr>DISCUSSION AND CONCLUSION</vt:lpstr>
      <vt:lpstr>CLOSING STATEMENT AND QUESTIONS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Omolayo Olagundoye</dc:creator>
  <cp:lastModifiedBy>Omolayo Olagundoye</cp:lastModifiedBy>
  <cp:revision>28</cp:revision>
  <dcterms:created xsi:type="dcterms:W3CDTF">2022-04-11T14:43:53Z</dcterms:created>
  <dcterms:modified xsi:type="dcterms:W3CDTF">2022-05-04T09:16:58Z</dcterms:modified>
</cp:coreProperties>
</file>