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 id="2147483685" r:id="rId6"/>
  </p:sldMasterIdLst>
  <p:notesMasterIdLst>
    <p:notesMasterId r:id="rId43"/>
  </p:notesMasterIdLst>
  <p:handoutMasterIdLst>
    <p:handoutMasterId r:id="rId44"/>
  </p:handoutMasterIdLst>
  <p:sldIdLst>
    <p:sldId id="351" r:id="rId7"/>
    <p:sldId id="381" r:id="rId8"/>
    <p:sldId id="352" r:id="rId9"/>
    <p:sldId id="417" r:id="rId10"/>
    <p:sldId id="429" r:id="rId11"/>
    <p:sldId id="440" r:id="rId12"/>
    <p:sldId id="418" r:id="rId13"/>
    <p:sldId id="431" r:id="rId14"/>
    <p:sldId id="433" r:id="rId15"/>
    <p:sldId id="439" r:id="rId16"/>
    <p:sldId id="420" r:id="rId17"/>
    <p:sldId id="438" r:id="rId18"/>
    <p:sldId id="435" r:id="rId19"/>
    <p:sldId id="421" r:id="rId20"/>
    <p:sldId id="443" r:id="rId21"/>
    <p:sldId id="353" r:id="rId22"/>
    <p:sldId id="354" r:id="rId23"/>
    <p:sldId id="444" r:id="rId24"/>
    <p:sldId id="410" r:id="rId25"/>
    <p:sldId id="447" r:id="rId26"/>
    <p:sldId id="355" r:id="rId27"/>
    <p:sldId id="356" r:id="rId28"/>
    <p:sldId id="357" r:id="rId29"/>
    <p:sldId id="358" r:id="rId30"/>
    <p:sldId id="425" r:id="rId31"/>
    <p:sldId id="427" r:id="rId32"/>
    <p:sldId id="426" r:id="rId33"/>
    <p:sldId id="413" r:id="rId34"/>
    <p:sldId id="416" r:id="rId35"/>
    <p:sldId id="419" r:id="rId36"/>
    <p:sldId id="422" r:id="rId37"/>
    <p:sldId id="423" r:id="rId38"/>
    <p:sldId id="359" r:id="rId39"/>
    <p:sldId id="445" r:id="rId40"/>
    <p:sldId id="424" r:id="rId41"/>
    <p:sldId id="442"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22" autoAdjust="0"/>
    <p:restoredTop sz="84841" autoAdjust="0"/>
  </p:normalViewPr>
  <p:slideViewPr>
    <p:cSldViewPr>
      <p:cViewPr varScale="1">
        <p:scale>
          <a:sx n="107" d="100"/>
          <a:sy n="107" d="100"/>
        </p:scale>
        <p:origin x="1656" y="14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viewProps" Target="viewProps.xml"/><Relationship Id="rId20" Type="http://schemas.openxmlformats.org/officeDocument/2006/relationships/slide" Target="slides/slide14.xml"/><Relationship Id="rId41"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19/12/2023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DBB0EF-55F5-4296-B480-82C569973B21}" type="datetimeFigureOut">
              <a:rPr lang="en-GB" smtClean="0"/>
              <a:t>19/12/2023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E51224-72BE-4D38-B196-381731D9D811}" type="slidenum">
              <a:rPr lang="en-GB" smtClean="0"/>
              <a:t>‹#›</a:t>
            </a:fld>
            <a:endParaRPr lang="en-GB"/>
          </a:p>
        </p:txBody>
      </p:sp>
    </p:spTree>
    <p:extLst>
      <p:ext uri="{BB962C8B-B14F-4D97-AF65-F5344CB8AC3E}">
        <p14:creationId xmlns:p14="http://schemas.microsoft.com/office/powerpoint/2010/main" val="2703208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it comes to defining what you stand for, </a:t>
            </a:r>
            <a:r>
              <a:rPr lang="en-GB" dirty="0" err="1"/>
              <a:t>Hauwiller</a:t>
            </a:r>
            <a:r>
              <a:rPr lang="en-GB" dirty="0"/>
              <a:t> (2019) suggests that a personal brand consists of 7 pillars. SO, in the next set of slides, we are going to define US!</a:t>
            </a:r>
          </a:p>
          <a:p>
            <a:endParaRPr lang="en-GB" dirty="0"/>
          </a:p>
          <a:p>
            <a:r>
              <a:rPr lang="en-GB" dirty="0"/>
              <a:t>Now we can use the same 7 pillars to define our own personal professional brand, the who and what we stand for in a professional setting</a:t>
            </a:r>
          </a:p>
        </p:txBody>
      </p:sp>
      <p:sp>
        <p:nvSpPr>
          <p:cNvPr id="4" name="Slide Number Placeholder 3"/>
          <p:cNvSpPr>
            <a:spLocks noGrp="1"/>
          </p:cNvSpPr>
          <p:nvPr>
            <p:ph type="sldNum" sz="quarter" idx="5"/>
          </p:nvPr>
        </p:nvSpPr>
        <p:spPr/>
        <p:txBody>
          <a:bodyPr/>
          <a:lstStyle/>
          <a:p>
            <a:fld id="{82E51224-72BE-4D38-B196-381731D9D811}" type="slidenum">
              <a:rPr lang="en-GB" smtClean="0"/>
              <a:t>4</a:t>
            </a:fld>
            <a:endParaRPr lang="en-GB"/>
          </a:p>
        </p:txBody>
      </p:sp>
    </p:spTree>
    <p:extLst>
      <p:ext uri="{BB962C8B-B14F-4D97-AF65-F5344CB8AC3E}">
        <p14:creationId xmlns:p14="http://schemas.microsoft.com/office/powerpoint/2010/main" val="36238364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it comes to defining what you stand for, </a:t>
            </a:r>
            <a:r>
              <a:rPr lang="en-GB" dirty="0" err="1"/>
              <a:t>Hauwiller</a:t>
            </a:r>
            <a:r>
              <a:rPr lang="en-GB" dirty="0"/>
              <a:t> (2019) suggests that a personal brand consists of 7 pillars. SO, in the next set of slides, we are going to define US!</a:t>
            </a:r>
          </a:p>
          <a:p>
            <a:endParaRPr lang="en-GB" dirty="0"/>
          </a:p>
          <a:p>
            <a:r>
              <a:rPr lang="en-GB" dirty="0"/>
              <a:t>Now we can use the same 7 pillars to define our own personal professional brand, the who and what we stand for in a professional setting</a:t>
            </a:r>
          </a:p>
        </p:txBody>
      </p:sp>
      <p:sp>
        <p:nvSpPr>
          <p:cNvPr id="4" name="Slide Number Placeholder 3"/>
          <p:cNvSpPr>
            <a:spLocks noGrp="1"/>
          </p:cNvSpPr>
          <p:nvPr>
            <p:ph type="sldNum" sz="quarter" idx="5"/>
          </p:nvPr>
        </p:nvSpPr>
        <p:spPr/>
        <p:txBody>
          <a:bodyPr/>
          <a:lstStyle/>
          <a:p>
            <a:fld id="{82E51224-72BE-4D38-B196-381731D9D811}" type="slidenum">
              <a:rPr lang="en-GB" smtClean="0"/>
              <a:t>5</a:t>
            </a:fld>
            <a:endParaRPr lang="en-GB"/>
          </a:p>
        </p:txBody>
      </p:sp>
    </p:spTree>
    <p:extLst>
      <p:ext uri="{BB962C8B-B14F-4D97-AF65-F5344CB8AC3E}">
        <p14:creationId xmlns:p14="http://schemas.microsoft.com/office/powerpoint/2010/main" val="21474797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6</a:t>
            </a:fld>
            <a:endParaRPr lang="en-GB"/>
          </a:p>
        </p:txBody>
      </p:sp>
    </p:spTree>
    <p:extLst>
      <p:ext uri="{BB962C8B-B14F-4D97-AF65-F5344CB8AC3E}">
        <p14:creationId xmlns:p14="http://schemas.microsoft.com/office/powerpoint/2010/main" val="19032720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7</a:t>
            </a:fld>
            <a:endParaRPr lang="en-GB"/>
          </a:p>
        </p:txBody>
      </p:sp>
    </p:spTree>
    <p:extLst>
      <p:ext uri="{BB962C8B-B14F-4D97-AF65-F5344CB8AC3E}">
        <p14:creationId xmlns:p14="http://schemas.microsoft.com/office/powerpoint/2010/main" val="16485877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8</a:t>
            </a:fld>
            <a:endParaRPr lang="en-GB"/>
          </a:p>
        </p:txBody>
      </p:sp>
    </p:spTree>
    <p:extLst>
      <p:ext uri="{BB962C8B-B14F-4D97-AF65-F5344CB8AC3E}">
        <p14:creationId xmlns:p14="http://schemas.microsoft.com/office/powerpoint/2010/main" val="2607512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9</a:t>
            </a:fld>
            <a:endParaRPr lang="en-GB"/>
          </a:p>
        </p:txBody>
      </p:sp>
    </p:spTree>
    <p:extLst>
      <p:ext uri="{BB962C8B-B14F-4D97-AF65-F5344CB8AC3E}">
        <p14:creationId xmlns:p14="http://schemas.microsoft.com/office/powerpoint/2010/main" val="13554303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we </a:t>
            </a:r>
            <a:r>
              <a:rPr lang="en-GB" b="1" dirty="0"/>
              <a:t>can use a different approach</a:t>
            </a:r>
            <a:r>
              <a:rPr lang="en-GB" dirty="0"/>
              <a:t>, the REAL approach.</a:t>
            </a:r>
          </a:p>
          <a:p>
            <a:endParaRPr lang="en-GB" dirty="0"/>
          </a:p>
          <a:p>
            <a:r>
              <a:rPr lang="en-US" dirty="0"/>
              <a:t>SMART goals work best for short-term productivity objectives and REAL goals for developmental purposes.</a:t>
            </a:r>
          </a:p>
          <a:p>
            <a:r>
              <a:rPr lang="en-US" dirty="0"/>
              <a:t>There’s a place for both; it’s just a matter of finding the right circumstances.</a:t>
            </a:r>
          </a:p>
          <a:p>
            <a:endParaRPr lang="en-US" dirty="0"/>
          </a:p>
          <a:p>
            <a:r>
              <a:rPr lang="en-US" dirty="0"/>
              <a:t>The focus is on relevant, experimental, aspirational and learning-based activities that can provide us with immediate next steps to take that will lead to great awareness.</a:t>
            </a:r>
          </a:p>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10</a:t>
            </a:fld>
            <a:endParaRPr lang="en-GB"/>
          </a:p>
        </p:txBody>
      </p:sp>
    </p:spTree>
    <p:extLst>
      <p:ext uri="{BB962C8B-B14F-4D97-AF65-F5344CB8AC3E}">
        <p14:creationId xmlns:p14="http://schemas.microsoft.com/office/powerpoint/2010/main" val="31275104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So we can use a different approach, the REAL approach.</a:t>
            </a:r>
          </a:p>
          <a:p>
            <a:endParaRPr lang="en-GB" dirty="0"/>
          </a:p>
          <a:p>
            <a:r>
              <a:rPr lang="en-US" dirty="0"/>
              <a:t>SMART goals work best for short-term productivity objectives and REAL goals for developmental purposes.</a:t>
            </a:r>
          </a:p>
          <a:p>
            <a:r>
              <a:rPr lang="en-US" dirty="0"/>
              <a:t>There’s a place for both; it’s just a matter of finding the right circumstances.</a:t>
            </a:r>
          </a:p>
          <a:p>
            <a:endParaRPr lang="en-US" dirty="0"/>
          </a:p>
          <a:p>
            <a:r>
              <a:rPr lang="en-US" dirty="0"/>
              <a:t>The focus is on relevant, experimental, aspirational and learning-based activities that can provide us with immediate next steps to take that will lead to great awareness.</a:t>
            </a:r>
          </a:p>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11</a:t>
            </a:fld>
            <a:endParaRPr lang="en-GB"/>
          </a:p>
        </p:txBody>
      </p:sp>
    </p:spTree>
    <p:extLst>
      <p:ext uri="{BB962C8B-B14F-4D97-AF65-F5344CB8AC3E}">
        <p14:creationId xmlns:p14="http://schemas.microsoft.com/office/powerpoint/2010/main" val="6144927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12</a:t>
            </a:fld>
            <a:endParaRPr lang="en-GB"/>
          </a:p>
        </p:txBody>
      </p:sp>
    </p:spTree>
    <p:extLst>
      <p:ext uri="{BB962C8B-B14F-4D97-AF65-F5344CB8AC3E}">
        <p14:creationId xmlns:p14="http://schemas.microsoft.com/office/powerpoint/2010/main" val="35324815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13</a:t>
            </a:fld>
            <a:endParaRPr lang="en-GB"/>
          </a:p>
        </p:txBody>
      </p:sp>
    </p:spTree>
    <p:extLst>
      <p:ext uri="{BB962C8B-B14F-4D97-AF65-F5344CB8AC3E}">
        <p14:creationId xmlns:p14="http://schemas.microsoft.com/office/powerpoint/2010/main" val="5371743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help us achieve our career goals, and progress within the workplace, we are influenced by both our brand, and reputation.</a:t>
            </a:r>
          </a:p>
          <a:p>
            <a:endParaRPr lang="en-GB" dirty="0"/>
          </a:p>
          <a:p>
            <a:r>
              <a:rPr lang="en-GB" dirty="0"/>
              <a:t>For the remainder of this session, we are going to look at both of these aspects, starting with </a:t>
            </a:r>
            <a:r>
              <a:rPr lang="en-GB" b="1" dirty="0"/>
              <a:t>BRAND.</a:t>
            </a:r>
          </a:p>
        </p:txBody>
      </p:sp>
      <p:sp>
        <p:nvSpPr>
          <p:cNvPr id="4" name="Slide Number Placeholder 3"/>
          <p:cNvSpPr>
            <a:spLocks noGrp="1"/>
          </p:cNvSpPr>
          <p:nvPr>
            <p:ph type="sldNum" sz="quarter" idx="5"/>
          </p:nvPr>
        </p:nvSpPr>
        <p:spPr/>
        <p:txBody>
          <a:bodyPr/>
          <a:lstStyle/>
          <a:p>
            <a:fld id="{82E51224-72BE-4D38-B196-381731D9D811}" type="slidenum">
              <a:rPr lang="en-GB" smtClean="0"/>
              <a:t>14</a:t>
            </a:fld>
            <a:endParaRPr lang="en-GB"/>
          </a:p>
        </p:txBody>
      </p:sp>
    </p:spTree>
    <p:extLst>
      <p:ext uri="{BB962C8B-B14F-4D97-AF65-F5344CB8AC3E}">
        <p14:creationId xmlns:p14="http://schemas.microsoft.com/office/powerpoint/2010/main" val="13146369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it comes to defining what you stand for, </a:t>
            </a:r>
            <a:r>
              <a:rPr lang="en-GB" dirty="0" err="1"/>
              <a:t>Hauwiller</a:t>
            </a:r>
            <a:r>
              <a:rPr lang="en-GB" dirty="0"/>
              <a:t> (2019) suggests that a personal brand consists of 7 pillars. So, in the next set of slides, we are going to define US!</a:t>
            </a:r>
          </a:p>
          <a:p>
            <a:endParaRPr lang="en-GB" dirty="0"/>
          </a:p>
          <a:p>
            <a:r>
              <a:rPr lang="en-GB" dirty="0"/>
              <a:t>Now we can use the same 7 pillars to define our own personal professional brand, the who and what we stand for in a professional setting</a:t>
            </a:r>
          </a:p>
        </p:txBody>
      </p:sp>
      <p:sp>
        <p:nvSpPr>
          <p:cNvPr id="4" name="Slide Number Placeholder 3"/>
          <p:cNvSpPr>
            <a:spLocks noGrp="1"/>
          </p:cNvSpPr>
          <p:nvPr>
            <p:ph type="sldNum" sz="quarter" idx="5"/>
          </p:nvPr>
        </p:nvSpPr>
        <p:spPr/>
        <p:txBody>
          <a:bodyPr/>
          <a:lstStyle/>
          <a:p>
            <a:fld id="{82E51224-72BE-4D38-B196-381731D9D811}" type="slidenum">
              <a:rPr lang="en-GB" smtClean="0"/>
              <a:t>15</a:t>
            </a:fld>
            <a:endParaRPr lang="en-GB"/>
          </a:p>
        </p:txBody>
      </p:sp>
    </p:spTree>
    <p:extLst>
      <p:ext uri="{BB962C8B-B14F-4D97-AF65-F5344CB8AC3E}">
        <p14:creationId xmlns:p14="http://schemas.microsoft.com/office/powerpoint/2010/main" val="19282969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connect with ‘values’ explored within a previous session. The aim is to establish a series/bullet-pointed list of keywords that represent this other person in their eyes – Brand them</a:t>
            </a:r>
          </a:p>
        </p:txBody>
      </p:sp>
      <p:sp>
        <p:nvSpPr>
          <p:cNvPr id="4" name="Slide Number Placeholder 3"/>
          <p:cNvSpPr>
            <a:spLocks noGrp="1"/>
          </p:cNvSpPr>
          <p:nvPr>
            <p:ph type="sldNum" sz="quarter" idx="5"/>
          </p:nvPr>
        </p:nvSpPr>
        <p:spPr/>
        <p:txBody>
          <a:bodyPr/>
          <a:lstStyle/>
          <a:p>
            <a:fld id="{82E51224-72BE-4D38-B196-381731D9D811}" type="slidenum">
              <a:rPr lang="en-GB" smtClean="0"/>
              <a:t>16</a:t>
            </a:fld>
            <a:endParaRPr lang="en-GB"/>
          </a:p>
        </p:txBody>
      </p:sp>
    </p:spTree>
    <p:extLst>
      <p:ext uri="{BB962C8B-B14F-4D97-AF65-F5344CB8AC3E}">
        <p14:creationId xmlns:p14="http://schemas.microsoft.com/office/powerpoint/2010/main" val="13264207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do the same from a business/product perspective. Discuss how the individual impacts/influences the corporate brand.</a:t>
            </a:r>
          </a:p>
          <a:p>
            <a:endParaRPr lang="en-GB" dirty="0"/>
          </a:p>
          <a:p>
            <a:r>
              <a:rPr lang="en-GB" dirty="0"/>
              <a:t>Example… Elon Musk, Richard Branson, Michel O’Leary, Mark Zukerberg, Steve Jobs … </a:t>
            </a:r>
            <a:r>
              <a:rPr lang="en-GB" b="1" dirty="0"/>
              <a:t>choose one or two </a:t>
            </a:r>
            <a:r>
              <a:rPr lang="en-GB" dirty="0"/>
              <a:t>you are familiar with. </a:t>
            </a:r>
          </a:p>
        </p:txBody>
      </p:sp>
      <p:sp>
        <p:nvSpPr>
          <p:cNvPr id="4" name="Slide Number Placeholder 3"/>
          <p:cNvSpPr>
            <a:spLocks noGrp="1"/>
          </p:cNvSpPr>
          <p:nvPr>
            <p:ph type="sldNum" sz="quarter" idx="5"/>
          </p:nvPr>
        </p:nvSpPr>
        <p:spPr/>
        <p:txBody>
          <a:bodyPr/>
          <a:lstStyle/>
          <a:p>
            <a:fld id="{82E51224-72BE-4D38-B196-381731D9D811}" type="slidenum">
              <a:rPr lang="en-GB" smtClean="0"/>
              <a:t>17</a:t>
            </a:fld>
            <a:endParaRPr lang="en-GB"/>
          </a:p>
        </p:txBody>
      </p:sp>
    </p:spTree>
    <p:extLst>
      <p:ext uri="{BB962C8B-B14F-4D97-AF65-F5344CB8AC3E}">
        <p14:creationId xmlns:p14="http://schemas.microsoft.com/office/powerpoint/2010/main" val="13407973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Elon Musk, Richard Branson, Michel O’Leary, Mark Zukerberg, Steve Jobs … </a:t>
            </a:r>
            <a:r>
              <a:rPr lang="en-GB" sz="1600" b="1" dirty="0"/>
              <a:t>choose one or two </a:t>
            </a:r>
            <a:r>
              <a:rPr lang="en-GB" dirty="0"/>
              <a:t>you are familiar with. </a:t>
            </a:r>
          </a:p>
        </p:txBody>
      </p:sp>
      <p:sp>
        <p:nvSpPr>
          <p:cNvPr id="4" name="Slide Number Placeholder 3"/>
          <p:cNvSpPr>
            <a:spLocks noGrp="1"/>
          </p:cNvSpPr>
          <p:nvPr>
            <p:ph type="sldNum" sz="quarter" idx="5"/>
          </p:nvPr>
        </p:nvSpPr>
        <p:spPr/>
        <p:txBody>
          <a:bodyPr/>
          <a:lstStyle/>
          <a:p>
            <a:fld id="{82E51224-72BE-4D38-B196-381731D9D811}" type="slidenum">
              <a:rPr lang="en-GB" smtClean="0"/>
              <a:t>18</a:t>
            </a:fld>
            <a:endParaRPr lang="en-GB"/>
          </a:p>
        </p:txBody>
      </p:sp>
    </p:spTree>
    <p:extLst>
      <p:ext uri="{BB962C8B-B14F-4D97-AF65-F5344CB8AC3E}">
        <p14:creationId xmlns:p14="http://schemas.microsoft.com/office/powerpoint/2010/main" val="8920832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82828"/>
                </a:solidFill>
                <a:effectLst/>
                <a:latin typeface="Tiempos Text"/>
              </a:rPr>
              <a:t>Brand you is the amalgamation of the associations, beliefs, feelings, attitudes, and expectations that people collectively hold about you.</a:t>
            </a:r>
          </a:p>
          <a:p>
            <a:r>
              <a:rPr lang="en-GB" b="0" i="0" dirty="0">
                <a:solidFill>
                  <a:srgbClr val="282828"/>
                </a:solidFill>
                <a:effectLst/>
                <a:latin typeface="Tiempos Text"/>
              </a:rPr>
              <a:t>Your goal should be to ensure that the narrative created about you is accurate, coherent, compelling, and differentiated.</a:t>
            </a:r>
          </a:p>
          <a:p>
            <a:r>
              <a:rPr lang="en-GB" b="0" i="0" dirty="0">
                <a:solidFill>
                  <a:srgbClr val="282828"/>
                </a:solidFill>
                <a:effectLst/>
                <a:latin typeface="Tiempos Text"/>
              </a:rPr>
              <a:t>It is about </a:t>
            </a:r>
            <a:r>
              <a:rPr lang="en-GB" b="1" i="0" dirty="0">
                <a:solidFill>
                  <a:srgbClr val="282828"/>
                </a:solidFill>
                <a:effectLst/>
                <a:latin typeface="Tiempos Text"/>
              </a:rPr>
              <a:t>where you want to be </a:t>
            </a:r>
            <a:r>
              <a:rPr lang="en-GB" b="0" i="0" dirty="0">
                <a:solidFill>
                  <a:srgbClr val="282828"/>
                </a:solidFill>
                <a:effectLst/>
                <a:latin typeface="Tiempos Text"/>
              </a:rPr>
              <a:t>not where you are/were</a:t>
            </a:r>
            <a:endParaRPr lang="en-GB" dirty="0"/>
          </a:p>
        </p:txBody>
      </p:sp>
      <p:sp>
        <p:nvSpPr>
          <p:cNvPr id="4" name="Slide Number Placeholder 3"/>
          <p:cNvSpPr>
            <a:spLocks noGrp="1"/>
          </p:cNvSpPr>
          <p:nvPr>
            <p:ph type="sldNum" sz="quarter" idx="5"/>
          </p:nvPr>
        </p:nvSpPr>
        <p:spPr/>
        <p:txBody>
          <a:bodyPr/>
          <a:lstStyle/>
          <a:p>
            <a:fld id="{476D9E62-20E8-4C9B-8CCB-3F55DB482AA9}" type="slidenum">
              <a:rPr lang="en-GB" smtClean="0"/>
              <a:t>19</a:t>
            </a:fld>
            <a:endParaRPr lang="en-GB"/>
          </a:p>
        </p:txBody>
      </p:sp>
    </p:spTree>
    <p:extLst>
      <p:ext uri="{BB962C8B-B14F-4D97-AF65-F5344CB8AC3E}">
        <p14:creationId xmlns:p14="http://schemas.microsoft.com/office/powerpoint/2010/main" val="31594908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82828"/>
                </a:solidFill>
                <a:effectLst/>
                <a:latin typeface="Tiempos Text"/>
              </a:rPr>
              <a:t>Brand you is the amalgamation of the associations, beliefs, feelings, attitudes, and expectations that people collectively hold about you.</a:t>
            </a:r>
          </a:p>
          <a:p>
            <a:r>
              <a:rPr lang="en-GB" b="0" i="0" dirty="0">
                <a:solidFill>
                  <a:srgbClr val="282828"/>
                </a:solidFill>
                <a:effectLst/>
                <a:latin typeface="Tiempos Text"/>
              </a:rPr>
              <a:t>Your goal should be to ensure that the narrative created about you is accurate, coherent, compelling, and differentiated.</a:t>
            </a:r>
          </a:p>
          <a:p>
            <a:r>
              <a:rPr lang="en-GB" b="0" i="0" dirty="0">
                <a:solidFill>
                  <a:srgbClr val="282828"/>
                </a:solidFill>
                <a:effectLst/>
                <a:latin typeface="Tiempos Text"/>
              </a:rPr>
              <a:t>It is about </a:t>
            </a:r>
            <a:r>
              <a:rPr lang="en-GB" b="1" i="0" dirty="0">
                <a:solidFill>
                  <a:srgbClr val="282828"/>
                </a:solidFill>
                <a:effectLst/>
                <a:latin typeface="Tiempos Text"/>
              </a:rPr>
              <a:t>where you want to be </a:t>
            </a:r>
            <a:r>
              <a:rPr lang="en-GB" b="0" i="0" dirty="0">
                <a:solidFill>
                  <a:srgbClr val="282828"/>
                </a:solidFill>
                <a:effectLst/>
                <a:latin typeface="Tiempos Text"/>
              </a:rPr>
              <a:t>not where you are/were</a:t>
            </a:r>
            <a:endParaRPr lang="en-GB" dirty="0"/>
          </a:p>
        </p:txBody>
      </p:sp>
      <p:sp>
        <p:nvSpPr>
          <p:cNvPr id="4" name="Slide Number Placeholder 3"/>
          <p:cNvSpPr>
            <a:spLocks noGrp="1"/>
          </p:cNvSpPr>
          <p:nvPr>
            <p:ph type="sldNum" sz="quarter" idx="5"/>
          </p:nvPr>
        </p:nvSpPr>
        <p:spPr/>
        <p:txBody>
          <a:bodyPr/>
          <a:lstStyle/>
          <a:p>
            <a:fld id="{476D9E62-20E8-4C9B-8CCB-3F55DB482AA9}" type="slidenum">
              <a:rPr lang="en-GB" smtClean="0"/>
              <a:t>20</a:t>
            </a:fld>
            <a:endParaRPr lang="en-GB"/>
          </a:p>
        </p:txBody>
      </p:sp>
    </p:spTree>
    <p:extLst>
      <p:ext uri="{BB962C8B-B14F-4D97-AF65-F5344CB8AC3E}">
        <p14:creationId xmlns:p14="http://schemas.microsoft.com/office/powerpoint/2010/main" val="21073804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it comes to defining what you stand for, </a:t>
            </a:r>
            <a:r>
              <a:rPr lang="en-GB" dirty="0" err="1"/>
              <a:t>Hauwiller</a:t>
            </a:r>
            <a:r>
              <a:rPr lang="en-GB" dirty="0"/>
              <a:t> (2019) suggests that a personal brand consists of 7 pillars.</a:t>
            </a:r>
          </a:p>
          <a:p>
            <a:endParaRPr lang="en-GB" dirty="0"/>
          </a:p>
          <a:p>
            <a:r>
              <a:rPr lang="en-GB" dirty="0"/>
              <a:t>So, in the next set of slides, we are going to define US!</a:t>
            </a:r>
          </a:p>
          <a:p>
            <a:endParaRPr lang="en-GB" dirty="0"/>
          </a:p>
          <a:p>
            <a:r>
              <a:rPr lang="en-GB" dirty="0"/>
              <a:t>Now we can use the same 7 pillars to define our own personal professional brand, the who and what we stand for in a professional/ work-place setting</a:t>
            </a:r>
          </a:p>
        </p:txBody>
      </p:sp>
      <p:sp>
        <p:nvSpPr>
          <p:cNvPr id="4" name="Slide Number Placeholder 3"/>
          <p:cNvSpPr>
            <a:spLocks noGrp="1"/>
          </p:cNvSpPr>
          <p:nvPr>
            <p:ph type="sldNum" sz="quarter" idx="5"/>
          </p:nvPr>
        </p:nvSpPr>
        <p:spPr/>
        <p:txBody>
          <a:bodyPr/>
          <a:lstStyle/>
          <a:p>
            <a:fld id="{82E51224-72BE-4D38-B196-381731D9D811}" type="slidenum">
              <a:rPr lang="en-GB" smtClean="0"/>
              <a:t>21</a:t>
            </a:fld>
            <a:endParaRPr lang="en-GB"/>
          </a:p>
        </p:txBody>
      </p:sp>
    </p:spTree>
    <p:extLst>
      <p:ext uri="{BB962C8B-B14F-4D97-AF65-F5344CB8AC3E}">
        <p14:creationId xmlns:p14="http://schemas.microsoft.com/office/powerpoint/2010/main" val="3964826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our WHY</a:t>
            </a:r>
          </a:p>
          <a:p>
            <a:endParaRPr lang="en-GB" dirty="0"/>
          </a:p>
          <a:p>
            <a:r>
              <a:rPr lang="en-GB" dirty="0"/>
              <a:t>Our Raison </a:t>
            </a:r>
            <a:r>
              <a:rPr lang="en-GB" dirty="0" err="1"/>
              <a:t>d'etre</a:t>
            </a:r>
            <a:r>
              <a:rPr lang="en-GB" dirty="0"/>
              <a:t> or, Reason for being.</a:t>
            </a:r>
          </a:p>
          <a:p>
            <a:endParaRPr lang="en-GB" dirty="0"/>
          </a:p>
          <a:p>
            <a:r>
              <a:rPr lang="en-GB" dirty="0"/>
              <a:t>To get a deeper understanding on this, we can ask some simple questions:</a:t>
            </a:r>
          </a:p>
          <a:p>
            <a:endParaRPr lang="en-GB" dirty="0"/>
          </a:p>
          <a:p>
            <a:pPr marL="228600" indent="-228600">
              <a:buAutoNum type="arabicPeriod"/>
            </a:pPr>
            <a:r>
              <a:rPr lang="en-GB" dirty="0"/>
              <a:t>What gives meaning to my life? </a:t>
            </a:r>
          </a:p>
          <a:p>
            <a:pPr marL="0" indent="0">
              <a:buNone/>
            </a:pPr>
            <a:endParaRPr lang="en-GB" dirty="0"/>
          </a:p>
          <a:p>
            <a:r>
              <a:rPr lang="en-GB" dirty="0"/>
              <a:t>2. In what direction am I heading? My desired outcome.</a:t>
            </a:r>
          </a:p>
          <a:p>
            <a:endParaRPr lang="en-GB" dirty="0"/>
          </a:p>
          <a:p>
            <a:r>
              <a:rPr lang="en-GB" dirty="0"/>
              <a:t>This purpose drives us but, it is without structure. </a:t>
            </a:r>
            <a:r>
              <a:rPr lang="en-GB" b="1" dirty="0"/>
              <a:t>We need a couple of other aspects to give it shape:</a:t>
            </a:r>
          </a:p>
          <a:p>
            <a:endParaRPr lang="en-GB" b="1" dirty="0"/>
          </a:p>
          <a:p>
            <a:endParaRPr lang="en-GB" b="1" dirty="0"/>
          </a:p>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22</a:t>
            </a:fld>
            <a:endParaRPr lang="en-GB"/>
          </a:p>
        </p:txBody>
      </p:sp>
    </p:spTree>
    <p:extLst>
      <p:ext uri="{BB962C8B-B14F-4D97-AF65-F5344CB8AC3E}">
        <p14:creationId xmlns:p14="http://schemas.microsoft.com/office/powerpoint/2010/main" val="7391296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Your purpose, is kind of like your vision statement.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Businesses generally have mission &amp; vision statements too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91E42"/>
                </a:solidFill>
                <a:effectLst/>
                <a:latin typeface="Charlie Text"/>
              </a:rPr>
              <a:t>Your mission statement is what you are doing right now, while your vision statement is what you hope to achieve in the future – where you are in this moment versus where you’re going.</a:t>
            </a:r>
            <a:endParaRPr lang="en-GB" dirty="0"/>
          </a:p>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23</a:t>
            </a:fld>
            <a:endParaRPr lang="en-GB"/>
          </a:p>
        </p:txBody>
      </p:sp>
    </p:spTree>
    <p:extLst>
      <p:ext uri="{BB962C8B-B14F-4D97-AF65-F5344CB8AC3E}">
        <p14:creationId xmlns:p14="http://schemas.microsoft.com/office/powerpoint/2010/main" val="20438712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 previous session, we looked at values. Values are the 2</a:t>
            </a:r>
            <a:r>
              <a:rPr lang="en-GB" baseline="30000" dirty="0"/>
              <a:t>nd</a:t>
            </a:r>
            <a:r>
              <a:rPr lang="en-GB" dirty="0"/>
              <a:t> pillar in personal branding</a:t>
            </a:r>
          </a:p>
          <a:p>
            <a:endParaRPr lang="en-GB" dirty="0"/>
          </a:p>
          <a:p>
            <a:r>
              <a:rPr lang="en-GB" dirty="0"/>
              <a:t>According to Indeed (2023), </a:t>
            </a:r>
            <a:r>
              <a:rPr lang="en-GB" b="1" dirty="0"/>
              <a:t>Personal values are </a:t>
            </a:r>
            <a:r>
              <a:rPr lang="en-GB" b="1" u="sng" dirty="0"/>
              <a:t>your own </a:t>
            </a:r>
            <a:r>
              <a:rPr lang="en-GB" b="1" dirty="0"/>
              <a:t>ethics and personality goals</a:t>
            </a:r>
            <a:r>
              <a:rPr lang="en-GB" dirty="0"/>
              <a:t>. They can be anything from how you view family to your understanding of honesty. Values form the basis of your identity and can tell you a lot about who you are and what you stand for. They also have a lot of influence on how you interact with other people, making them an important consideration when you're looking to start relationships.</a:t>
            </a:r>
          </a:p>
          <a:p>
            <a:endParaRPr lang="en-GB" dirty="0"/>
          </a:p>
          <a:p>
            <a:r>
              <a:rPr lang="en-GB" dirty="0"/>
              <a:t>Personal values are vital to your personality, and they can help you identify what you believe in and what makes you happy. </a:t>
            </a:r>
          </a:p>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24</a:t>
            </a:fld>
            <a:endParaRPr lang="en-GB"/>
          </a:p>
        </p:txBody>
      </p:sp>
    </p:spTree>
    <p:extLst>
      <p:ext uri="{BB962C8B-B14F-4D97-AF65-F5344CB8AC3E}">
        <p14:creationId xmlns:p14="http://schemas.microsoft.com/office/powerpoint/2010/main" val="38491112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Workplace values can differ from personal values</a:t>
            </a:r>
          </a:p>
          <a:p>
            <a:r>
              <a:rPr lang="en-GB" b="1" dirty="0"/>
              <a:t>However, </a:t>
            </a:r>
            <a:r>
              <a:rPr lang="en-GB" dirty="0"/>
              <a:t>there is always a strong overlap between the two, and it is the values that influence our ‘FIT’ within an organisation.</a:t>
            </a:r>
          </a:p>
          <a:p>
            <a:endParaRPr lang="en-GB" dirty="0"/>
          </a:p>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25</a:t>
            </a:fld>
            <a:endParaRPr lang="en-GB"/>
          </a:p>
        </p:txBody>
      </p:sp>
    </p:spTree>
    <p:extLst>
      <p:ext uri="{BB962C8B-B14F-4D97-AF65-F5344CB8AC3E}">
        <p14:creationId xmlns:p14="http://schemas.microsoft.com/office/powerpoint/2010/main" val="21927513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Workplace values can differ from personal values however, there is always a strong overlap between the two, and it is the values that influence our ‘FIT’ within an organisation. </a:t>
            </a:r>
          </a:p>
        </p:txBody>
      </p:sp>
      <p:sp>
        <p:nvSpPr>
          <p:cNvPr id="4" name="Slide Number Placeholder 3"/>
          <p:cNvSpPr>
            <a:spLocks noGrp="1"/>
          </p:cNvSpPr>
          <p:nvPr>
            <p:ph type="sldNum" sz="quarter" idx="5"/>
          </p:nvPr>
        </p:nvSpPr>
        <p:spPr/>
        <p:txBody>
          <a:bodyPr/>
          <a:lstStyle/>
          <a:p>
            <a:fld id="{82E51224-72BE-4D38-B196-381731D9D811}" type="slidenum">
              <a:rPr lang="en-GB" smtClean="0"/>
              <a:t>26</a:t>
            </a:fld>
            <a:endParaRPr lang="en-GB"/>
          </a:p>
        </p:txBody>
      </p:sp>
    </p:spTree>
    <p:extLst>
      <p:ext uri="{BB962C8B-B14F-4D97-AF65-F5344CB8AC3E}">
        <p14:creationId xmlns:p14="http://schemas.microsoft.com/office/powerpoint/2010/main" val="2580706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Clarity </a:t>
            </a:r>
            <a:r>
              <a:rPr lang="en-GB" dirty="0"/>
              <a:t>refers to having a clear and consistent message that communicates who you are, what you do, and what sets you apart from others. So this is about ensuring that we stay true to our brand.</a:t>
            </a:r>
          </a:p>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27</a:t>
            </a:fld>
            <a:endParaRPr lang="en-GB"/>
          </a:p>
        </p:txBody>
      </p:sp>
    </p:spTree>
    <p:extLst>
      <p:ext uri="{BB962C8B-B14F-4D97-AF65-F5344CB8AC3E}">
        <p14:creationId xmlns:p14="http://schemas.microsoft.com/office/powerpoint/2010/main" val="10562198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28</a:t>
            </a:fld>
            <a:endParaRPr lang="en-GB"/>
          </a:p>
        </p:txBody>
      </p:sp>
    </p:spTree>
    <p:extLst>
      <p:ext uri="{BB962C8B-B14F-4D97-AF65-F5344CB8AC3E}">
        <p14:creationId xmlns:p14="http://schemas.microsoft.com/office/powerpoint/2010/main" val="317854568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29</a:t>
            </a:fld>
            <a:endParaRPr lang="en-GB"/>
          </a:p>
        </p:txBody>
      </p:sp>
    </p:spTree>
    <p:extLst>
      <p:ext uri="{BB962C8B-B14F-4D97-AF65-F5344CB8AC3E}">
        <p14:creationId xmlns:p14="http://schemas.microsoft.com/office/powerpoint/2010/main" val="33663100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30</a:t>
            </a:fld>
            <a:endParaRPr lang="en-GB"/>
          </a:p>
        </p:txBody>
      </p:sp>
    </p:spTree>
    <p:extLst>
      <p:ext uri="{BB962C8B-B14F-4D97-AF65-F5344CB8AC3E}">
        <p14:creationId xmlns:p14="http://schemas.microsoft.com/office/powerpoint/2010/main" val="40862053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31</a:t>
            </a:fld>
            <a:endParaRPr lang="en-GB"/>
          </a:p>
        </p:txBody>
      </p:sp>
    </p:spTree>
    <p:extLst>
      <p:ext uri="{BB962C8B-B14F-4D97-AF65-F5344CB8AC3E}">
        <p14:creationId xmlns:p14="http://schemas.microsoft.com/office/powerpoint/2010/main" val="7631128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32</a:t>
            </a:fld>
            <a:endParaRPr lang="en-GB"/>
          </a:p>
        </p:txBody>
      </p:sp>
    </p:spTree>
    <p:extLst>
      <p:ext uri="{BB962C8B-B14F-4D97-AF65-F5344CB8AC3E}">
        <p14:creationId xmlns:p14="http://schemas.microsoft.com/office/powerpoint/2010/main" val="129277372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help us achieve our career goals, we need to ensure that we have a strong brand and reputation</a:t>
            </a:r>
          </a:p>
        </p:txBody>
      </p:sp>
      <p:sp>
        <p:nvSpPr>
          <p:cNvPr id="4" name="Slide Number Placeholder 3"/>
          <p:cNvSpPr>
            <a:spLocks noGrp="1"/>
          </p:cNvSpPr>
          <p:nvPr>
            <p:ph type="sldNum" sz="quarter" idx="5"/>
          </p:nvPr>
        </p:nvSpPr>
        <p:spPr/>
        <p:txBody>
          <a:bodyPr/>
          <a:lstStyle/>
          <a:p>
            <a:fld id="{82E51224-72BE-4D38-B196-381731D9D811}" type="slidenum">
              <a:rPr lang="en-GB" smtClean="0"/>
              <a:t>33</a:t>
            </a:fld>
            <a:endParaRPr lang="en-GB"/>
          </a:p>
        </p:txBody>
      </p:sp>
    </p:spTree>
    <p:extLst>
      <p:ext uri="{BB962C8B-B14F-4D97-AF65-F5344CB8AC3E}">
        <p14:creationId xmlns:p14="http://schemas.microsoft.com/office/powerpoint/2010/main" val="13702369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34</a:t>
            </a:fld>
            <a:endParaRPr lang="en-GB"/>
          </a:p>
        </p:txBody>
      </p:sp>
    </p:spTree>
    <p:extLst>
      <p:ext uri="{BB962C8B-B14F-4D97-AF65-F5344CB8AC3E}">
        <p14:creationId xmlns:p14="http://schemas.microsoft.com/office/powerpoint/2010/main" val="349696122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35</a:t>
            </a:fld>
            <a:endParaRPr lang="en-GB"/>
          </a:p>
        </p:txBody>
      </p:sp>
    </p:spTree>
    <p:extLst>
      <p:ext uri="{BB962C8B-B14F-4D97-AF65-F5344CB8AC3E}">
        <p14:creationId xmlns:p14="http://schemas.microsoft.com/office/powerpoint/2010/main" val="22027194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36</a:t>
            </a:fld>
            <a:endParaRPr lang="en-GB"/>
          </a:p>
        </p:txBody>
      </p:sp>
    </p:spTree>
    <p:extLst>
      <p:ext uri="{BB962C8B-B14F-4D97-AF65-F5344CB8AC3E}">
        <p14:creationId xmlns:p14="http://schemas.microsoft.com/office/powerpoint/2010/main" val="26228535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912210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19/12/2023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5389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19/12/2023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97276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19/12/2023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6097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19/12/2023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61182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19/12/2023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90794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19/12/2023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007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19/12/2023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29481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19/12/2023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7769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19/12/2023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58171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19/12/2023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37137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507264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004972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999948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5754054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12/19/2023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020198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12/19/2023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756886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12/19/2023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6374378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10328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907384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438640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051808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5236384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19/12/2023</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818527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19/12/2023</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9492318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19/12/2023</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0952051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19/12/2023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185753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fld id="{9C64F3F4-CE19-49F8-9EF4-FF4EE52031C2}" type="datetimeFigureOut">
              <a:rPr lang="en-GB" smtClean="0"/>
              <a:pPr/>
              <a:t>19/12/2023</a:t>
            </a:fld>
            <a:endParaRPr lang="en-GB" dirty="0"/>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41043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6.xml"/><Relationship Id="rId7" Type="http://schemas.openxmlformats.org/officeDocument/2006/relationships/image" Target="../media/image1.jpeg"/><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theme" Target="../theme/theme3.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497006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12/19/2023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374912507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27188375"/>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 Id="rId9" Type="http://schemas.openxmlformats.org/officeDocument/2006/relationships/image" Target="../media/image14.png"/></Relationships>
</file>

<file path=ppt/slides/_rels/slide18.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4.png"/><Relationship Id="rId3" Type="http://schemas.openxmlformats.org/officeDocument/2006/relationships/image" Target="../media/image15.png"/><Relationship Id="rId7" Type="http://schemas.openxmlformats.org/officeDocument/2006/relationships/image" Target="../media/image10.png"/><Relationship Id="rId12"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9.png"/><Relationship Id="rId11" Type="http://schemas.openxmlformats.org/officeDocument/2006/relationships/image" Target="../media/image17.png"/><Relationship Id="rId5" Type="http://schemas.openxmlformats.org/officeDocument/2006/relationships/image" Target="../media/image8.png"/><Relationship Id="rId10" Type="http://schemas.openxmlformats.org/officeDocument/2006/relationships/image" Target="../media/image13.png"/><Relationship Id="rId4" Type="http://schemas.openxmlformats.org/officeDocument/2006/relationships/image" Target="../media/image16.png"/><Relationship Id="rId9" Type="http://schemas.openxmlformats.org/officeDocument/2006/relationships/image" Target="../media/image12.png"/><Relationship Id="rId14" Type="http://schemas.openxmlformats.org/officeDocument/2006/relationships/image" Target="../media/image19.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0.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1.xml"/><Relationship Id="rId1" Type="http://schemas.openxmlformats.org/officeDocument/2006/relationships/slideLayout" Target="../slideLayouts/slideLayout4.xml"/><Relationship Id="rId5" Type="http://schemas.openxmlformats.org/officeDocument/2006/relationships/image" Target="../media/image24.png"/><Relationship Id="rId4" Type="http://schemas.openxmlformats.org/officeDocument/2006/relationships/image" Target="../media/image23.jpeg"/></Relationships>
</file>

<file path=ppt/slides/_rels/slide35.xml.rels><?xml version="1.0" encoding="UTF-8" standalone="yes"?>
<Relationships xmlns="http://schemas.openxmlformats.org/package/2006/relationships"><Relationship Id="rId8" Type="http://schemas.openxmlformats.org/officeDocument/2006/relationships/hyperlink" Target="https://www.apa.org/pubs/journals/features/apl-apl0000424.pdf" TargetMode="External"/><Relationship Id="rId3" Type="http://schemas.openxmlformats.org/officeDocument/2006/relationships/hyperlink" Target="https://www.mentorcliq.com/blog/what-are-career-goals" TargetMode="External"/><Relationship Id="rId7" Type="http://schemas.openxmlformats.org/officeDocument/2006/relationships/hyperlink" Target="https://www.slideshare.net/FlashPR/building-and-managing-a-good-reputation-2992488" TargetMode="External"/><Relationship Id="rId12" Type="http://schemas.openxmlformats.org/officeDocument/2006/relationships/hyperlink" Target="https://webershandwick.com/news/the-ceo-reputation-premium-a-new-era-of-engagement" TargetMode="Externa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hyperlink" Target="https://www.mentorcliq.com/blog/real-goals-in-action" TargetMode="External"/><Relationship Id="rId11" Type="http://schemas.openxmlformats.org/officeDocument/2006/relationships/hyperlink" Target="https://www.merriam-webster.com/dictionary/reputation" TargetMode="External"/><Relationship Id="rId5" Type="http://schemas.openxmlformats.org/officeDocument/2006/relationships/hyperlink" Target="https://www.fieldengineer.com/article/importance-of-work-values" TargetMode="External"/><Relationship Id="rId10" Type="http://schemas.openxmlformats.org/officeDocument/2006/relationships/hyperlink" Target="https://www.forbes.com/sites/forbescoachescouncil/2019/02/19/the-seven-critical-pillars-of-your-personal-brand/?sh=591c3d5854c8" TargetMode="External"/><Relationship Id="rId4" Type="http://schemas.openxmlformats.org/officeDocument/2006/relationships/hyperlink" Target="https://reputation911.com/brand-vs-reputation-what-is-the-difference/" TargetMode="External"/><Relationship Id="rId9" Type="http://schemas.openxmlformats.org/officeDocument/2006/relationships/hyperlink" Target="https://hbr.org/2022/02/whats-the-point-of-a-personal-brand"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linkedin.com/learning-login/" TargetMode="External"/><Relationship Id="rId2" Type="http://schemas.openxmlformats.org/officeDocument/2006/relationships/notesSlide" Target="../notesSlides/notesSlide33.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hyperlink" Target="https://www.linkedin.com/learning/creating-your-personal-brand/what-is-personal-branding?u=779669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BMSK4016</a:t>
            </a:r>
            <a:br>
              <a:rPr lang="en-GB" altLang="en-US" sz="1800" dirty="0"/>
            </a:br>
            <a:r>
              <a:rPr lang="en-GB" altLang="en-US" sz="1800" dirty="0"/>
              <a:t>Developing </a:t>
            </a:r>
            <a:r>
              <a:rPr lang="en-GB" sz="1800" dirty="0"/>
              <a:t>Professional Practice</a:t>
            </a:r>
            <a:br>
              <a:rPr lang="en-GB" sz="4000" dirty="0"/>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6A251-236C-958C-C254-0BAB7FD05726}"/>
              </a:ext>
            </a:extLst>
          </p:cNvPr>
          <p:cNvSpPr txBox="1">
            <a:spLocks/>
          </p:cNvSpPr>
          <p:nvPr/>
        </p:nvSpPr>
        <p:spPr>
          <a:xfrm>
            <a:off x="683568" y="3645024"/>
            <a:ext cx="3074134" cy="1796117"/>
          </a:xfrm>
          <a:prstGeom prst="rect">
            <a:avLst/>
          </a:prstGeom>
        </p:spPr>
        <p:txBody>
          <a:bodyPr vert="horz" lIns="68580" tIns="34290" rIns="68580" bIns="34290" rtlCol="0" anchor="b">
            <a:noAutofit/>
          </a:bodyPr>
          <a:lstStyle>
            <a:lvl1pPr algn="ctr" defTabSz="685800" rtl="0" eaLnBrk="1" latinLnBrk="0" hangingPunct="1">
              <a:lnSpc>
                <a:spcPct val="90000"/>
              </a:lnSpc>
              <a:spcBef>
                <a:spcPct val="0"/>
              </a:spcBef>
              <a:buNone/>
              <a:defRPr sz="4500" kern="1200">
                <a:solidFill>
                  <a:schemeClr val="tx1"/>
                </a:solidFill>
                <a:latin typeface="+mj-lt"/>
                <a:ea typeface="+mj-ea"/>
                <a:cs typeface="+mj-cs"/>
              </a:defRPr>
            </a:lvl1pPr>
          </a:lstStyle>
          <a:p>
            <a:pPr algn="l">
              <a:defRPr/>
            </a:pPr>
            <a:r>
              <a:rPr lang="en-GB" sz="1350" dirty="0">
                <a:solidFill>
                  <a:schemeClr val="bg1"/>
                </a:solidFill>
                <a:ea typeface="Calibri" panose="020F0502020204030204" pitchFamily="34" charset="0"/>
              </a:rPr>
              <a:t>CertHE Applied Leadership and Management in the Workplace </a:t>
            </a:r>
            <a:br>
              <a:rPr lang="en-GB" sz="1350" b="1" dirty="0">
                <a:solidFill>
                  <a:schemeClr val="bg1"/>
                </a:solidFill>
                <a:ea typeface="Calibri" panose="020F0502020204030204" pitchFamily="34" charset="0"/>
              </a:rPr>
            </a:br>
            <a:br>
              <a:rPr lang="en-GB" altLang="en-US" sz="1350" dirty="0">
                <a:solidFill>
                  <a:schemeClr val="bg1"/>
                </a:solidFill>
              </a:rPr>
            </a:br>
            <a:br>
              <a:rPr lang="en-GB" altLang="en-US" sz="1350" dirty="0">
                <a:solidFill>
                  <a:schemeClr val="bg1"/>
                </a:solidFill>
              </a:rPr>
            </a:br>
            <a:r>
              <a:rPr lang="en-GB" altLang="en-US" sz="1350" dirty="0">
                <a:solidFill>
                  <a:schemeClr val="bg1"/>
                </a:solidFill>
              </a:rPr>
              <a:t>Blended Session 8</a:t>
            </a:r>
            <a:br>
              <a:rPr lang="en-GB" sz="3000" dirty="0">
                <a:solidFill>
                  <a:schemeClr val="bg1"/>
                </a:solidFill>
              </a:rPr>
            </a:br>
            <a:br>
              <a:rPr lang="en-GB" sz="1350" dirty="0">
                <a:solidFill>
                  <a:schemeClr val="bg1"/>
                </a:solidFill>
              </a:rPr>
            </a:br>
            <a:br>
              <a:rPr lang="en-GB" sz="1350" dirty="0">
                <a:solidFill>
                  <a:schemeClr val="bg1"/>
                </a:solidFill>
              </a:rPr>
            </a:br>
            <a:br>
              <a:rPr lang="en-GB" sz="1350" b="1" dirty="0">
                <a:solidFill>
                  <a:schemeClr val="bg1"/>
                </a:solidFill>
              </a:rPr>
            </a:br>
            <a:endParaRPr lang="en-GB" altLang="en-US" sz="1350" dirty="0">
              <a:solidFill>
                <a:schemeClr val="bg1"/>
              </a:solidFill>
            </a:endParaRPr>
          </a:p>
        </p:txBody>
      </p:sp>
    </p:spTree>
    <p:extLst>
      <p:ext uri="{BB962C8B-B14F-4D97-AF65-F5344CB8AC3E}">
        <p14:creationId xmlns:p14="http://schemas.microsoft.com/office/powerpoint/2010/main" val="1089038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76A7E81-7A98-C353-A9DF-571075AC1C2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383213" y="1334029"/>
            <a:ext cx="3180750" cy="1975544"/>
          </a:xfrm>
          <a:prstGeom prst="rect">
            <a:avLst/>
          </a:prstGeom>
          <a:effectLst>
            <a:softEdge rad="203200"/>
          </a:effectLst>
        </p:spPr>
      </p:pic>
      <p:sp>
        <p:nvSpPr>
          <p:cNvPr id="2" name="TextBox 1">
            <a:extLst>
              <a:ext uri="{FF2B5EF4-FFF2-40B4-BE49-F238E27FC236}">
                <a16:creationId xmlns:a16="http://schemas.microsoft.com/office/drawing/2014/main" id="{B56CEDB7-667D-A93D-0D8A-227B350D7973}"/>
              </a:ext>
            </a:extLst>
          </p:cNvPr>
          <p:cNvSpPr txBox="1"/>
          <p:nvPr/>
        </p:nvSpPr>
        <p:spPr>
          <a:xfrm>
            <a:off x="628650" y="365125"/>
            <a:ext cx="7886700" cy="1325563"/>
          </a:xfrm>
          <a:prstGeom prst="rect">
            <a:avLst/>
          </a:prstGeom>
        </p:spPr>
        <p:txBody>
          <a:bodyPr rtlCol="0">
            <a:normAutofit/>
          </a:bodyPr>
          <a:lstStyle/>
          <a:p>
            <a:pPr>
              <a:lnSpc>
                <a:spcPct val="90000"/>
              </a:lnSpc>
              <a:spcBef>
                <a:spcPct val="0"/>
              </a:spcBef>
              <a:spcAft>
                <a:spcPts val="600"/>
              </a:spcAft>
            </a:pPr>
            <a:r>
              <a:rPr lang="en-US" sz="4400" b="1" kern="1200" dirty="0">
                <a:latin typeface="Arial" panose="020B0604020202020204" pitchFamily="34" charset="0"/>
                <a:ea typeface="+mj-ea"/>
                <a:cs typeface="Arial" panose="020B0604020202020204" pitchFamily="34" charset="0"/>
              </a:rPr>
              <a:t>Today’s session</a:t>
            </a:r>
          </a:p>
        </p:txBody>
      </p:sp>
      <p:sp>
        <p:nvSpPr>
          <p:cNvPr id="3" name="TextBox 2">
            <a:extLst>
              <a:ext uri="{FF2B5EF4-FFF2-40B4-BE49-F238E27FC236}">
                <a16:creationId xmlns:a16="http://schemas.microsoft.com/office/drawing/2014/main" id="{E1E46F98-246C-50CE-A093-F5029F38EBC7}"/>
              </a:ext>
            </a:extLst>
          </p:cNvPr>
          <p:cNvSpPr txBox="1"/>
          <p:nvPr/>
        </p:nvSpPr>
        <p:spPr>
          <a:xfrm>
            <a:off x="371142" y="1865777"/>
            <a:ext cx="3867150" cy="3043535"/>
          </a:xfrm>
          <a:prstGeom prst="rect">
            <a:avLst/>
          </a:prstGeom>
        </p:spPr>
        <p:txBody>
          <a:bodyPr rtlCol="0">
            <a:normAutofit fontScale="92500" lnSpcReduction="10000"/>
          </a:bodyPr>
          <a:lstStyle/>
          <a:p>
            <a:pPr marL="285750" indent="-228600">
              <a:lnSpc>
                <a:spcPct val="90000"/>
              </a:lnSpc>
              <a:spcAft>
                <a:spcPts val="600"/>
              </a:spcAft>
              <a:buFont typeface="Arial" panose="020B0604020202020204" pitchFamily="34" charset="0"/>
              <a:buChar char="•"/>
            </a:pPr>
            <a:r>
              <a:rPr lang="en-US" sz="4400" b="1" dirty="0">
                <a:latin typeface="Arial" panose="020B0604020202020204" pitchFamily="34" charset="0"/>
                <a:cs typeface="Arial" panose="020B0604020202020204" pitchFamily="34" charset="0"/>
              </a:rPr>
              <a:t>Career Goals</a:t>
            </a:r>
          </a:p>
          <a:p>
            <a:pPr marL="57150">
              <a:lnSpc>
                <a:spcPct val="90000"/>
              </a:lnSpc>
              <a:spcAft>
                <a:spcPts val="600"/>
              </a:spcAft>
            </a:pPr>
            <a:endParaRPr lang="en-US" sz="4400" b="1"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4400" b="1" dirty="0">
                <a:latin typeface="Arial" panose="020B0604020202020204" pitchFamily="34" charset="0"/>
                <a:cs typeface="Arial" panose="020B0604020202020204" pitchFamily="34" charset="0"/>
              </a:rPr>
              <a:t>Brand you</a:t>
            </a:r>
          </a:p>
          <a:p>
            <a:pPr indent="-228600">
              <a:lnSpc>
                <a:spcPct val="90000"/>
              </a:lnSpc>
              <a:spcAft>
                <a:spcPts val="600"/>
              </a:spcAft>
              <a:buFont typeface="Arial" panose="020B0604020202020204" pitchFamily="34" charset="0"/>
              <a:buChar char="•"/>
            </a:pPr>
            <a:endParaRPr lang="en-US" sz="4400" b="1"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4400" b="1" dirty="0">
                <a:latin typeface="Arial" panose="020B0604020202020204" pitchFamily="34" charset="0"/>
                <a:cs typeface="Arial" panose="020B0604020202020204" pitchFamily="34" charset="0"/>
              </a:rPr>
              <a:t>Reputation</a:t>
            </a:r>
          </a:p>
          <a:p>
            <a:pPr indent="-228600">
              <a:lnSpc>
                <a:spcPct val="90000"/>
              </a:lnSpc>
              <a:spcAft>
                <a:spcPts val="600"/>
              </a:spcAft>
              <a:buFont typeface="Arial" panose="020B0604020202020204" pitchFamily="34" charset="0"/>
              <a:buChar char="•"/>
            </a:pPr>
            <a:endParaRPr lang="en-US" sz="2800" dirty="0"/>
          </a:p>
        </p:txBody>
      </p:sp>
      <p:pic>
        <p:nvPicPr>
          <p:cNvPr id="6" name="Picture 5">
            <a:extLst>
              <a:ext uri="{FF2B5EF4-FFF2-40B4-BE49-F238E27FC236}">
                <a16:creationId xmlns:a16="http://schemas.microsoft.com/office/drawing/2014/main" id="{D4A98E30-293E-0898-E3B8-05565528563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120348" y="2456738"/>
            <a:ext cx="2525731" cy="1861615"/>
          </a:xfrm>
          <a:prstGeom prst="rect">
            <a:avLst/>
          </a:prstGeom>
          <a:effectLst>
            <a:softEdge rad="215900"/>
          </a:effectLst>
        </p:spPr>
      </p:pic>
      <p:pic>
        <p:nvPicPr>
          <p:cNvPr id="7" name="Picture 6">
            <a:extLst>
              <a:ext uri="{FF2B5EF4-FFF2-40B4-BE49-F238E27FC236}">
                <a16:creationId xmlns:a16="http://schemas.microsoft.com/office/drawing/2014/main" id="{F5734EBD-CAC9-D2F1-2BDE-12744C36116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156176" y="3379238"/>
            <a:ext cx="2088232" cy="1733232"/>
          </a:xfrm>
          <a:prstGeom prst="rect">
            <a:avLst/>
          </a:prstGeom>
          <a:effectLst>
            <a:softEdge rad="88900"/>
          </a:effectLst>
        </p:spPr>
      </p:pic>
    </p:spTree>
    <p:extLst>
      <p:ext uri="{BB962C8B-B14F-4D97-AF65-F5344CB8AC3E}">
        <p14:creationId xmlns:p14="http://schemas.microsoft.com/office/powerpoint/2010/main" val="25131991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511230-0CAF-90B3-58FA-D4C85F8FF2E8}"/>
              </a:ext>
            </a:extLst>
          </p:cNvPr>
          <p:cNvSpPr txBox="1"/>
          <p:nvPr/>
        </p:nvSpPr>
        <p:spPr>
          <a:xfrm>
            <a:off x="640110" y="1484784"/>
            <a:ext cx="7704856" cy="3170099"/>
          </a:xfrm>
          <a:prstGeom prst="rect">
            <a:avLst/>
          </a:prstGeom>
          <a:noFill/>
        </p:spPr>
        <p:txBody>
          <a:bodyPr wrap="square">
            <a:spAutoFit/>
          </a:bodyPr>
          <a:lstStyle/>
          <a:p>
            <a:r>
              <a:rPr lang="en-GB" sz="3600" b="0" i="0" dirty="0">
                <a:solidFill>
                  <a:srgbClr val="3F4444"/>
                </a:solidFill>
                <a:effectLst/>
              </a:rPr>
              <a:t>Career goals are </a:t>
            </a:r>
            <a:r>
              <a:rPr lang="en-GB" sz="3600" b="1" i="0" dirty="0">
                <a:solidFill>
                  <a:srgbClr val="3F4444"/>
                </a:solidFill>
                <a:effectLst/>
              </a:rPr>
              <a:t>specific milestones </a:t>
            </a:r>
            <a:r>
              <a:rPr lang="en-GB" sz="3600" b="0" i="0" dirty="0">
                <a:solidFill>
                  <a:srgbClr val="3F4444"/>
                </a:solidFill>
                <a:effectLst/>
              </a:rPr>
              <a:t>that you can achieve in your career journey to aid in your professional development.</a:t>
            </a:r>
          </a:p>
          <a:p>
            <a:endParaRPr lang="en-GB" sz="2800" b="0" i="0" dirty="0">
              <a:solidFill>
                <a:srgbClr val="3F4444"/>
              </a:solidFill>
              <a:effectLst/>
            </a:endParaRPr>
          </a:p>
          <a:p>
            <a:r>
              <a:rPr lang="en-GB" sz="2800" dirty="0"/>
              <a:t>						</a:t>
            </a:r>
            <a:r>
              <a:rPr lang="en-GB" sz="2800" b="1" dirty="0"/>
              <a:t>(Cook, 2022) </a:t>
            </a:r>
            <a:endParaRPr lang="en-GB" sz="2800" b="1" dirty="0">
              <a:solidFill>
                <a:srgbClr val="3F4444"/>
              </a:solidFill>
            </a:endParaRPr>
          </a:p>
        </p:txBody>
      </p:sp>
      <p:sp>
        <p:nvSpPr>
          <p:cNvPr id="4" name="Title 1">
            <a:extLst>
              <a:ext uri="{FF2B5EF4-FFF2-40B4-BE49-F238E27FC236}">
                <a16:creationId xmlns:a16="http://schemas.microsoft.com/office/drawing/2014/main" id="{9F882FA6-351E-E3DC-2B8E-A1008D01DAF0}"/>
              </a:ext>
            </a:extLst>
          </p:cNvPr>
          <p:cNvSpPr txBox="1">
            <a:spLocks/>
          </p:cNvSpPr>
          <p:nvPr/>
        </p:nvSpPr>
        <p:spPr>
          <a:xfrm>
            <a:off x="628650" y="365125"/>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latin typeface="Arial" panose="020B0604020202020204" pitchFamily="34" charset="0"/>
                <a:cs typeface="Arial" panose="020B0604020202020204" pitchFamily="34" charset="0"/>
              </a:rPr>
              <a:t>CAREER GOALS</a:t>
            </a:r>
          </a:p>
        </p:txBody>
      </p:sp>
    </p:spTree>
    <p:extLst>
      <p:ext uri="{BB962C8B-B14F-4D97-AF65-F5344CB8AC3E}">
        <p14:creationId xmlns:p14="http://schemas.microsoft.com/office/powerpoint/2010/main" val="468859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511230-0CAF-90B3-58FA-D4C85F8FF2E8}"/>
              </a:ext>
            </a:extLst>
          </p:cNvPr>
          <p:cNvSpPr txBox="1"/>
          <p:nvPr/>
        </p:nvSpPr>
        <p:spPr>
          <a:xfrm>
            <a:off x="605120" y="1196752"/>
            <a:ext cx="7704856" cy="3693319"/>
          </a:xfrm>
          <a:prstGeom prst="rect">
            <a:avLst/>
          </a:prstGeom>
          <a:noFill/>
        </p:spPr>
        <p:txBody>
          <a:bodyPr wrap="square">
            <a:spAutoFit/>
          </a:bodyPr>
          <a:lstStyle/>
          <a:p>
            <a:r>
              <a:rPr lang="en-GB" sz="3600" b="1" dirty="0">
                <a:latin typeface="Arial" panose="020B0604020202020204" pitchFamily="34" charset="0"/>
                <a:cs typeface="Arial" panose="020B0604020202020204" pitchFamily="34" charset="0"/>
              </a:rPr>
              <a:t>Why are they important?</a:t>
            </a:r>
          </a:p>
          <a:p>
            <a:endParaRPr lang="en-GB" sz="1400" b="1" dirty="0">
              <a:solidFill>
                <a:srgbClr val="3F4444"/>
              </a:solidFill>
            </a:endParaRPr>
          </a:p>
          <a:p>
            <a:r>
              <a:rPr lang="en-US" sz="2800" dirty="0">
                <a:latin typeface="Arial" panose="020B0604020202020204" pitchFamily="34" charset="0"/>
                <a:cs typeface="Arial" panose="020B0604020202020204" pitchFamily="34" charset="0"/>
              </a:rPr>
              <a:t>Goals not only affect behavior as well as job performance, but they also </a:t>
            </a:r>
            <a:r>
              <a:rPr lang="en-US" sz="2800" b="1" dirty="0">
                <a:latin typeface="Arial" panose="020B0604020202020204" pitchFamily="34" charset="0"/>
                <a:cs typeface="Arial" panose="020B0604020202020204" pitchFamily="34" charset="0"/>
              </a:rPr>
              <a:t>help mobilize energy </a:t>
            </a:r>
            <a:r>
              <a:rPr lang="en-US" sz="2800" dirty="0">
                <a:latin typeface="Arial" panose="020B0604020202020204" pitchFamily="34" charset="0"/>
                <a:cs typeface="Arial" panose="020B0604020202020204" pitchFamily="34" charset="0"/>
              </a:rPr>
              <a:t>which leads to a </a:t>
            </a:r>
            <a:r>
              <a:rPr lang="en-US" sz="2800" b="1" dirty="0">
                <a:latin typeface="Arial" panose="020B0604020202020204" pitchFamily="34" charset="0"/>
                <a:cs typeface="Arial" panose="020B0604020202020204" pitchFamily="34" charset="0"/>
              </a:rPr>
              <a:t>higher effort overall</a:t>
            </a:r>
            <a:r>
              <a:rPr lang="en-US" sz="2800" dirty="0">
                <a:latin typeface="Arial" panose="020B0604020202020204" pitchFamily="34" charset="0"/>
                <a:cs typeface="Arial" panose="020B0604020202020204" pitchFamily="34" charset="0"/>
              </a:rPr>
              <a:t>. Higher effort leads to an </a:t>
            </a:r>
            <a:r>
              <a:rPr lang="en-US" sz="2800" b="1" dirty="0">
                <a:latin typeface="Arial" panose="020B0604020202020204" pitchFamily="34" charset="0"/>
                <a:cs typeface="Arial" panose="020B0604020202020204" pitchFamily="34" charset="0"/>
              </a:rPr>
              <a:t>increase in persistent effort.</a:t>
            </a:r>
          </a:p>
          <a:p>
            <a:endParaRPr lang="en-US" sz="2000" dirty="0">
              <a:solidFill>
                <a:srgbClr val="3F4444"/>
              </a:solidFill>
              <a:latin typeface="Arial" panose="020B0604020202020204" pitchFamily="34" charset="0"/>
              <a:cs typeface="Arial" panose="020B0604020202020204" pitchFamily="34" charset="0"/>
            </a:endParaRPr>
          </a:p>
          <a:p>
            <a:pPr algn="r"/>
            <a:r>
              <a:rPr lang="en-US" sz="2400" b="1" dirty="0">
                <a:solidFill>
                  <a:srgbClr val="3F4444"/>
                </a:solidFill>
                <a:latin typeface="Arial" panose="020B0604020202020204" pitchFamily="34" charset="0"/>
                <a:cs typeface="Arial" panose="020B0604020202020204" pitchFamily="34" charset="0"/>
              </a:rPr>
              <a:t>Locke &amp; Latham (1990) </a:t>
            </a:r>
            <a:endParaRPr lang="en-GB" sz="2400" b="1" dirty="0">
              <a:solidFill>
                <a:srgbClr val="3F4444"/>
              </a:solidFill>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9F882FA6-351E-E3DC-2B8E-A1008D01DAF0}"/>
              </a:ext>
            </a:extLst>
          </p:cNvPr>
          <p:cNvSpPr txBox="1">
            <a:spLocks/>
          </p:cNvSpPr>
          <p:nvPr/>
        </p:nvSpPr>
        <p:spPr>
          <a:xfrm>
            <a:off x="628650" y="365125"/>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latin typeface="Arial" panose="020B0604020202020204" pitchFamily="34" charset="0"/>
                <a:cs typeface="Arial" panose="020B0604020202020204" pitchFamily="34" charset="0"/>
              </a:rPr>
              <a:t>CAREER GOALS</a:t>
            </a:r>
          </a:p>
        </p:txBody>
      </p:sp>
    </p:spTree>
    <p:extLst>
      <p:ext uri="{BB962C8B-B14F-4D97-AF65-F5344CB8AC3E}">
        <p14:creationId xmlns:p14="http://schemas.microsoft.com/office/powerpoint/2010/main" val="2595415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511230-0CAF-90B3-58FA-D4C85F8FF2E8}"/>
              </a:ext>
            </a:extLst>
          </p:cNvPr>
          <p:cNvSpPr txBox="1"/>
          <p:nvPr/>
        </p:nvSpPr>
        <p:spPr>
          <a:xfrm>
            <a:off x="605120" y="1196752"/>
            <a:ext cx="7704856" cy="4185761"/>
          </a:xfrm>
          <a:prstGeom prst="rect">
            <a:avLst/>
          </a:prstGeom>
          <a:noFill/>
        </p:spPr>
        <p:txBody>
          <a:bodyPr wrap="square">
            <a:spAutoFit/>
          </a:bodyPr>
          <a:lstStyle/>
          <a:p>
            <a:r>
              <a:rPr lang="en-GB" sz="3600" b="1" dirty="0">
                <a:latin typeface="Arial" panose="020B0604020202020204" pitchFamily="34" charset="0"/>
                <a:cs typeface="Arial" panose="020B0604020202020204" pitchFamily="34" charset="0"/>
              </a:rPr>
              <a:t>Why are they important?</a:t>
            </a:r>
          </a:p>
          <a:p>
            <a:endParaRPr lang="en-GB" sz="1400" b="1" dirty="0">
              <a:solidFill>
                <a:srgbClr val="3F4444"/>
              </a:solidFill>
            </a:endParaRPr>
          </a:p>
          <a:p>
            <a:r>
              <a:rPr lang="en-US" sz="2800" dirty="0">
                <a:latin typeface="Arial" panose="020B0604020202020204" pitchFamily="34" charset="0"/>
                <a:cs typeface="Arial" panose="020B0604020202020204" pitchFamily="34" charset="0"/>
              </a:rPr>
              <a:t>Career goals are advantageous because they enable a person to direct his or her efforts in a relatively focused manner with a clear</a:t>
            </a:r>
          </a:p>
          <a:p>
            <a:r>
              <a:rPr lang="en-US" sz="2800" dirty="0">
                <a:latin typeface="Arial" panose="020B0604020202020204" pitchFamily="34" charset="0"/>
                <a:cs typeface="Arial" panose="020B0604020202020204" pitchFamily="34" charset="0"/>
              </a:rPr>
              <a:t>plan of action</a:t>
            </a:r>
          </a:p>
          <a:p>
            <a:endParaRPr lang="en-US" sz="2000" dirty="0">
              <a:solidFill>
                <a:srgbClr val="3F4444"/>
              </a:solidFill>
              <a:latin typeface="Arial" panose="020B0604020202020204" pitchFamily="34" charset="0"/>
              <a:cs typeface="Arial" panose="020B0604020202020204" pitchFamily="34" charset="0"/>
            </a:endParaRPr>
          </a:p>
          <a:p>
            <a:pPr algn="r"/>
            <a:endParaRPr lang="fr-FR" sz="2000" b="1" dirty="0">
              <a:solidFill>
                <a:srgbClr val="3F4444"/>
              </a:solidFill>
              <a:latin typeface="Arial" panose="020B0604020202020204" pitchFamily="34" charset="0"/>
              <a:cs typeface="Arial" panose="020B0604020202020204" pitchFamily="34" charset="0"/>
            </a:endParaRPr>
          </a:p>
          <a:p>
            <a:pPr algn="r"/>
            <a:endParaRPr lang="fr-FR" sz="2000" b="1" dirty="0">
              <a:solidFill>
                <a:srgbClr val="3F4444"/>
              </a:solidFill>
              <a:latin typeface="Arial" panose="020B0604020202020204" pitchFamily="34" charset="0"/>
              <a:cs typeface="Arial" panose="020B0604020202020204" pitchFamily="34" charset="0"/>
            </a:endParaRPr>
          </a:p>
          <a:p>
            <a:pPr algn="r"/>
            <a:r>
              <a:rPr lang="fr-FR" sz="2400" b="1" dirty="0">
                <a:solidFill>
                  <a:srgbClr val="3F4444"/>
                </a:solidFill>
                <a:latin typeface="Arial" panose="020B0604020202020204" pitchFamily="34" charset="0"/>
                <a:cs typeface="Arial" panose="020B0604020202020204" pitchFamily="34" charset="0"/>
              </a:rPr>
              <a:t>(Greco &amp; </a:t>
            </a:r>
            <a:r>
              <a:rPr lang="fr-FR" sz="2400" b="1" dirty="0" err="1">
                <a:solidFill>
                  <a:srgbClr val="3F4444"/>
                </a:solidFill>
                <a:latin typeface="Arial" panose="020B0604020202020204" pitchFamily="34" charset="0"/>
                <a:cs typeface="Arial" panose="020B0604020202020204" pitchFamily="34" charset="0"/>
              </a:rPr>
              <a:t>Kraimer</a:t>
            </a:r>
            <a:r>
              <a:rPr lang="fr-FR" sz="2400" b="1" dirty="0">
                <a:solidFill>
                  <a:srgbClr val="3F4444"/>
                </a:solidFill>
                <a:latin typeface="Arial" panose="020B0604020202020204" pitchFamily="34" charset="0"/>
                <a:cs typeface="Arial" panose="020B0604020202020204" pitchFamily="34" charset="0"/>
              </a:rPr>
              <a:t>, 2020) </a:t>
            </a:r>
            <a:endParaRPr lang="en-US" sz="2400" b="1" dirty="0">
              <a:solidFill>
                <a:srgbClr val="3F4444"/>
              </a:solidFill>
              <a:latin typeface="Arial" panose="020B0604020202020204" pitchFamily="34" charset="0"/>
              <a:cs typeface="Arial" panose="020B0604020202020204" pitchFamily="34" charset="0"/>
            </a:endParaRPr>
          </a:p>
          <a:p>
            <a:endParaRPr lang="en-US" sz="2000" dirty="0">
              <a:solidFill>
                <a:srgbClr val="3F4444"/>
              </a:solidFill>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9F882FA6-351E-E3DC-2B8E-A1008D01DAF0}"/>
              </a:ext>
            </a:extLst>
          </p:cNvPr>
          <p:cNvSpPr txBox="1">
            <a:spLocks/>
          </p:cNvSpPr>
          <p:nvPr/>
        </p:nvSpPr>
        <p:spPr>
          <a:xfrm>
            <a:off x="577012" y="332656"/>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latin typeface="Arial" panose="020B0604020202020204" pitchFamily="34" charset="0"/>
                <a:cs typeface="Arial" panose="020B0604020202020204" pitchFamily="34" charset="0"/>
              </a:rPr>
              <a:t>CAREER GOALS</a:t>
            </a:r>
          </a:p>
        </p:txBody>
      </p:sp>
    </p:spTree>
    <p:extLst>
      <p:ext uri="{BB962C8B-B14F-4D97-AF65-F5344CB8AC3E}">
        <p14:creationId xmlns:p14="http://schemas.microsoft.com/office/powerpoint/2010/main" val="2598370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511230-0CAF-90B3-58FA-D4C85F8FF2E8}"/>
              </a:ext>
            </a:extLst>
          </p:cNvPr>
          <p:cNvSpPr txBox="1"/>
          <p:nvPr/>
        </p:nvSpPr>
        <p:spPr>
          <a:xfrm>
            <a:off x="107504" y="1124744"/>
            <a:ext cx="9127926" cy="4647426"/>
          </a:xfrm>
          <a:prstGeom prst="rect">
            <a:avLst/>
          </a:prstGeom>
          <a:noFill/>
        </p:spPr>
        <p:txBody>
          <a:bodyPr wrap="square">
            <a:spAutoFit/>
          </a:bodyPr>
          <a:lstStyle/>
          <a:p>
            <a:r>
              <a:rPr lang="en-US" sz="2800" dirty="0">
                <a:solidFill>
                  <a:srgbClr val="3F4444"/>
                </a:solidFill>
                <a:latin typeface="Lato" panose="020F0502020204030203" pitchFamily="34" charset="0"/>
              </a:rPr>
              <a:t>There are several aspects to establishing a career goal:</a:t>
            </a:r>
          </a:p>
          <a:p>
            <a:endParaRPr lang="en-US" sz="2800" dirty="0">
              <a:solidFill>
                <a:srgbClr val="3F4444"/>
              </a:solidFill>
              <a:latin typeface="Lato" panose="020F0502020204030203" pitchFamily="34" charset="0"/>
            </a:endParaRPr>
          </a:p>
          <a:p>
            <a:pPr algn="l">
              <a:buFont typeface="Arial" panose="020B0604020202020204" pitchFamily="34" charset="0"/>
              <a:buChar char="•"/>
            </a:pPr>
            <a:endParaRPr lang="en-GB" sz="900" b="0" i="0" dirty="0">
              <a:solidFill>
                <a:srgbClr val="3F4444"/>
              </a:solidFill>
              <a:effectLst/>
              <a:latin typeface="Lato" panose="020F0502020204030203" pitchFamily="34" charset="0"/>
            </a:endParaRPr>
          </a:p>
          <a:p>
            <a:pPr algn="l">
              <a:buFont typeface="Arial" panose="020B0604020202020204" pitchFamily="34" charset="0"/>
              <a:buChar char="•"/>
            </a:pPr>
            <a:r>
              <a:rPr lang="en-GB" sz="2400" b="1" i="0" dirty="0">
                <a:solidFill>
                  <a:srgbClr val="3F4444"/>
                </a:solidFill>
                <a:effectLst/>
                <a:latin typeface="Lato" panose="020F0502020204030203" pitchFamily="34" charset="0"/>
              </a:rPr>
              <a:t>Identifying</a:t>
            </a:r>
            <a:r>
              <a:rPr lang="en-GB" sz="2400" b="0" i="0" dirty="0">
                <a:solidFill>
                  <a:srgbClr val="3F4444"/>
                </a:solidFill>
                <a:effectLst/>
                <a:latin typeface="Lato" panose="020F0502020204030203" pitchFamily="34" charset="0"/>
              </a:rPr>
              <a:t> what </a:t>
            </a:r>
            <a:r>
              <a:rPr lang="en-GB" sz="2400" b="1" i="0" dirty="0">
                <a:solidFill>
                  <a:srgbClr val="3F4444"/>
                </a:solidFill>
                <a:effectLst/>
                <a:latin typeface="Lato" panose="020F0502020204030203" pitchFamily="34" charset="0"/>
              </a:rPr>
              <a:t>skills or experiences </a:t>
            </a:r>
            <a:r>
              <a:rPr lang="en-GB" sz="2400" b="0" i="0" dirty="0">
                <a:solidFill>
                  <a:srgbClr val="3F4444"/>
                </a:solidFill>
                <a:effectLst/>
                <a:latin typeface="Lato" panose="020F0502020204030203" pitchFamily="34" charset="0"/>
              </a:rPr>
              <a:t>you have now that are requisite to your current role.</a:t>
            </a:r>
          </a:p>
          <a:p>
            <a:pPr algn="l">
              <a:buFont typeface="Arial" panose="020B0604020202020204" pitchFamily="34" charset="0"/>
              <a:buChar char="•"/>
            </a:pPr>
            <a:endParaRPr lang="en-GB" sz="1200" b="0" i="0" dirty="0">
              <a:solidFill>
                <a:srgbClr val="3F4444"/>
              </a:solidFill>
              <a:effectLst/>
              <a:latin typeface="Lato" panose="020F0502020204030203" pitchFamily="34" charset="0"/>
            </a:endParaRPr>
          </a:p>
          <a:p>
            <a:pPr algn="l">
              <a:buFont typeface="Arial" panose="020B0604020202020204" pitchFamily="34" charset="0"/>
              <a:buChar char="•"/>
            </a:pPr>
            <a:r>
              <a:rPr lang="en-GB" sz="2400" b="1" i="0" dirty="0">
                <a:solidFill>
                  <a:srgbClr val="3F4444"/>
                </a:solidFill>
                <a:effectLst/>
                <a:latin typeface="Lato" panose="020F0502020204030203" pitchFamily="34" charset="0"/>
              </a:rPr>
              <a:t>Researching</a:t>
            </a:r>
            <a:r>
              <a:rPr lang="en-GB" sz="2400" b="0" i="0" dirty="0">
                <a:solidFill>
                  <a:srgbClr val="3F4444"/>
                </a:solidFill>
                <a:effectLst/>
                <a:latin typeface="Lato" panose="020F0502020204030203" pitchFamily="34" charset="0"/>
              </a:rPr>
              <a:t> where you want to be in the </a:t>
            </a:r>
            <a:r>
              <a:rPr lang="en-GB" sz="2400" b="1" i="0" dirty="0">
                <a:solidFill>
                  <a:srgbClr val="3F4444"/>
                </a:solidFill>
                <a:effectLst/>
                <a:latin typeface="Lato" panose="020F0502020204030203" pitchFamily="34" charset="0"/>
              </a:rPr>
              <a:t>future.</a:t>
            </a:r>
          </a:p>
          <a:p>
            <a:pPr algn="l">
              <a:buFont typeface="Arial" panose="020B0604020202020204" pitchFamily="34" charset="0"/>
              <a:buChar char="•"/>
            </a:pPr>
            <a:endParaRPr lang="en-GB" sz="1100" b="0" i="0" dirty="0">
              <a:solidFill>
                <a:srgbClr val="3F4444"/>
              </a:solidFill>
              <a:effectLst/>
              <a:latin typeface="Lato" panose="020F0502020204030203" pitchFamily="34" charset="0"/>
            </a:endParaRPr>
          </a:p>
          <a:p>
            <a:pPr algn="l">
              <a:buFont typeface="Arial" panose="020B0604020202020204" pitchFamily="34" charset="0"/>
              <a:buChar char="•"/>
            </a:pPr>
            <a:r>
              <a:rPr lang="en-GB" sz="2400" b="1" i="0" dirty="0">
                <a:solidFill>
                  <a:srgbClr val="3F4444"/>
                </a:solidFill>
                <a:effectLst/>
                <a:latin typeface="Lato" panose="020F0502020204030203" pitchFamily="34" charset="0"/>
              </a:rPr>
              <a:t>Identifying</a:t>
            </a:r>
            <a:r>
              <a:rPr lang="en-GB" sz="2400" b="0" i="0" dirty="0">
                <a:solidFill>
                  <a:srgbClr val="3F4444"/>
                </a:solidFill>
                <a:effectLst/>
                <a:latin typeface="Lato" panose="020F0502020204030203" pitchFamily="34" charset="0"/>
              </a:rPr>
              <a:t> any </a:t>
            </a:r>
            <a:r>
              <a:rPr lang="en-GB" sz="2400" b="1" i="0" dirty="0">
                <a:solidFill>
                  <a:srgbClr val="3F4444"/>
                </a:solidFill>
                <a:effectLst/>
                <a:latin typeface="Lato" panose="020F0502020204030203" pitchFamily="34" charset="0"/>
              </a:rPr>
              <a:t>additional skills or experiences </a:t>
            </a:r>
            <a:r>
              <a:rPr lang="en-GB" sz="2400" b="0" i="0" dirty="0">
                <a:solidFill>
                  <a:srgbClr val="3F4444"/>
                </a:solidFill>
                <a:effectLst/>
                <a:latin typeface="Lato" panose="020F0502020204030203" pitchFamily="34" charset="0"/>
              </a:rPr>
              <a:t>that</a:t>
            </a:r>
          </a:p>
          <a:p>
            <a:pPr algn="l"/>
            <a:r>
              <a:rPr lang="en-GB" sz="2400" dirty="0">
                <a:solidFill>
                  <a:srgbClr val="3F4444"/>
                </a:solidFill>
                <a:latin typeface="Lato" panose="020F0502020204030203" pitchFamily="34" charset="0"/>
              </a:rPr>
              <a:t> </a:t>
            </a:r>
            <a:r>
              <a:rPr lang="en-GB" sz="2400" b="0" i="0" dirty="0">
                <a:solidFill>
                  <a:srgbClr val="3F4444"/>
                </a:solidFill>
                <a:effectLst/>
                <a:latin typeface="Lato" panose="020F0502020204030203" pitchFamily="34" charset="0"/>
              </a:rPr>
              <a:t>may be required to get there.</a:t>
            </a:r>
          </a:p>
          <a:p>
            <a:pPr algn="l">
              <a:buFont typeface="Arial" panose="020B0604020202020204" pitchFamily="34" charset="0"/>
              <a:buChar char="•"/>
            </a:pPr>
            <a:endParaRPr lang="en-GB" sz="1200" b="0" i="0" dirty="0">
              <a:solidFill>
                <a:srgbClr val="3F4444"/>
              </a:solidFill>
              <a:effectLst/>
              <a:latin typeface="Lato" panose="020F0502020204030203" pitchFamily="34" charset="0"/>
            </a:endParaRPr>
          </a:p>
          <a:p>
            <a:pPr algn="l">
              <a:buFont typeface="Arial" panose="020B0604020202020204" pitchFamily="34" charset="0"/>
              <a:buChar char="•"/>
            </a:pPr>
            <a:r>
              <a:rPr lang="en-GB" sz="2400" b="1" i="0" dirty="0">
                <a:solidFill>
                  <a:srgbClr val="3F4444"/>
                </a:solidFill>
                <a:effectLst/>
                <a:latin typeface="Lato" panose="020F0502020204030203" pitchFamily="34" charset="0"/>
              </a:rPr>
              <a:t>Developing a roadmap </a:t>
            </a:r>
            <a:r>
              <a:rPr lang="en-GB" sz="2400" b="0" i="0" dirty="0">
                <a:solidFill>
                  <a:srgbClr val="3F4444"/>
                </a:solidFill>
                <a:effectLst/>
                <a:latin typeface="Lato" panose="020F0502020204030203" pitchFamily="34" charset="0"/>
              </a:rPr>
              <a:t>that allows you to reach those goals in a timely and calculated way.</a:t>
            </a:r>
          </a:p>
          <a:p>
            <a:endParaRPr lang="en-GB" sz="2800" dirty="0"/>
          </a:p>
        </p:txBody>
      </p:sp>
      <p:sp>
        <p:nvSpPr>
          <p:cNvPr id="4" name="Title 1">
            <a:extLst>
              <a:ext uri="{FF2B5EF4-FFF2-40B4-BE49-F238E27FC236}">
                <a16:creationId xmlns:a16="http://schemas.microsoft.com/office/drawing/2014/main" id="{9F882FA6-351E-E3DC-2B8E-A1008D01DAF0}"/>
              </a:ext>
            </a:extLst>
          </p:cNvPr>
          <p:cNvSpPr txBox="1">
            <a:spLocks/>
          </p:cNvSpPr>
          <p:nvPr/>
        </p:nvSpPr>
        <p:spPr>
          <a:xfrm>
            <a:off x="137321" y="332656"/>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latin typeface="+mn-lt"/>
              </a:rPr>
              <a:t>CAREER GOALS</a:t>
            </a:r>
          </a:p>
        </p:txBody>
      </p:sp>
    </p:spTree>
    <p:extLst>
      <p:ext uri="{BB962C8B-B14F-4D97-AF65-F5344CB8AC3E}">
        <p14:creationId xmlns:p14="http://schemas.microsoft.com/office/powerpoint/2010/main" val="3425840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511230-0CAF-90B3-58FA-D4C85F8FF2E8}"/>
              </a:ext>
            </a:extLst>
          </p:cNvPr>
          <p:cNvSpPr txBox="1"/>
          <p:nvPr/>
        </p:nvSpPr>
        <p:spPr>
          <a:xfrm>
            <a:off x="-180528" y="1196752"/>
            <a:ext cx="8395472" cy="3970318"/>
          </a:xfrm>
          <a:prstGeom prst="rect">
            <a:avLst/>
          </a:prstGeom>
          <a:noFill/>
        </p:spPr>
        <p:txBody>
          <a:bodyPr wrap="square">
            <a:spAutoFit/>
          </a:bodyPr>
          <a:lstStyle/>
          <a:p>
            <a:r>
              <a:rPr lang="en-GB" sz="3600" b="1" dirty="0">
                <a:latin typeface="Arial" panose="020B0604020202020204" pitchFamily="34" charset="0"/>
                <a:cs typeface="Arial" panose="020B0604020202020204" pitchFamily="34" charset="0"/>
              </a:rPr>
              <a:t>   Why do we need a roadmap?</a:t>
            </a:r>
          </a:p>
          <a:p>
            <a:pPr algn="ctr"/>
            <a:endParaRPr lang="en-GB" sz="3600" b="1" dirty="0">
              <a:latin typeface="Arial" panose="020B0604020202020204" pitchFamily="34" charset="0"/>
              <a:cs typeface="Arial" panose="020B0604020202020204" pitchFamily="34" charset="0"/>
            </a:endParaRPr>
          </a:p>
          <a:p>
            <a:pPr algn="ctr"/>
            <a:r>
              <a:rPr lang="en-US" sz="3600" dirty="0">
                <a:latin typeface="Arial" panose="020B0604020202020204" pitchFamily="34" charset="0"/>
                <a:cs typeface="Arial" panose="020B0604020202020204" pitchFamily="34" charset="0"/>
              </a:rPr>
              <a:t>If you don't know where you are</a:t>
            </a:r>
          </a:p>
          <a:p>
            <a:pPr algn="ctr"/>
            <a:r>
              <a:rPr lang="en-US" sz="3600" dirty="0">
                <a:latin typeface="Arial" panose="020B0604020202020204" pitchFamily="34" charset="0"/>
                <a:cs typeface="Arial" panose="020B0604020202020204" pitchFamily="34" charset="0"/>
              </a:rPr>
              <a:t>going, you will probably end up</a:t>
            </a:r>
          </a:p>
          <a:p>
            <a:pPr algn="ctr"/>
            <a:r>
              <a:rPr lang="en-US" sz="3600" dirty="0">
                <a:latin typeface="Arial" panose="020B0604020202020204" pitchFamily="34" charset="0"/>
                <a:cs typeface="Arial" panose="020B0604020202020204" pitchFamily="34" charset="0"/>
              </a:rPr>
              <a:t>somewhere else instead.</a:t>
            </a:r>
          </a:p>
          <a:p>
            <a:pPr algn="ctr"/>
            <a:endParaRPr lang="en-US" sz="3600" dirty="0">
              <a:latin typeface="Arial" panose="020B0604020202020204" pitchFamily="34" charset="0"/>
              <a:cs typeface="Arial" panose="020B0604020202020204" pitchFamily="34" charset="0"/>
            </a:endParaRPr>
          </a:p>
          <a:p>
            <a:pPr algn="r"/>
            <a:r>
              <a:rPr lang="en-US" sz="2800" b="1" dirty="0">
                <a:latin typeface="Arial" panose="020B0604020202020204" pitchFamily="34" charset="0"/>
                <a:cs typeface="Arial" panose="020B0604020202020204" pitchFamily="34" charset="0"/>
              </a:rPr>
              <a:t>(Peter, 1993)</a:t>
            </a:r>
            <a:endParaRPr lang="en-GB" sz="2800" b="1"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9F882FA6-351E-E3DC-2B8E-A1008D01DAF0}"/>
              </a:ext>
            </a:extLst>
          </p:cNvPr>
          <p:cNvSpPr txBox="1">
            <a:spLocks/>
          </p:cNvSpPr>
          <p:nvPr/>
        </p:nvSpPr>
        <p:spPr>
          <a:xfrm>
            <a:off x="137321" y="332656"/>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latin typeface="+mn-lt"/>
              </a:rPr>
              <a:t>CAREER GOALS</a:t>
            </a:r>
          </a:p>
        </p:txBody>
      </p:sp>
    </p:spTree>
    <p:extLst>
      <p:ext uri="{BB962C8B-B14F-4D97-AF65-F5344CB8AC3E}">
        <p14:creationId xmlns:p14="http://schemas.microsoft.com/office/powerpoint/2010/main" val="759006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511230-0CAF-90B3-58FA-D4C85F8FF2E8}"/>
              </a:ext>
            </a:extLst>
          </p:cNvPr>
          <p:cNvSpPr txBox="1"/>
          <p:nvPr/>
        </p:nvSpPr>
        <p:spPr>
          <a:xfrm>
            <a:off x="395536" y="1181165"/>
            <a:ext cx="7164288" cy="3539430"/>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What model (acronym) could we use to set</a:t>
            </a:r>
          </a:p>
          <a:p>
            <a:r>
              <a:rPr lang="en-GB" sz="2800" dirty="0">
                <a:latin typeface="Arial" panose="020B0604020202020204" pitchFamily="34" charset="0"/>
                <a:cs typeface="Arial" panose="020B0604020202020204" pitchFamily="34" charset="0"/>
              </a:rPr>
              <a:t>career or developmental goals?</a:t>
            </a:r>
          </a:p>
          <a:p>
            <a:endParaRPr lang="en-GB" sz="28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S</a:t>
            </a:r>
            <a:r>
              <a:rPr lang="en-GB" sz="2800" dirty="0">
                <a:latin typeface="Arial" panose="020B0604020202020204" pitchFamily="34" charset="0"/>
                <a:cs typeface="Arial" panose="020B0604020202020204" pitchFamily="34" charset="0"/>
              </a:rPr>
              <a:t> 	Specific</a:t>
            </a:r>
          </a:p>
          <a:p>
            <a:r>
              <a:rPr lang="en-GB" sz="2800" b="1" dirty="0">
                <a:latin typeface="Arial" panose="020B0604020202020204" pitchFamily="34" charset="0"/>
                <a:cs typeface="Arial" panose="020B0604020202020204" pitchFamily="34" charset="0"/>
              </a:rPr>
              <a:t>M</a:t>
            </a:r>
            <a:r>
              <a:rPr lang="en-GB" sz="2800" dirty="0">
                <a:latin typeface="Arial" panose="020B0604020202020204" pitchFamily="34" charset="0"/>
                <a:cs typeface="Arial" panose="020B0604020202020204" pitchFamily="34" charset="0"/>
              </a:rPr>
              <a:t>	Measurable</a:t>
            </a:r>
          </a:p>
          <a:p>
            <a:r>
              <a:rPr lang="en-GB" sz="2800" b="1" dirty="0">
                <a:latin typeface="Arial" panose="020B0604020202020204" pitchFamily="34" charset="0"/>
                <a:cs typeface="Arial" panose="020B0604020202020204" pitchFamily="34" charset="0"/>
              </a:rPr>
              <a:t>A</a:t>
            </a:r>
            <a:r>
              <a:rPr lang="en-GB" sz="2800" dirty="0">
                <a:latin typeface="Arial" panose="020B0604020202020204" pitchFamily="34" charset="0"/>
                <a:cs typeface="Arial" panose="020B0604020202020204" pitchFamily="34" charset="0"/>
              </a:rPr>
              <a:t>	Achievable</a:t>
            </a:r>
          </a:p>
          <a:p>
            <a:r>
              <a:rPr lang="en-GB" sz="2800" b="1" dirty="0">
                <a:latin typeface="Arial" panose="020B0604020202020204" pitchFamily="34" charset="0"/>
                <a:cs typeface="Arial" panose="020B0604020202020204" pitchFamily="34" charset="0"/>
              </a:rPr>
              <a:t>R</a:t>
            </a:r>
            <a:r>
              <a:rPr lang="en-GB" sz="2800" dirty="0">
                <a:latin typeface="Arial" panose="020B0604020202020204" pitchFamily="34" charset="0"/>
                <a:cs typeface="Arial" panose="020B0604020202020204" pitchFamily="34" charset="0"/>
              </a:rPr>
              <a:t>	Relevant</a:t>
            </a:r>
          </a:p>
          <a:p>
            <a:r>
              <a:rPr lang="en-GB" sz="2800" b="1" dirty="0">
                <a:latin typeface="Arial" panose="020B0604020202020204" pitchFamily="34" charset="0"/>
                <a:cs typeface="Arial" panose="020B0604020202020204" pitchFamily="34" charset="0"/>
              </a:rPr>
              <a:t>T</a:t>
            </a:r>
            <a:r>
              <a:rPr lang="en-GB" sz="2800" dirty="0">
                <a:latin typeface="Arial" panose="020B0604020202020204" pitchFamily="34" charset="0"/>
                <a:cs typeface="Arial" panose="020B0604020202020204" pitchFamily="34" charset="0"/>
              </a:rPr>
              <a:t>	Timebound</a:t>
            </a:r>
          </a:p>
        </p:txBody>
      </p:sp>
      <p:sp>
        <p:nvSpPr>
          <p:cNvPr id="4" name="Title 1">
            <a:extLst>
              <a:ext uri="{FF2B5EF4-FFF2-40B4-BE49-F238E27FC236}">
                <a16:creationId xmlns:a16="http://schemas.microsoft.com/office/drawing/2014/main" id="{9F882FA6-351E-E3DC-2B8E-A1008D01DAF0}"/>
              </a:ext>
            </a:extLst>
          </p:cNvPr>
          <p:cNvSpPr txBox="1">
            <a:spLocks/>
          </p:cNvSpPr>
          <p:nvPr/>
        </p:nvSpPr>
        <p:spPr>
          <a:xfrm>
            <a:off x="137321" y="332656"/>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latin typeface="+mn-lt"/>
              </a:rPr>
              <a:t>CAREER GOALS</a:t>
            </a:r>
          </a:p>
        </p:txBody>
      </p:sp>
    </p:spTree>
    <p:extLst>
      <p:ext uri="{BB962C8B-B14F-4D97-AF65-F5344CB8AC3E}">
        <p14:creationId xmlns:p14="http://schemas.microsoft.com/office/powerpoint/2010/main" val="556791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511230-0CAF-90B3-58FA-D4C85F8FF2E8}"/>
              </a:ext>
            </a:extLst>
          </p:cNvPr>
          <p:cNvSpPr txBox="1"/>
          <p:nvPr/>
        </p:nvSpPr>
        <p:spPr>
          <a:xfrm>
            <a:off x="161081" y="1341343"/>
            <a:ext cx="7704856" cy="4093428"/>
          </a:xfrm>
          <a:prstGeom prst="rect">
            <a:avLst/>
          </a:prstGeom>
          <a:noFill/>
        </p:spPr>
        <p:txBody>
          <a:bodyPr wrap="square">
            <a:spAutoFit/>
          </a:bodyPr>
          <a:lstStyle/>
          <a:p>
            <a:r>
              <a:rPr lang="en-US" sz="3200" b="1" dirty="0"/>
              <a:t>SMART</a:t>
            </a:r>
            <a:r>
              <a:rPr lang="en-US" sz="3200" dirty="0"/>
              <a:t> goals (objectives) are great for establishing performance measures, but they can conflict with developmental activities.</a:t>
            </a:r>
          </a:p>
          <a:p>
            <a:endParaRPr lang="en-US" sz="3200" dirty="0"/>
          </a:p>
          <a:p>
            <a:r>
              <a:rPr lang="en-US" sz="3200" b="1" dirty="0"/>
              <a:t>REAL</a:t>
            </a:r>
            <a:r>
              <a:rPr lang="en-US" sz="3200" dirty="0"/>
              <a:t> goals can work better for career development as they still give purpose and direction, but less rigid.</a:t>
            </a:r>
          </a:p>
          <a:p>
            <a:endParaRPr lang="en-US" dirty="0"/>
          </a:p>
          <a:p>
            <a:pPr algn="r"/>
            <a:r>
              <a:rPr lang="en-US" sz="2000" b="1" dirty="0">
                <a:latin typeface="Arial" panose="020B0604020202020204" pitchFamily="34" charset="0"/>
                <a:cs typeface="Arial" panose="020B0604020202020204" pitchFamily="34" charset="0"/>
              </a:rPr>
              <a:t>(Francis, 2021)</a:t>
            </a:r>
          </a:p>
        </p:txBody>
      </p:sp>
      <p:sp>
        <p:nvSpPr>
          <p:cNvPr id="4" name="Title 1">
            <a:extLst>
              <a:ext uri="{FF2B5EF4-FFF2-40B4-BE49-F238E27FC236}">
                <a16:creationId xmlns:a16="http://schemas.microsoft.com/office/drawing/2014/main" id="{9F882FA6-351E-E3DC-2B8E-A1008D01DAF0}"/>
              </a:ext>
            </a:extLst>
          </p:cNvPr>
          <p:cNvSpPr txBox="1">
            <a:spLocks/>
          </p:cNvSpPr>
          <p:nvPr/>
        </p:nvSpPr>
        <p:spPr>
          <a:xfrm>
            <a:off x="156185" y="15780"/>
            <a:ext cx="8244408"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latin typeface="Arial" panose="020B0604020202020204" pitchFamily="34" charset="0"/>
                <a:cs typeface="Arial" panose="020B0604020202020204" pitchFamily="34" charset="0"/>
              </a:rPr>
              <a:t>DEVELOPMENT GOALS APPROACH:</a:t>
            </a:r>
          </a:p>
          <a:p>
            <a:r>
              <a:rPr lang="en-GB" sz="4000" b="1" dirty="0">
                <a:latin typeface="Arial" panose="020B0604020202020204" pitchFamily="34" charset="0"/>
                <a:cs typeface="Arial" panose="020B0604020202020204" pitchFamily="34" charset="0"/>
              </a:rPr>
              <a:t>REAL Approach</a:t>
            </a:r>
          </a:p>
        </p:txBody>
      </p:sp>
    </p:spTree>
    <p:extLst>
      <p:ext uri="{BB962C8B-B14F-4D97-AF65-F5344CB8AC3E}">
        <p14:creationId xmlns:p14="http://schemas.microsoft.com/office/powerpoint/2010/main" val="1361255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511230-0CAF-90B3-58FA-D4C85F8FF2E8}"/>
              </a:ext>
            </a:extLst>
          </p:cNvPr>
          <p:cNvSpPr txBox="1"/>
          <p:nvPr/>
        </p:nvSpPr>
        <p:spPr>
          <a:xfrm>
            <a:off x="156185" y="1196752"/>
            <a:ext cx="7704856" cy="4524315"/>
          </a:xfrm>
          <a:prstGeom prst="rect">
            <a:avLst/>
          </a:prstGeom>
          <a:noFill/>
        </p:spPr>
        <p:txBody>
          <a:bodyPr wrap="square">
            <a:spAutoFit/>
          </a:bodyPr>
          <a:lstStyle/>
          <a:p>
            <a:r>
              <a:rPr lang="en-GB" sz="3200" b="1" dirty="0"/>
              <a:t>Relevant</a:t>
            </a:r>
            <a:r>
              <a:rPr lang="en-GB" sz="3200" dirty="0"/>
              <a:t>: </a:t>
            </a:r>
          </a:p>
          <a:p>
            <a:r>
              <a:rPr lang="en-GB" sz="2400" dirty="0"/>
              <a:t>Indicates why it is important and worthwhile</a:t>
            </a:r>
          </a:p>
          <a:p>
            <a:endParaRPr lang="en-GB" sz="1600" dirty="0"/>
          </a:p>
          <a:p>
            <a:r>
              <a:rPr lang="en-GB" sz="3200" b="1" dirty="0"/>
              <a:t>Experimental</a:t>
            </a:r>
            <a:r>
              <a:rPr lang="en-GB" sz="3200" dirty="0"/>
              <a:t>: </a:t>
            </a:r>
          </a:p>
          <a:p>
            <a:r>
              <a:rPr lang="en-GB" sz="2400" dirty="0"/>
              <a:t>Development activity that will lead to greater insight</a:t>
            </a:r>
          </a:p>
          <a:p>
            <a:endParaRPr lang="en-GB" sz="1400" dirty="0"/>
          </a:p>
          <a:p>
            <a:r>
              <a:rPr lang="en-GB" sz="3200" b="1" dirty="0"/>
              <a:t>Aspirational</a:t>
            </a:r>
            <a:r>
              <a:rPr lang="en-GB" sz="3200" dirty="0"/>
              <a:t>:</a:t>
            </a:r>
          </a:p>
          <a:p>
            <a:r>
              <a:rPr lang="en-GB" sz="2400" dirty="0"/>
              <a:t>Area of desired development</a:t>
            </a:r>
          </a:p>
          <a:p>
            <a:endParaRPr lang="en-GB" sz="1600" dirty="0"/>
          </a:p>
          <a:p>
            <a:r>
              <a:rPr lang="en-GB" sz="3200" b="1" dirty="0"/>
              <a:t>Learning-based</a:t>
            </a:r>
            <a:r>
              <a:rPr lang="en-GB" sz="3200" dirty="0"/>
              <a:t>:</a:t>
            </a:r>
          </a:p>
          <a:p>
            <a:r>
              <a:rPr lang="en-GB" sz="2400" dirty="0"/>
              <a:t>Expresses outcomes that are focused on gaining capability</a:t>
            </a:r>
          </a:p>
          <a:p>
            <a:endParaRPr lang="en-GB" dirty="0"/>
          </a:p>
        </p:txBody>
      </p:sp>
      <p:sp>
        <p:nvSpPr>
          <p:cNvPr id="4" name="Title 1">
            <a:extLst>
              <a:ext uri="{FF2B5EF4-FFF2-40B4-BE49-F238E27FC236}">
                <a16:creationId xmlns:a16="http://schemas.microsoft.com/office/drawing/2014/main" id="{9F882FA6-351E-E3DC-2B8E-A1008D01DAF0}"/>
              </a:ext>
            </a:extLst>
          </p:cNvPr>
          <p:cNvSpPr txBox="1">
            <a:spLocks/>
          </p:cNvSpPr>
          <p:nvPr/>
        </p:nvSpPr>
        <p:spPr>
          <a:xfrm>
            <a:off x="156185" y="15780"/>
            <a:ext cx="8244408"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latin typeface="Arial" panose="020B0604020202020204" pitchFamily="34" charset="0"/>
                <a:cs typeface="Arial" panose="020B0604020202020204" pitchFamily="34" charset="0"/>
              </a:rPr>
              <a:t>DEVELOPMENT GOALS APPROACH:</a:t>
            </a:r>
          </a:p>
          <a:p>
            <a:r>
              <a:rPr lang="en-GB" sz="4000" b="1" dirty="0">
                <a:latin typeface="Arial" panose="020B0604020202020204" pitchFamily="34" charset="0"/>
                <a:cs typeface="Arial" panose="020B0604020202020204" pitchFamily="34" charset="0"/>
              </a:rPr>
              <a:t>REAL Approach</a:t>
            </a:r>
          </a:p>
        </p:txBody>
      </p:sp>
    </p:spTree>
    <p:extLst>
      <p:ext uri="{BB962C8B-B14F-4D97-AF65-F5344CB8AC3E}">
        <p14:creationId xmlns:p14="http://schemas.microsoft.com/office/powerpoint/2010/main" val="666170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B61E4FE5-C56C-86ED-B477-EA00C9803062}"/>
              </a:ext>
            </a:extLst>
          </p:cNvPr>
          <p:cNvSpPr/>
          <p:nvPr/>
        </p:nvSpPr>
        <p:spPr>
          <a:xfrm>
            <a:off x="146650" y="3254156"/>
            <a:ext cx="8892479" cy="1179280"/>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D90F414A-D8F2-5BE5-DEC7-1A23DDE7E6F7}"/>
              </a:ext>
            </a:extLst>
          </p:cNvPr>
          <p:cNvSpPr/>
          <p:nvPr/>
        </p:nvSpPr>
        <p:spPr>
          <a:xfrm>
            <a:off x="146651" y="2302835"/>
            <a:ext cx="8892478" cy="925358"/>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Rounded Corners 1">
            <a:extLst>
              <a:ext uri="{FF2B5EF4-FFF2-40B4-BE49-F238E27FC236}">
                <a16:creationId xmlns:a16="http://schemas.microsoft.com/office/drawing/2014/main" id="{C189D4A4-31A7-B758-ACAD-BEA8DE252949}"/>
              </a:ext>
            </a:extLst>
          </p:cNvPr>
          <p:cNvSpPr/>
          <p:nvPr/>
        </p:nvSpPr>
        <p:spPr>
          <a:xfrm>
            <a:off x="146651" y="1097592"/>
            <a:ext cx="8892478" cy="1179280"/>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08511230-0CAF-90B3-58FA-D4C85F8FF2E8}"/>
              </a:ext>
            </a:extLst>
          </p:cNvPr>
          <p:cNvSpPr txBox="1"/>
          <p:nvPr/>
        </p:nvSpPr>
        <p:spPr>
          <a:xfrm>
            <a:off x="251521" y="1097592"/>
            <a:ext cx="8892478" cy="4662815"/>
          </a:xfrm>
          <a:prstGeom prst="rect">
            <a:avLst/>
          </a:prstGeom>
          <a:noFill/>
        </p:spPr>
        <p:txBody>
          <a:bodyPr wrap="square">
            <a:spAutoFit/>
          </a:bodyPr>
          <a:lstStyle/>
          <a:p>
            <a:r>
              <a:rPr lang="en-GB" sz="2400" b="1" dirty="0"/>
              <a:t>Relevant</a:t>
            </a:r>
            <a:r>
              <a:rPr lang="en-GB" sz="2400" dirty="0"/>
              <a:t>: </a:t>
            </a:r>
            <a:r>
              <a:rPr lang="en-US" dirty="0"/>
              <a:t>Why the goal is </a:t>
            </a:r>
            <a:r>
              <a:rPr lang="en-US" b="1" dirty="0"/>
              <a:t>important</a:t>
            </a:r>
            <a:r>
              <a:rPr lang="en-US" dirty="0"/>
              <a:t> and worthwhile</a:t>
            </a:r>
            <a:endParaRPr lang="en-GB" sz="2400" dirty="0"/>
          </a:p>
          <a:p>
            <a:r>
              <a:rPr lang="en-US" sz="2400" dirty="0"/>
              <a:t>I want to improve my communication skills to better</a:t>
            </a:r>
            <a:br>
              <a:rPr lang="en-US" sz="2400" dirty="0"/>
            </a:br>
            <a:r>
              <a:rPr lang="en-US" sz="2400" dirty="0"/>
              <a:t>collaborate with my team</a:t>
            </a:r>
          </a:p>
          <a:p>
            <a:endParaRPr lang="en-GB" sz="1100" dirty="0"/>
          </a:p>
          <a:p>
            <a:r>
              <a:rPr lang="en-GB" sz="2400" b="1" dirty="0"/>
              <a:t>Experimental</a:t>
            </a:r>
            <a:r>
              <a:rPr lang="en-GB" sz="2400" dirty="0"/>
              <a:t>: </a:t>
            </a:r>
            <a:r>
              <a:rPr lang="en-US" dirty="0"/>
              <a:t>Development </a:t>
            </a:r>
            <a:r>
              <a:rPr lang="en-US" b="1" dirty="0"/>
              <a:t>activity</a:t>
            </a:r>
            <a:r>
              <a:rPr lang="en-US" dirty="0"/>
              <a:t> that will lead to greater insight.</a:t>
            </a:r>
            <a:endParaRPr lang="en-GB" sz="2400" dirty="0"/>
          </a:p>
          <a:p>
            <a:r>
              <a:rPr lang="en-US" sz="2400" dirty="0"/>
              <a:t>I want to attend a facilitation course to improve my meeting skills</a:t>
            </a:r>
          </a:p>
          <a:p>
            <a:endParaRPr lang="en-GB" sz="1100" dirty="0"/>
          </a:p>
          <a:p>
            <a:r>
              <a:rPr lang="en-GB" sz="2400" b="1" dirty="0"/>
              <a:t>Aspirational</a:t>
            </a:r>
            <a:r>
              <a:rPr lang="en-GB" sz="2400" dirty="0"/>
              <a:t>: </a:t>
            </a:r>
            <a:r>
              <a:rPr lang="en-US" dirty="0"/>
              <a:t>Identify an </a:t>
            </a:r>
            <a:r>
              <a:rPr lang="en-US" b="1" dirty="0"/>
              <a:t>area of desired development</a:t>
            </a:r>
            <a:r>
              <a:rPr lang="en-US" sz="2400" dirty="0"/>
              <a:t>. </a:t>
            </a:r>
            <a:endParaRPr lang="en-GB" sz="2400" dirty="0"/>
          </a:p>
          <a:p>
            <a:r>
              <a:rPr lang="en-US" sz="2400" dirty="0"/>
              <a:t>I want to become a better listener to understand my colleagues’ perspectives better to improve my communication</a:t>
            </a:r>
          </a:p>
          <a:p>
            <a:endParaRPr lang="en-GB" sz="1100" dirty="0"/>
          </a:p>
          <a:p>
            <a:r>
              <a:rPr lang="en-GB" sz="2400" b="1" dirty="0"/>
              <a:t>Learning-based</a:t>
            </a:r>
            <a:r>
              <a:rPr lang="en-GB" sz="2400" dirty="0"/>
              <a:t>:</a:t>
            </a:r>
            <a:r>
              <a:rPr lang="en-US" dirty="0"/>
              <a:t>Express </a:t>
            </a:r>
            <a:r>
              <a:rPr lang="en-US" b="1" dirty="0"/>
              <a:t>outcomes</a:t>
            </a:r>
            <a:r>
              <a:rPr lang="en-US" dirty="0"/>
              <a:t> that are focused on gaining capability</a:t>
            </a:r>
            <a:endParaRPr lang="en-US" sz="2400" dirty="0"/>
          </a:p>
          <a:p>
            <a:r>
              <a:rPr lang="en-US" sz="2400" dirty="0"/>
              <a:t>Capability</a:t>
            </a:r>
            <a:r>
              <a:rPr lang="en-GB" sz="2400" dirty="0"/>
              <a:t> </a:t>
            </a:r>
            <a:r>
              <a:rPr lang="en-US" sz="2400" dirty="0"/>
              <a:t>I want to learn new communication techniques to improve my communication and become a better manager.</a:t>
            </a:r>
            <a:endParaRPr lang="en-GB" sz="2400" dirty="0"/>
          </a:p>
        </p:txBody>
      </p:sp>
      <p:sp>
        <p:nvSpPr>
          <p:cNvPr id="4" name="Title 1">
            <a:extLst>
              <a:ext uri="{FF2B5EF4-FFF2-40B4-BE49-F238E27FC236}">
                <a16:creationId xmlns:a16="http://schemas.microsoft.com/office/drawing/2014/main" id="{9F882FA6-351E-E3DC-2B8E-A1008D01DAF0}"/>
              </a:ext>
            </a:extLst>
          </p:cNvPr>
          <p:cNvSpPr txBox="1">
            <a:spLocks/>
          </p:cNvSpPr>
          <p:nvPr/>
        </p:nvSpPr>
        <p:spPr>
          <a:xfrm>
            <a:off x="127231" y="0"/>
            <a:ext cx="8244408"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latin typeface="Arial" panose="020B0604020202020204" pitchFamily="34" charset="0"/>
                <a:cs typeface="Arial" panose="020B0604020202020204" pitchFamily="34" charset="0"/>
              </a:rPr>
              <a:t>DEVELOPMENT GOALS APPROACH</a:t>
            </a:r>
          </a:p>
          <a:p>
            <a:r>
              <a:rPr lang="en-GB" sz="4000" b="1" dirty="0">
                <a:latin typeface="Arial" panose="020B0604020202020204" pitchFamily="34" charset="0"/>
                <a:cs typeface="Arial" panose="020B0604020202020204" pitchFamily="34" charset="0"/>
              </a:rPr>
              <a:t>REAL Approach</a:t>
            </a:r>
          </a:p>
        </p:txBody>
      </p:sp>
      <p:sp>
        <p:nvSpPr>
          <p:cNvPr id="7" name="Rectangle: Rounded Corners 6">
            <a:extLst>
              <a:ext uri="{FF2B5EF4-FFF2-40B4-BE49-F238E27FC236}">
                <a16:creationId xmlns:a16="http://schemas.microsoft.com/office/drawing/2014/main" id="{C315FF9C-D21F-0A08-EDAA-9195E40B9D62}"/>
              </a:ext>
            </a:extLst>
          </p:cNvPr>
          <p:cNvSpPr/>
          <p:nvPr/>
        </p:nvSpPr>
        <p:spPr>
          <a:xfrm>
            <a:off x="153014" y="4509188"/>
            <a:ext cx="8892479" cy="1179280"/>
          </a:xfrm>
          <a:prstGeom prst="roundRect">
            <a:avLst/>
          </a:prstGeom>
          <a:solidFill>
            <a:srgbClr val="7030A0">
              <a:alpha val="18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70250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511230-0CAF-90B3-58FA-D4C85F8FF2E8}"/>
              </a:ext>
            </a:extLst>
          </p:cNvPr>
          <p:cNvSpPr txBox="1"/>
          <p:nvPr/>
        </p:nvSpPr>
        <p:spPr>
          <a:xfrm>
            <a:off x="137321" y="1412776"/>
            <a:ext cx="8869358" cy="3046988"/>
          </a:xfrm>
          <a:prstGeom prst="rect">
            <a:avLst/>
          </a:prstGeom>
          <a:noFill/>
        </p:spPr>
        <p:txBody>
          <a:bodyPr wrap="square">
            <a:spAutoFit/>
          </a:bodyPr>
          <a:lstStyle/>
          <a:p>
            <a:r>
              <a:rPr lang="en-US" sz="2400" b="1" dirty="0">
                <a:latin typeface="Arial" panose="020B0604020202020204" pitchFamily="34" charset="0"/>
                <a:cs typeface="Arial" panose="020B0604020202020204" pitchFamily="34" charset="0"/>
              </a:rPr>
              <a:t>Goals</a:t>
            </a:r>
            <a:r>
              <a:rPr lang="en-US" sz="2400" dirty="0">
                <a:latin typeface="Arial" panose="020B0604020202020204" pitchFamily="34" charset="0"/>
                <a:cs typeface="Arial" panose="020B0604020202020204" pitchFamily="34" charset="0"/>
              </a:rPr>
              <a:t> (REAL) are the purpose towards which actions are directed, an aspirational desire that is worth striving towards. Goals are not measurable or tangible. They should be </a:t>
            </a:r>
            <a:r>
              <a:rPr lang="en-US" sz="2400" b="1" dirty="0">
                <a:latin typeface="Arial" panose="020B0604020202020204" pitchFamily="34" charset="0"/>
                <a:cs typeface="Arial" panose="020B0604020202020204" pitchFamily="34" charset="0"/>
              </a:rPr>
              <a:t>regularly reviewed </a:t>
            </a:r>
            <a:r>
              <a:rPr lang="en-US" sz="2400" dirty="0">
                <a:latin typeface="Arial" panose="020B0604020202020204" pitchFamily="34" charset="0"/>
                <a:cs typeface="Arial" panose="020B0604020202020204" pitchFamily="34" charset="0"/>
              </a:rPr>
              <a:t>and changed if necessary.</a:t>
            </a:r>
          </a:p>
          <a:p>
            <a:endParaRPr lang="en-US" sz="2400"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Objectives</a:t>
            </a:r>
            <a:r>
              <a:rPr lang="en-US" sz="2400" dirty="0">
                <a:latin typeface="Arial" panose="020B0604020202020204" pitchFamily="34" charset="0"/>
                <a:cs typeface="Arial" panose="020B0604020202020204" pitchFamily="34" charset="0"/>
              </a:rPr>
              <a:t> (SMART) are things that one’s actions are expected to obtain, specific actions that result in goal attainment. Objectives must be measurable and tangible.</a:t>
            </a:r>
            <a:endParaRPr lang="en-GB" sz="2400"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9F882FA6-351E-E3DC-2B8E-A1008D01DAF0}"/>
              </a:ext>
            </a:extLst>
          </p:cNvPr>
          <p:cNvSpPr txBox="1">
            <a:spLocks/>
          </p:cNvSpPr>
          <p:nvPr/>
        </p:nvSpPr>
        <p:spPr>
          <a:xfrm>
            <a:off x="137321" y="332656"/>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latin typeface="+mn-lt"/>
              </a:rPr>
              <a:t>CAREER GOALS</a:t>
            </a:r>
          </a:p>
        </p:txBody>
      </p:sp>
    </p:spTree>
    <p:extLst>
      <p:ext uri="{BB962C8B-B14F-4D97-AF65-F5344CB8AC3E}">
        <p14:creationId xmlns:p14="http://schemas.microsoft.com/office/powerpoint/2010/main" val="3212179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F882FA6-351E-E3DC-2B8E-A1008D01DAF0}"/>
              </a:ext>
            </a:extLst>
          </p:cNvPr>
          <p:cNvSpPr txBox="1">
            <a:spLocks/>
          </p:cNvSpPr>
          <p:nvPr/>
        </p:nvSpPr>
        <p:spPr>
          <a:xfrm>
            <a:off x="80045" y="231229"/>
            <a:ext cx="898391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latin typeface="+mn-lt"/>
              </a:rPr>
              <a:t>Attainment of career goals impacted by</a:t>
            </a:r>
            <a:endParaRPr lang="en-GB" sz="4000" dirty="0">
              <a:latin typeface="+mn-lt"/>
            </a:endParaRPr>
          </a:p>
        </p:txBody>
      </p:sp>
      <p:pic>
        <p:nvPicPr>
          <p:cNvPr id="6" name="Picture 5">
            <a:extLst>
              <a:ext uri="{FF2B5EF4-FFF2-40B4-BE49-F238E27FC236}">
                <a16:creationId xmlns:a16="http://schemas.microsoft.com/office/drawing/2014/main" id="{FB52759F-1390-0114-1A14-7C32FDABC13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684948" y="1102368"/>
            <a:ext cx="5004048" cy="3342548"/>
          </a:xfrm>
          <a:prstGeom prst="rect">
            <a:avLst/>
          </a:prstGeom>
          <a:effectLst>
            <a:softEdge rad="279400"/>
          </a:effectLst>
        </p:spPr>
      </p:pic>
      <p:sp>
        <p:nvSpPr>
          <p:cNvPr id="10" name="Rectangle: Rounded Corners 9">
            <a:extLst>
              <a:ext uri="{FF2B5EF4-FFF2-40B4-BE49-F238E27FC236}">
                <a16:creationId xmlns:a16="http://schemas.microsoft.com/office/drawing/2014/main" id="{4EDAC566-FD52-AB10-99E2-D830B0A031EA}"/>
              </a:ext>
            </a:extLst>
          </p:cNvPr>
          <p:cNvSpPr/>
          <p:nvPr/>
        </p:nvSpPr>
        <p:spPr>
          <a:xfrm>
            <a:off x="115295" y="3312380"/>
            <a:ext cx="3888432" cy="1728192"/>
          </a:xfrm>
          <a:prstGeom prst="roundRect">
            <a:avLst/>
          </a:prstGeom>
          <a:solidFill>
            <a:schemeClr val="accent1">
              <a:alpha val="72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F852C577-87AD-3274-1E66-1D66F530753D}"/>
              </a:ext>
            </a:extLst>
          </p:cNvPr>
          <p:cNvSpPr txBox="1"/>
          <p:nvPr/>
        </p:nvSpPr>
        <p:spPr>
          <a:xfrm>
            <a:off x="433908" y="3791755"/>
            <a:ext cx="3168352" cy="769441"/>
          </a:xfrm>
          <a:prstGeom prst="rect">
            <a:avLst/>
          </a:prstGeom>
          <a:noFill/>
        </p:spPr>
        <p:txBody>
          <a:bodyPr wrap="square" rtlCol="0">
            <a:spAutoFit/>
          </a:bodyPr>
          <a:lstStyle/>
          <a:p>
            <a:r>
              <a:rPr lang="en-GB" sz="4400" b="1" dirty="0">
                <a:latin typeface="Arial" panose="020B0604020202020204" pitchFamily="34" charset="0"/>
                <a:cs typeface="Arial" panose="020B0604020202020204" pitchFamily="34" charset="0"/>
              </a:rPr>
              <a:t>Reputation</a:t>
            </a:r>
            <a:r>
              <a:rPr lang="en-GB" b="1" dirty="0"/>
              <a:t> </a:t>
            </a:r>
          </a:p>
        </p:txBody>
      </p:sp>
      <p:sp>
        <p:nvSpPr>
          <p:cNvPr id="11" name="Rectangle: Rounded Corners 10">
            <a:extLst>
              <a:ext uri="{FF2B5EF4-FFF2-40B4-BE49-F238E27FC236}">
                <a16:creationId xmlns:a16="http://schemas.microsoft.com/office/drawing/2014/main" id="{8A8A21AA-6F8E-70D8-A218-5AC748BA09FC}"/>
              </a:ext>
            </a:extLst>
          </p:cNvPr>
          <p:cNvSpPr/>
          <p:nvPr/>
        </p:nvSpPr>
        <p:spPr>
          <a:xfrm>
            <a:off x="4343758" y="3312380"/>
            <a:ext cx="4032448" cy="1728192"/>
          </a:xfrm>
          <a:prstGeom prst="roundRect">
            <a:avLst/>
          </a:prstGeom>
          <a:solidFill>
            <a:schemeClr val="accent1">
              <a:alpha val="72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BD269B19-0AA8-C9FC-729B-8A2D331C24D2}"/>
              </a:ext>
            </a:extLst>
          </p:cNvPr>
          <p:cNvSpPr txBox="1"/>
          <p:nvPr/>
        </p:nvSpPr>
        <p:spPr>
          <a:xfrm>
            <a:off x="4529912" y="3791755"/>
            <a:ext cx="4180180" cy="769441"/>
          </a:xfrm>
          <a:prstGeom prst="rect">
            <a:avLst/>
          </a:prstGeom>
          <a:noFill/>
        </p:spPr>
        <p:txBody>
          <a:bodyPr wrap="square" rtlCol="0">
            <a:spAutoFit/>
          </a:bodyPr>
          <a:lstStyle/>
          <a:p>
            <a:r>
              <a:rPr lang="en-GB" sz="4400" b="1" dirty="0"/>
              <a:t>Personal Brand</a:t>
            </a:r>
          </a:p>
        </p:txBody>
      </p:sp>
    </p:spTree>
    <p:extLst>
      <p:ext uri="{BB962C8B-B14F-4D97-AF65-F5344CB8AC3E}">
        <p14:creationId xmlns:p14="http://schemas.microsoft.com/office/powerpoint/2010/main" val="517071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F882FA6-351E-E3DC-2B8E-A1008D01DAF0}"/>
              </a:ext>
            </a:extLst>
          </p:cNvPr>
          <p:cNvSpPr txBox="1">
            <a:spLocks/>
          </p:cNvSpPr>
          <p:nvPr/>
        </p:nvSpPr>
        <p:spPr>
          <a:xfrm>
            <a:off x="268248" y="404664"/>
            <a:ext cx="7886700" cy="64807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latin typeface="+mn-lt"/>
              </a:rPr>
              <a:t>Brand You</a:t>
            </a:r>
          </a:p>
        </p:txBody>
      </p:sp>
      <p:sp>
        <p:nvSpPr>
          <p:cNvPr id="5" name="TextBox 4">
            <a:extLst>
              <a:ext uri="{FF2B5EF4-FFF2-40B4-BE49-F238E27FC236}">
                <a16:creationId xmlns:a16="http://schemas.microsoft.com/office/drawing/2014/main" id="{AEEBFBEE-A08C-B5C2-189E-7499A6798AC5}"/>
              </a:ext>
            </a:extLst>
          </p:cNvPr>
          <p:cNvSpPr txBox="1"/>
          <p:nvPr/>
        </p:nvSpPr>
        <p:spPr>
          <a:xfrm>
            <a:off x="251520" y="1673100"/>
            <a:ext cx="8496944" cy="3231654"/>
          </a:xfrm>
          <a:prstGeom prst="rect">
            <a:avLst/>
          </a:prstGeom>
          <a:noFill/>
        </p:spPr>
        <p:txBody>
          <a:bodyPr wrap="square">
            <a:spAutoFit/>
          </a:bodyPr>
          <a:lstStyle/>
          <a:p>
            <a:r>
              <a:rPr lang="en-US" sz="3600" dirty="0"/>
              <a:t>Being able to articulate your </a:t>
            </a:r>
            <a:r>
              <a:rPr lang="en-US" sz="3600" b="1" dirty="0"/>
              <a:t>brand</a:t>
            </a:r>
            <a:r>
              <a:rPr lang="en-US" sz="3600" dirty="0"/>
              <a:t> will help others understand who you really are, what you stand for, build authentic relationships, and ultimately, </a:t>
            </a:r>
            <a:r>
              <a:rPr lang="en-US" sz="3600" b="1" dirty="0"/>
              <a:t>realize your goals</a:t>
            </a:r>
            <a:r>
              <a:rPr lang="en-US" sz="2400" b="1" dirty="0"/>
              <a:t>.</a:t>
            </a:r>
          </a:p>
          <a:p>
            <a:endParaRPr lang="en-US" dirty="0"/>
          </a:p>
          <a:p>
            <a:endParaRPr lang="en-US" dirty="0"/>
          </a:p>
          <a:p>
            <a:pPr algn="r"/>
            <a:r>
              <a:rPr lang="en-US" sz="2400" b="1" dirty="0"/>
              <a:t>(Harrison, 2022)</a:t>
            </a:r>
          </a:p>
        </p:txBody>
      </p:sp>
    </p:spTree>
    <p:extLst>
      <p:ext uri="{BB962C8B-B14F-4D97-AF65-F5344CB8AC3E}">
        <p14:creationId xmlns:p14="http://schemas.microsoft.com/office/powerpoint/2010/main" val="3962385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B289E6DA-D13F-96C7-1629-A1F865A8AC52}"/>
              </a:ext>
            </a:extLst>
          </p:cNvPr>
          <p:cNvSpPr/>
          <p:nvPr/>
        </p:nvSpPr>
        <p:spPr>
          <a:xfrm>
            <a:off x="107504" y="260648"/>
            <a:ext cx="8712968" cy="1368152"/>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2EDB267C-2A99-D1C8-1AF9-E7E355684DBB}"/>
              </a:ext>
            </a:extLst>
          </p:cNvPr>
          <p:cNvSpPr txBox="1"/>
          <p:nvPr/>
        </p:nvSpPr>
        <p:spPr>
          <a:xfrm>
            <a:off x="323529" y="476672"/>
            <a:ext cx="9041836" cy="4032448"/>
          </a:xfrm>
          <a:prstGeom prst="rect">
            <a:avLst/>
          </a:prstGeom>
        </p:spPr>
        <p:txBody>
          <a:bodyPr rtlCol="0">
            <a:normAutofit fontScale="92500" lnSpcReduction="10000"/>
          </a:bodyPr>
          <a:lstStyle/>
          <a:p>
            <a:pPr marL="57150">
              <a:lnSpc>
                <a:spcPct val="90000"/>
              </a:lnSpc>
              <a:spcAft>
                <a:spcPts val="600"/>
              </a:spcAft>
            </a:pPr>
            <a:r>
              <a:rPr lang="en-US" sz="3600" b="1" dirty="0"/>
              <a:t>Take 5 minutes to think about your partner,</a:t>
            </a:r>
          </a:p>
          <a:p>
            <a:pPr marL="57150">
              <a:lnSpc>
                <a:spcPct val="90000"/>
              </a:lnSpc>
              <a:spcAft>
                <a:spcPts val="600"/>
              </a:spcAft>
            </a:pPr>
            <a:r>
              <a:rPr lang="en-US" sz="3600" b="1" dirty="0"/>
              <a:t>or a close friend.</a:t>
            </a:r>
          </a:p>
          <a:p>
            <a:pPr marL="57150">
              <a:lnSpc>
                <a:spcPct val="90000"/>
              </a:lnSpc>
              <a:spcAft>
                <a:spcPts val="600"/>
              </a:spcAft>
            </a:pPr>
            <a:endParaRPr lang="en-US" sz="3600" b="1" dirty="0"/>
          </a:p>
          <a:p>
            <a:pPr marL="514350" indent="-457200">
              <a:lnSpc>
                <a:spcPct val="90000"/>
              </a:lnSpc>
              <a:spcAft>
                <a:spcPts val="600"/>
              </a:spcAft>
              <a:buFont typeface="Arial" panose="020B0604020202020204" pitchFamily="34" charset="0"/>
              <a:buChar char="•"/>
            </a:pPr>
            <a:r>
              <a:rPr lang="en-US" sz="3200" b="1" dirty="0"/>
              <a:t>Write down what you like about them.</a:t>
            </a:r>
          </a:p>
          <a:p>
            <a:pPr marL="514350" indent="-457200">
              <a:lnSpc>
                <a:spcPct val="90000"/>
              </a:lnSpc>
              <a:spcAft>
                <a:spcPts val="600"/>
              </a:spcAft>
              <a:buFont typeface="Arial" panose="020B0604020202020204" pitchFamily="34" charset="0"/>
              <a:buChar char="•"/>
            </a:pPr>
            <a:endParaRPr lang="en-US" sz="3200" b="1" dirty="0"/>
          </a:p>
          <a:p>
            <a:pPr marL="514350" indent="-457200">
              <a:lnSpc>
                <a:spcPct val="90000"/>
              </a:lnSpc>
              <a:spcAft>
                <a:spcPts val="600"/>
              </a:spcAft>
              <a:buFont typeface="Arial" panose="020B0604020202020204" pitchFamily="34" charset="0"/>
              <a:buChar char="•"/>
            </a:pPr>
            <a:r>
              <a:rPr lang="en-US" sz="3200" b="1" dirty="0"/>
              <a:t>What key words you would associate with them.</a:t>
            </a:r>
          </a:p>
          <a:p>
            <a:pPr marL="514350" indent="-457200">
              <a:lnSpc>
                <a:spcPct val="90000"/>
              </a:lnSpc>
              <a:spcAft>
                <a:spcPts val="600"/>
              </a:spcAft>
              <a:buFont typeface="Arial" panose="020B0604020202020204" pitchFamily="34" charset="0"/>
              <a:buChar char="•"/>
            </a:pPr>
            <a:endParaRPr lang="en-US" sz="3200" b="1" dirty="0"/>
          </a:p>
          <a:p>
            <a:pPr marL="514350" indent="-457200">
              <a:lnSpc>
                <a:spcPct val="90000"/>
              </a:lnSpc>
              <a:spcAft>
                <a:spcPts val="600"/>
              </a:spcAft>
              <a:buFont typeface="Arial" panose="020B0604020202020204" pitchFamily="34" charset="0"/>
              <a:buChar char="•"/>
            </a:pPr>
            <a:r>
              <a:rPr lang="en-US" sz="3200" b="1" dirty="0"/>
              <a:t>How would you describe them to others?</a:t>
            </a:r>
          </a:p>
          <a:p>
            <a:pPr indent="-228600">
              <a:lnSpc>
                <a:spcPct val="90000"/>
              </a:lnSpc>
              <a:spcAft>
                <a:spcPts val="600"/>
              </a:spcAft>
              <a:buFont typeface="Arial" panose="020B0604020202020204" pitchFamily="34" charset="0"/>
              <a:buChar char="•"/>
            </a:pPr>
            <a:endParaRPr lang="en-US" sz="2800" dirty="0"/>
          </a:p>
        </p:txBody>
      </p:sp>
    </p:spTree>
    <p:extLst>
      <p:ext uri="{BB962C8B-B14F-4D97-AF65-F5344CB8AC3E}">
        <p14:creationId xmlns:p14="http://schemas.microsoft.com/office/powerpoint/2010/main" val="27624442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873ABFE-FE19-992F-11AC-186AA4FC564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94723" y="3063613"/>
            <a:ext cx="2627784" cy="1968066"/>
          </a:xfrm>
          <a:prstGeom prst="rect">
            <a:avLst/>
          </a:prstGeom>
          <a:effectLst>
            <a:softEdge rad="38100"/>
          </a:effectLst>
        </p:spPr>
      </p:pic>
      <p:sp>
        <p:nvSpPr>
          <p:cNvPr id="4" name="TextBox 3">
            <a:extLst>
              <a:ext uri="{FF2B5EF4-FFF2-40B4-BE49-F238E27FC236}">
                <a16:creationId xmlns:a16="http://schemas.microsoft.com/office/drawing/2014/main" id="{49FBEE18-BE61-D63D-53B4-CD30ABDCB731}"/>
              </a:ext>
            </a:extLst>
          </p:cNvPr>
          <p:cNvSpPr txBox="1"/>
          <p:nvPr/>
        </p:nvSpPr>
        <p:spPr>
          <a:xfrm>
            <a:off x="179512" y="188640"/>
            <a:ext cx="7886700" cy="1325563"/>
          </a:xfrm>
          <a:prstGeom prst="rect">
            <a:avLst/>
          </a:prstGeom>
        </p:spPr>
        <p:txBody>
          <a:bodyPr rtlCol="0">
            <a:normAutofit/>
          </a:bodyPr>
          <a:lstStyle/>
          <a:p>
            <a:pPr>
              <a:lnSpc>
                <a:spcPct val="90000"/>
              </a:lnSpc>
              <a:spcBef>
                <a:spcPct val="0"/>
              </a:spcBef>
              <a:spcAft>
                <a:spcPts val="600"/>
              </a:spcAft>
            </a:pPr>
            <a:r>
              <a:rPr lang="en-US" sz="4000" b="1" kern="1200" dirty="0">
                <a:latin typeface="Arial" panose="020B0604020202020204" pitchFamily="34" charset="0"/>
                <a:ea typeface="+mj-ea"/>
                <a:cs typeface="Arial" panose="020B0604020202020204" pitchFamily="34" charset="0"/>
              </a:rPr>
              <a:t>Let’s try that again…</a:t>
            </a:r>
          </a:p>
          <a:p>
            <a:pPr>
              <a:lnSpc>
                <a:spcPct val="90000"/>
              </a:lnSpc>
              <a:spcBef>
                <a:spcPct val="0"/>
              </a:spcBef>
              <a:spcAft>
                <a:spcPts val="600"/>
              </a:spcAft>
            </a:pPr>
            <a:r>
              <a:rPr lang="en-US" sz="4000" b="1" kern="1200" dirty="0">
                <a:latin typeface="Arial" panose="020B0604020202020204" pitchFamily="34" charset="0"/>
                <a:ea typeface="+mj-ea"/>
                <a:cs typeface="Arial" panose="020B0604020202020204" pitchFamily="34" charset="0"/>
              </a:rPr>
              <a:t>with an </a:t>
            </a:r>
            <a:r>
              <a:rPr lang="en-US" sz="4000" b="1" kern="1200" dirty="0" err="1">
                <a:latin typeface="Arial" panose="020B0604020202020204" pitchFamily="34" charset="0"/>
                <a:ea typeface="+mj-ea"/>
                <a:cs typeface="Arial" panose="020B0604020202020204" pitchFamily="34" charset="0"/>
              </a:rPr>
              <a:t>organisation</a:t>
            </a:r>
            <a:endParaRPr lang="en-US" sz="4000" b="1" kern="1200" dirty="0">
              <a:latin typeface="Arial" panose="020B0604020202020204" pitchFamily="34" charset="0"/>
              <a:ea typeface="+mj-ea"/>
              <a:cs typeface="Arial" panose="020B0604020202020204" pitchFamily="34" charset="0"/>
            </a:endParaRPr>
          </a:p>
        </p:txBody>
      </p:sp>
      <p:pic>
        <p:nvPicPr>
          <p:cNvPr id="2" name="Picture 1">
            <a:extLst>
              <a:ext uri="{FF2B5EF4-FFF2-40B4-BE49-F238E27FC236}">
                <a16:creationId xmlns:a16="http://schemas.microsoft.com/office/drawing/2014/main" id="{698F2113-0DDF-4B22-0295-C10BBA89A03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68051" y="1509745"/>
            <a:ext cx="3383868" cy="2537901"/>
          </a:xfrm>
          <a:prstGeom prst="rect">
            <a:avLst/>
          </a:prstGeom>
          <a:effectLst>
            <a:softEdge rad="381000"/>
          </a:effectLst>
        </p:spPr>
      </p:pic>
      <p:pic>
        <p:nvPicPr>
          <p:cNvPr id="8" name="Picture 7">
            <a:extLst>
              <a:ext uri="{FF2B5EF4-FFF2-40B4-BE49-F238E27FC236}">
                <a16:creationId xmlns:a16="http://schemas.microsoft.com/office/drawing/2014/main" id="{1946C799-B03B-8EBF-6BD4-4ECE83B046D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488122" y="2726812"/>
            <a:ext cx="2548347" cy="2548347"/>
          </a:xfrm>
          <a:prstGeom prst="rect">
            <a:avLst/>
          </a:prstGeom>
          <a:effectLst>
            <a:softEdge rad="88900"/>
          </a:effectLst>
        </p:spPr>
      </p:pic>
      <p:pic>
        <p:nvPicPr>
          <p:cNvPr id="10" name="Picture 9">
            <a:extLst>
              <a:ext uri="{FF2B5EF4-FFF2-40B4-BE49-F238E27FC236}">
                <a16:creationId xmlns:a16="http://schemas.microsoft.com/office/drawing/2014/main" id="{80AF61B3-3CA6-A195-FF38-3C9780DBC7F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393711" y="1804718"/>
            <a:ext cx="2627784" cy="2627784"/>
          </a:xfrm>
          <a:prstGeom prst="rect">
            <a:avLst/>
          </a:prstGeom>
        </p:spPr>
      </p:pic>
      <p:pic>
        <p:nvPicPr>
          <p:cNvPr id="11" name="Picture 10">
            <a:extLst>
              <a:ext uri="{FF2B5EF4-FFF2-40B4-BE49-F238E27FC236}">
                <a16:creationId xmlns:a16="http://schemas.microsoft.com/office/drawing/2014/main" id="{763F8D4B-2CF6-7AEE-9FDD-09E57DA441DC}"/>
              </a:ext>
            </a:extLst>
          </p:cNvPr>
          <p:cNvPicPr>
            <a:picLocks noChangeAspect="1"/>
          </p:cNvPicPr>
          <p:nvPr/>
        </p:nvPicPr>
        <p:blipFill>
          <a:blip r:embed="rId7"/>
          <a:stretch>
            <a:fillRect/>
          </a:stretch>
        </p:blipFill>
        <p:spPr>
          <a:xfrm>
            <a:off x="5574521" y="1036801"/>
            <a:ext cx="1933060" cy="1507787"/>
          </a:xfrm>
          <a:prstGeom prst="rect">
            <a:avLst/>
          </a:prstGeom>
          <a:effectLst>
            <a:softEdge rad="177800"/>
          </a:effectLst>
        </p:spPr>
      </p:pic>
      <p:pic>
        <p:nvPicPr>
          <p:cNvPr id="12" name="Picture 11">
            <a:extLst>
              <a:ext uri="{FF2B5EF4-FFF2-40B4-BE49-F238E27FC236}">
                <a16:creationId xmlns:a16="http://schemas.microsoft.com/office/drawing/2014/main" id="{23C38283-F7DE-EC40-E1E7-F28343F55ECD}"/>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494723" y="4644239"/>
            <a:ext cx="1416744" cy="947485"/>
          </a:xfrm>
          <a:prstGeom prst="rect">
            <a:avLst/>
          </a:prstGeom>
          <a:effectLst>
            <a:softEdge rad="114300"/>
          </a:effectLst>
        </p:spPr>
      </p:pic>
      <p:pic>
        <p:nvPicPr>
          <p:cNvPr id="13" name="Picture 12">
            <a:extLst>
              <a:ext uri="{FF2B5EF4-FFF2-40B4-BE49-F238E27FC236}">
                <a16:creationId xmlns:a16="http://schemas.microsoft.com/office/drawing/2014/main" id="{36780780-72EE-1083-FA0E-4CB2C8E89A9E}"/>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2604379" y="4000986"/>
            <a:ext cx="2627784" cy="1752916"/>
          </a:xfrm>
          <a:prstGeom prst="rect">
            <a:avLst/>
          </a:prstGeom>
          <a:effectLst>
            <a:softEdge rad="355600"/>
          </a:effectLst>
        </p:spPr>
      </p:pic>
    </p:spTree>
    <p:extLst>
      <p:ext uri="{BB962C8B-B14F-4D97-AF65-F5344CB8AC3E}">
        <p14:creationId xmlns:p14="http://schemas.microsoft.com/office/powerpoint/2010/main" val="3023471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A86B2E6-D076-748C-6865-AE31E7CCB46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983057" y="1531659"/>
            <a:ext cx="1984741" cy="1184920"/>
          </a:xfrm>
          <a:prstGeom prst="rect">
            <a:avLst/>
          </a:prstGeom>
          <a:effectLst>
            <a:softEdge rad="177800"/>
          </a:effectLst>
        </p:spPr>
      </p:pic>
      <p:pic>
        <p:nvPicPr>
          <p:cNvPr id="6" name="Picture 5">
            <a:extLst>
              <a:ext uri="{FF2B5EF4-FFF2-40B4-BE49-F238E27FC236}">
                <a16:creationId xmlns:a16="http://schemas.microsoft.com/office/drawing/2014/main" id="{A7619434-F4EB-543C-DD1F-0788AF976E0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423944" y="1373199"/>
            <a:ext cx="1891429" cy="1261583"/>
          </a:xfrm>
          <a:prstGeom prst="rect">
            <a:avLst/>
          </a:prstGeom>
          <a:effectLst>
            <a:softEdge rad="101600"/>
          </a:effectLst>
        </p:spPr>
      </p:pic>
      <p:pic>
        <p:nvPicPr>
          <p:cNvPr id="5" name="Picture 4">
            <a:extLst>
              <a:ext uri="{FF2B5EF4-FFF2-40B4-BE49-F238E27FC236}">
                <a16:creationId xmlns:a16="http://schemas.microsoft.com/office/drawing/2014/main" id="{A873ABFE-FE19-992F-11AC-186AA4FC564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94723" y="3063613"/>
            <a:ext cx="2627784" cy="1968066"/>
          </a:xfrm>
          <a:prstGeom prst="rect">
            <a:avLst/>
          </a:prstGeom>
          <a:effectLst>
            <a:softEdge rad="38100"/>
          </a:effectLst>
        </p:spPr>
      </p:pic>
      <p:sp>
        <p:nvSpPr>
          <p:cNvPr id="4" name="TextBox 3">
            <a:extLst>
              <a:ext uri="{FF2B5EF4-FFF2-40B4-BE49-F238E27FC236}">
                <a16:creationId xmlns:a16="http://schemas.microsoft.com/office/drawing/2014/main" id="{49FBEE18-BE61-D63D-53B4-CD30ABDCB731}"/>
              </a:ext>
            </a:extLst>
          </p:cNvPr>
          <p:cNvSpPr txBox="1"/>
          <p:nvPr/>
        </p:nvSpPr>
        <p:spPr>
          <a:xfrm>
            <a:off x="179512" y="188640"/>
            <a:ext cx="7886700" cy="1325563"/>
          </a:xfrm>
          <a:prstGeom prst="rect">
            <a:avLst/>
          </a:prstGeom>
        </p:spPr>
        <p:txBody>
          <a:bodyPr rtlCol="0">
            <a:normAutofit/>
          </a:bodyPr>
          <a:lstStyle/>
          <a:p>
            <a:pPr>
              <a:lnSpc>
                <a:spcPct val="90000"/>
              </a:lnSpc>
              <a:spcBef>
                <a:spcPct val="0"/>
              </a:spcBef>
              <a:spcAft>
                <a:spcPts val="600"/>
              </a:spcAft>
            </a:pPr>
            <a:r>
              <a:rPr lang="en-US" sz="3200" b="1" dirty="0">
                <a:latin typeface="Arial" panose="020B0604020202020204" pitchFamily="34" charset="0"/>
                <a:ea typeface="+mj-ea"/>
                <a:cs typeface="Arial" panose="020B0604020202020204" pitchFamily="34" charset="0"/>
              </a:rPr>
              <a:t>How does the CEO make you consider the brand of the company? </a:t>
            </a:r>
            <a:endParaRPr lang="en-US" sz="3200" b="1" kern="1200" dirty="0">
              <a:latin typeface="Arial" panose="020B0604020202020204" pitchFamily="34" charset="0"/>
              <a:ea typeface="+mj-ea"/>
              <a:cs typeface="Arial" panose="020B0604020202020204" pitchFamily="34" charset="0"/>
            </a:endParaRPr>
          </a:p>
        </p:txBody>
      </p:sp>
      <p:pic>
        <p:nvPicPr>
          <p:cNvPr id="2" name="Picture 1">
            <a:extLst>
              <a:ext uri="{FF2B5EF4-FFF2-40B4-BE49-F238E27FC236}">
                <a16:creationId xmlns:a16="http://schemas.microsoft.com/office/drawing/2014/main" id="{698F2113-0DDF-4B22-0295-C10BBA89A03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56573" y="1540843"/>
            <a:ext cx="3383868" cy="2537901"/>
          </a:xfrm>
          <a:prstGeom prst="rect">
            <a:avLst/>
          </a:prstGeom>
          <a:effectLst>
            <a:softEdge rad="381000"/>
          </a:effectLst>
        </p:spPr>
      </p:pic>
      <p:pic>
        <p:nvPicPr>
          <p:cNvPr id="8" name="Picture 7">
            <a:extLst>
              <a:ext uri="{FF2B5EF4-FFF2-40B4-BE49-F238E27FC236}">
                <a16:creationId xmlns:a16="http://schemas.microsoft.com/office/drawing/2014/main" id="{1946C799-B03B-8EBF-6BD4-4ECE83B046D9}"/>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5488122" y="2726812"/>
            <a:ext cx="2548347" cy="2548347"/>
          </a:xfrm>
          <a:prstGeom prst="rect">
            <a:avLst/>
          </a:prstGeom>
          <a:effectLst>
            <a:softEdge rad="88900"/>
          </a:effectLst>
        </p:spPr>
      </p:pic>
      <p:pic>
        <p:nvPicPr>
          <p:cNvPr id="10" name="Picture 9">
            <a:extLst>
              <a:ext uri="{FF2B5EF4-FFF2-40B4-BE49-F238E27FC236}">
                <a16:creationId xmlns:a16="http://schemas.microsoft.com/office/drawing/2014/main" id="{80AF61B3-3CA6-A195-FF38-3C9780DBC7F8}"/>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258108" y="2016455"/>
            <a:ext cx="2627784" cy="2627784"/>
          </a:xfrm>
          <a:prstGeom prst="rect">
            <a:avLst/>
          </a:prstGeom>
        </p:spPr>
      </p:pic>
      <p:pic>
        <p:nvPicPr>
          <p:cNvPr id="11" name="Picture 10">
            <a:extLst>
              <a:ext uri="{FF2B5EF4-FFF2-40B4-BE49-F238E27FC236}">
                <a16:creationId xmlns:a16="http://schemas.microsoft.com/office/drawing/2014/main" id="{763F8D4B-2CF6-7AEE-9FDD-09E57DA441DC}"/>
              </a:ext>
            </a:extLst>
          </p:cNvPr>
          <p:cNvPicPr>
            <a:picLocks noChangeAspect="1"/>
          </p:cNvPicPr>
          <p:nvPr/>
        </p:nvPicPr>
        <p:blipFill>
          <a:blip r:embed="rId9"/>
          <a:stretch>
            <a:fillRect/>
          </a:stretch>
        </p:blipFill>
        <p:spPr>
          <a:xfrm>
            <a:off x="5574521" y="1036801"/>
            <a:ext cx="1933060" cy="1507787"/>
          </a:xfrm>
          <a:prstGeom prst="rect">
            <a:avLst/>
          </a:prstGeom>
          <a:effectLst>
            <a:softEdge rad="177800"/>
          </a:effectLst>
        </p:spPr>
      </p:pic>
      <p:pic>
        <p:nvPicPr>
          <p:cNvPr id="12" name="Picture 11">
            <a:extLst>
              <a:ext uri="{FF2B5EF4-FFF2-40B4-BE49-F238E27FC236}">
                <a16:creationId xmlns:a16="http://schemas.microsoft.com/office/drawing/2014/main" id="{23C38283-F7DE-EC40-E1E7-F28343F55ECD}"/>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494723" y="4644239"/>
            <a:ext cx="1416744" cy="947485"/>
          </a:xfrm>
          <a:prstGeom prst="rect">
            <a:avLst/>
          </a:prstGeom>
          <a:effectLst>
            <a:softEdge rad="114300"/>
          </a:effectLst>
        </p:spPr>
      </p:pic>
      <p:pic>
        <p:nvPicPr>
          <p:cNvPr id="3" name="Picture 2">
            <a:extLst>
              <a:ext uri="{FF2B5EF4-FFF2-40B4-BE49-F238E27FC236}">
                <a16:creationId xmlns:a16="http://schemas.microsoft.com/office/drawing/2014/main" id="{4F21D909-17E6-7197-30F1-91F8AAAE5380}"/>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314267" y="1484231"/>
            <a:ext cx="1599485" cy="1199614"/>
          </a:xfrm>
          <a:prstGeom prst="rect">
            <a:avLst/>
          </a:prstGeom>
          <a:effectLst>
            <a:softEdge rad="88900"/>
          </a:effectLst>
        </p:spPr>
      </p:pic>
      <p:pic>
        <p:nvPicPr>
          <p:cNvPr id="9" name="Picture 8">
            <a:extLst>
              <a:ext uri="{FF2B5EF4-FFF2-40B4-BE49-F238E27FC236}">
                <a16:creationId xmlns:a16="http://schemas.microsoft.com/office/drawing/2014/main" id="{1D554D18-BA66-278C-645D-BE2B5FA7BD14}"/>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7269116" y="3768242"/>
            <a:ext cx="1842599" cy="1805849"/>
          </a:xfrm>
          <a:prstGeom prst="rect">
            <a:avLst/>
          </a:prstGeom>
          <a:effectLst>
            <a:softEdge rad="177800"/>
          </a:effectLst>
        </p:spPr>
      </p:pic>
      <p:pic>
        <p:nvPicPr>
          <p:cNvPr id="13" name="Picture 12">
            <a:extLst>
              <a:ext uri="{FF2B5EF4-FFF2-40B4-BE49-F238E27FC236}">
                <a16:creationId xmlns:a16="http://schemas.microsoft.com/office/drawing/2014/main" id="{36780780-72EE-1083-FA0E-4CB2C8E89A9E}"/>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2604379" y="4000986"/>
            <a:ext cx="2627784" cy="1752916"/>
          </a:xfrm>
          <a:prstGeom prst="rect">
            <a:avLst/>
          </a:prstGeom>
          <a:effectLst>
            <a:softEdge rad="355600"/>
          </a:effectLst>
        </p:spPr>
      </p:pic>
      <p:pic>
        <p:nvPicPr>
          <p:cNvPr id="14" name="Picture 13">
            <a:extLst>
              <a:ext uri="{FF2B5EF4-FFF2-40B4-BE49-F238E27FC236}">
                <a16:creationId xmlns:a16="http://schemas.microsoft.com/office/drawing/2014/main" id="{F421A64D-4986-852B-5050-6FAFA0534245}"/>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4245552" y="4654472"/>
            <a:ext cx="1691680" cy="1127520"/>
          </a:xfrm>
          <a:prstGeom prst="rect">
            <a:avLst/>
          </a:prstGeom>
          <a:effectLst>
            <a:softEdge rad="88900"/>
          </a:effectLst>
        </p:spPr>
      </p:pic>
    </p:spTree>
    <p:extLst>
      <p:ext uri="{BB962C8B-B14F-4D97-AF65-F5344CB8AC3E}">
        <p14:creationId xmlns:p14="http://schemas.microsoft.com/office/powerpoint/2010/main" val="17126375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10AC0-3825-CCE8-625A-5D643554B916}"/>
              </a:ext>
            </a:extLst>
          </p:cNvPr>
          <p:cNvSpPr>
            <a:spLocks noGrp="1"/>
          </p:cNvSpPr>
          <p:nvPr>
            <p:ph type="title"/>
          </p:nvPr>
        </p:nvSpPr>
        <p:spPr>
          <a:xfrm>
            <a:off x="543837" y="389954"/>
            <a:ext cx="7886700" cy="1325563"/>
          </a:xfrm>
        </p:spPr>
        <p:txBody>
          <a:bodyPr/>
          <a:lstStyle/>
          <a:p>
            <a:r>
              <a:rPr lang="en-GB" sz="4000" b="1" dirty="0">
                <a:latin typeface="Arial" panose="020B0604020202020204" pitchFamily="34" charset="0"/>
                <a:cs typeface="Arial" panose="020B0604020202020204" pitchFamily="34" charset="0"/>
              </a:rPr>
              <a:t>Brand You</a:t>
            </a:r>
          </a:p>
        </p:txBody>
      </p:sp>
      <p:sp>
        <p:nvSpPr>
          <p:cNvPr id="3" name="Content Placeholder 2">
            <a:extLst>
              <a:ext uri="{FF2B5EF4-FFF2-40B4-BE49-F238E27FC236}">
                <a16:creationId xmlns:a16="http://schemas.microsoft.com/office/drawing/2014/main" id="{DF2F517D-E3A9-A744-34A5-ADFF46FFD4CF}"/>
              </a:ext>
            </a:extLst>
          </p:cNvPr>
          <p:cNvSpPr>
            <a:spLocks noGrp="1"/>
          </p:cNvSpPr>
          <p:nvPr>
            <p:ph idx="1"/>
          </p:nvPr>
        </p:nvSpPr>
        <p:spPr>
          <a:xfrm>
            <a:off x="539552" y="1268760"/>
            <a:ext cx="7632848" cy="4536504"/>
          </a:xfrm>
        </p:spPr>
        <p:txBody>
          <a:bodyPr/>
          <a:lstStyle/>
          <a:p>
            <a:pPr marL="0" indent="0">
              <a:buNone/>
            </a:pPr>
            <a:r>
              <a:rPr lang="en-US" sz="4000" dirty="0"/>
              <a:t>CEO’s reputation contributes to nearly half of both their company’s reputation (45%) and market value (44%). </a:t>
            </a:r>
          </a:p>
          <a:p>
            <a:pPr marL="0" indent="0">
              <a:buNone/>
            </a:pPr>
            <a:endParaRPr lang="en-US" sz="4000" dirty="0"/>
          </a:p>
          <a:p>
            <a:pPr marL="0" indent="0">
              <a:buNone/>
            </a:pPr>
            <a:endParaRPr lang="en-US" sz="4000" dirty="0"/>
          </a:p>
          <a:p>
            <a:pPr marL="0" indent="0" algn="r">
              <a:buNone/>
            </a:pPr>
            <a:r>
              <a:rPr lang="en-US" sz="2400" b="1" dirty="0"/>
              <a:t>(Weber Shandwick, 2015)</a:t>
            </a:r>
            <a:endParaRPr lang="en-GB" sz="2400" b="1" dirty="0"/>
          </a:p>
        </p:txBody>
      </p:sp>
    </p:spTree>
    <p:extLst>
      <p:ext uri="{BB962C8B-B14F-4D97-AF65-F5344CB8AC3E}">
        <p14:creationId xmlns:p14="http://schemas.microsoft.com/office/powerpoint/2010/main" val="12742278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10AC0-3825-CCE8-625A-5D643554B916}"/>
              </a:ext>
            </a:extLst>
          </p:cNvPr>
          <p:cNvSpPr>
            <a:spLocks noGrp="1"/>
          </p:cNvSpPr>
          <p:nvPr>
            <p:ph type="title"/>
          </p:nvPr>
        </p:nvSpPr>
        <p:spPr>
          <a:xfrm>
            <a:off x="179512" y="404664"/>
            <a:ext cx="7886700" cy="1325563"/>
          </a:xfrm>
        </p:spPr>
        <p:txBody>
          <a:bodyPr/>
          <a:lstStyle/>
          <a:p>
            <a:r>
              <a:rPr lang="en-GB" sz="4000" b="1" dirty="0">
                <a:latin typeface="Arial" panose="020B0604020202020204" pitchFamily="34" charset="0"/>
                <a:cs typeface="Arial" panose="020B0604020202020204" pitchFamily="34" charset="0"/>
              </a:rPr>
              <a:t>Brand You</a:t>
            </a:r>
          </a:p>
        </p:txBody>
      </p:sp>
      <p:sp>
        <p:nvSpPr>
          <p:cNvPr id="3" name="Content Placeholder 2">
            <a:extLst>
              <a:ext uri="{FF2B5EF4-FFF2-40B4-BE49-F238E27FC236}">
                <a16:creationId xmlns:a16="http://schemas.microsoft.com/office/drawing/2014/main" id="{DF2F517D-E3A9-A744-34A5-ADFF46FFD4CF}"/>
              </a:ext>
            </a:extLst>
          </p:cNvPr>
          <p:cNvSpPr>
            <a:spLocks noGrp="1"/>
          </p:cNvSpPr>
          <p:nvPr>
            <p:ph idx="1"/>
          </p:nvPr>
        </p:nvSpPr>
        <p:spPr>
          <a:xfrm>
            <a:off x="107504" y="1340768"/>
            <a:ext cx="9036496" cy="4536504"/>
          </a:xfrm>
        </p:spPr>
        <p:txBody>
          <a:bodyPr/>
          <a:lstStyle/>
          <a:p>
            <a:r>
              <a:rPr lang="en-GB" sz="2400" dirty="0">
                <a:solidFill>
                  <a:srgbClr val="202124"/>
                </a:solidFill>
                <a:latin typeface="Arial" panose="020B0604020202020204" pitchFamily="34" charset="0"/>
                <a:cs typeface="Arial" panose="020B0604020202020204" pitchFamily="34" charset="0"/>
              </a:rPr>
              <a:t>D</a:t>
            </a:r>
            <a:r>
              <a:rPr lang="en-GB" sz="2400" b="0" i="0" dirty="0">
                <a:solidFill>
                  <a:srgbClr val="040C28"/>
                </a:solidFill>
                <a:effectLst/>
                <a:latin typeface="Arial" panose="020B0604020202020204" pitchFamily="34" charset="0"/>
                <a:cs typeface="Arial" panose="020B0604020202020204" pitchFamily="34" charset="0"/>
              </a:rPr>
              <a:t>efining and promoting what you stand for as an individual</a:t>
            </a:r>
            <a:endParaRPr lang="en-GB" sz="2400" b="0" i="0" dirty="0">
              <a:solidFill>
                <a:srgbClr val="202124"/>
              </a:solidFill>
              <a:effectLst/>
              <a:latin typeface="Arial" panose="020B0604020202020204" pitchFamily="34" charset="0"/>
              <a:cs typeface="Arial" panose="020B0604020202020204" pitchFamily="34" charset="0"/>
            </a:endParaRPr>
          </a:p>
          <a:p>
            <a:endParaRPr lang="en-GB" sz="500" b="0" i="0" dirty="0">
              <a:solidFill>
                <a:srgbClr val="202124"/>
              </a:solidFill>
              <a:effectLst/>
              <a:latin typeface="Arial" panose="020B0604020202020204" pitchFamily="34" charset="0"/>
              <a:cs typeface="Arial" panose="020B0604020202020204" pitchFamily="34" charset="0"/>
            </a:endParaRPr>
          </a:p>
          <a:p>
            <a:r>
              <a:rPr lang="en-GB" sz="2400" dirty="0">
                <a:solidFill>
                  <a:srgbClr val="040C28"/>
                </a:solidFill>
                <a:latin typeface="Arial" panose="020B0604020202020204" pitchFamily="34" charset="0"/>
                <a:cs typeface="Arial" panose="020B0604020202020204" pitchFamily="34" charset="0"/>
              </a:rPr>
              <a:t>D</a:t>
            </a:r>
            <a:r>
              <a:rPr lang="en-GB" sz="2400" b="0" i="0" dirty="0">
                <a:solidFill>
                  <a:srgbClr val="040C28"/>
                </a:solidFill>
                <a:effectLst/>
                <a:latin typeface="Arial" panose="020B0604020202020204" pitchFamily="34" charset="0"/>
                <a:cs typeface="Arial" panose="020B0604020202020204" pitchFamily="34" charset="0"/>
              </a:rPr>
              <a:t>istinguishing yourself from competitors in your market</a:t>
            </a:r>
          </a:p>
          <a:p>
            <a:endParaRPr lang="en-GB" sz="600" b="0" i="0" dirty="0">
              <a:solidFill>
                <a:srgbClr val="202124"/>
              </a:solidFill>
              <a:effectLst/>
              <a:latin typeface="Arial" panose="020B0604020202020204" pitchFamily="34" charset="0"/>
              <a:cs typeface="Arial" panose="020B0604020202020204" pitchFamily="34" charset="0"/>
            </a:endParaRPr>
          </a:p>
          <a:p>
            <a:r>
              <a:rPr lang="en-GB" sz="2400" dirty="0">
                <a:solidFill>
                  <a:srgbClr val="202124"/>
                </a:solidFill>
                <a:latin typeface="Arial" panose="020B0604020202020204" pitchFamily="34" charset="0"/>
                <a:cs typeface="Arial" panose="020B0604020202020204" pitchFamily="34" charset="0"/>
              </a:rPr>
              <a:t>C</a:t>
            </a:r>
            <a:r>
              <a:rPr lang="en-GB" sz="2400" b="0" i="0" dirty="0">
                <a:solidFill>
                  <a:srgbClr val="202124"/>
                </a:solidFill>
                <a:effectLst/>
                <a:latin typeface="Arial" panose="020B0604020202020204" pitchFamily="34" charset="0"/>
                <a:cs typeface="Arial" panose="020B0604020202020204" pitchFamily="34" charset="0"/>
              </a:rPr>
              <a:t>ulmination of the experiences, skills and values that differentiate you from others</a:t>
            </a:r>
          </a:p>
          <a:p>
            <a:endParaRPr lang="en-GB" sz="800" b="0" i="0" dirty="0">
              <a:solidFill>
                <a:srgbClr val="202124"/>
              </a:solidFill>
              <a:effectLst/>
              <a:latin typeface="Arial" panose="020B0604020202020204" pitchFamily="34" charset="0"/>
              <a:cs typeface="Arial" panose="020B0604020202020204" pitchFamily="34" charset="0"/>
            </a:endParaRPr>
          </a:p>
          <a:p>
            <a:r>
              <a:rPr lang="en-GB" sz="2400" b="0" i="0" dirty="0">
                <a:solidFill>
                  <a:srgbClr val="333333"/>
                </a:solidFill>
                <a:effectLst/>
                <a:latin typeface="Arial" panose="020B0604020202020204" pitchFamily="34" charset="0"/>
                <a:cs typeface="Arial" panose="020B0604020202020204" pitchFamily="34" charset="0"/>
              </a:rPr>
              <a:t>It is </a:t>
            </a:r>
            <a:r>
              <a:rPr lang="en-GB" sz="2400" dirty="0">
                <a:solidFill>
                  <a:srgbClr val="333333"/>
                </a:solidFill>
                <a:latin typeface="Arial" panose="020B0604020202020204" pitchFamily="34" charset="0"/>
                <a:cs typeface="Arial" panose="020B0604020202020204" pitchFamily="34" charset="0"/>
              </a:rPr>
              <a:t>t</a:t>
            </a:r>
            <a:r>
              <a:rPr lang="en-GB" sz="2400" b="0" i="0" dirty="0">
                <a:solidFill>
                  <a:srgbClr val="333333"/>
                </a:solidFill>
                <a:effectLst/>
                <a:latin typeface="Arial" panose="020B0604020202020204" pitchFamily="34" charset="0"/>
                <a:cs typeface="Arial" panose="020B0604020202020204" pitchFamily="34" charset="0"/>
              </a:rPr>
              <a:t>aking ownership of your personal brand </a:t>
            </a:r>
            <a:r>
              <a:rPr lang="en-GB" sz="2400" dirty="0">
                <a:solidFill>
                  <a:srgbClr val="333333"/>
                </a:solidFill>
                <a:latin typeface="Arial" panose="020B0604020202020204" pitchFamily="34" charset="0"/>
                <a:cs typeface="Arial" panose="020B0604020202020204" pitchFamily="34" charset="0"/>
              </a:rPr>
              <a:t>to </a:t>
            </a:r>
            <a:r>
              <a:rPr lang="en-GB" sz="2400" b="0" i="0" dirty="0">
                <a:solidFill>
                  <a:srgbClr val="333333"/>
                </a:solidFill>
                <a:effectLst/>
                <a:latin typeface="Arial" panose="020B0604020202020204" pitchFamily="34" charset="0"/>
                <a:cs typeface="Arial" panose="020B0604020202020204" pitchFamily="34" charset="0"/>
              </a:rPr>
              <a:t>help you stand out</a:t>
            </a:r>
          </a:p>
          <a:p>
            <a:endParaRPr lang="en-GB" sz="800" b="0" i="0" dirty="0">
              <a:solidFill>
                <a:srgbClr val="333333"/>
              </a:solidFill>
              <a:effectLst/>
              <a:latin typeface="Arial" panose="020B0604020202020204" pitchFamily="34" charset="0"/>
              <a:cs typeface="Arial" panose="020B0604020202020204" pitchFamily="34" charset="0"/>
            </a:endParaRPr>
          </a:p>
          <a:p>
            <a:r>
              <a:rPr lang="en-GB" sz="2400" b="0" i="0" dirty="0">
                <a:solidFill>
                  <a:srgbClr val="333333"/>
                </a:solidFill>
                <a:effectLst/>
                <a:latin typeface="Arial" panose="020B0604020202020204" pitchFamily="34" charset="0"/>
                <a:cs typeface="Arial" panose="020B0604020202020204" pitchFamily="34" charset="0"/>
              </a:rPr>
              <a:t>Understanding </a:t>
            </a:r>
            <a:r>
              <a:rPr lang="en-GB" sz="2400" dirty="0">
                <a:solidFill>
                  <a:srgbClr val="333333"/>
                </a:solidFill>
                <a:latin typeface="Arial" panose="020B0604020202020204" pitchFamily="34" charset="0"/>
                <a:cs typeface="Arial" panose="020B0604020202020204" pitchFamily="34" charset="0"/>
              </a:rPr>
              <a:t>h</a:t>
            </a:r>
            <a:r>
              <a:rPr lang="en-GB" sz="2400" b="0" i="0" dirty="0">
                <a:solidFill>
                  <a:srgbClr val="333333"/>
                </a:solidFill>
                <a:effectLst/>
                <a:latin typeface="Arial" panose="020B0604020202020204" pitchFamily="34" charset="0"/>
                <a:cs typeface="Arial" panose="020B0604020202020204" pitchFamily="34" charset="0"/>
              </a:rPr>
              <a:t>ow your personal brand aligns with the way in which others perceive you</a:t>
            </a:r>
            <a:endParaRPr lang="en-GB" sz="2400" dirty="0">
              <a:solidFill>
                <a:srgbClr val="333333"/>
              </a:solidFill>
              <a:latin typeface="Arial" panose="020B0604020202020204" pitchFamily="34" charset="0"/>
              <a:cs typeface="Arial" panose="020B0604020202020204" pitchFamily="34" charset="0"/>
            </a:endParaRPr>
          </a:p>
          <a:p>
            <a:endParaRPr lang="en-GB" sz="700" dirty="0"/>
          </a:p>
        </p:txBody>
      </p:sp>
    </p:spTree>
    <p:extLst>
      <p:ext uri="{BB962C8B-B14F-4D97-AF65-F5344CB8AC3E}">
        <p14:creationId xmlns:p14="http://schemas.microsoft.com/office/powerpoint/2010/main" val="2620935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511230-0CAF-90B3-58FA-D4C85F8FF2E8}"/>
              </a:ext>
            </a:extLst>
          </p:cNvPr>
          <p:cNvSpPr txBox="1"/>
          <p:nvPr/>
        </p:nvSpPr>
        <p:spPr>
          <a:xfrm>
            <a:off x="127528" y="1628800"/>
            <a:ext cx="8888943" cy="1323439"/>
          </a:xfrm>
          <a:prstGeom prst="rect">
            <a:avLst/>
          </a:prstGeom>
          <a:noFill/>
        </p:spPr>
        <p:txBody>
          <a:bodyPr wrap="square">
            <a:spAutoFit/>
          </a:bodyPr>
          <a:lstStyle/>
          <a:p>
            <a:r>
              <a:rPr lang="en-GB" sz="4000" dirty="0"/>
              <a:t>According to </a:t>
            </a:r>
            <a:r>
              <a:rPr lang="en-GB" sz="4000" dirty="0" err="1"/>
              <a:t>Hauwiller</a:t>
            </a:r>
            <a:r>
              <a:rPr lang="en-GB" sz="4000" dirty="0"/>
              <a:t> (2019)</a:t>
            </a:r>
          </a:p>
          <a:p>
            <a:r>
              <a:rPr lang="en-GB" sz="4000" dirty="0"/>
              <a:t>a </a:t>
            </a:r>
            <a:r>
              <a:rPr lang="en-GB" sz="4000" b="1" dirty="0"/>
              <a:t>personal brand </a:t>
            </a:r>
            <a:r>
              <a:rPr lang="en-GB" sz="4000" dirty="0"/>
              <a:t>consists of 7 core pillars</a:t>
            </a:r>
          </a:p>
        </p:txBody>
      </p:sp>
      <p:sp>
        <p:nvSpPr>
          <p:cNvPr id="4" name="Title 1">
            <a:extLst>
              <a:ext uri="{FF2B5EF4-FFF2-40B4-BE49-F238E27FC236}">
                <a16:creationId xmlns:a16="http://schemas.microsoft.com/office/drawing/2014/main" id="{9F882FA6-351E-E3DC-2B8E-A1008D01DAF0}"/>
              </a:ext>
            </a:extLst>
          </p:cNvPr>
          <p:cNvSpPr txBox="1">
            <a:spLocks/>
          </p:cNvSpPr>
          <p:nvPr/>
        </p:nvSpPr>
        <p:spPr>
          <a:xfrm>
            <a:off x="230782" y="332656"/>
            <a:ext cx="7886700" cy="68761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latin typeface="Arial" panose="020B0604020202020204" pitchFamily="34" charset="0"/>
                <a:cs typeface="Arial" panose="020B0604020202020204" pitchFamily="34" charset="0"/>
              </a:rPr>
              <a:t>Personal Brand</a:t>
            </a:r>
          </a:p>
        </p:txBody>
      </p:sp>
    </p:spTree>
    <p:extLst>
      <p:ext uri="{BB962C8B-B14F-4D97-AF65-F5344CB8AC3E}">
        <p14:creationId xmlns:p14="http://schemas.microsoft.com/office/powerpoint/2010/main" val="26725708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57CD1-A6CE-7978-3090-B30DADB78599}"/>
              </a:ext>
            </a:extLst>
          </p:cNvPr>
          <p:cNvSpPr txBox="1">
            <a:spLocks/>
          </p:cNvSpPr>
          <p:nvPr/>
        </p:nvSpPr>
        <p:spPr>
          <a:xfrm>
            <a:off x="131443" y="365124"/>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latin typeface="Arial" panose="020B0604020202020204" pitchFamily="34" charset="0"/>
                <a:cs typeface="Arial" panose="020B0604020202020204" pitchFamily="34" charset="0"/>
              </a:rPr>
              <a:t>1. PURPOSE</a:t>
            </a:r>
          </a:p>
        </p:txBody>
      </p:sp>
      <p:sp>
        <p:nvSpPr>
          <p:cNvPr id="4" name="TextBox 3">
            <a:extLst>
              <a:ext uri="{FF2B5EF4-FFF2-40B4-BE49-F238E27FC236}">
                <a16:creationId xmlns:a16="http://schemas.microsoft.com/office/drawing/2014/main" id="{29CF9B59-79B2-10E7-FF4F-CDBA64B1577B}"/>
              </a:ext>
            </a:extLst>
          </p:cNvPr>
          <p:cNvSpPr txBox="1"/>
          <p:nvPr/>
        </p:nvSpPr>
        <p:spPr>
          <a:xfrm>
            <a:off x="97296" y="1551228"/>
            <a:ext cx="6634944" cy="2246769"/>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What gives </a:t>
            </a:r>
            <a:r>
              <a:rPr lang="en-GB" sz="2800" b="1" dirty="0">
                <a:latin typeface="Arial" panose="020B0604020202020204" pitchFamily="34" charset="0"/>
                <a:cs typeface="Arial" panose="020B0604020202020204" pitchFamily="34" charset="0"/>
              </a:rPr>
              <a:t>meaning</a:t>
            </a:r>
            <a:r>
              <a:rPr lang="en-GB" sz="2800" dirty="0">
                <a:latin typeface="Arial" panose="020B0604020202020204" pitchFamily="34" charset="0"/>
                <a:cs typeface="Arial" panose="020B0604020202020204" pitchFamily="34" charset="0"/>
              </a:rPr>
              <a:t> to my life?</a:t>
            </a:r>
          </a:p>
          <a:p>
            <a:r>
              <a:rPr lang="en-GB" sz="2800" dirty="0">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rPr>
              <a:t>In what </a:t>
            </a:r>
            <a:r>
              <a:rPr lang="en-GB" sz="2800" b="1" dirty="0">
                <a:latin typeface="Arial" panose="020B0604020202020204" pitchFamily="34" charset="0"/>
                <a:cs typeface="Arial" panose="020B0604020202020204" pitchFamily="34" charset="0"/>
              </a:rPr>
              <a:t>direction</a:t>
            </a:r>
            <a:r>
              <a:rPr lang="en-GB" sz="2800" dirty="0">
                <a:latin typeface="Arial" panose="020B0604020202020204" pitchFamily="34" charset="0"/>
                <a:cs typeface="Arial" panose="020B0604020202020204" pitchFamily="34" charset="0"/>
              </a:rPr>
              <a:t> am I heading?</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My desired </a:t>
            </a:r>
            <a:r>
              <a:rPr lang="en-GB" sz="2800" b="1" dirty="0">
                <a:latin typeface="Arial" panose="020B0604020202020204" pitchFamily="34" charset="0"/>
                <a:cs typeface="Arial" panose="020B0604020202020204" pitchFamily="34" charset="0"/>
              </a:rPr>
              <a:t>outcome</a:t>
            </a:r>
            <a:r>
              <a:rPr lang="en-GB" sz="2800" dirty="0">
                <a:latin typeface="Arial" panose="020B0604020202020204" pitchFamily="34" charset="0"/>
                <a:cs typeface="Arial" panose="020B0604020202020204" pitchFamily="34" charset="0"/>
              </a:rPr>
              <a:t>?</a:t>
            </a:r>
          </a:p>
        </p:txBody>
      </p:sp>
      <p:sp>
        <p:nvSpPr>
          <p:cNvPr id="3" name="TextBox 2">
            <a:extLst>
              <a:ext uri="{FF2B5EF4-FFF2-40B4-BE49-F238E27FC236}">
                <a16:creationId xmlns:a16="http://schemas.microsoft.com/office/drawing/2014/main" id="{1B96C9A6-1FE0-9D41-D815-5257983E33EA}"/>
              </a:ext>
            </a:extLst>
          </p:cNvPr>
          <p:cNvSpPr txBox="1"/>
          <p:nvPr/>
        </p:nvSpPr>
        <p:spPr>
          <a:xfrm>
            <a:off x="50876" y="4077072"/>
            <a:ext cx="8784976" cy="646331"/>
          </a:xfrm>
          <a:prstGeom prst="rect">
            <a:avLst/>
          </a:prstGeom>
          <a:noFill/>
        </p:spPr>
        <p:txBody>
          <a:bodyPr wrap="square">
            <a:spAutoFit/>
          </a:bodyPr>
          <a:lstStyle/>
          <a:p>
            <a:r>
              <a:rPr lang="en-GB" sz="3600" b="1" i="0" dirty="0">
                <a:solidFill>
                  <a:srgbClr val="222222"/>
                </a:solidFill>
                <a:effectLst/>
                <a:latin typeface="Arial" panose="020B0604020202020204" pitchFamily="34" charset="0"/>
                <a:cs typeface="Arial" panose="020B0604020202020204" pitchFamily="34" charset="0"/>
              </a:rPr>
              <a:t>Vision</a:t>
            </a:r>
            <a:r>
              <a:rPr lang="en-GB" sz="3600" b="0" i="0" dirty="0">
                <a:solidFill>
                  <a:srgbClr val="222222"/>
                </a:solidFill>
                <a:effectLst/>
                <a:latin typeface="Arial" panose="020B0604020202020204" pitchFamily="34" charset="0"/>
                <a:cs typeface="Arial" panose="020B0604020202020204" pitchFamily="34" charset="0"/>
              </a:rPr>
              <a:t> – </a:t>
            </a:r>
            <a:r>
              <a:rPr lang="en-GB" sz="3200" b="1" i="0" dirty="0">
                <a:solidFill>
                  <a:srgbClr val="222222"/>
                </a:solidFill>
                <a:effectLst/>
                <a:latin typeface="Arial" panose="020B0604020202020204" pitchFamily="34" charset="0"/>
                <a:cs typeface="Arial" panose="020B0604020202020204" pitchFamily="34" charset="0"/>
              </a:rPr>
              <a:t>What</a:t>
            </a:r>
            <a:r>
              <a:rPr lang="en-GB" sz="3200" b="0" i="0" dirty="0">
                <a:solidFill>
                  <a:srgbClr val="222222"/>
                </a:solidFill>
                <a:effectLst/>
                <a:latin typeface="Arial" panose="020B0604020202020204" pitchFamily="34" charset="0"/>
                <a:cs typeface="Arial" panose="020B0604020202020204" pitchFamily="34" charset="0"/>
              </a:rPr>
              <a:t> you envisage for the future</a:t>
            </a:r>
            <a:endParaRPr lang="en-GB" sz="3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6120A56-26CF-9F6D-0C97-50292F30235B}"/>
              </a:ext>
            </a:extLst>
          </p:cNvPr>
          <p:cNvSpPr txBox="1"/>
          <p:nvPr/>
        </p:nvSpPr>
        <p:spPr>
          <a:xfrm>
            <a:off x="65684" y="4869160"/>
            <a:ext cx="8784976" cy="646331"/>
          </a:xfrm>
          <a:prstGeom prst="rect">
            <a:avLst/>
          </a:prstGeom>
          <a:noFill/>
        </p:spPr>
        <p:txBody>
          <a:bodyPr wrap="square">
            <a:spAutoFit/>
          </a:bodyPr>
          <a:lstStyle/>
          <a:p>
            <a:r>
              <a:rPr lang="en-GB" sz="3600" b="1" i="0" dirty="0">
                <a:solidFill>
                  <a:srgbClr val="222222"/>
                </a:solidFill>
                <a:effectLst/>
                <a:latin typeface="Arial" panose="020B0604020202020204" pitchFamily="34" charset="0"/>
                <a:cs typeface="Arial" panose="020B0604020202020204" pitchFamily="34" charset="0"/>
              </a:rPr>
              <a:t>Mission</a:t>
            </a:r>
            <a:r>
              <a:rPr lang="en-GB" sz="3600" b="0" i="0" dirty="0">
                <a:solidFill>
                  <a:srgbClr val="222222"/>
                </a:solidFill>
                <a:effectLst/>
                <a:latin typeface="Arial" panose="020B0604020202020204" pitchFamily="34" charset="0"/>
                <a:cs typeface="Arial" panose="020B0604020202020204" pitchFamily="34" charset="0"/>
              </a:rPr>
              <a:t> – </a:t>
            </a:r>
            <a:r>
              <a:rPr lang="en-GB" sz="3200" b="1" i="0" dirty="0">
                <a:solidFill>
                  <a:srgbClr val="222222"/>
                </a:solidFill>
                <a:effectLst/>
                <a:latin typeface="Arial" panose="020B0604020202020204" pitchFamily="34" charset="0"/>
                <a:cs typeface="Arial" panose="020B0604020202020204" pitchFamily="34" charset="0"/>
              </a:rPr>
              <a:t>How</a:t>
            </a:r>
            <a:r>
              <a:rPr lang="en-GB" sz="3200" b="0" i="0" dirty="0">
                <a:solidFill>
                  <a:srgbClr val="222222"/>
                </a:solidFill>
                <a:effectLst/>
                <a:latin typeface="Arial" panose="020B0604020202020204" pitchFamily="34" charset="0"/>
                <a:cs typeface="Arial" panose="020B0604020202020204" pitchFamily="34" charset="0"/>
              </a:rPr>
              <a:t> you are going to get there</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81383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5F124C93-1D80-F593-157F-4D168FF0C531}"/>
              </a:ext>
            </a:extLst>
          </p:cNvPr>
          <p:cNvSpPr/>
          <p:nvPr/>
        </p:nvSpPr>
        <p:spPr>
          <a:xfrm>
            <a:off x="119456" y="4914783"/>
            <a:ext cx="8815004" cy="602449"/>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7E3E705-3BD8-B69E-5E9F-FD5F68B8A33C}"/>
              </a:ext>
            </a:extLst>
          </p:cNvPr>
          <p:cNvSpPr txBox="1">
            <a:spLocks/>
          </p:cNvSpPr>
          <p:nvPr/>
        </p:nvSpPr>
        <p:spPr>
          <a:xfrm>
            <a:off x="179512" y="162185"/>
            <a:ext cx="7886700" cy="68761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latin typeface="Arial" panose="020B0604020202020204" pitchFamily="34" charset="0"/>
                <a:cs typeface="Arial" panose="020B0604020202020204" pitchFamily="34" charset="0"/>
              </a:rPr>
              <a:t>Purpose statement examples:</a:t>
            </a:r>
          </a:p>
        </p:txBody>
      </p:sp>
      <p:sp>
        <p:nvSpPr>
          <p:cNvPr id="4" name="TextBox 3">
            <a:extLst>
              <a:ext uri="{FF2B5EF4-FFF2-40B4-BE49-F238E27FC236}">
                <a16:creationId xmlns:a16="http://schemas.microsoft.com/office/drawing/2014/main" id="{6E2EBBE6-2632-9E0F-7903-089C0284C5F9}"/>
              </a:ext>
            </a:extLst>
          </p:cNvPr>
          <p:cNvSpPr txBox="1"/>
          <p:nvPr/>
        </p:nvSpPr>
        <p:spPr>
          <a:xfrm>
            <a:off x="179512" y="989111"/>
            <a:ext cx="8568952" cy="954107"/>
          </a:xfrm>
          <a:prstGeom prst="rect">
            <a:avLst/>
          </a:prstGeom>
          <a:noFill/>
        </p:spPr>
        <p:txBody>
          <a:bodyPr wrap="square">
            <a:spAutoFit/>
          </a:bodyPr>
          <a:lstStyle/>
          <a:p>
            <a:r>
              <a:rPr lang="en-GB" sz="2800" b="0" i="0" dirty="0">
                <a:solidFill>
                  <a:srgbClr val="222222"/>
                </a:solidFill>
                <a:effectLst/>
                <a:latin typeface="PT Sans" panose="020F0502020204030204" pitchFamily="34" charset="0"/>
              </a:rPr>
              <a:t>To live each day to the fullest and appreciate, as well as learn and grow from every experience.</a:t>
            </a:r>
            <a:endParaRPr lang="en-GB" sz="2800" dirty="0"/>
          </a:p>
        </p:txBody>
      </p:sp>
      <p:sp>
        <p:nvSpPr>
          <p:cNvPr id="6" name="TextBox 5">
            <a:extLst>
              <a:ext uri="{FF2B5EF4-FFF2-40B4-BE49-F238E27FC236}">
                <a16:creationId xmlns:a16="http://schemas.microsoft.com/office/drawing/2014/main" id="{9B481E10-630C-6A7B-8F82-3A514D074A10}"/>
              </a:ext>
            </a:extLst>
          </p:cNvPr>
          <p:cNvSpPr txBox="1"/>
          <p:nvPr/>
        </p:nvSpPr>
        <p:spPr>
          <a:xfrm>
            <a:off x="186694" y="2092341"/>
            <a:ext cx="8568952" cy="954107"/>
          </a:xfrm>
          <a:prstGeom prst="rect">
            <a:avLst/>
          </a:prstGeom>
          <a:noFill/>
        </p:spPr>
        <p:txBody>
          <a:bodyPr wrap="square">
            <a:spAutoFit/>
          </a:bodyPr>
          <a:lstStyle/>
          <a:p>
            <a:r>
              <a:rPr lang="en-GB" sz="2800" b="0" i="0" dirty="0">
                <a:solidFill>
                  <a:srgbClr val="222222"/>
                </a:solidFill>
                <a:effectLst/>
                <a:latin typeface="PT Sans" panose="020B0503020203020204" pitchFamily="34" charset="0"/>
              </a:rPr>
              <a:t>To appreciate and enjoy my family every day, by making decisions that put their best interests first.</a:t>
            </a:r>
            <a:endParaRPr lang="en-GB" sz="2800" dirty="0"/>
          </a:p>
        </p:txBody>
      </p:sp>
      <p:sp>
        <p:nvSpPr>
          <p:cNvPr id="8" name="TextBox 7">
            <a:extLst>
              <a:ext uri="{FF2B5EF4-FFF2-40B4-BE49-F238E27FC236}">
                <a16:creationId xmlns:a16="http://schemas.microsoft.com/office/drawing/2014/main" id="{57C5A672-B722-8DD6-FEBE-E15C52689905}"/>
              </a:ext>
            </a:extLst>
          </p:cNvPr>
          <p:cNvSpPr txBox="1"/>
          <p:nvPr/>
        </p:nvSpPr>
        <p:spPr>
          <a:xfrm>
            <a:off x="209540" y="3195571"/>
            <a:ext cx="8784976" cy="1384995"/>
          </a:xfrm>
          <a:prstGeom prst="rect">
            <a:avLst/>
          </a:prstGeom>
          <a:noFill/>
        </p:spPr>
        <p:txBody>
          <a:bodyPr wrap="square">
            <a:spAutoFit/>
          </a:bodyPr>
          <a:lstStyle/>
          <a:p>
            <a:r>
              <a:rPr lang="en-GB" sz="2800" b="0" i="0" dirty="0">
                <a:solidFill>
                  <a:srgbClr val="222222"/>
                </a:solidFill>
                <a:effectLst/>
                <a:latin typeface="PT Sans" panose="020B0503020203020204" pitchFamily="34" charset="0"/>
              </a:rPr>
              <a:t>To empower marginalized individuals by giving them the resources they need to overcome racial, educational, political, and socioeconomic barriers and injustices.</a:t>
            </a:r>
            <a:endParaRPr lang="en-GB" sz="2800" dirty="0"/>
          </a:p>
        </p:txBody>
      </p:sp>
      <p:sp>
        <p:nvSpPr>
          <p:cNvPr id="10" name="TextBox 9">
            <a:extLst>
              <a:ext uri="{FF2B5EF4-FFF2-40B4-BE49-F238E27FC236}">
                <a16:creationId xmlns:a16="http://schemas.microsoft.com/office/drawing/2014/main" id="{0CDF24E2-E157-E948-48B9-764EED75EC9E}"/>
              </a:ext>
            </a:extLst>
          </p:cNvPr>
          <p:cNvSpPr txBox="1"/>
          <p:nvPr/>
        </p:nvSpPr>
        <p:spPr>
          <a:xfrm>
            <a:off x="0" y="5013176"/>
            <a:ext cx="8964488" cy="400110"/>
          </a:xfrm>
          <a:prstGeom prst="rect">
            <a:avLst/>
          </a:prstGeom>
          <a:noFill/>
        </p:spPr>
        <p:txBody>
          <a:bodyPr wrap="square">
            <a:spAutoFit/>
          </a:bodyPr>
          <a:lstStyle/>
          <a:p>
            <a:pPr algn="ctr"/>
            <a:r>
              <a:rPr lang="en-GB" sz="2000" b="0" i="0" dirty="0">
                <a:solidFill>
                  <a:srgbClr val="222222"/>
                </a:solidFill>
                <a:effectLst/>
                <a:latin typeface="Arial" panose="020B0604020202020204" pitchFamily="34" charset="0"/>
                <a:cs typeface="Arial" panose="020B0604020202020204" pitchFamily="34" charset="0"/>
              </a:rPr>
              <a:t>Take 5 minutes to think about your </a:t>
            </a:r>
            <a:r>
              <a:rPr lang="en-GB" sz="2000" b="1" i="0" dirty="0">
                <a:solidFill>
                  <a:srgbClr val="222222"/>
                </a:solidFill>
                <a:effectLst/>
                <a:latin typeface="Arial" panose="020B0604020202020204" pitchFamily="34" charset="0"/>
                <a:cs typeface="Arial" panose="020B0604020202020204" pitchFamily="34" charset="0"/>
              </a:rPr>
              <a:t>WHY</a:t>
            </a:r>
            <a:r>
              <a:rPr lang="en-GB" sz="2000" b="0" i="0" dirty="0">
                <a:solidFill>
                  <a:srgbClr val="222222"/>
                </a:solidFill>
                <a:effectLst/>
                <a:latin typeface="Arial" panose="020B0604020202020204" pitchFamily="34" charset="0"/>
                <a:cs typeface="Arial" panose="020B0604020202020204" pitchFamily="34" charset="0"/>
              </a:rPr>
              <a:t> when it comes to your career goals</a:t>
            </a:r>
            <a:endParaRPr lang="en-GB" sz="2000" dirty="0">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6316B377-A391-F18B-DA54-A65900D313DB}"/>
              </a:ext>
            </a:extLst>
          </p:cNvPr>
          <p:cNvSpPr/>
          <p:nvPr/>
        </p:nvSpPr>
        <p:spPr>
          <a:xfrm>
            <a:off x="107504" y="849796"/>
            <a:ext cx="8568952" cy="1093422"/>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5C2818BE-0CB7-A8F5-C263-FE1986C2EED2}"/>
              </a:ext>
            </a:extLst>
          </p:cNvPr>
          <p:cNvSpPr/>
          <p:nvPr/>
        </p:nvSpPr>
        <p:spPr>
          <a:xfrm>
            <a:off x="179512" y="2092341"/>
            <a:ext cx="8640960" cy="954107"/>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F67800D5-298A-0B1C-7098-21203D4627EF}"/>
              </a:ext>
            </a:extLst>
          </p:cNvPr>
          <p:cNvSpPr/>
          <p:nvPr/>
        </p:nvSpPr>
        <p:spPr>
          <a:xfrm>
            <a:off x="149484" y="3195571"/>
            <a:ext cx="8815004" cy="1457565"/>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169912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4D8E7-182E-B296-158A-4D73497932F5}"/>
              </a:ext>
            </a:extLst>
          </p:cNvPr>
          <p:cNvSpPr txBox="1">
            <a:spLocks/>
          </p:cNvSpPr>
          <p:nvPr/>
        </p:nvSpPr>
        <p:spPr>
          <a:xfrm>
            <a:off x="179512" y="332656"/>
            <a:ext cx="7886700" cy="68761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latin typeface="Arial" panose="020B0604020202020204" pitchFamily="34" charset="0"/>
                <a:cs typeface="Arial" panose="020B0604020202020204" pitchFamily="34" charset="0"/>
              </a:rPr>
              <a:t>2. VALUES</a:t>
            </a:r>
          </a:p>
        </p:txBody>
      </p:sp>
      <p:graphicFrame>
        <p:nvGraphicFramePr>
          <p:cNvPr id="3" name="Table 2">
            <a:extLst>
              <a:ext uri="{FF2B5EF4-FFF2-40B4-BE49-F238E27FC236}">
                <a16:creationId xmlns:a16="http://schemas.microsoft.com/office/drawing/2014/main" id="{DFF1FD79-C781-E2E0-8964-AA4FDEA130F1}"/>
              </a:ext>
            </a:extLst>
          </p:cNvPr>
          <p:cNvGraphicFramePr>
            <a:graphicFrameLocks noGrp="1"/>
          </p:cNvGraphicFramePr>
          <p:nvPr>
            <p:extLst>
              <p:ext uri="{D42A27DB-BD31-4B8C-83A1-F6EECF244321}">
                <p14:modId xmlns:p14="http://schemas.microsoft.com/office/powerpoint/2010/main" val="1713849100"/>
              </p:ext>
            </p:extLst>
          </p:nvPr>
        </p:nvGraphicFramePr>
        <p:xfrm>
          <a:off x="251520" y="1268760"/>
          <a:ext cx="8712969" cy="3832991"/>
        </p:xfrm>
        <a:graphic>
          <a:graphicData uri="http://schemas.openxmlformats.org/drawingml/2006/table">
            <a:tbl>
              <a:tblPr firstRow="1" firstCol="1" bandRow="1"/>
              <a:tblGrid>
                <a:gridCol w="2903695">
                  <a:extLst>
                    <a:ext uri="{9D8B030D-6E8A-4147-A177-3AD203B41FA5}">
                      <a16:colId xmlns:a16="http://schemas.microsoft.com/office/drawing/2014/main" val="740301095"/>
                    </a:ext>
                  </a:extLst>
                </a:gridCol>
                <a:gridCol w="2904637">
                  <a:extLst>
                    <a:ext uri="{9D8B030D-6E8A-4147-A177-3AD203B41FA5}">
                      <a16:colId xmlns:a16="http://schemas.microsoft.com/office/drawing/2014/main" val="670195044"/>
                    </a:ext>
                  </a:extLst>
                </a:gridCol>
                <a:gridCol w="2904637">
                  <a:extLst>
                    <a:ext uri="{9D8B030D-6E8A-4147-A177-3AD203B41FA5}">
                      <a16:colId xmlns:a16="http://schemas.microsoft.com/office/drawing/2014/main" val="466800677"/>
                    </a:ext>
                  </a:extLst>
                </a:gridCol>
              </a:tblGrid>
              <a:tr h="648072">
                <a:tc>
                  <a:txBody>
                    <a:bodyPr/>
                    <a:lstStyle/>
                    <a:p>
                      <a:pPr algn="ctr">
                        <a:lnSpc>
                          <a:spcPct val="107000"/>
                        </a:lnSpc>
                        <a:spcAft>
                          <a:spcPts val="800"/>
                        </a:spcAft>
                      </a:pPr>
                      <a:r>
                        <a:rPr lang="en-GB" sz="23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INTEGRITY</a:t>
                      </a:r>
                      <a:endParaRPr lang="en-GB" sz="23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solidFill>
                  </a:tcPr>
                </a:tc>
                <a:tc>
                  <a:txBody>
                    <a:bodyPr/>
                    <a:lstStyle/>
                    <a:p>
                      <a:pPr algn="ctr">
                        <a:lnSpc>
                          <a:spcPct val="107000"/>
                        </a:lnSpc>
                        <a:spcAft>
                          <a:spcPts val="800"/>
                        </a:spcAft>
                      </a:pPr>
                      <a:r>
                        <a:rPr lang="en-GB" sz="2300" b="1" kern="100">
                          <a:solidFill>
                            <a:srgbClr val="000000"/>
                          </a:solidFill>
                          <a:effectLst/>
                          <a:latin typeface="Arial" panose="020B0604020202020204" pitchFamily="34" charset="0"/>
                          <a:ea typeface="Calibri" panose="020F0502020204030204" pitchFamily="34" charset="0"/>
                          <a:cs typeface="Arial" panose="020B0604020202020204" pitchFamily="34" charset="0"/>
                        </a:rPr>
                        <a:t>HONESTY</a:t>
                      </a:r>
                      <a:endParaRPr lang="en-GB" sz="2300" kern="100">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r>
                        <a:rPr lang="en-GB" sz="2300" b="1" kern="100">
                          <a:effectLst/>
                          <a:latin typeface="Arial" panose="020B0604020202020204" pitchFamily="34" charset="0"/>
                          <a:ea typeface="Calibri" panose="020F0502020204030204" pitchFamily="34" charset="0"/>
                          <a:cs typeface="Arial" panose="020B0604020202020204" pitchFamily="34" charset="0"/>
                        </a:rPr>
                        <a:t> </a:t>
                      </a:r>
                      <a:endParaRPr lang="en-GB" sz="23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solidFill>
                  </a:tcPr>
                </a:tc>
                <a:tc>
                  <a:txBody>
                    <a:bodyPr/>
                    <a:lstStyle/>
                    <a:p>
                      <a:pPr algn="ctr">
                        <a:lnSpc>
                          <a:spcPct val="107000"/>
                        </a:lnSpc>
                        <a:spcAft>
                          <a:spcPts val="800"/>
                        </a:spcAft>
                      </a:pPr>
                      <a:r>
                        <a:rPr lang="en-GB" sz="2300" b="1" kern="100">
                          <a:solidFill>
                            <a:srgbClr val="000000"/>
                          </a:solidFill>
                          <a:effectLst/>
                          <a:latin typeface="Arial" panose="020B0604020202020204" pitchFamily="34" charset="0"/>
                          <a:ea typeface="Calibri" panose="020F0502020204030204" pitchFamily="34" charset="0"/>
                          <a:cs typeface="Arial" panose="020B0604020202020204" pitchFamily="34" charset="0"/>
                        </a:rPr>
                        <a:t>CREATIVITY</a:t>
                      </a:r>
                      <a:endParaRPr lang="en-GB" sz="23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solidFill>
                  </a:tcPr>
                </a:tc>
                <a:extLst>
                  <a:ext uri="{0D108BD9-81ED-4DB2-BD59-A6C34878D82A}">
                    <a16:rowId xmlns:a16="http://schemas.microsoft.com/office/drawing/2014/main" val="3548627076"/>
                  </a:ext>
                </a:extLst>
              </a:tr>
              <a:tr h="774854">
                <a:tc>
                  <a:txBody>
                    <a:bodyPr/>
                    <a:lstStyle/>
                    <a:p>
                      <a:pPr algn="ctr">
                        <a:lnSpc>
                          <a:spcPct val="107000"/>
                        </a:lnSpc>
                        <a:spcAft>
                          <a:spcPts val="800"/>
                        </a:spcAft>
                      </a:pPr>
                      <a:r>
                        <a:rPr lang="en-GB" sz="2300" b="1" kern="100">
                          <a:solidFill>
                            <a:srgbClr val="000000"/>
                          </a:solidFill>
                          <a:effectLst/>
                          <a:latin typeface="Arial" panose="020B0604020202020204" pitchFamily="34" charset="0"/>
                          <a:ea typeface="Calibri" panose="020F0502020204030204" pitchFamily="34" charset="0"/>
                          <a:cs typeface="Arial" panose="020B0604020202020204" pitchFamily="34" charset="0"/>
                        </a:rPr>
                        <a:t>LOYALTY</a:t>
                      </a:r>
                      <a:endParaRPr lang="en-GB" sz="23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solidFill>
                  </a:tcPr>
                </a:tc>
                <a:tc>
                  <a:txBody>
                    <a:bodyPr/>
                    <a:lstStyle/>
                    <a:p>
                      <a:pPr algn="ctr">
                        <a:lnSpc>
                          <a:spcPct val="107000"/>
                        </a:lnSpc>
                        <a:spcAft>
                          <a:spcPts val="800"/>
                        </a:spcAft>
                      </a:pPr>
                      <a:r>
                        <a:rPr lang="en-GB" sz="23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RESPECT</a:t>
                      </a:r>
                      <a:endParaRPr lang="en-GB" sz="23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solidFill>
                  </a:tcPr>
                </a:tc>
                <a:tc>
                  <a:txBody>
                    <a:bodyPr/>
                    <a:lstStyle/>
                    <a:p>
                      <a:pPr algn="ctr">
                        <a:lnSpc>
                          <a:spcPct val="107000"/>
                        </a:lnSpc>
                        <a:spcAft>
                          <a:spcPts val="800"/>
                        </a:spcAft>
                      </a:pPr>
                      <a:r>
                        <a:rPr lang="en-GB" sz="2300" b="1" kern="100">
                          <a:solidFill>
                            <a:srgbClr val="000000"/>
                          </a:solidFill>
                          <a:effectLst/>
                          <a:latin typeface="Arial" panose="020B0604020202020204" pitchFamily="34" charset="0"/>
                          <a:ea typeface="Calibri" panose="020F0502020204030204" pitchFamily="34" charset="0"/>
                          <a:cs typeface="Arial" panose="020B0604020202020204" pitchFamily="34" charset="0"/>
                        </a:rPr>
                        <a:t>COURAGE</a:t>
                      </a:r>
                      <a:endParaRPr lang="en-GB" sz="23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solidFill>
                  </a:tcPr>
                </a:tc>
                <a:extLst>
                  <a:ext uri="{0D108BD9-81ED-4DB2-BD59-A6C34878D82A}">
                    <a16:rowId xmlns:a16="http://schemas.microsoft.com/office/drawing/2014/main" val="1944761240"/>
                  </a:ext>
                </a:extLst>
              </a:tr>
              <a:tr h="728095">
                <a:tc>
                  <a:txBody>
                    <a:bodyPr/>
                    <a:lstStyle/>
                    <a:p>
                      <a:pPr algn="ctr">
                        <a:lnSpc>
                          <a:spcPct val="107000"/>
                        </a:lnSpc>
                        <a:spcAft>
                          <a:spcPts val="800"/>
                        </a:spcAft>
                      </a:pPr>
                      <a:r>
                        <a:rPr lang="en-GB" sz="23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COMPASSION</a:t>
                      </a:r>
                      <a:endParaRPr lang="en-GB" sz="23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solidFill>
                  </a:tcPr>
                </a:tc>
                <a:tc>
                  <a:txBody>
                    <a:bodyPr/>
                    <a:lstStyle/>
                    <a:p>
                      <a:pPr algn="ctr">
                        <a:lnSpc>
                          <a:spcPct val="107000"/>
                        </a:lnSpc>
                        <a:spcAft>
                          <a:spcPts val="800"/>
                        </a:spcAft>
                      </a:pPr>
                      <a:r>
                        <a:rPr lang="en-GB" sz="23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KINDNESS</a:t>
                      </a:r>
                      <a:endParaRPr lang="en-GB" sz="23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solidFill>
                  </a:tcPr>
                </a:tc>
                <a:tc>
                  <a:txBody>
                    <a:bodyPr/>
                    <a:lstStyle/>
                    <a:p>
                      <a:pPr algn="ctr">
                        <a:lnSpc>
                          <a:spcPct val="107000"/>
                        </a:lnSpc>
                        <a:spcAft>
                          <a:spcPts val="800"/>
                        </a:spcAft>
                      </a:pPr>
                      <a:r>
                        <a:rPr lang="en-GB" sz="2300" b="1" kern="100">
                          <a:solidFill>
                            <a:srgbClr val="000000"/>
                          </a:solidFill>
                          <a:effectLst/>
                          <a:latin typeface="Arial" panose="020B0604020202020204" pitchFamily="34" charset="0"/>
                          <a:ea typeface="Calibri" panose="020F0502020204030204" pitchFamily="34" charset="0"/>
                          <a:cs typeface="Arial" panose="020B0604020202020204" pitchFamily="34" charset="0"/>
                        </a:rPr>
                        <a:t>HUMILITY</a:t>
                      </a:r>
                      <a:endParaRPr lang="en-GB" sz="23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solidFill>
                  </a:tcPr>
                </a:tc>
                <a:extLst>
                  <a:ext uri="{0D108BD9-81ED-4DB2-BD59-A6C34878D82A}">
                    <a16:rowId xmlns:a16="http://schemas.microsoft.com/office/drawing/2014/main" val="3548890413"/>
                  </a:ext>
                </a:extLst>
              </a:tr>
              <a:tr h="756150">
                <a:tc>
                  <a:txBody>
                    <a:bodyPr/>
                    <a:lstStyle/>
                    <a:p>
                      <a:pPr algn="ctr">
                        <a:lnSpc>
                          <a:spcPct val="107000"/>
                        </a:lnSpc>
                        <a:spcAft>
                          <a:spcPts val="800"/>
                        </a:spcAft>
                      </a:pPr>
                      <a:r>
                        <a:rPr lang="en-GB" sz="2300" b="1" kern="100">
                          <a:solidFill>
                            <a:srgbClr val="000000"/>
                          </a:solidFill>
                          <a:effectLst/>
                          <a:latin typeface="Arial" panose="020B0604020202020204" pitchFamily="34" charset="0"/>
                          <a:ea typeface="Calibri" panose="020F0502020204030204" pitchFamily="34" charset="0"/>
                          <a:cs typeface="Arial" panose="020B0604020202020204" pitchFamily="34" charset="0"/>
                        </a:rPr>
                        <a:t>ACCOUNTABILITY</a:t>
                      </a:r>
                      <a:endParaRPr lang="en-GB" sz="23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solidFill>
                  </a:tcPr>
                </a:tc>
                <a:tc>
                  <a:txBody>
                    <a:bodyPr/>
                    <a:lstStyle/>
                    <a:p>
                      <a:pPr algn="ctr">
                        <a:lnSpc>
                          <a:spcPct val="107000"/>
                        </a:lnSpc>
                        <a:spcAft>
                          <a:spcPts val="800"/>
                        </a:spcAft>
                      </a:pPr>
                      <a:r>
                        <a:rPr lang="en-GB" sz="23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GENEROSITY</a:t>
                      </a:r>
                      <a:endParaRPr lang="en-GB" sz="23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solidFill>
                  </a:tcPr>
                </a:tc>
                <a:tc>
                  <a:txBody>
                    <a:bodyPr/>
                    <a:lstStyle/>
                    <a:p>
                      <a:pPr algn="ctr">
                        <a:lnSpc>
                          <a:spcPct val="107000"/>
                        </a:lnSpc>
                        <a:spcAft>
                          <a:spcPts val="800"/>
                        </a:spcAft>
                      </a:pPr>
                      <a:r>
                        <a:rPr lang="en-GB" sz="2300" b="1" kern="100">
                          <a:solidFill>
                            <a:srgbClr val="000000"/>
                          </a:solidFill>
                          <a:effectLst/>
                          <a:latin typeface="Arial" panose="020B0604020202020204" pitchFamily="34" charset="0"/>
                          <a:ea typeface="Calibri" panose="020F0502020204030204" pitchFamily="34" charset="0"/>
                          <a:cs typeface="Arial" panose="020B0604020202020204" pitchFamily="34" charset="0"/>
                        </a:rPr>
                        <a:t>DEPENDABILITY</a:t>
                      </a:r>
                      <a:endParaRPr lang="en-GB" sz="23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solidFill>
                  </a:tcPr>
                </a:tc>
                <a:extLst>
                  <a:ext uri="{0D108BD9-81ED-4DB2-BD59-A6C34878D82A}">
                    <a16:rowId xmlns:a16="http://schemas.microsoft.com/office/drawing/2014/main" val="3438483686"/>
                  </a:ext>
                </a:extLst>
              </a:tr>
              <a:tr h="749471">
                <a:tc>
                  <a:txBody>
                    <a:bodyPr/>
                    <a:lstStyle/>
                    <a:p>
                      <a:pPr algn="ctr">
                        <a:lnSpc>
                          <a:spcPct val="107000"/>
                        </a:lnSpc>
                        <a:spcAft>
                          <a:spcPts val="800"/>
                        </a:spcAft>
                      </a:pPr>
                      <a:r>
                        <a:rPr lang="en-GB" sz="2300" b="1" kern="100">
                          <a:solidFill>
                            <a:srgbClr val="000000"/>
                          </a:solidFill>
                          <a:effectLst/>
                          <a:latin typeface="Arial" panose="020B0604020202020204" pitchFamily="34" charset="0"/>
                          <a:ea typeface="Calibri" panose="020F0502020204030204" pitchFamily="34" charset="0"/>
                          <a:cs typeface="Arial" panose="020B0604020202020204" pitchFamily="34" charset="0"/>
                        </a:rPr>
                        <a:t>FRIENDSHIP</a:t>
                      </a:r>
                      <a:endParaRPr lang="en-GB" sz="23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solidFill>
                  </a:tcPr>
                </a:tc>
                <a:tc>
                  <a:txBody>
                    <a:bodyPr/>
                    <a:lstStyle/>
                    <a:p>
                      <a:pPr algn="ctr">
                        <a:lnSpc>
                          <a:spcPct val="107000"/>
                        </a:lnSpc>
                        <a:spcAft>
                          <a:spcPts val="800"/>
                        </a:spcAft>
                      </a:pPr>
                      <a:r>
                        <a:rPr lang="en-GB" sz="2300" b="1" kern="100">
                          <a:solidFill>
                            <a:srgbClr val="000000"/>
                          </a:solidFill>
                          <a:effectLst/>
                          <a:latin typeface="Arial" panose="020B0604020202020204" pitchFamily="34" charset="0"/>
                          <a:ea typeface="Calibri" panose="020F0502020204030204" pitchFamily="34" charset="0"/>
                          <a:cs typeface="Arial" panose="020B0604020202020204" pitchFamily="34" charset="0"/>
                        </a:rPr>
                        <a:t>PATIENCE</a:t>
                      </a:r>
                      <a:endParaRPr lang="en-GB" sz="23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solidFill>
                  </a:tcPr>
                </a:tc>
                <a:tc>
                  <a:txBody>
                    <a:bodyPr/>
                    <a:lstStyle/>
                    <a:p>
                      <a:pPr algn="ctr">
                        <a:lnSpc>
                          <a:spcPct val="107000"/>
                        </a:lnSpc>
                        <a:spcAft>
                          <a:spcPts val="800"/>
                        </a:spcAft>
                      </a:pPr>
                      <a:r>
                        <a:rPr lang="en-GB" sz="23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ALTRUISM</a:t>
                      </a:r>
                      <a:endParaRPr lang="en-GB" sz="23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solidFill>
                  </a:tcPr>
                </a:tc>
                <a:extLst>
                  <a:ext uri="{0D108BD9-81ED-4DB2-BD59-A6C34878D82A}">
                    <a16:rowId xmlns:a16="http://schemas.microsoft.com/office/drawing/2014/main" val="2095977496"/>
                  </a:ext>
                </a:extLst>
              </a:tr>
            </a:tbl>
          </a:graphicData>
        </a:graphic>
      </p:graphicFrame>
    </p:spTree>
    <p:extLst>
      <p:ext uri="{BB962C8B-B14F-4D97-AF65-F5344CB8AC3E}">
        <p14:creationId xmlns:p14="http://schemas.microsoft.com/office/powerpoint/2010/main" val="5205353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4D8E7-182E-B296-158A-4D73497932F5}"/>
              </a:ext>
            </a:extLst>
          </p:cNvPr>
          <p:cNvSpPr txBox="1">
            <a:spLocks/>
          </p:cNvSpPr>
          <p:nvPr/>
        </p:nvSpPr>
        <p:spPr>
          <a:xfrm>
            <a:off x="179512" y="332657"/>
            <a:ext cx="7886700" cy="64807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latin typeface="Arial" panose="020B0604020202020204" pitchFamily="34" charset="0"/>
                <a:cs typeface="Arial" panose="020B0604020202020204" pitchFamily="34" charset="0"/>
              </a:rPr>
              <a:t>2. WORKPLACE VALUES</a:t>
            </a:r>
          </a:p>
        </p:txBody>
      </p:sp>
      <p:graphicFrame>
        <p:nvGraphicFramePr>
          <p:cNvPr id="3" name="Table 2">
            <a:extLst>
              <a:ext uri="{FF2B5EF4-FFF2-40B4-BE49-F238E27FC236}">
                <a16:creationId xmlns:a16="http://schemas.microsoft.com/office/drawing/2014/main" id="{417F69E1-48CF-A964-9FE8-CEAE9A89A1AE}"/>
              </a:ext>
            </a:extLst>
          </p:cNvPr>
          <p:cNvGraphicFramePr>
            <a:graphicFrameLocks noGrp="1"/>
          </p:cNvGraphicFramePr>
          <p:nvPr>
            <p:extLst>
              <p:ext uri="{D42A27DB-BD31-4B8C-83A1-F6EECF244321}">
                <p14:modId xmlns:p14="http://schemas.microsoft.com/office/powerpoint/2010/main" val="2924696964"/>
              </p:ext>
            </p:extLst>
          </p:nvPr>
        </p:nvGraphicFramePr>
        <p:xfrm>
          <a:off x="323529" y="1196752"/>
          <a:ext cx="8280919" cy="3899283"/>
        </p:xfrm>
        <a:graphic>
          <a:graphicData uri="http://schemas.openxmlformats.org/drawingml/2006/table">
            <a:tbl>
              <a:tblPr firstRow="1" firstCol="1" bandRow="1"/>
              <a:tblGrid>
                <a:gridCol w="2759709">
                  <a:extLst>
                    <a:ext uri="{9D8B030D-6E8A-4147-A177-3AD203B41FA5}">
                      <a16:colId xmlns:a16="http://schemas.microsoft.com/office/drawing/2014/main" val="316885674"/>
                    </a:ext>
                  </a:extLst>
                </a:gridCol>
                <a:gridCol w="2760605">
                  <a:extLst>
                    <a:ext uri="{9D8B030D-6E8A-4147-A177-3AD203B41FA5}">
                      <a16:colId xmlns:a16="http://schemas.microsoft.com/office/drawing/2014/main" val="312709299"/>
                    </a:ext>
                  </a:extLst>
                </a:gridCol>
                <a:gridCol w="2760605">
                  <a:extLst>
                    <a:ext uri="{9D8B030D-6E8A-4147-A177-3AD203B41FA5}">
                      <a16:colId xmlns:a16="http://schemas.microsoft.com/office/drawing/2014/main" val="1770169988"/>
                    </a:ext>
                  </a:extLst>
                </a:gridCol>
              </a:tblGrid>
              <a:tr h="790487">
                <a:tc>
                  <a:txBody>
                    <a:bodyPr/>
                    <a:lstStyle/>
                    <a:p>
                      <a:pPr algn="ctr">
                        <a:lnSpc>
                          <a:spcPct val="107000"/>
                        </a:lnSpc>
                        <a:spcAft>
                          <a:spcPts val="800"/>
                        </a:spcAft>
                      </a:pPr>
                      <a:r>
                        <a:rPr lang="en-GB" sz="2000" b="1" kern="100" dirty="0">
                          <a:effectLst/>
                          <a:latin typeface="Arial" panose="020B0604020202020204" pitchFamily="34" charset="0"/>
                          <a:ea typeface="Calibri" panose="020F0502020204030204" pitchFamily="34" charset="0"/>
                          <a:cs typeface="Times New Roman" panose="02020603050405020304" pitchFamily="18" charset="0"/>
                        </a:rPr>
                        <a:t>INTEGRITY</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alpha val="60000"/>
                      </a:srgbClr>
                    </a:solidFill>
                  </a:tcPr>
                </a:tc>
                <a:tc>
                  <a:txBody>
                    <a:bodyPr/>
                    <a:lstStyle/>
                    <a:p>
                      <a:pPr algn="ctr">
                        <a:lnSpc>
                          <a:spcPct val="107000"/>
                        </a:lnSpc>
                        <a:spcAft>
                          <a:spcPts val="800"/>
                        </a:spcAft>
                      </a:pPr>
                      <a:r>
                        <a:rPr lang="en-GB" sz="2000" b="1" kern="100">
                          <a:effectLst/>
                          <a:latin typeface="Arial" panose="020B0604020202020204" pitchFamily="34" charset="0"/>
                          <a:ea typeface="Calibri" panose="020F0502020204030204" pitchFamily="34" charset="0"/>
                          <a:cs typeface="Times New Roman" panose="02020603050405020304" pitchFamily="18" charset="0"/>
                        </a:rPr>
                        <a:t>HONESTY</a:t>
                      </a:r>
                      <a:endParaRPr lang="en-GB" sz="20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alpha val="60000"/>
                      </a:srgbClr>
                    </a:solidFill>
                  </a:tcPr>
                </a:tc>
                <a:tc>
                  <a:txBody>
                    <a:bodyPr/>
                    <a:lstStyle/>
                    <a:p>
                      <a:pPr algn="ctr">
                        <a:lnSpc>
                          <a:spcPct val="107000"/>
                        </a:lnSpc>
                        <a:spcAft>
                          <a:spcPts val="800"/>
                        </a:spcAft>
                      </a:pPr>
                      <a:r>
                        <a:rPr lang="en-GB" sz="2000" b="1" kern="100">
                          <a:effectLst/>
                          <a:latin typeface="Arial" panose="020B0604020202020204" pitchFamily="34" charset="0"/>
                          <a:ea typeface="Calibri" panose="020F0502020204030204" pitchFamily="34" charset="0"/>
                          <a:cs typeface="Times New Roman" panose="02020603050405020304" pitchFamily="18" charset="0"/>
                        </a:rPr>
                        <a:t>ACCOUNTABILITY</a:t>
                      </a:r>
                      <a:endParaRPr lang="en-GB" sz="20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alpha val="60000"/>
                      </a:srgbClr>
                    </a:solidFill>
                  </a:tcPr>
                </a:tc>
                <a:extLst>
                  <a:ext uri="{0D108BD9-81ED-4DB2-BD59-A6C34878D82A}">
                    <a16:rowId xmlns:a16="http://schemas.microsoft.com/office/drawing/2014/main" val="219635277"/>
                  </a:ext>
                </a:extLst>
              </a:tr>
              <a:tr h="785963">
                <a:tc>
                  <a:txBody>
                    <a:bodyPr/>
                    <a:lstStyle/>
                    <a:p>
                      <a:pPr algn="ctr">
                        <a:lnSpc>
                          <a:spcPct val="107000"/>
                        </a:lnSpc>
                        <a:spcAft>
                          <a:spcPts val="800"/>
                        </a:spcAft>
                      </a:pPr>
                      <a:r>
                        <a:rPr lang="en-GB" sz="2000" b="1" kern="100">
                          <a:effectLst/>
                          <a:latin typeface="Arial" panose="020B0604020202020204" pitchFamily="34" charset="0"/>
                          <a:ea typeface="Calibri" panose="020F0502020204030204" pitchFamily="34" charset="0"/>
                          <a:cs typeface="Times New Roman" panose="02020603050405020304" pitchFamily="18" charset="0"/>
                        </a:rPr>
                        <a:t>LOYALTY</a:t>
                      </a:r>
                      <a:endParaRPr lang="en-GB" sz="20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alpha val="60000"/>
                      </a:srgbClr>
                    </a:solidFill>
                  </a:tcPr>
                </a:tc>
                <a:tc>
                  <a:txBody>
                    <a:bodyPr/>
                    <a:lstStyle/>
                    <a:p>
                      <a:pPr algn="ctr">
                        <a:lnSpc>
                          <a:spcPct val="107000"/>
                        </a:lnSpc>
                        <a:spcAft>
                          <a:spcPts val="800"/>
                        </a:spcAft>
                      </a:pPr>
                      <a:r>
                        <a:rPr lang="en-GB" sz="2000" b="1" kern="100" dirty="0">
                          <a:effectLst/>
                          <a:latin typeface="Arial" panose="020B0604020202020204" pitchFamily="34" charset="0"/>
                          <a:ea typeface="Calibri" panose="020F0502020204030204" pitchFamily="34" charset="0"/>
                          <a:cs typeface="Times New Roman" panose="02020603050405020304" pitchFamily="18" charset="0"/>
                        </a:rPr>
                        <a:t>RESPONSIBILITY</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alpha val="60000"/>
                      </a:srgbClr>
                    </a:solidFill>
                  </a:tcPr>
                </a:tc>
                <a:tc>
                  <a:txBody>
                    <a:bodyPr/>
                    <a:lstStyle/>
                    <a:p>
                      <a:pPr algn="ctr">
                        <a:lnSpc>
                          <a:spcPct val="107000"/>
                        </a:lnSpc>
                        <a:spcAft>
                          <a:spcPts val="800"/>
                        </a:spcAft>
                      </a:pPr>
                      <a:r>
                        <a:rPr lang="en-GB" sz="2000" b="1" kern="100">
                          <a:effectLst/>
                          <a:latin typeface="Arial" panose="020B0604020202020204" pitchFamily="34" charset="0"/>
                          <a:ea typeface="Calibri" panose="020F0502020204030204" pitchFamily="34" charset="0"/>
                          <a:cs typeface="Times New Roman" panose="02020603050405020304" pitchFamily="18" charset="0"/>
                        </a:rPr>
                        <a:t>AUTONOMY</a:t>
                      </a:r>
                      <a:endParaRPr lang="en-GB" sz="20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alpha val="60000"/>
                      </a:srgbClr>
                    </a:solidFill>
                  </a:tcPr>
                </a:tc>
                <a:extLst>
                  <a:ext uri="{0D108BD9-81ED-4DB2-BD59-A6C34878D82A}">
                    <a16:rowId xmlns:a16="http://schemas.microsoft.com/office/drawing/2014/main" val="3200410112"/>
                  </a:ext>
                </a:extLst>
              </a:tr>
              <a:tr h="797272">
                <a:tc>
                  <a:txBody>
                    <a:bodyPr/>
                    <a:lstStyle/>
                    <a:p>
                      <a:pPr algn="ctr">
                        <a:lnSpc>
                          <a:spcPct val="107000"/>
                        </a:lnSpc>
                        <a:spcAft>
                          <a:spcPts val="800"/>
                        </a:spcAft>
                      </a:pPr>
                      <a:r>
                        <a:rPr lang="en-GB" sz="2000" b="1" kern="100">
                          <a:effectLst/>
                          <a:latin typeface="Arial" panose="020B0604020202020204" pitchFamily="34" charset="0"/>
                          <a:ea typeface="Calibri" panose="020F0502020204030204" pitchFamily="34" charset="0"/>
                          <a:cs typeface="Times New Roman" panose="02020603050405020304" pitchFamily="18" charset="0"/>
                        </a:rPr>
                        <a:t>ADAPTABILITY</a:t>
                      </a:r>
                      <a:endParaRPr lang="en-GB" sz="20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alpha val="60000"/>
                      </a:srgbClr>
                    </a:solidFill>
                  </a:tcPr>
                </a:tc>
                <a:tc>
                  <a:txBody>
                    <a:bodyPr/>
                    <a:lstStyle/>
                    <a:p>
                      <a:pPr algn="ctr">
                        <a:lnSpc>
                          <a:spcPct val="107000"/>
                        </a:lnSpc>
                        <a:spcAft>
                          <a:spcPts val="800"/>
                        </a:spcAft>
                      </a:pPr>
                      <a:r>
                        <a:rPr lang="en-GB" sz="2000" b="1" kern="100" dirty="0">
                          <a:effectLst/>
                          <a:latin typeface="Arial" panose="020B0604020202020204" pitchFamily="34" charset="0"/>
                          <a:ea typeface="Calibri" panose="020F0502020204030204" pitchFamily="34" charset="0"/>
                          <a:cs typeface="Times New Roman" panose="02020603050405020304" pitchFamily="18" charset="0"/>
                        </a:rPr>
                        <a:t>CONFIDENCE</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alpha val="60000"/>
                      </a:srgbClr>
                    </a:solidFill>
                  </a:tcPr>
                </a:tc>
                <a:tc>
                  <a:txBody>
                    <a:bodyPr/>
                    <a:lstStyle/>
                    <a:p>
                      <a:pPr algn="ctr">
                        <a:lnSpc>
                          <a:spcPct val="107000"/>
                        </a:lnSpc>
                        <a:spcAft>
                          <a:spcPts val="800"/>
                        </a:spcAft>
                      </a:pPr>
                      <a:r>
                        <a:rPr lang="en-GB" sz="2000" b="1" kern="100">
                          <a:effectLst/>
                          <a:latin typeface="Arial" panose="020B0604020202020204" pitchFamily="34" charset="0"/>
                          <a:ea typeface="Calibri" panose="020F0502020204030204" pitchFamily="34" charset="0"/>
                          <a:cs typeface="Times New Roman" panose="02020603050405020304" pitchFamily="18" charset="0"/>
                        </a:rPr>
                        <a:t>PROFESSIONALISM</a:t>
                      </a:r>
                      <a:endParaRPr lang="en-GB" sz="20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alpha val="60000"/>
                      </a:srgbClr>
                    </a:solidFill>
                  </a:tcPr>
                </a:tc>
                <a:extLst>
                  <a:ext uri="{0D108BD9-81ED-4DB2-BD59-A6C34878D82A}">
                    <a16:rowId xmlns:a16="http://schemas.microsoft.com/office/drawing/2014/main" val="2935997957"/>
                  </a:ext>
                </a:extLst>
              </a:tr>
              <a:tr h="714718">
                <a:tc>
                  <a:txBody>
                    <a:bodyPr/>
                    <a:lstStyle/>
                    <a:p>
                      <a:pPr algn="ctr">
                        <a:lnSpc>
                          <a:spcPct val="107000"/>
                        </a:lnSpc>
                        <a:spcAft>
                          <a:spcPts val="800"/>
                        </a:spcAft>
                      </a:pPr>
                      <a:r>
                        <a:rPr lang="en-GB" sz="2000" b="1" kern="100">
                          <a:effectLst/>
                          <a:latin typeface="Arial" panose="020B0604020202020204" pitchFamily="34" charset="0"/>
                          <a:ea typeface="Calibri" panose="020F0502020204030204" pitchFamily="34" charset="0"/>
                          <a:cs typeface="Times New Roman" panose="02020603050405020304" pitchFamily="18" charset="0"/>
                        </a:rPr>
                        <a:t>LEADERSHIP</a:t>
                      </a:r>
                      <a:endParaRPr lang="en-GB" sz="20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alpha val="60000"/>
                      </a:srgbClr>
                    </a:solidFill>
                  </a:tcPr>
                </a:tc>
                <a:tc>
                  <a:txBody>
                    <a:bodyPr/>
                    <a:lstStyle/>
                    <a:p>
                      <a:pPr algn="ctr">
                        <a:lnSpc>
                          <a:spcPct val="107000"/>
                        </a:lnSpc>
                        <a:spcAft>
                          <a:spcPts val="800"/>
                        </a:spcAft>
                      </a:pPr>
                      <a:r>
                        <a:rPr lang="en-GB" sz="2000" b="1" kern="100" dirty="0">
                          <a:effectLst/>
                          <a:latin typeface="Arial" panose="020B0604020202020204" pitchFamily="34" charset="0"/>
                          <a:ea typeface="Calibri" panose="020F0502020204030204" pitchFamily="34" charset="0"/>
                          <a:cs typeface="Times New Roman" panose="02020603050405020304" pitchFamily="18" charset="0"/>
                        </a:rPr>
                        <a:t>TEAMWORK</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alpha val="60000"/>
                      </a:srgbClr>
                    </a:solidFill>
                  </a:tcPr>
                </a:tc>
                <a:tc>
                  <a:txBody>
                    <a:bodyPr/>
                    <a:lstStyle/>
                    <a:p>
                      <a:pPr algn="ctr">
                        <a:lnSpc>
                          <a:spcPct val="107000"/>
                        </a:lnSpc>
                        <a:spcAft>
                          <a:spcPts val="800"/>
                        </a:spcAft>
                      </a:pPr>
                      <a:r>
                        <a:rPr lang="en-GB" sz="2000" b="1" kern="100">
                          <a:effectLst/>
                          <a:latin typeface="Arial" panose="020B0604020202020204" pitchFamily="34" charset="0"/>
                          <a:ea typeface="Calibri" panose="020F0502020204030204" pitchFamily="34" charset="0"/>
                          <a:cs typeface="Times New Roman" panose="02020603050405020304" pitchFamily="18" charset="0"/>
                        </a:rPr>
                        <a:t>DEPENDABILITY</a:t>
                      </a:r>
                      <a:endParaRPr lang="en-GB" sz="20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alpha val="60000"/>
                      </a:srgbClr>
                    </a:solidFill>
                  </a:tcPr>
                </a:tc>
                <a:extLst>
                  <a:ext uri="{0D108BD9-81ED-4DB2-BD59-A6C34878D82A}">
                    <a16:rowId xmlns:a16="http://schemas.microsoft.com/office/drawing/2014/main" val="240222371"/>
                  </a:ext>
                </a:extLst>
              </a:tr>
              <a:tr h="810843">
                <a:tc>
                  <a:txBody>
                    <a:bodyPr/>
                    <a:lstStyle/>
                    <a:p>
                      <a:pPr algn="ctr">
                        <a:lnSpc>
                          <a:spcPct val="107000"/>
                        </a:lnSpc>
                        <a:spcAft>
                          <a:spcPts val="800"/>
                        </a:spcAft>
                      </a:pPr>
                      <a:r>
                        <a:rPr lang="en-GB" sz="2000" b="1" kern="100">
                          <a:effectLst/>
                          <a:latin typeface="Arial" panose="020B0604020202020204" pitchFamily="34" charset="0"/>
                          <a:ea typeface="Calibri" panose="020F0502020204030204" pitchFamily="34" charset="0"/>
                          <a:cs typeface="Times New Roman" panose="02020603050405020304" pitchFamily="18" charset="0"/>
                        </a:rPr>
                        <a:t>CREATIVITY</a:t>
                      </a:r>
                      <a:endParaRPr lang="en-GB" sz="20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alpha val="60000"/>
                      </a:srgbClr>
                    </a:solidFill>
                  </a:tcPr>
                </a:tc>
                <a:tc>
                  <a:txBody>
                    <a:bodyPr/>
                    <a:lstStyle/>
                    <a:p>
                      <a:pPr algn="ctr">
                        <a:lnSpc>
                          <a:spcPct val="107000"/>
                        </a:lnSpc>
                        <a:spcAft>
                          <a:spcPts val="800"/>
                        </a:spcAft>
                      </a:pPr>
                      <a:r>
                        <a:rPr lang="en-GB" sz="2000" b="1" kern="100">
                          <a:effectLst/>
                          <a:latin typeface="Arial" panose="020B0604020202020204" pitchFamily="34" charset="0"/>
                          <a:ea typeface="Calibri" panose="020F0502020204030204" pitchFamily="34" charset="0"/>
                          <a:cs typeface="Times New Roman" panose="02020603050405020304" pitchFamily="18" charset="0"/>
                        </a:rPr>
                        <a:t>MOTIVATED TO LEARN</a:t>
                      </a:r>
                      <a:endParaRPr lang="en-GB" sz="20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alpha val="60000"/>
                      </a:srgbClr>
                    </a:solidFill>
                  </a:tcPr>
                </a:tc>
                <a:tc>
                  <a:txBody>
                    <a:bodyPr/>
                    <a:lstStyle/>
                    <a:p>
                      <a:pPr algn="ctr">
                        <a:lnSpc>
                          <a:spcPct val="107000"/>
                        </a:lnSpc>
                        <a:spcAft>
                          <a:spcPts val="800"/>
                        </a:spcAft>
                      </a:pPr>
                      <a:r>
                        <a:rPr lang="en-GB" sz="2000" b="1" kern="100" dirty="0">
                          <a:effectLst/>
                          <a:latin typeface="Arial" panose="020B0604020202020204" pitchFamily="34" charset="0"/>
                          <a:ea typeface="Calibri" panose="020F0502020204030204" pitchFamily="34" charset="0"/>
                          <a:cs typeface="Times New Roman" panose="02020603050405020304" pitchFamily="18" charset="0"/>
                        </a:rPr>
                        <a:t>RESPECT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2F6">
                        <a:alpha val="60000"/>
                      </a:srgbClr>
                    </a:solidFill>
                  </a:tcPr>
                </a:tc>
                <a:extLst>
                  <a:ext uri="{0D108BD9-81ED-4DB2-BD59-A6C34878D82A}">
                    <a16:rowId xmlns:a16="http://schemas.microsoft.com/office/drawing/2014/main" val="1073409269"/>
                  </a:ext>
                </a:extLst>
              </a:tr>
            </a:tbl>
          </a:graphicData>
        </a:graphic>
      </p:graphicFrame>
    </p:spTree>
    <p:extLst>
      <p:ext uri="{BB962C8B-B14F-4D97-AF65-F5344CB8AC3E}">
        <p14:creationId xmlns:p14="http://schemas.microsoft.com/office/powerpoint/2010/main" val="5072469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4D8E7-182E-B296-158A-4D73497932F5}"/>
              </a:ext>
            </a:extLst>
          </p:cNvPr>
          <p:cNvSpPr txBox="1">
            <a:spLocks/>
          </p:cNvSpPr>
          <p:nvPr/>
        </p:nvSpPr>
        <p:spPr>
          <a:xfrm>
            <a:off x="233639" y="334009"/>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latin typeface="Arial" panose="020B0604020202020204" pitchFamily="34" charset="0"/>
                <a:cs typeface="Arial" panose="020B0604020202020204" pitchFamily="34" charset="0"/>
              </a:rPr>
              <a:t>2. WORKPLACE VALUES</a:t>
            </a:r>
          </a:p>
        </p:txBody>
      </p:sp>
      <p:sp>
        <p:nvSpPr>
          <p:cNvPr id="5" name="TextBox 4">
            <a:extLst>
              <a:ext uri="{FF2B5EF4-FFF2-40B4-BE49-F238E27FC236}">
                <a16:creationId xmlns:a16="http://schemas.microsoft.com/office/drawing/2014/main" id="{6F33831F-8D88-39AD-C9C9-2BC7B7A23032}"/>
              </a:ext>
            </a:extLst>
          </p:cNvPr>
          <p:cNvSpPr txBox="1"/>
          <p:nvPr/>
        </p:nvSpPr>
        <p:spPr>
          <a:xfrm>
            <a:off x="235964" y="1412776"/>
            <a:ext cx="8368484" cy="3785652"/>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Workplace values </a:t>
            </a:r>
            <a:r>
              <a:rPr lang="en-GB" sz="2400" b="1" i="0" dirty="0">
                <a:solidFill>
                  <a:srgbClr val="202124"/>
                </a:solidFill>
                <a:effectLst/>
                <a:latin typeface="Arial" panose="020B0604020202020204" pitchFamily="34" charset="0"/>
                <a:cs typeface="Arial" panose="020B0604020202020204" pitchFamily="34" charset="0"/>
              </a:rPr>
              <a:t>reflect</a:t>
            </a:r>
            <a:r>
              <a:rPr lang="en-GB" sz="2400" b="0" i="0" dirty="0">
                <a:solidFill>
                  <a:srgbClr val="202124"/>
                </a:solidFill>
                <a:effectLst/>
                <a:latin typeface="Arial" panose="020B0604020202020204" pitchFamily="34" charset="0"/>
                <a:cs typeface="Arial" panose="020B0604020202020204" pitchFamily="34" charset="0"/>
              </a:rPr>
              <a:t> what is important to you and what you </a:t>
            </a:r>
            <a:r>
              <a:rPr lang="en-GB" sz="2400" b="1" i="0" dirty="0">
                <a:solidFill>
                  <a:srgbClr val="202124"/>
                </a:solidFill>
                <a:effectLst/>
                <a:latin typeface="Arial" panose="020B0604020202020204" pitchFamily="34" charset="0"/>
                <a:cs typeface="Arial" panose="020B0604020202020204" pitchFamily="34" charset="0"/>
              </a:rPr>
              <a:t>prioritize</a:t>
            </a:r>
            <a:r>
              <a:rPr lang="en-GB" sz="2400" b="0" i="0" dirty="0">
                <a:solidFill>
                  <a:srgbClr val="202124"/>
                </a:solidFill>
                <a:effectLst/>
                <a:latin typeface="Arial" panose="020B0604020202020204" pitchFamily="34" charset="0"/>
                <a:cs typeface="Arial" panose="020B0604020202020204" pitchFamily="34" charset="0"/>
              </a:rPr>
              <a:t> in your professional life.</a:t>
            </a:r>
          </a:p>
          <a:p>
            <a:endParaRPr lang="en-GB" sz="2400" dirty="0">
              <a:solidFill>
                <a:srgbClr val="202124"/>
              </a:solidFill>
              <a:latin typeface="Arial" panose="020B0604020202020204" pitchFamily="34" charset="0"/>
              <a:cs typeface="Arial" panose="020B0604020202020204" pitchFamily="34" charset="0"/>
            </a:endParaRPr>
          </a:p>
          <a:p>
            <a:r>
              <a:rPr lang="en-GB" sz="2400" b="0" i="0" dirty="0">
                <a:solidFill>
                  <a:srgbClr val="040C28"/>
                </a:solidFill>
                <a:effectLst/>
                <a:latin typeface="Arial" panose="020B0604020202020204" pitchFamily="34" charset="0"/>
                <a:cs typeface="Arial" panose="020B0604020202020204" pitchFamily="34" charset="0"/>
              </a:rPr>
              <a:t>Identifying your work values can help you </a:t>
            </a:r>
            <a:r>
              <a:rPr lang="en-GB" sz="2400" b="1" i="0" dirty="0">
                <a:solidFill>
                  <a:srgbClr val="040C28"/>
                </a:solidFill>
                <a:effectLst/>
                <a:latin typeface="Arial" panose="020B0604020202020204" pitchFamily="34" charset="0"/>
                <a:cs typeface="Arial" panose="020B0604020202020204" pitchFamily="34" charset="0"/>
              </a:rPr>
              <a:t>make informed career choices</a:t>
            </a:r>
            <a:r>
              <a:rPr lang="en-GB" sz="2400" b="0" i="0" dirty="0">
                <a:solidFill>
                  <a:srgbClr val="040C28"/>
                </a:solidFill>
                <a:effectLst/>
                <a:latin typeface="Arial" panose="020B0604020202020204" pitchFamily="34" charset="0"/>
                <a:cs typeface="Arial" panose="020B0604020202020204" pitchFamily="34" charset="0"/>
              </a:rPr>
              <a:t> and ensure that you are in a job that </a:t>
            </a:r>
            <a:r>
              <a:rPr lang="en-GB" sz="2400" b="1" i="0" dirty="0">
                <a:solidFill>
                  <a:srgbClr val="040C28"/>
                </a:solidFill>
                <a:effectLst/>
                <a:latin typeface="Arial" panose="020B0604020202020204" pitchFamily="34" charset="0"/>
                <a:cs typeface="Arial" panose="020B0604020202020204" pitchFamily="34" charset="0"/>
              </a:rPr>
              <a:t>aligns with your personal goals and aspirations</a:t>
            </a:r>
            <a:r>
              <a:rPr lang="en-GB" sz="2400" b="0" i="0" dirty="0">
                <a:solidFill>
                  <a:srgbClr val="040C28"/>
                </a:solidFill>
                <a:effectLst/>
                <a:latin typeface="Arial" panose="020B0604020202020204" pitchFamily="34" charset="0"/>
                <a:cs typeface="Arial" panose="020B0604020202020204" pitchFamily="34" charset="0"/>
              </a:rPr>
              <a:t>.</a:t>
            </a:r>
          </a:p>
          <a:p>
            <a:endParaRPr lang="en-GB" sz="2400" dirty="0">
              <a:solidFill>
                <a:srgbClr val="040C28"/>
              </a:solidFill>
            </a:endParaRPr>
          </a:p>
          <a:p>
            <a:endParaRPr lang="en-GB" sz="2400" dirty="0">
              <a:solidFill>
                <a:srgbClr val="040C28"/>
              </a:solidFill>
            </a:endParaRPr>
          </a:p>
          <a:p>
            <a:endParaRPr lang="en-GB" sz="2400" dirty="0">
              <a:solidFill>
                <a:srgbClr val="040C28"/>
              </a:solidFill>
            </a:endParaRPr>
          </a:p>
          <a:p>
            <a:pPr algn="r"/>
            <a:r>
              <a:rPr lang="en-GB" sz="2400" b="1" dirty="0">
                <a:solidFill>
                  <a:srgbClr val="040C28"/>
                </a:solidFill>
              </a:rPr>
              <a:t>(Field Engineer, 2023)</a:t>
            </a:r>
            <a:endParaRPr lang="en-GB" sz="2400" b="1" dirty="0"/>
          </a:p>
        </p:txBody>
      </p:sp>
    </p:spTree>
    <p:extLst>
      <p:ext uri="{BB962C8B-B14F-4D97-AF65-F5344CB8AC3E}">
        <p14:creationId xmlns:p14="http://schemas.microsoft.com/office/powerpoint/2010/main" val="33505137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4D8E7-182E-B296-158A-4D73497932F5}"/>
              </a:ext>
            </a:extLst>
          </p:cNvPr>
          <p:cNvSpPr txBox="1">
            <a:spLocks/>
          </p:cNvSpPr>
          <p:nvPr/>
        </p:nvSpPr>
        <p:spPr>
          <a:xfrm>
            <a:off x="234998" y="458627"/>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latin typeface="Arial" panose="020B0604020202020204" pitchFamily="34" charset="0"/>
                <a:cs typeface="Arial" panose="020B0604020202020204" pitchFamily="34" charset="0"/>
              </a:rPr>
              <a:t>3. CLARITY</a:t>
            </a:r>
          </a:p>
        </p:txBody>
      </p:sp>
      <p:sp>
        <p:nvSpPr>
          <p:cNvPr id="3" name="TextBox 2">
            <a:extLst>
              <a:ext uri="{FF2B5EF4-FFF2-40B4-BE49-F238E27FC236}">
                <a16:creationId xmlns:a16="http://schemas.microsoft.com/office/drawing/2014/main" id="{85DE9238-ED26-E51A-F75B-4D8378167C66}"/>
              </a:ext>
            </a:extLst>
          </p:cNvPr>
          <p:cNvSpPr txBox="1"/>
          <p:nvPr/>
        </p:nvSpPr>
        <p:spPr>
          <a:xfrm>
            <a:off x="234091" y="1406265"/>
            <a:ext cx="8657482" cy="1200329"/>
          </a:xfrm>
          <a:prstGeom prst="rect">
            <a:avLst/>
          </a:prstGeom>
          <a:noFill/>
        </p:spPr>
        <p:txBody>
          <a:bodyPr wrap="square">
            <a:spAutoFit/>
          </a:bodyPr>
          <a:lstStyle/>
          <a:p>
            <a:r>
              <a:rPr lang="en-GB" sz="3600" b="0" i="0" dirty="0">
                <a:solidFill>
                  <a:srgbClr val="222222"/>
                </a:solidFill>
                <a:effectLst/>
              </a:rPr>
              <a:t>Clarity is about having a </a:t>
            </a:r>
            <a:r>
              <a:rPr lang="en-GB" sz="3600" b="1" i="0" dirty="0">
                <a:solidFill>
                  <a:srgbClr val="222222"/>
                </a:solidFill>
                <a:effectLst/>
              </a:rPr>
              <a:t>clear and consistent message</a:t>
            </a:r>
            <a:endParaRPr lang="en-GB" sz="3600" b="1" dirty="0"/>
          </a:p>
        </p:txBody>
      </p:sp>
      <p:sp>
        <p:nvSpPr>
          <p:cNvPr id="4" name="Title 1">
            <a:extLst>
              <a:ext uri="{FF2B5EF4-FFF2-40B4-BE49-F238E27FC236}">
                <a16:creationId xmlns:a16="http://schemas.microsoft.com/office/drawing/2014/main" id="{D1786BFE-6A28-35B2-5B69-E584AF132818}"/>
              </a:ext>
            </a:extLst>
          </p:cNvPr>
          <p:cNvSpPr txBox="1">
            <a:spLocks/>
          </p:cNvSpPr>
          <p:nvPr/>
        </p:nvSpPr>
        <p:spPr>
          <a:xfrm>
            <a:off x="107504" y="3429000"/>
            <a:ext cx="7886700" cy="759619"/>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latin typeface="Arial" panose="020B0604020202020204" pitchFamily="34" charset="0"/>
                <a:cs typeface="Arial" panose="020B0604020202020204" pitchFamily="34" charset="0"/>
              </a:rPr>
              <a:t>4. AUTHENTICITY</a:t>
            </a:r>
          </a:p>
        </p:txBody>
      </p:sp>
      <p:sp>
        <p:nvSpPr>
          <p:cNvPr id="5" name="TextBox 4">
            <a:extLst>
              <a:ext uri="{FF2B5EF4-FFF2-40B4-BE49-F238E27FC236}">
                <a16:creationId xmlns:a16="http://schemas.microsoft.com/office/drawing/2014/main" id="{55C47A29-81EC-1336-D87E-03F5D01821E9}"/>
              </a:ext>
            </a:extLst>
          </p:cNvPr>
          <p:cNvSpPr txBox="1"/>
          <p:nvPr/>
        </p:nvSpPr>
        <p:spPr>
          <a:xfrm>
            <a:off x="83731" y="4198291"/>
            <a:ext cx="6318448" cy="646331"/>
          </a:xfrm>
          <a:prstGeom prst="rect">
            <a:avLst/>
          </a:prstGeom>
          <a:noFill/>
        </p:spPr>
        <p:txBody>
          <a:bodyPr wrap="square">
            <a:spAutoFit/>
          </a:bodyPr>
          <a:lstStyle/>
          <a:p>
            <a:r>
              <a:rPr lang="en-GB" sz="3600" b="0" i="0" dirty="0">
                <a:solidFill>
                  <a:srgbClr val="222222"/>
                </a:solidFill>
                <a:effectLst/>
              </a:rPr>
              <a:t>Being true, open, and honest</a:t>
            </a:r>
            <a:endParaRPr lang="en-GB" sz="3600" dirty="0"/>
          </a:p>
        </p:txBody>
      </p:sp>
    </p:spTree>
    <p:extLst>
      <p:ext uri="{BB962C8B-B14F-4D97-AF65-F5344CB8AC3E}">
        <p14:creationId xmlns:p14="http://schemas.microsoft.com/office/powerpoint/2010/main" val="16339310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4D8E7-182E-B296-158A-4D73497932F5}"/>
              </a:ext>
            </a:extLst>
          </p:cNvPr>
          <p:cNvSpPr txBox="1">
            <a:spLocks/>
          </p:cNvSpPr>
          <p:nvPr/>
        </p:nvSpPr>
        <p:spPr>
          <a:xfrm>
            <a:off x="628650" y="365125"/>
            <a:ext cx="78867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b="1" kern="1200" dirty="0">
                <a:latin typeface="Arial" panose="020B0604020202020204" pitchFamily="34" charset="0"/>
                <a:cs typeface="Arial" panose="020B0604020202020204" pitchFamily="34" charset="0"/>
              </a:rPr>
              <a:t>5. STRENGTHS</a:t>
            </a:r>
          </a:p>
        </p:txBody>
      </p:sp>
      <p:sp>
        <p:nvSpPr>
          <p:cNvPr id="3" name="TextBox 2">
            <a:extLst>
              <a:ext uri="{FF2B5EF4-FFF2-40B4-BE49-F238E27FC236}">
                <a16:creationId xmlns:a16="http://schemas.microsoft.com/office/drawing/2014/main" id="{85DE9238-ED26-E51A-F75B-4D8378167C66}"/>
              </a:ext>
            </a:extLst>
          </p:cNvPr>
          <p:cNvSpPr txBox="1"/>
          <p:nvPr/>
        </p:nvSpPr>
        <p:spPr>
          <a:xfrm>
            <a:off x="179512" y="1268760"/>
            <a:ext cx="8856984" cy="1325563"/>
          </a:xfrm>
          <a:prstGeom prst="rect">
            <a:avLst/>
          </a:prstGeom>
        </p:spPr>
        <p:txBody>
          <a:bodyPr>
            <a:normAutofit/>
          </a:bodyPr>
          <a:lstStyle/>
          <a:p>
            <a:pPr>
              <a:lnSpc>
                <a:spcPct val="90000"/>
              </a:lnSpc>
              <a:spcAft>
                <a:spcPts val="600"/>
              </a:spcAft>
            </a:pPr>
            <a:r>
              <a:rPr lang="en-GB" sz="3200" dirty="0">
                <a:solidFill>
                  <a:srgbClr val="202124"/>
                </a:solidFill>
              </a:rPr>
              <a:t>E</a:t>
            </a:r>
            <a:r>
              <a:rPr lang="en-GB" sz="3200" b="0" i="0" dirty="0">
                <a:solidFill>
                  <a:srgbClr val="202124"/>
                </a:solidFill>
                <a:effectLst/>
              </a:rPr>
              <a:t>xperiences, skills and values that differentiates you from others</a:t>
            </a:r>
            <a:endParaRPr lang="en-US" sz="3200" dirty="0"/>
          </a:p>
        </p:txBody>
      </p:sp>
      <p:sp>
        <p:nvSpPr>
          <p:cNvPr id="4" name="Title 1">
            <a:extLst>
              <a:ext uri="{FF2B5EF4-FFF2-40B4-BE49-F238E27FC236}">
                <a16:creationId xmlns:a16="http://schemas.microsoft.com/office/drawing/2014/main" id="{9EA9098D-F099-B8F5-C2ED-911D52923193}"/>
              </a:ext>
            </a:extLst>
          </p:cNvPr>
          <p:cNvSpPr txBox="1">
            <a:spLocks/>
          </p:cNvSpPr>
          <p:nvPr/>
        </p:nvSpPr>
        <p:spPr>
          <a:xfrm>
            <a:off x="628650" y="2945051"/>
            <a:ext cx="7886700" cy="720080"/>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b="1" dirty="0">
                <a:latin typeface="Arial" panose="020B0604020202020204" pitchFamily="34" charset="0"/>
                <a:cs typeface="Arial" panose="020B0604020202020204" pitchFamily="34" charset="0"/>
              </a:rPr>
              <a:t>6</a:t>
            </a:r>
            <a:r>
              <a:rPr lang="en-US" sz="4000" b="1" kern="1200" dirty="0">
                <a:latin typeface="Arial" panose="020B0604020202020204" pitchFamily="34" charset="0"/>
                <a:cs typeface="Arial" panose="020B0604020202020204" pitchFamily="34" charset="0"/>
              </a:rPr>
              <a:t>. ENERGY</a:t>
            </a:r>
          </a:p>
        </p:txBody>
      </p:sp>
      <p:sp>
        <p:nvSpPr>
          <p:cNvPr id="5" name="TextBox 4">
            <a:extLst>
              <a:ext uri="{FF2B5EF4-FFF2-40B4-BE49-F238E27FC236}">
                <a16:creationId xmlns:a16="http://schemas.microsoft.com/office/drawing/2014/main" id="{8CBC434C-2600-3D2E-7719-EF4536FB697A}"/>
              </a:ext>
            </a:extLst>
          </p:cNvPr>
          <p:cNvSpPr txBox="1"/>
          <p:nvPr/>
        </p:nvSpPr>
        <p:spPr>
          <a:xfrm>
            <a:off x="179512" y="3767154"/>
            <a:ext cx="3867150" cy="523255"/>
          </a:xfrm>
          <a:prstGeom prst="rect">
            <a:avLst/>
          </a:prstGeom>
        </p:spPr>
        <p:txBody>
          <a:bodyPr>
            <a:normAutofit lnSpcReduction="10000"/>
          </a:bodyPr>
          <a:lstStyle/>
          <a:p>
            <a:pPr>
              <a:lnSpc>
                <a:spcPct val="90000"/>
              </a:lnSpc>
              <a:spcAft>
                <a:spcPts val="600"/>
              </a:spcAft>
            </a:pPr>
            <a:r>
              <a:rPr lang="en-US" sz="3200" b="0" i="0" dirty="0">
                <a:effectLst/>
              </a:rPr>
              <a:t>Where are my wings?</a:t>
            </a:r>
            <a:endParaRPr lang="en-US" sz="3200" dirty="0"/>
          </a:p>
        </p:txBody>
      </p:sp>
      <p:sp>
        <p:nvSpPr>
          <p:cNvPr id="6" name="TextBox 5">
            <a:extLst>
              <a:ext uri="{FF2B5EF4-FFF2-40B4-BE49-F238E27FC236}">
                <a16:creationId xmlns:a16="http://schemas.microsoft.com/office/drawing/2014/main" id="{AF7AE539-C3EA-42C6-53C9-011408C8C596}"/>
              </a:ext>
            </a:extLst>
          </p:cNvPr>
          <p:cNvSpPr txBox="1"/>
          <p:nvPr/>
        </p:nvSpPr>
        <p:spPr>
          <a:xfrm>
            <a:off x="200852" y="4290409"/>
            <a:ext cx="8943147" cy="1886022"/>
          </a:xfrm>
          <a:prstGeom prst="rect">
            <a:avLst/>
          </a:prstGeom>
        </p:spPr>
        <p:txBody>
          <a:bodyPr>
            <a:noAutofit/>
          </a:bodyPr>
          <a:lstStyle/>
          <a:p>
            <a:pPr>
              <a:lnSpc>
                <a:spcPct val="90000"/>
              </a:lnSpc>
              <a:spcAft>
                <a:spcPts val="600"/>
              </a:spcAft>
            </a:pPr>
            <a:r>
              <a:rPr lang="en-US" sz="2800" b="0" i="0" dirty="0">
                <a:effectLst/>
              </a:rPr>
              <a:t>This about how well you know</a:t>
            </a:r>
            <a:br>
              <a:rPr lang="en-US" sz="2800" dirty="0"/>
            </a:br>
            <a:r>
              <a:rPr lang="en-US" sz="2800" b="0" i="0" dirty="0">
                <a:effectLst/>
              </a:rPr>
              <a:t>you, and what impacts your mood, both positively and negatively</a:t>
            </a:r>
            <a:endParaRPr lang="en-US" sz="2800" dirty="0"/>
          </a:p>
        </p:txBody>
      </p:sp>
    </p:spTree>
    <p:extLst>
      <p:ext uri="{BB962C8B-B14F-4D97-AF65-F5344CB8AC3E}">
        <p14:creationId xmlns:p14="http://schemas.microsoft.com/office/powerpoint/2010/main" val="134628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4D8E7-182E-B296-158A-4D73497932F5}"/>
              </a:ext>
            </a:extLst>
          </p:cNvPr>
          <p:cNvSpPr txBox="1">
            <a:spLocks/>
          </p:cNvSpPr>
          <p:nvPr/>
        </p:nvSpPr>
        <p:spPr>
          <a:xfrm>
            <a:off x="628650" y="365125"/>
            <a:ext cx="78867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b="1" kern="1200" dirty="0">
                <a:latin typeface="Arial" panose="020B0604020202020204" pitchFamily="34" charset="0"/>
                <a:cs typeface="Arial" panose="020B0604020202020204" pitchFamily="34" charset="0"/>
              </a:rPr>
              <a:t>7. LEGACY</a:t>
            </a:r>
          </a:p>
        </p:txBody>
      </p:sp>
      <p:sp>
        <p:nvSpPr>
          <p:cNvPr id="3" name="TextBox 2">
            <a:extLst>
              <a:ext uri="{FF2B5EF4-FFF2-40B4-BE49-F238E27FC236}">
                <a16:creationId xmlns:a16="http://schemas.microsoft.com/office/drawing/2014/main" id="{85DE9238-ED26-E51A-F75B-4D8378167C66}"/>
              </a:ext>
            </a:extLst>
          </p:cNvPr>
          <p:cNvSpPr txBox="1"/>
          <p:nvPr/>
        </p:nvSpPr>
        <p:spPr>
          <a:xfrm>
            <a:off x="659150" y="1133843"/>
            <a:ext cx="6505138" cy="1215037"/>
          </a:xfrm>
          <a:prstGeom prst="rect">
            <a:avLst/>
          </a:prstGeom>
        </p:spPr>
        <p:txBody>
          <a:bodyPr>
            <a:normAutofit/>
          </a:bodyPr>
          <a:lstStyle/>
          <a:p>
            <a:pPr>
              <a:lnSpc>
                <a:spcPct val="90000"/>
              </a:lnSpc>
              <a:spcAft>
                <a:spcPts val="600"/>
              </a:spcAft>
            </a:pPr>
            <a:r>
              <a:rPr lang="en-US" sz="3200" dirty="0"/>
              <a:t>What do we mean by legacy?</a:t>
            </a:r>
          </a:p>
        </p:txBody>
      </p:sp>
      <p:pic>
        <p:nvPicPr>
          <p:cNvPr id="5" name="Picture 4">
            <a:extLst>
              <a:ext uri="{FF2B5EF4-FFF2-40B4-BE49-F238E27FC236}">
                <a16:creationId xmlns:a16="http://schemas.microsoft.com/office/drawing/2014/main" id="{4DBF4236-FEA9-FE6F-AD4F-F9CD85D3DCC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84920" y="2924944"/>
            <a:ext cx="7452320" cy="2340672"/>
          </a:xfrm>
          <a:prstGeom prst="rect">
            <a:avLst/>
          </a:prstGeom>
          <a:effectLst>
            <a:softEdge rad="304800"/>
          </a:effectLst>
        </p:spPr>
      </p:pic>
      <p:sp>
        <p:nvSpPr>
          <p:cNvPr id="6" name="TextBox 5">
            <a:extLst>
              <a:ext uri="{FF2B5EF4-FFF2-40B4-BE49-F238E27FC236}">
                <a16:creationId xmlns:a16="http://schemas.microsoft.com/office/drawing/2014/main" id="{3DE9F961-BD02-5CD6-7C37-87745F94E636}"/>
              </a:ext>
            </a:extLst>
          </p:cNvPr>
          <p:cNvSpPr txBox="1"/>
          <p:nvPr/>
        </p:nvSpPr>
        <p:spPr>
          <a:xfrm>
            <a:off x="1979712" y="2029394"/>
            <a:ext cx="7164288" cy="1215037"/>
          </a:xfrm>
          <a:prstGeom prst="rect">
            <a:avLst/>
          </a:prstGeom>
        </p:spPr>
        <p:txBody>
          <a:bodyPr>
            <a:normAutofit/>
          </a:bodyPr>
          <a:lstStyle/>
          <a:p>
            <a:pPr>
              <a:lnSpc>
                <a:spcPct val="90000"/>
              </a:lnSpc>
              <a:spcAft>
                <a:spcPts val="600"/>
              </a:spcAft>
            </a:pPr>
            <a:r>
              <a:rPr lang="en-US" sz="3600" b="1" dirty="0">
                <a:latin typeface="Arial" panose="020B0604020202020204" pitchFamily="34" charset="0"/>
                <a:cs typeface="Arial" panose="020B0604020202020204" pitchFamily="34" charset="0"/>
              </a:rPr>
              <a:t>What do you want yours to be?</a:t>
            </a:r>
          </a:p>
        </p:txBody>
      </p:sp>
    </p:spTree>
    <p:extLst>
      <p:ext uri="{BB962C8B-B14F-4D97-AF65-F5344CB8AC3E}">
        <p14:creationId xmlns:p14="http://schemas.microsoft.com/office/powerpoint/2010/main" val="4180457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4D8E7-182E-B296-158A-4D73497932F5}"/>
              </a:ext>
            </a:extLst>
          </p:cNvPr>
          <p:cNvSpPr txBox="1">
            <a:spLocks/>
          </p:cNvSpPr>
          <p:nvPr/>
        </p:nvSpPr>
        <p:spPr>
          <a:xfrm>
            <a:off x="463465" y="365125"/>
            <a:ext cx="7886700" cy="687611"/>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b="1" kern="1200" dirty="0">
                <a:latin typeface="Arial" panose="020B0604020202020204" pitchFamily="34" charset="0"/>
                <a:cs typeface="Arial" panose="020B0604020202020204" pitchFamily="34" charset="0"/>
              </a:rPr>
              <a:t>REPUTATION</a:t>
            </a:r>
          </a:p>
        </p:txBody>
      </p:sp>
      <p:sp>
        <p:nvSpPr>
          <p:cNvPr id="3" name="TextBox 2">
            <a:extLst>
              <a:ext uri="{FF2B5EF4-FFF2-40B4-BE49-F238E27FC236}">
                <a16:creationId xmlns:a16="http://schemas.microsoft.com/office/drawing/2014/main" id="{85DE9238-ED26-E51A-F75B-4D8378167C66}"/>
              </a:ext>
            </a:extLst>
          </p:cNvPr>
          <p:cNvSpPr txBox="1"/>
          <p:nvPr/>
        </p:nvSpPr>
        <p:spPr>
          <a:xfrm>
            <a:off x="467544" y="1556792"/>
            <a:ext cx="8568952" cy="3528392"/>
          </a:xfrm>
          <a:prstGeom prst="rect">
            <a:avLst/>
          </a:prstGeom>
        </p:spPr>
        <p:txBody>
          <a:bodyPr>
            <a:normAutofit lnSpcReduction="10000"/>
          </a:bodyPr>
          <a:lstStyle/>
          <a:p>
            <a:pPr algn="l" fontAlgn="base"/>
            <a:r>
              <a:rPr lang="en-GB" sz="3500" b="1" i="0" dirty="0">
                <a:effectLst/>
              </a:rPr>
              <a:t>A definition</a:t>
            </a:r>
          </a:p>
          <a:p>
            <a:pPr algn="l" fontAlgn="base"/>
            <a:endParaRPr lang="en-GB" sz="3500" b="1" i="0" dirty="0">
              <a:effectLst/>
            </a:endParaRPr>
          </a:p>
          <a:p>
            <a:pPr algn="l" fontAlgn="base"/>
            <a:r>
              <a:rPr lang="en-GB" sz="3500" b="1" i="0" dirty="0">
                <a:effectLst/>
              </a:rPr>
              <a:t>a: </a:t>
            </a:r>
            <a:r>
              <a:rPr lang="en-GB" sz="3500" dirty="0"/>
              <a:t>O</a:t>
            </a:r>
            <a:r>
              <a:rPr lang="en-GB" sz="3500" b="0" i="0" dirty="0">
                <a:effectLst/>
              </a:rPr>
              <a:t>verall quality or character as seen or judged by people in general</a:t>
            </a:r>
          </a:p>
          <a:p>
            <a:pPr algn="l" fontAlgn="base"/>
            <a:endParaRPr lang="en-GB" sz="3500" b="0" i="0" dirty="0">
              <a:effectLst/>
            </a:endParaRPr>
          </a:p>
          <a:p>
            <a:pPr algn="l" fontAlgn="base"/>
            <a:r>
              <a:rPr lang="en-GB" sz="3500" b="1" i="0" dirty="0">
                <a:effectLst/>
              </a:rPr>
              <a:t>b: </a:t>
            </a:r>
            <a:r>
              <a:rPr lang="en-GB" sz="3500" dirty="0"/>
              <a:t>R</a:t>
            </a:r>
            <a:r>
              <a:rPr lang="en-GB" sz="3500" b="0" i="0" dirty="0">
                <a:effectLst/>
              </a:rPr>
              <a:t>ecognition by other people of some characteristic or ability</a:t>
            </a:r>
          </a:p>
          <a:p>
            <a:pPr algn="l" fontAlgn="base"/>
            <a:endParaRPr lang="en-GB" sz="2400" dirty="0"/>
          </a:p>
        </p:txBody>
      </p:sp>
      <p:sp>
        <p:nvSpPr>
          <p:cNvPr id="7" name="TextBox 6">
            <a:extLst>
              <a:ext uri="{FF2B5EF4-FFF2-40B4-BE49-F238E27FC236}">
                <a16:creationId xmlns:a16="http://schemas.microsoft.com/office/drawing/2014/main" id="{C8EFCCFB-FB92-ACFE-251A-A769FC3C48B9}"/>
              </a:ext>
            </a:extLst>
          </p:cNvPr>
          <p:cNvSpPr txBox="1"/>
          <p:nvPr/>
        </p:nvSpPr>
        <p:spPr>
          <a:xfrm>
            <a:off x="4283968" y="5229200"/>
            <a:ext cx="4572000" cy="461665"/>
          </a:xfrm>
          <a:prstGeom prst="rect">
            <a:avLst/>
          </a:prstGeom>
          <a:noFill/>
        </p:spPr>
        <p:txBody>
          <a:bodyPr wrap="square">
            <a:spAutoFit/>
          </a:bodyPr>
          <a:lstStyle/>
          <a:p>
            <a:pPr algn="r" fontAlgn="base"/>
            <a:r>
              <a:rPr lang="en-GB" sz="2400" b="1" i="0" dirty="0">
                <a:effectLst/>
              </a:rPr>
              <a:t>(Merriam-Webster, 2023)</a:t>
            </a:r>
          </a:p>
        </p:txBody>
      </p:sp>
    </p:spTree>
    <p:extLst>
      <p:ext uri="{BB962C8B-B14F-4D97-AF65-F5344CB8AC3E}">
        <p14:creationId xmlns:p14="http://schemas.microsoft.com/office/powerpoint/2010/main" val="25772932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4D8E7-182E-B296-158A-4D73497932F5}"/>
              </a:ext>
            </a:extLst>
          </p:cNvPr>
          <p:cNvSpPr txBox="1">
            <a:spLocks/>
          </p:cNvSpPr>
          <p:nvPr/>
        </p:nvSpPr>
        <p:spPr>
          <a:xfrm>
            <a:off x="162704" y="317947"/>
            <a:ext cx="78867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b="1" kern="1200" dirty="0">
                <a:latin typeface="Arial" panose="020B0604020202020204" pitchFamily="34" charset="0"/>
                <a:cs typeface="Arial" panose="020B0604020202020204" pitchFamily="34" charset="0"/>
              </a:rPr>
              <a:t>ABOUT REPUTATION</a:t>
            </a:r>
            <a:r>
              <a:rPr lang="en-US" sz="4000" b="1" dirty="0">
                <a:latin typeface="Arial" panose="020B0604020202020204" pitchFamily="34" charset="0"/>
                <a:cs typeface="Arial" panose="020B0604020202020204" pitchFamily="34" charset="0"/>
              </a:rPr>
              <a:t>S</a:t>
            </a:r>
            <a:endParaRPr lang="en-US" sz="4000" b="1" kern="1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5DE9238-ED26-E51A-F75B-4D8378167C66}"/>
              </a:ext>
            </a:extLst>
          </p:cNvPr>
          <p:cNvSpPr txBox="1"/>
          <p:nvPr/>
        </p:nvSpPr>
        <p:spPr>
          <a:xfrm>
            <a:off x="187836" y="1196752"/>
            <a:ext cx="8496944" cy="2880320"/>
          </a:xfrm>
          <a:prstGeom prst="rect">
            <a:avLst/>
          </a:prstGeom>
        </p:spPr>
        <p:txBody>
          <a:bodyPr>
            <a:noAutofit/>
          </a:bodyPr>
          <a:lstStyle/>
          <a:p>
            <a:pPr marL="342900" indent="-342900" algn="l" fontAlgn="base">
              <a:buFont typeface="Arial" panose="020B0604020202020204" pitchFamily="34" charset="0"/>
              <a:buChar char="•"/>
            </a:pPr>
            <a:r>
              <a:rPr lang="en-GB" sz="3200" dirty="0"/>
              <a:t>They are </a:t>
            </a:r>
            <a:r>
              <a:rPr lang="en-GB" sz="3200" b="1" dirty="0"/>
              <a:t>individual,</a:t>
            </a:r>
            <a:r>
              <a:rPr lang="en-GB" sz="3200" dirty="0"/>
              <a:t> and </a:t>
            </a:r>
            <a:r>
              <a:rPr lang="en-GB" sz="3200" b="1" dirty="0"/>
              <a:t>collective</a:t>
            </a:r>
          </a:p>
          <a:p>
            <a:pPr marL="342900" indent="-342900" algn="l" fontAlgn="base">
              <a:buFont typeface="Arial" panose="020B0604020202020204" pitchFamily="34" charset="0"/>
              <a:buChar char="•"/>
            </a:pPr>
            <a:endParaRPr lang="en-GB" sz="1400" dirty="0"/>
          </a:p>
          <a:p>
            <a:pPr marL="342900" indent="-342900" algn="l" fontAlgn="base">
              <a:buFont typeface="Arial" panose="020B0604020202020204" pitchFamily="34" charset="0"/>
              <a:buChar char="•"/>
            </a:pPr>
            <a:r>
              <a:rPr lang="en-GB" sz="3200" dirty="0"/>
              <a:t>They are based on </a:t>
            </a:r>
            <a:r>
              <a:rPr lang="en-GB" sz="3200" b="1" dirty="0"/>
              <a:t>fact</a:t>
            </a:r>
            <a:r>
              <a:rPr lang="en-GB" sz="3200" dirty="0"/>
              <a:t>, </a:t>
            </a:r>
            <a:r>
              <a:rPr lang="en-GB" sz="3200" b="1" dirty="0"/>
              <a:t>perceptions</a:t>
            </a:r>
            <a:r>
              <a:rPr lang="en-GB" sz="3200" dirty="0"/>
              <a:t>, </a:t>
            </a:r>
            <a:r>
              <a:rPr lang="en-GB" sz="3200" b="1" dirty="0"/>
              <a:t>associations</a:t>
            </a:r>
            <a:r>
              <a:rPr lang="en-GB" sz="3200" dirty="0"/>
              <a:t> and </a:t>
            </a:r>
            <a:r>
              <a:rPr lang="en-GB" sz="3200" b="1" dirty="0"/>
              <a:t>relationships</a:t>
            </a:r>
          </a:p>
          <a:p>
            <a:pPr marL="342900" indent="-342900" algn="l" fontAlgn="base">
              <a:buFont typeface="Arial" panose="020B0604020202020204" pitchFamily="34" charset="0"/>
              <a:buChar char="•"/>
            </a:pPr>
            <a:endParaRPr lang="en-GB" sz="1400" dirty="0"/>
          </a:p>
          <a:p>
            <a:pPr marL="342900" indent="-342900" algn="l" fontAlgn="base">
              <a:buFont typeface="Arial" panose="020B0604020202020204" pitchFamily="34" charset="0"/>
              <a:buChar char="•"/>
            </a:pPr>
            <a:r>
              <a:rPr lang="en-GB" sz="3200" dirty="0"/>
              <a:t>They determine your marketplace </a:t>
            </a:r>
            <a:r>
              <a:rPr lang="en-GB" sz="3200" i="1" dirty="0"/>
              <a:t>value</a:t>
            </a:r>
          </a:p>
          <a:p>
            <a:pPr marL="342900" indent="-342900" algn="l" fontAlgn="base">
              <a:buFont typeface="Arial" panose="020B0604020202020204" pitchFamily="34" charset="0"/>
              <a:buChar char="•"/>
            </a:pPr>
            <a:endParaRPr lang="en-GB" sz="1200" dirty="0"/>
          </a:p>
          <a:p>
            <a:pPr marL="342900" indent="-342900" algn="l" fontAlgn="base">
              <a:buFont typeface="Arial" panose="020B0604020202020204" pitchFamily="34" charset="0"/>
              <a:buChar char="•"/>
            </a:pPr>
            <a:r>
              <a:rPr lang="en-GB" sz="3200" dirty="0"/>
              <a:t>It takes a lifetime to build, and maintain a good reputation but, </a:t>
            </a:r>
            <a:r>
              <a:rPr lang="en-GB" sz="3200" b="1" dirty="0"/>
              <a:t>only a moment to lose it</a:t>
            </a:r>
          </a:p>
        </p:txBody>
      </p:sp>
      <p:sp>
        <p:nvSpPr>
          <p:cNvPr id="7" name="TextBox 6">
            <a:extLst>
              <a:ext uri="{FF2B5EF4-FFF2-40B4-BE49-F238E27FC236}">
                <a16:creationId xmlns:a16="http://schemas.microsoft.com/office/drawing/2014/main" id="{C8EFCCFB-FB92-ACFE-251A-A769FC3C48B9}"/>
              </a:ext>
            </a:extLst>
          </p:cNvPr>
          <p:cNvSpPr txBox="1"/>
          <p:nvPr/>
        </p:nvSpPr>
        <p:spPr>
          <a:xfrm>
            <a:off x="3943350" y="4941168"/>
            <a:ext cx="4572000" cy="461665"/>
          </a:xfrm>
          <a:prstGeom prst="rect">
            <a:avLst/>
          </a:prstGeom>
          <a:noFill/>
        </p:spPr>
        <p:txBody>
          <a:bodyPr wrap="square">
            <a:spAutoFit/>
          </a:bodyPr>
          <a:lstStyle/>
          <a:p>
            <a:pPr algn="r" fontAlgn="base"/>
            <a:r>
              <a:rPr lang="en-GB" sz="2400" b="1" i="0" dirty="0">
                <a:effectLst/>
              </a:rPr>
              <a:t>(Gibbons, 2010)</a:t>
            </a:r>
          </a:p>
        </p:txBody>
      </p:sp>
    </p:spTree>
    <p:extLst>
      <p:ext uri="{BB962C8B-B14F-4D97-AF65-F5344CB8AC3E}">
        <p14:creationId xmlns:p14="http://schemas.microsoft.com/office/powerpoint/2010/main" val="1356357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4D8E7-182E-B296-158A-4D73497932F5}"/>
              </a:ext>
            </a:extLst>
          </p:cNvPr>
          <p:cNvSpPr txBox="1">
            <a:spLocks/>
          </p:cNvSpPr>
          <p:nvPr/>
        </p:nvSpPr>
        <p:spPr>
          <a:xfrm>
            <a:off x="179512" y="332657"/>
            <a:ext cx="8964488" cy="64807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600" b="1" kern="1200" dirty="0">
                <a:latin typeface="Arial" panose="020B0604020202020204" pitchFamily="34" charset="0"/>
                <a:cs typeface="Arial" panose="020B0604020202020204" pitchFamily="34" charset="0"/>
              </a:rPr>
              <a:t>WHAT’S IN A PERSONAL REPUTATION?</a:t>
            </a:r>
          </a:p>
        </p:txBody>
      </p:sp>
      <p:sp>
        <p:nvSpPr>
          <p:cNvPr id="3" name="TextBox 2">
            <a:extLst>
              <a:ext uri="{FF2B5EF4-FFF2-40B4-BE49-F238E27FC236}">
                <a16:creationId xmlns:a16="http://schemas.microsoft.com/office/drawing/2014/main" id="{85DE9238-ED26-E51A-F75B-4D8378167C66}"/>
              </a:ext>
            </a:extLst>
          </p:cNvPr>
          <p:cNvSpPr txBox="1"/>
          <p:nvPr/>
        </p:nvSpPr>
        <p:spPr>
          <a:xfrm>
            <a:off x="154098" y="988064"/>
            <a:ext cx="8738382" cy="4745192"/>
          </a:xfrm>
          <a:prstGeom prst="rect">
            <a:avLst/>
          </a:prstGeom>
        </p:spPr>
        <p:txBody>
          <a:bodyPr>
            <a:normAutofit/>
          </a:bodyPr>
          <a:lstStyle/>
          <a:p>
            <a:pPr marL="342900" indent="-342900" algn="l" fontAlgn="base">
              <a:buFont typeface="Arial" panose="020B0604020202020204" pitchFamily="34" charset="0"/>
              <a:buChar char="•"/>
            </a:pPr>
            <a:r>
              <a:rPr lang="en-GB" sz="3200" dirty="0"/>
              <a:t>Goals, values and achievements</a:t>
            </a:r>
          </a:p>
          <a:p>
            <a:pPr algn="l" fontAlgn="base"/>
            <a:endParaRPr lang="en-GB" sz="1200" dirty="0"/>
          </a:p>
          <a:p>
            <a:pPr marL="342900" indent="-342900" algn="l" fontAlgn="base">
              <a:buFont typeface="Arial" panose="020B0604020202020204" pitchFamily="34" charset="0"/>
              <a:buChar char="•"/>
            </a:pPr>
            <a:r>
              <a:rPr lang="en-GB" sz="3200" dirty="0"/>
              <a:t>Behaviours, and relationships with others</a:t>
            </a:r>
          </a:p>
          <a:p>
            <a:pPr algn="l" fontAlgn="base"/>
            <a:endParaRPr lang="en-GB" sz="1400" dirty="0"/>
          </a:p>
          <a:p>
            <a:pPr marL="342900" indent="-342900" algn="l" fontAlgn="base">
              <a:buFont typeface="Arial" panose="020B0604020202020204" pitchFamily="34" charset="0"/>
              <a:buChar char="•"/>
            </a:pPr>
            <a:r>
              <a:rPr lang="en-GB" sz="3200" dirty="0"/>
              <a:t>Friends, associations, and memberships</a:t>
            </a:r>
          </a:p>
          <a:p>
            <a:pPr algn="l" fontAlgn="base"/>
            <a:endParaRPr lang="en-GB" sz="1200" dirty="0"/>
          </a:p>
          <a:p>
            <a:pPr marL="342900" indent="-342900" algn="l" fontAlgn="base">
              <a:buFont typeface="Arial" panose="020B0604020202020204" pitchFamily="34" charset="0"/>
              <a:buChar char="•"/>
            </a:pPr>
            <a:r>
              <a:rPr lang="en-GB" sz="3200" dirty="0"/>
              <a:t>Personal Qualities</a:t>
            </a:r>
          </a:p>
          <a:p>
            <a:pPr algn="l" fontAlgn="base"/>
            <a:endParaRPr lang="en-GB" sz="900" dirty="0"/>
          </a:p>
          <a:p>
            <a:pPr marL="800100" lvl="1" indent="-342900" fontAlgn="base">
              <a:buFont typeface="Arial" panose="020B0604020202020204" pitchFamily="34" charset="0"/>
              <a:buChar char="•"/>
            </a:pPr>
            <a:r>
              <a:rPr lang="en-GB" sz="2400" dirty="0"/>
              <a:t>Appearance</a:t>
            </a:r>
          </a:p>
          <a:p>
            <a:pPr marL="800100" lvl="1" indent="-342900" fontAlgn="base">
              <a:buFont typeface="Arial" panose="020B0604020202020204" pitchFamily="34" charset="0"/>
              <a:buChar char="•"/>
            </a:pPr>
            <a:r>
              <a:rPr lang="en-GB" sz="2400" dirty="0"/>
              <a:t>Communications skills</a:t>
            </a:r>
          </a:p>
          <a:p>
            <a:pPr marL="800100" lvl="1" indent="-342900" fontAlgn="base">
              <a:buFont typeface="Arial" panose="020B0604020202020204" pitchFamily="34" charset="0"/>
              <a:buChar char="•"/>
            </a:pPr>
            <a:r>
              <a:rPr lang="en-GB" sz="2400" dirty="0"/>
              <a:t>Experiences</a:t>
            </a:r>
          </a:p>
          <a:p>
            <a:pPr marL="800100" lvl="1" indent="-342900" fontAlgn="base">
              <a:buFont typeface="Arial" panose="020B0604020202020204" pitchFamily="34" charset="0"/>
              <a:buChar char="•"/>
            </a:pPr>
            <a:r>
              <a:rPr lang="en-GB" sz="2400" dirty="0"/>
              <a:t>Trustworthiness</a:t>
            </a:r>
          </a:p>
        </p:txBody>
      </p:sp>
      <p:sp>
        <p:nvSpPr>
          <p:cNvPr id="7" name="TextBox 6">
            <a:extLst>
              <a:ext uri="{FF2B5EF4-FFF2-40B4-BE49-F238E27FC236}">
                <a16:creationId xmlns:a16="http://schemas.microsoft.com/office/drawing/2014/main" id="{C8EFCCFB-FB92-ACFE-251A-A769FC3C48B9}"/>
              </a:ext>
            </a:extLst>
          </p:cNvPr>
          <p:cNvSpPr txBox="1"/>
          <p:nvPr/>
        </p:nvSpPr>
        <p:spPr>
          <a:xfrm>
            <a:off x="3936986" y="4911550"/>
            <a:ext cx="4572000" cy="461665"/>
          </a:xfrm>
          <a:prstGeom prst="rect">
            <a:avLst/>
          </a:prstGeom>
          <a:noFill/>
        </p:spPr>
        <p:txBody>
          <a:bodyPr wrap="square">
            <a:spAutoFit/>
          </a:bodyPr>
          <a:lstStyle/>
          <a:p>
            <a:pPr algn="r" fontAlgn="base"/>
            <a:r>
              <a:rPr lang="en-GB" sz="2400" b="1" i="0" dirty="0">
                <a:effectLst/>
              </a:rPr>
              <a:t>(Gibbons, 2010)</a:t>
            </a:r>
          </a:p>
        </p:txBody>
      </p:sp>
    </p:spTree>
    <p:extLst>
      <p:ext uri="{BB962C8B-B14F-4D97-AF65-F5344CB8AC3E}">
        <p14:creationId xmlns:p14="http://schemas.microsoft.com/office/powerpoint/2010/main" val="2732137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DE55D-3E98-A539-E7ED-E605A36A61B7}"/>
              </a:ext>
            </a:extLst>
          </p:cNvPr>
          <p:cNvSpPr txBox="1">
            <a:spLocks/>
          </p:cNvSpPr>
          <p:nvPr/>
        </p:nvSpPr>
        <p:spPr>
          <a:xfrm>
            <a:off x="0" y="-99392"/>
            <a:ext cx="4104456" cy="5806960"/>
          </a:xfrm>
          <a:prstGeom prst="rect">
            <a:avLst/>
          </a:prstGeom>
        </p:spPr>
        <p:txBody>
          <a:bodyPr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800" b="1" kern="1200" dirty="0">
                <a:latin typeface="Arial" panose="020B0604020202020204" pitchFamily="34" charset="0"/>
                <a:cs typeface="Arial" panose="020B0604020202020204" pitchFamily="34" charset="0"/>
              </a:rPr>
              <a:t>DIFFERENCE BETWEEN BRAND &amp; REPUTATION</a:t>
            </a:r>
          </a:p>
          <a:p>
            <a:pPr>
              <a:spcAft>
                <a:spcPts val="600"/>
              </a:spcAft>
            </a:pPr>
            <a:endParaRPr lang="en-US" sz="3000" b="1" dirty="0">
              <a:latin typeface="Arial" panose="020B0604020202020204" pitchFamily="34" charset="0"/>
              <a:cs typeface="Arial" panose="020B0604020202020204" pitchFamily="34" charset="0"/>
            </a:endParaRPr>
          </a:p>
          <a:p>
            <a:pPr>
              <a:spcAft>
                <a:spcPts val="600"/>
              </a:spcAft>
            </a:pPr>
            <a:endParaRPr lang="en-US" sz="3000" b="1" dirty="0">
              <a:latin typeface="Arial" panose="020B0604020202020204" pitchFamily="34" charset="0"/>
              <a:cs typeface="Arial" panose="020B0604020202020204" pitchFamily="34" charset="0"/>
            </a:endParaRPr>
          </a:p>
          <a:p>
            <a:pPr>
              <a:spcAft>
                <a:spcPts val="600"/>
              </a:spcAft>
            </a:pPr>
            <a:endParaRPr lang="en-US" sz="3000" b="1" dirty="0">
              <a:latin typeface="Arial" panose="020B0604020202020204" pitchFamily="34" charset="0"/>
              <a:cs typeface="Arial" panose="020B0604020202020204" pitchFamily="34" charset="0"/>
            </a:endParaRPr>
          </a:p>
          <a:p>
            <a:pPr>
              <a:spcAft>
                <a:spcPts val="600"/>
              </a:spcAft>
            </a:pPr>
            <a:endParaRPr lang="en-US" sz="3000" b="1" dirty="0">
              <a:latin typeface="Arial" panose="020B0604020202020204" pitchFamily="34" charset="0"/>
              <a:cs typeface="Arial" panose="020B0604020202020204" pitchFamily="34" charset="0"/>
            </a:endParaRPr>
          </a:p>
          <a:p>
            <a:pPr>
              <a:spcAft>
                <a:spcPts val="600"/>
              </a:spcAft>
            </a:pPr>
            <a:endParaRPr lang="en-US" sz="3000" b="1" dirty="0">
              <a:latin typeface="Arial" panose="020B0604020202020204" pitchFamily="34" charset="0"/>
              <a:cs typeface="Arial" panose="020B0604020202020204" pitchFamily="34" charset="0"/>
            </a:endParaRPr>
          </a:p>
          <a:p>
            <a:pPr algn="r">
              <a:spcAft>
                <a:spcPts val="600"/>
              </a:spcAft>
            </a:pPr>
            <a:r>
              <a:rPr lang="en-US" sz="2400" b="1" kern="1200" dirty="0">
                <a:latin typeface="Arial" panose="020B0604020202020204" pitchFamily="34" charset="0"/>
                <a:cs typeface="Arial" panose="020B0604020202020204" pitchFamily="34" charset="0"/>
              </a:rPr>
              <a:t>(</a:t>
            </a:r>
            <a:r>
              <a:rPr lang="en-US" sz="2400" b="1" kern="1200" dirty="0" err="1">
                <a:latin typeface="Arial" panose="020B0604020202020204" pitchFamily="34" charset="0"/>
                <a:cs typeface="Arial" panose="020B0604020202020204" pitchFamily="34" charset="0"/>
              </a:rPr>
              <a:t>DiAntonio</a:t>
            </a:r>
            <a:r>
              <a:rPr lang="en-US" sz="2400" b="1" kern="1200" dirty="0">
                <a:latin typeface="Arial" panose="020B0604020202020204" pitchFamily="34" charset="0"/>
                <a:cs typeface="Arial" panose="020B0604020202020204" pitchFamily="34" charset="0"/>
              </a:rPr>
              <a:t>, 2020)</a:t>
            </a:r>
          </a:p>
        </p:txBody>
      </p:sp>
      <p:pic>
        <p:nvPicPr>
          <p:cNvPr id="3" name="Picture 2">
            <a:extLst>
              <a:ext uri="{FF2B5EF4-FFF2-40B4-BE49-F238E27FC236}">
                <a16:creationId xmlns:a16="http://schemas.microsoft.com/office/drawing/2014/main" id="{2F42A9E7-0E95-7925-E469-13E15FE7A16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bwMode="auto">
          <a:xfrm>
            <a:off x="4211960" y="68481"/>
            <a:ext cx="4680520" cy="5639087"/>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454724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56E2108D-B591-0FD2-EC38-7C486AA30DE5}"/>
              </a:ext>
            </a:extLst>
          </p:cNvPr>
          <p:cNvSpPr/>
          <p:nvPr/>
        </p:nvSpPr>
        <p:spPr>
          <a:xfrm>
            <a:off x="251520" y="116632"/>
            <a:ext cx="8420250" cy="1481475"/>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F76A7E81-7A98-C353-A9DF-571075AC1C2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191526" y="1542656"/>
            <a:ext cx="1881403" cy="1168528"/>
          </a:xfrm>
          <a:prstGeom prst="rect">
            <a:avLst/>
          </a:prstGeom>
          <a:effectLst>
            <a:softEdge rad="203200"/>
          </a:effectLst>
        </p:spPr>
      </p:pic>
      <p:sp>
        <p:nvSpPr>
          <p:cNvPr id="2" name="TextBox 1">
            <a:extLst>
              <a:ext uri="{FF2B5EF4-FFF2-40B4-BE49-F238E27FC236}">
                <a16:creationId xmlns:a16="http://schemas.microsoft.com/office/drawing/2014/main" id="{B56CEDB7-667D-A93D-0D8A-227B350D7973}"/>
              </a:ext>
            </a:extLst>
          </p:cNvPr>
          <p:cNvSpPr txBox="1"/>
          <p:nvPr/>
        </p:nvSpPr>
        <p:spPr>
          <a:xfrm>
            <a:off x="628650" y="365125"/>
            <a:ext cx="7886700" cy="1325563"/>
          </a:xfrm>
          <a:prstGeom prst="rect">
            <a:avLst/>
          </a:prstGeom>
        </p:spPr>
        <p:txBody>
          <a:bodyPr rtlCol="0">
            <a:normAutofit/>
          </a:bodyPr>
          <a:lstStyle/>
          <a:p>
            <a:pPr>
              <a:lnSpc>
                <a:spcPct val="90000"/>
              </a:lnSpc>
              <a:spcBef>
                <a:spcPct val="0"/>
              </a:spcBef>
              <a:spcAft>
                <a:spcPts val="600"/>
              </a:spcAft>
            </a:pPr>
            <a:endParaRPr lang="en-US" sz="4400" b="1" kern="1200" dirty="0">
              <a:latin typeface="Arial" panose="020B0604020202020204" pitchFamily="34" charset="0"/>
              <a:ea typeface="+mj-ea"/>
              <a:cs typeface="Arial" panose="020B0604020202020204" pitchFamily="34" charset="0"/>
            </a:endParaRPr>
          </a:p>
        </p:txBody>
      </p:sp>
      <p:sp>
        <p:nvSpPr>
          <p:cNvPr id="3" name="TextBox 2">
            <a:extLst>
              <a:ext uri="{FF2B5EF4-FFF2-40B4-BE49-F238E27FC236}">
                <a16:creationId xmlns:a16="http://schemas.microsoft.com/office/drawing/2014/main" id="{E1E46F98-246C-50CE-A093-F5029F38EBC7}"/>
              </a:ext>
            </a:extLst>
          </p:cNvPr>
          <p:cNvSpPr txBox="1"/>
          <p:nvPr/>
        </p:nvSpPr>
        <p:spPr>
          <a:xfrm>
            <a:off x="370783" y="1846816"/>
            <a:ext cx="6548042" cy="3705256"/>
          </a:xfrm>
          <a:prstGeom prst="rect">
            <a:avLst/>
          </a:prstGeom>
        </p:spPr>
        <p:txBody>
          <a:bodyPr rtlCol="0">
            <a:normAutofit/>
          </a:bodyPr>
          <a:lstStyle/>
          <a:p>
            <a:pPr>
              <a:lnSpc>
                <a:spcPct val="90000"/>
              </a:lnSpc>
              <a:spcAft>
                <a:spcPts val="600"/>
              </a:spcAft>
            </a:pPr>
            <a:r>
              <a:rPr lang="en-US" sz="2800" dirty="0"/>
              <a:t>Think about, as an individual..</a:t>
            </a:r>
          </a:p>
          <a:p>
            <a:pPr>
              <a:lnSpc>
                <a:spcPct val="90000"/>
              </a:lnSpc>
              <a:spcAft>
                <a:spcPts val="600"/>
              </a:spcAft>
            </a:pPr>
            <a:endParaRPr lang="en-US" sz="1100" dirty="0"/>
          </a:p>
          <a:p>
            <a:pPr>
              <a:lnSpc>
                <a:spcPct val="90000"/>
              </a:lnSpc>
              <a:spcAft>
                <a:spcPts val="600"/>
              </a:spcAft>
            </a:pPr>
            <a:r>
              <a:rPr lang="en-US" sz="2800" dirty="0"/>
              <a:t>How successful do you think you would be if you have limited or vague </a:t>
            </a:r>
            <a:r>
              <a:rPr lang="en-US" sz="2800" b="1" dirty="0"/>
              <a:t>goals</a:t>
            </a:r>
            <a:r>
              <a:rPr lang="en-US" sz="2800" dirty="0"/>
              <a:t>, did not take care of your personal </a:t>
            </a:r>
            <a:r>
              <a:rPr lang="en-US" sz="2800" b="1" dirty="0"/>
              <a:t>brand</a:t>
            </a:r>
            <a:r>
              <a:rPr lang="en-US" sz="2800" dirty="0"/>
              <a:t> and were wholly unaware of you </a:t>
            </a:r>
            <a:r>
              <a:rPr lang="en-US" sz="2800" b="1" dirty="0"/>
              <a:t>reputation</a:t>
            </a:r>
            <a:r>
              <a:rPr lang="en-US" sz="2800" dirty="0"/>
              <a:t> or did not protect your reputation? </a:t>
            </a:r>
          </a:p>
          <a:p>
            <a:pPr>
              <a:lnSpc>
                <a:spcPct val="90000"/>
              </a:lnSpc>
              <a:spcAft>
                <a:spcPts val="600"/>
              </a:spcAft>
            </a:pPr>
            <a:endParaRPr lang="en-US" sz="1200" dirty="0"/>
          </a:p>
          <a:p>
            <a:pPr>
              <a:lnSpc>
                <a:spcPct val="90000"/>
              </a:lnSpc>
              <a:spcAft>
                <a:spcPts val="600"/>
              </a:spcAft>
            </a:pPr>
            <a:r>
              <a:rPr lang="en-US" sz="2800" dirty="0"/>
              <a:t>What would that look like?</a:t>
            </a:r>
          </a:p>
        </p:txBody>
      </p:sp>
      <p:pic>
        <p:nvPicPr>
          <p:cNvPr id="6" name="Picture 5">
            <a:extLst>
              <a:ext uri="{FF2B5EF4-FFF2-40B4-BE49-F238E27FC236}">
                <a16:creationId xmlns:a16="http://schemas.microsoft.com/office/drawing/2014/main" id="{D4A98E30-293E-0898-E3B8-05565528563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890409" y="2276872"/>
            <a:ext cx="1930063" cy="1422572"/>
          </a:xfrm>
          <a:prstGeom prst="rect">
            <a:avLst/>
          </a:prstGeom>
          <a:effectLst>
            <a:softEdge rad="215900"/>
          </a:effectLst>
        </p:spPr>
      </p:pic>
      <p:pic>
        <p:nvPicPr>
          <p:cNvPr id="7" name="Picture 6">
            <a:extLst>
              <a:ext uri="{FF2B5EF4-FFF2-40B4-BE49-F238E27FC236}">
                <a16:creationId xmlns:a16="http://schemas.microsoft.com/office/drawing/2014/main" id="{F5734EBD-CAC9-D2F1-2BDE-12744C36116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583567" y="3297368"/>
            <a:ext cx="1584176" cy="1314865"/>
          </a:xfrm>
          <a:prstGeom prst="rect">
            <a:avLst/>
          </a:prstGeom>
          <a:effectLst>
            <a:softEdge rad="88900"/>
          </a:effectLst>
        </p:spPr>
      </p:pic>
      <p:sp>
        <p:nvSpPr>
          <p:cNvPr id="5" name="TextBox 4">
            <a:extLst>
              <a:ext uri="{FF2B5EF4-FFF2-40B4-BE49-F238E27FC236}">
                <a16:creationId xmlns:a16="http://schemas.microsoft.com/office/drawing/2014/main" id="{B36ED7E3-BD4C-7DDE-CCE5-D53D189475F8}"/>
              </a:ext>
            </a:extLst>
          </p:cNvPr>
          <p:cNvSpPr txBox="1"/>
          <p:nvPr/>
        </p:nvSpPr>
        <p:spPr>
          <a:xfrm>
            <a:off x="472230" y="230188"/>
            <a:ext cx="8348242" cy="1200329"/>
          </a:xfrm>
          <a:prstGeom prst="rect">
            <a:avLst/>
          </a:prstGeom>
          <a:noFill/>
        </p:spPr>
        <p:txBody>
          <a:bodyPr wrap="square">
            <a:spAutoFit/>
          </a:bodyPr>
          <a:lstStyle/>
          <a:p>
            <a:r>
              <a:rPr lang="en-US" sz="3600" b="1" dirty="0"/>
              <a:t>Take 5 minutes to reflect on the day</a:t>
            </a:r>
          </a:p>
          <a:p>
            <a:r>
              <a:rPr lang="en-US" sz="3600" b="1" dirty="0"/>
              <a:t>and </a:t>
            </a:r>
            <a:r>
              <a:rPr lang="en-US" sz="3600" b="1" dirty="0" err="1"/>
              <a:t>summarise</a:t>
            </a:r>
            <a:r>
              <a:rPr lang="en-US" sz="3600" b="1" dirty="0"/>
              <a:t> your learning from today.</a:t>
            </a:r>
          </a:p>
        </p:txBody>
      </p:sp>
    </p:spTree>
    <p:extLst>
      <p:ext uri="{BB962C8B-B14F-4D97-AF65-F5344CB8AC3E}">
        <p14:creationId xmlns:p14="http://schemas.microsoft.com/office/powerpoint/2010/main" val="26613572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DC030B3C-EDC7-0C09-F6C6-4FB99E21F503}"/>
              </a:ext>
            </a:extLst>
          </p:cNvPr>
          <p:cNvSpPr txBox="1">
            <a:spLocks/>
          </p:cNvSpPr>
          <p:nvPr/>
        </p:nvSpPr>
        <p:spPr>
          <a:xfrm>
            <a:off x="143508" y="695115"/>
            <a:ext cx="8856984" cy="5110149"/>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Aft>
                <a:spcPts val="800"/>
              </a:spcAft>
              <a:buNone/>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200000"/>
              </a:lnSpc>
              <a:buNone/>
            </a:pPr>
            <a:endParaRPr lang="en-GB" dirty="0"/>
          </a:p>
        </p:txBody>
      </p:sp>
      <p:sp>
        <p:nvSpPr>
          <p:cNvPr id="3" name="Title 1">
            <a:extLst>
              <a:ext uri="{FF2B5EF4-FFF2-40B4-BE49-F238E27FC236}">
                <a16:creationId xmlns:a16="http://schemas.microsoft.com/office/drawing/2014/main" id="{DFB30D40-3AF4-F9BC-4646-8CC164EC365D}"/>
              </a:ext>
            </a:extLst>
          </p:cNvPr>
          <p:cNvSpPr txBox="1">
            <a:spLocks/>
          </p:cNvSpPr>
          <p:nvPr/>
        </p:nvSpPr>
        <p:spPr>
          <a:xfrm>
            <a:off x="143508" y="-3413"/>
            <a:ext cx="7886700" cy="372330"/>
          </a:xfrm>
          <a:prstGeom prst="rect">
            <a:avLst/>
          </a:prstGeom>
        </p:spPr>
        <p:txBody>
          <a:bodyP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2800" kern="1200" dirty="0">
                <a:latin typeface="+mn-lt"/>
                <a:ea typeface="+mj-ea"/>
                <a:cs typeface="+mj-cs"/>
              </a:rPr>
              <a:t>REFERENCES</a:t>
            </a:r>
          </a:p>
        </p:txBody>
      </p:sp>
      <p:sp>
        <p:nvSpPr>
          <p:cNvPr id="5" name="TextBox 4">
            <a:extLst>
              <a:ext uri="{FF2B5EF4-FFF2-40B4-BE49-F238E27FC236}">
                <a16:creationId xmlns:a16="http://schemas.microsoft.com/office/drawing/2014/main" id="{DDD23C72-0773-F04D-09FA-CB8FAE7F3A5C}"/>
              </a:ext>
            </a:extLst>
          </p:cNvPr>
          <p:cNvSpPr txBox="1"/>
          <p:nvPr/>
        </p:nvSpPr>
        <p:spPr>
          <a:xfrm>
            <a:off x="143508" y="423202"/>
            <a:ext cx="8856984" cy="5288051"/>
          </a:xfrm>
          <a:prstGeom prst="rect">
            <a:avLst/>
          </a:prstGeom>
          <a:noFill/>
        </p:spPr>
        <p:txBody>
          <a:bodyPr wrap="square">
            <a:spAutoFit/>
          </a:bodyPr>
          <a:lstStyle/>
          <a:p>
            <a:pPr>
              <a:lnSpc>
                <a:spcPct val="106000"/>
              </a:lnSpc>
              <a:spcAft>
                <a:spcPts val="800"/>
              </a:spcAft>
            </a:pP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Cook, S. (2022, November 11). </a:t>
            </a:r>
            <a:r>
              <a:rPr lang="en-US" sz="1100" i="1" dirty="0">
                <a:solidFill>
                  <a:srgbClr val="000000"/>
                </a:solidFill>
                <a:effectLst/>
                <a:latin typeface="Arial" panose="020B0604020202020204" pitchFamily="34" charset="0"/>
                <a:ea typeface="DengXian" panose="02010600030101010101" pitchFamily="2" charset="-122"/>
                <a:cs typeface="Arial" panose="020B0604020202020204" pitchFamily="34" charset="0"/>
              </a:rPr>
              <a:t>What Are Career Goals? Explanation &amp; 20+ Examples</a:t>
            </a: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a:t>
            </a:r>
            <a:r>
              <a:rPr lang="en-US" sz="1100" dirty="0" err="1">
                <a:solidFill>
                  <a:srgbClr val="000000"/>
                </a:solidFill>
                <a:effectLst/>
                <a:latin typeface="Arial" panose="020B0604020202020204" pitchFamily="34" charset="0"/>
                <a:ea typeface="DengXian" panose="02010600030101010101" pitchFamily="2" charset="-122"/>
                <a:cs typeface="Arial" panose="020B0604020202020204" pitchFamily="34" charset="0"/>
              </a:rPr>
              <a:t>MentorcliQ</a:t>
            </a: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a:t>
            </a:r>
            <a:r>
              <a:rPr lang="en-US" sz="1100" u="sng" dirty="0">
                <a:solidFill>
                  <a:srgbClr val="000000"/>
                </a:solidFill>
                <a:effectLst/>
                <a:latin typeface="Arial" panose="020B0604020202020204" pitchFamily="34" charset="0"/>
                <a:ea typeface="DengXian" panose="02010600030101010101" pitchFamily="2" charset="-122"/>
                <a:cs typeface="Arial" panose="020B0604020202020204" pitchFamily="34" charset="0"/>
                <a:hlinkClick r:id="rId3"/>
              </a:rPr>
              <a:t>https://www.mentorcliq.com/blog/what-are-career-goals</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6000"/>
              </a:lnSpc>
              <a:spcAft>
                <a:spcPts val="800"/>
              </a:spcAft>
            </a:pPr>
            <a:r>
              <a:rPr lang="en-US" sz="1100" dirty="0" err="1">
                <a:solidFill>
                  <a:srgbClr val="000000"/>
                </a:solidFill>
                <a:effectLst/>
                <a:latin typeface="Arial" panose="020B0604020202020204" pitchFamily="34" charset="0"/>
                <a:ea typeface="DengXian" panose="02010600030101010101" pitchFamily="2" charset="-122"/>
                <a:cs typeface="Arial" panose="020B0604020202020204" pitchFamily="34" charset="0"/>
              </a:rPr>
              <a:t>DiAntonio</a:t>
            </a: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W. (2020, March 30). </a:t>
            </a:r>
            <a:r>
              <a:rPr lang="en-US" sz="1100" i="1" dirty="0">
                <a:solidFill>
                  <a:srgbClr val="000000"/>
                </a:solidFill>
                <a:effectLst/>
                <a:latin typeface="Arial" panose="020B0604020202020204" pitchFamily="34" charset="0"/>
                <a:ea typeface="DengXian" panose="02010600030101010101" pitchFamily="2" charset="-122"/>
                <a:cs typeface="Arial" panose="020B0604020202020204" pitchFamily="34" charset="0"/>
              </a:rPr>
              <a:t>Brand vs. Reputation: What’s The Difference? Reputation911</a:t>
            </a: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Reputation Management Services; Reputation911. </a:t>
            </a:r>
            <a:r>
              <a:rPr lang="en-US" sz="1100" u="sng" dirty="0">
                <a:solidFill>
                  <a:srgbClr val="000000"/>
                </a:solidFill>
                <a:effectLst/>
                <a:latin typeface="Arial" panose="020B0604020202020204" pitchFamily="34" charset="0"/>
                <a:ea typeface="DengXian" panose="02010600030101010101" pitchFamily="2" charset="-122"/>
                <a:cs typeface="Arial" panose="020B0604020202020204" pitchFamily="34" charset="0"/>
                <a:hlinkClick r:id="rId4"/>
              </a:rPr>
              <a:t>https://reputation911.com/brand-vs-reputation-what-is-the-difference/</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6000"/>
              </a:lnSpc>
              <a:spcAft>
                <a:spcPts val="800"/>
              </a:spcAft>
            </a:pP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Field Engineer. (2023, July 21). </a:t>
            </a:r>
            <a:r>
              <a:rPr lang="en-US" sz="1100" i="1" dirty="0">
                <a:solidFill>
                  <a:srgbClr val="000000"/>
                </a:solidFill>
                <a:effectLst/>
                <a:latin typeface="Arial" panose="020B0604020202020204" pitchFamily="34" charset="0"/>
                <a:ea typeface="DengXian" panose="02010600030101010101" pitchFamily="2" charset="-122"/>
                <a:cs typeface="Arial" panose="020B0604020202020204" pitchFamily="34" charset="0"/>
              </a:rPr>
              <a:t>The Importance of Work Values: How They Impact Your Career Success</a:t>
            </a: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Field Engineer; Field Engineer. </a:t>
            </a:r>
            <a:r>
              <a:rPr lang="en-US" sz="1100" u="sng" dirty="0">
                <a:solidFill>
                  <a:srgbClr val="000000"/>
                </a:solidFill>
                <a:effectLst/>
                <a:latin typeface="Arial" panose="020B0604020202020204" pitchFamily="34" charset="0"/>
                <a:ea typeface="DengXian" panose="02010600030101010101" pitchFamily="2" charset="-122"/>
                <a:cs typeface="Arial" panose="020B0604020202020204" pitchFamily="34" charset="0"/>
                <a:hlinkClick r:id="rId5"/>
              </a:rPr>
              <a:t>https://www.fieldengineer.com/article/importance-of-work-values</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6000"/>
              </a:lnSpc>
              <a:spcAft>
                <a:spcPts val="800"/>
              </a:spcAft>
            </a:pP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Francis, L. (2021, April 27). </a:t>
            </a:r>
            <a:r>
              <a:rPr lang="en-US" sz="1100" i="1" dirty="0">
                <a:solidFill>
                  <a:srgbClr val="000000"/>
                </a:solidFill>
                <a:effectLst/>
                <a:latin typeface="Arial" panose="020B0604020202020204" pitchFamily="34" charset="0"/>
                <a:ea typeface="DengXian" panose="02010600030101010101" pitchFamily="2" charset="-122"/>
                <a:cs typeface="Arial" panose="020B0604020202020204" pitchFamily="34" charset="0"/>
              </a:rPr>
              <a:t>Real Goals in Action</a:t>
            </a: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a:t>
            </a:r>
            <a:r>
              <a:rPr lang="en-US" sz="1100" dirty="0" err="1">
                <a:solidFill>
                  <a:srgbClr val="000000"/>
                </a:solidFill>
                <a:effectLst/>
                <a:latin typeface="Arial" panose="020B0604020202020204" pitchFamily="34" charset="0"/>
                <a:ea typeface="DengXian" panose="02010600030101010101" pitchFamily="2" charset="-122"/>
                <a:cs typeface="Arial" panose="020B0604020202020204" pitchFamily="34" charset="0"/>
              </a:rPr>
              <a:t>MentorcliQ</a:t>
            </a: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a:t>
            </a:r>
            <a:r>
              <a:rPr lang="en-US" sz="1100" u="sng" dirty="0">
                <a:solidFill>
                  <a:srgbClr val="000000"/>
                </a:solidFill>
                <a:effectLst/>
                <a:latin typeface="Arial" panose="020B0604020202020204" pitchFamily="34" charset="0"/>
                <a:ea typeface="DengXian" panose="02010600030101010101" pitchFamily="2" charset="-122"/>
                <a:cs typeface="Arial" panose="020B0604020202020204" pitchFamily="34" charset="0"/>
                <a:hlinkClick r:id="rId6"/>
              </a:rPr>
              <a:t>https://www.mentorcliq.com/blog/real-goals-in-action</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6000"/>
              </a:lnSpc>
              <a:spcAft>
                <a:spcPts val="800"/>
              </a:spcAft>
            </a:pP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Gibbons, P. (2010). </a:t>
            </a:r>
            <a:r>
              <a:rPr lang="en-US" sz="1100" i="1" dirty="0">
                <a:solidFill>
                  <a:srgbClr val="000000"/>
                </a:solidFill>
                <a:effectLst/>
                <a:latin typeface="Arial" panose="020B0604020202020204" pitchFamily="34" charset="0"/>
                <a:ea typeface="DengXian" panose="02010600030101010101" pitchFamily="2" charset="-122"/>
                <a:cs typeface="Arial" panose="020B0604020202020204" pitchFamily="34" charset="0"/>
              </a:rPr>
              <a:t>Building and Managing a Good Reputation</a:t>
            </a: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a:t>
            </a:r>
            <a:r>
              <a:rPr lang="en-US" sz="1100" dirty="0" err="1">
                <a:solidFill>
                  <a:srgbClr val="000000"/>
                </a:solidFill>
                <a:effectLst/>
                <a:latin typeface="Arial" panose="020B0604020202020204" pitchFamily="34" charset="0"/>
                <a:ea typeface="DengXian" panose="02010600030101010101" pitchFamily="2" charset="-122"/>
                <a:cs typeface="Arial" panose="020B0604020202020204" pitchFamily="34" charset="0"/>
              </a:rPr>
              <a:t>Slideshare</a:t>
            </a: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a:t>
            </a:r>
            <a:r>
              <a:rPr lang="en-US" sz="1100" u="sng" dirty="0">
                <a:solidFill>
                  <a:srgbClr val="000000"/>
                </a:solidFill>
                <a:effectLst/>
                <a:latin typeface="Arial" panose="020B0604020202020204" pitchFamily="34" charset="0"/>
                <a:ea typeface="DengXian" panose="02010600030101010101" pitchFamily="2" charset="-122"/>
                <a:cs typeface="Arial" panose="020B0604020202020204" pitchFamily="34" charset="0"/>
                <a:hlinkClick r:id="rId7"/>
              </a:rPr>
              <a:t>https://www.slideshare.net/FlashPR/building-and-managing-a-good-reputation-2992488</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6000"/>
              </a:lnSpc>
              <a:spcAft>
                <a:spcPts val="800"/>
              </a:spcAft>
            </a:pP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Greco, L. M. &amp; </a:t>
            </a:r>
            <a:r>
              <a:rPr lang="en-US" sz="1100" dirty="0" err="1">
                <a:solidFill>
                  <a:srgbClr val="000000"/>
                </a:solidFill>
                <a:effectLst/>
                <a:latin typeface="Arial" panose="020B0604020202020204" pitchFamily="34" charset="0"/>
                <a:ea typeface="DengXian" panose="02010600030101010101" pitchFamily="2" charset="-122"/>
                <a:cs typeface="Arial" panose="020B0604020202020204" pitchFamily="34" charset="0"/>
              </a:rPr>
              <a:t>Kraimer</a:t>
            </a: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M. L. (2020). Goal-Setting in the Career Management Process: An Identity Theory Perspective. APA. </a:t>
            </a:r>
            <a:r>
              <a:rPr lang="en-US" sz="1100" i="1" dirty="0">
                <a:solidFill>
                  <a:srgbClr val="000000"/>
                </a:solidFill>
                <a:effectLst/>
                <a:latin typeface="Arial" panose="020B0604020202020204" pitchFamily="34" charset="0"/>
                <a:ea typeface="DengXian" panose="02010600030101010101" pitchFamily="2" charset="-122"/>
                <a:cs typeface="Arial" panose="020B0604020202020204" pitchFamily="34" charset="0"/>
              </a:rPr>
              <a:t>Journal of Applied Psychology 2020</a:t>
            </a: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Vol. 105, No. 1, pp. 40 –57 </a:t>
            </a:r>
            <a:r>
              <a:rPr lang="en-US" sz="1100" u="sng" dirty="0">
                <a:solidFill>
                  <a:srgbClr val="000000"/>
                </a:solidFill>
                <a:effectLst/>
                <a:latin typeface="Arial" panose="020B0604020202020204" pitchFamily="34" charset="0"/>
                <a:ea typeface="DengXian" panose="02010600030101010101" pitchFamily="2" charset="-122"/>
                <a:cs typeface="Arial" panose="020B0604020202020204" pitchFamily="34" charset="0"/>
                <a:hlinkClick r:id="rId8"/>
              </a:rPr>
              <a:t>https://www.apa.org/pubs/journals/features/apl-apl0000424.pdf</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6000"/>
              </a:lnSpc>
              <a:spcAft>
                <a:spcPts val="800"/>
              </a:spcAft>
            </a:pP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Harrison, M. (2022, February 17). </a:t>
            </a:r>
            <a:r>
              <a:rPr lang="en-US" sz="1100" i="1" dirty="0">
                <a:solidFill>
                  <a:srgbClr val="000000"/>
                </a:solidFill>
                <a:effectLst/>
                <a:latin typeface="Arial" panose="020B0604020202020204" pitchFamily="34" charset="0"/>
                <a:ea typeface="DengXian" panose="02010600030101010101" pitchFamily="2" charset="-122"/>
                <a:cs typeface="Arial" panose="020B0604020202020204" pitchFamily="34" charset="0"/>
              </a:rPr>
              <a:t>What’s the Point of a Personal Brand? </a:t>
            </a: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Harvard Business Review. </a:t>
            </a:r>
            <a:r>
              <a:rPr lang="en-US" sz="1100" u="sng" dirty="0">
                <a:solidFill>
                  <a:srgbClr val="000000"/>
                </a:solidFill>
                <a:effectLst/>
                <a:latin typeface="Arial" panose="020B0604020202020204" pitchFamily="34" charset="0"/>
                <a:ea typeface="DengXian" panose="02010600030101010101" pitchFamily="2" charset="-122"/>
                <a:cs typeface="Arial" panose="020B0604020202020204" pitchFamily="34" charset="0"/>
                <a:hlinkClick r:id="rId9"/>
              </a:rPr>
              <a:t>https://hbr.org/2022/02/whats-the-point-of-a-personal-brand</a:t>
            </a:r>
            <a:endParaRPr lang="en-US" sz="1100" u="sng" dirty="0">
              <a:solidFill>
                <a:srgbClr val="000000"/>
              </a:solidFill>
              <a:effectLst/>
              <a:latin typeface="Arial" panose="020B0604020202020204" pitchFamily="34" charset="0"/>
              <a:ea typeface="DengXian" panose="02010600030101010101" pitchFamily="2" charset="-122"/>
              <a:cs typeface="Arial" panose="020B0604020202020204" pitchFamily="34" charset="0"/>
            </a:endParaRPr>
          </a:p>
          <a:p>
            <a:pPr>
              <a:lnSpc>
                <a:spcPct val="106000"/>
              </a:lnSpc>
              <a:spcAft>
                <a:spcPts val="800"/>
              </a:spcAft>
            </a:pPr>
            <a:r>
              <a:rPr lang="en-US" sz="1100" dirty="0" err="1">
                <a:effectLst/>
                <a:latin typeface="Arial" panose="020B0604020202020204" pitchFamily="34" charset="0"/>
                <a:ea typeface="Times New Roman" panose="02020603050405020304" pitchFamily="18" charset="0"/>
                <a:cs typeface="Arial" panose="020B0604020202020204" pitchFamily="34" charset="0"/>
              </a:rPr>
              <a:t>Hauwiller</a:t>
            </a:r>
            <a:r>
              <a:rPr lang="en-US" sz="1100" dirty="0">
                <a:effectLst/>
                <a:latin typeface="Arial" panose="020B0604020202020204" pitchFamily="34" charset="0"/>
                <a:ea typeface="Times New Roman" panose="02020603050405020304" pitchFamily="18" charset="0"/>
                <a:cs typeface="Arial" panose="020B0604020202020204" pitchFamily="34" charset="0"/>
              </a:rPr>
              <a:t>, J. (2019, February 19). </a:t>
            </a:r>
            <a:r>
              <a:rPr lang="en-US" sz="1100" i="1" dirty="0">
                <a:effectLst/>
                <a:latin typeface="Arial" panose="020B0604020202020204" pitchFamily="34" charset="0"/>
                <a:ea typeface="Times New Roman" panose="02020603050405020304" pitchFamily="18" charset="0"/>
                <a:cs typeface="Arial" panose="020B0604020202020204" pitchFamily="34" charset="0"/>
              </a:rPr>
              <a:t>The Seven Critical Pillars Of Your Personal Brand</a:t>
            </a:r>
            <a:r>
              <a:rPr lang="en-US" sz="1100" dirty="0">
                <a:effectLst/>
                <a:latin typeface="Arial" panose="020B0604020202020204" pitchFamily="34" charset="0"/>
                <a:ea typeface="Times New Roman" panose="02020603050405020304" pitchFamily="18" charset="0"/>
                <a:cs typeface="Arial" panose="020B0604020202020204" pitchFamily="34" charset="0"/>
              </a:rPr>
              <a:t>. Forbes. </a:t>
            </a:r>
            <a:r>
              <a:rPr lang="en-US" sz="1100" dirty="0">
                <a:effectLst/>
                <a:latin typeface="Arial" panose="020B0604020202020204" pitchFamily="34" charset="0"/>
                <a:ea typeface="Times New Roman" panose="02020603050405020304" pitchFamily="18" charset="0"/>
                <a:cs typeface="Arial" panose="020B0604020202020204" pitchFamily="34" charset="0"/>
                <a:hlinkClick r:id="rId10"/>
              </a:rPr>
              <a:t>https://www.forbes.com/sites/forbescoachescouncil/2019/02/19/the-seven-critical-pillars-of-your-personal-brand/?sh=591c3d5854c8</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6000"/>
              </a:lnSpc>
              <a:spcAft>
                <a:spcPts val="800"/>
              </a:spcAft>
            </a:pP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Leonard, K. (2022). </a:t>
            </a:r>
            <a:r>
              <a:rPr lang="en-US" sz="1100" i="1" dirty="0">
                <a:solidFill>
                  <a:srgbClr val="000000"/>
                </a:solidFill>
                <a:effectLst/>
                <a:latin typeface="Arial" panose="020B0604020202020204" pitchFamily="34" charset="0"/>
                <a:ea typeface="DengXian" panose="02010600030101010101" pitchFamily="2" charset="-122"/>
                <a:cs typeface="Arial" panose="020B0604020202020204" pitchFamily="34" charset="0"/>
              </a:rPr>
              <a:t>The Ultimate Guide To S.M.A.R.T. Goals</a:t>
            </a: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Forbes.  https://www.forbes.com/advisor/business/smart-goals</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6000"/>
              </a:lnSpc>
              <a:spcAft>
                <a:spcPts val="800"/>
              </a:spcAft>
            </a:pP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Merriam-Webster. (2023). Reputation. In </a:t>
            </a:r>
            <a:r>
              <a:rPr lang="en-US" sz="1100" i="1" dirty="0">
                <a:solidFill>
                  <a:srgbClr val="000000"/>
                </a:solidFill>
                <a:effectLst/>
                <a:latin typeface="Arial" panose="020B0604020202020204" pitchFamily="34" charset="0"/>
                <a:ea typeface="DengXian" panose="02010600030101010101" pitchFamily="2" charset="-122"/>
                <a:cs typeface="Arial" panose="020B0604020202020204" pitchFamily="34" charset="0"/>
              </a:rPr>
              <a:t>Merriam-Webster:</a:t>
            </a: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a:t>
            </a:r>
            <a:r>
              <a:rPr lang="en-US" sz="1100" u="sng" dirty="0">
                <a:solidFill>
                  <a:srgbClr val="000000"/>
                </a:solidFill>
                <a:effectLst/>
                <a:latin typeface="Arial" panose="020B0604020202020204" pitchFamily="34" charset="0"/>
                <a:ea typeface="DengXian" panose="02010600030101010101" pitchFamily="2" charset="-122"/>
                <a:cs typeface="Arial" panose="020B0604020202020204" pitchFamily="34" charset="0"/>
                <a:hlinkClick r:id="rId11"/>
              </a:rPr>
              <a:t>https://www.merriam-webster.com/dictionary/reputation#:~:text=1,of%20some%20characteristic%20or%20ability</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6000"/>
              </a:lnSpc>
              <a:spcAft>
                <a:spcPts val="800"/>
              </a:spcAft>
            </a:pP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Peter, L. J. (1977). </a:t>
            </a:r>
            <a:r>
              <a:rPr lang="en-US" sz="1100" i="1" dirty="0">
                <a:solidFill>
                  <a:srgbClr val="000000"/>
                </a:solidFill>
                <a:effectLst/>
                <a:latin typeface="Arial" panose="020B0604020202020204" pitchFamily="34" charset="0"/>
                <a:ea typeface="DengXian" panose="02010600030101010101" pitchFamily="2" charset="-122"/>
                <a:cs typeface="Arial" panose="020B0604020202020204" pitchFamily="34" charset="0"/>
              </a:rPr>
              <a:t>Peter's quotations: ideas for our time</a:t>
            </a:r>
            <a:r>
              <a:rPr lang="en-US" sz="1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William Morrow &amp; Co.</a:t>
            </a:r>
          </a:p>
          <a:p>
            <a:pPr>
              <a:lnSpc>
                <a:spcPct val="106000"/>
              </a:lnSpc>
              <a:spcAft>
                <a:spcPts val="8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Weber Shandwick (2015, March 5). </a:t>
            </a:r>
            <a:r>
              <a:rPr lang="en-US" sz="1100" i="1" dirty="0">
                <a:effectLst/>
                <a:latin typeface="Arial" panose="020B0604020202020204" pitchFamily="34" charset="0"/>
                <a:ea typeface="Times New Roman" panose="02020603050405020304" pitchFamily="18" charset="0"/>
                <a:cs typeface="Arial" panose="020B0604020202020204" pitchFamily="34" charset="0"/>
              </a:rPr>
              <a:t>The CEO Reputation Premium: A New Era of Engagement</a:t>
            </a:r>
            <a:r>
              <a:rPr lang="en-US" sz="1100" dirty="0">
                <a:effectLst/>
                <a:latin typeface="Arial" panose="020B0604020202020204" pitchFamily="34" charset="0"/>
                <a:ea typeface="Times New Roman" panose="02020603050405020304" pitchFamily="18" charset="0"/>
                <a:cs typeface="Arial" panose="020B0604020202020204" pitchFamily="34" charset="0"/>
              </a:rPr>
              <a:t>. </a:t>
            </a:r>
            <a:r>
              <a:rPr lang="en-US" sz="1100" dirty="0">
                <a:effectLst/>
                <a:latin typeface="Arial" panose="020B0604020202020204" pitchFamily="34" charset="0"/>
                <a:ea typeface="Times New Roman" panose="02020603050405020304" pitchFamily="18" charset="0"/>
                <a:cs typeface="Arial" panose="020B0604020202020204" pitchFamily="34" charset="0"/>
                <a:hlinkClick r:id="rId12"/>
              </a:rPr>
              <a:t>https://webershandwick.com/news/the-ceo-reputation-premium-a-new-era-of-engagement</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6000"/>
              </a:lnSpc>
              <a:spcAft>
                <a:spcPts val="800"/>
              </a:spcAft>
            </a:pPr>
            <a:endParaRPr lang="en-US" sz="13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41100598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118E2D46-4445-E08A-216C-1669887704F2}"/>
              </a:ext>
            </a:extLst>
          </p:cNvPr>
          <p:cNvSpPr/>
          <p:nvPr/>
        </p:nvSpPr>
        <p:spPr>
          <a:xfrm>
            <a:off x="539552" y="4437112"/>
            <a:ext cx="7886700" cy="973743"/>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F8871AC2-1DB6-16C9-7944-D8283E00B35B}"/>
              </a:ext>
            </a:extLst>
          </p:cNvPr>
          <p:cNvSpPr/>
          <p:nvPr/>
        </p:nvSpPr>
        <p:spPr>
          <a:xfrm>
            <a:off x="539552" y="2636912"/>
            <a:ext cx="5688632" cy="1656184"/>
          </a:xfrm>
          <a:prstGeom prst="rect">
            <a:avLst/>
          </a:prstGeom>
          <a:solidFill>
            <a:schemeClr val="accent5">
              <a:lumMod val="20000"/>
              <a:lumOff val="80000"/>
            </a:schemeClr>
          </a:solidFill>
          <a:effectLst>
            <a:softEdge rad="1143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3E6E7AB9-F619-53C4-7FC3-A242843F6BA7}"/>
              </a:ext>
            </a:extLst>
          </p:cNvPr>
          <p:cNvSpPr/>
          <p:nvPr/>
        </p:nvSpPr>
        <p:spPr>
          <a:xfrm>
            <a:off x="539552" y="1135261"/>
            <a:ext cx="8064896" cy="1357635"/>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Content Placeholder 2">
            <a:extLst>
              <a:ext uri="{FF2B5EF4-FFF2-40B4-BE49-F238E27FC236}">
                <a16:creationId xmlns:a16="http://schemas.microsoft.com/office/drawing/2014/main" id="{DC030B3C-EDC7-0C09-F6C6-4FB99E21F503}"/>
              </a:ext>
            </a:extLst>
          </p:cNvPr>
          <p:cNvSpPr txBox="1">
            <a:spLocks/>
          </p:cNvSpPr>
          <p:nvPr/>
        </p:nvSpPr>
        <p:spPr>
          <a:xfrm>
            <a:off x="251520" y="1447145"/>
            <a:ext cx="8640960" cy="391703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200000"/>
              </a:lnSpc>
              <a:buNone/>
            </a:pPr>
            <a:endParaRPr lang="en-GB" dirty="0"/>
          </a:p>
        </p:txBody>
      </p:sp>
      <p:sp>
        <p:nvSpPr>
          <p:cNvPr id="3" name="Title 1">
            <a:extLst>
              <a:ext uri="{FF2B5EF4-FFF2-40B4-BE49-F238E27FC236}">
                <a16:creationId xmlns:a16="http://schemas.microsoft.com/office/drawing/2014/main" id="{DFB30D40-3AF4-F9BC-4646-8CC164EC365D}"/>
              </a:ext>
            </a:extLst>
          </p:cNvPr>
          <p:cNvSpPr txBox="1">
            <a:spLocks/>
          </p:cNvSpPr>
          <p:nvPr/>
        </p:nvSpPr>
        <p:spPr>
          <a:xfrm>
            <a:off x="539552" y="375642"/>
            <a:ext cx="7886700" cy="7596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b="1" kern="1200" dirty="0">
                <a:latin typeface="+mn-lt"/>
                <a:ea typeface="+mj-ea"/>
                <a:cs typeface="+mj-cs"/>
              </a:rPr>
              <a:t>Further Research</a:t>
            </a:r>
          </a:p>
        </p:txBody>
      </p:sp>
      <p:sp>
        <p:nvSpPr>
          <p:cNvPr id="5" name="TextBox 4">
            <a:extLst>
              <a:ext uri="{FF2B5EF4-FFF2-40B4-BE49-F238E27FC236}">
                <a16:creationId xmlns:a16="http://schemas.microsoft.com/office/drawing/2014/main" id="{7E432259-5216-DE8C-9BEA-BEA654D8F15F}"/>
              </a:ext>
            </a:extLst>
          </p:cNvPr>
          <p:cNvSpPr txBox="1"/>
          <p:nvPr/>
        </p:nvSpPr>
        <p:spPr>
          <a:xfrm>
            <a:off x="1043608" y="1135261"/>
            <a:ext cx="7886700" cy="4762842"/>
          </a:xfrm>
          <a:prstGeom prst="rect">
            <a:avLst/>
          </a:prstGeom>
          <a:noFill/>
        </p:spPr>
        <p:txBody>
          <a:bodyPr wrap="square">
            <a:spAutoFit/>
          </a:bodyPr>
          <a:lstStyle/>
          <a:p>
            <a:r>
              <a:rPr lang="en-GB" sz="2400" b="1" dirty="0"/>
              <a:t>As a student of UWTSD </a:t>
            </a:r>
            <a:r>
              <a:rPr lang="en-GB" sz="2400" dirty="0"/>
              <a:t>you have access to </a:t>
            </a:r>
            <a:r>
              <a:rPr lang="en-US" sz="2400" dirty="0"/>
              <a:t>17,000+ </a:t>
            </a:r>
            <a:r>
              <a:rPr lang="en-US" sz="2400" b="1" dirty="0"/>
              <a:t>FREE</a:t>
            </a:r>
            <a:r>
              <a:rPr lang="en-US" sz="2400" dirty="0"/>
              <a:t> courses on LinkedIn Learning.</a:t>
            </a:r>
            <a:br>
              <a:rPr lang="en-US" sz="2400" dirty="0"/>
            </a:br>
            <a:r>
              <a:rPr lang="en-US" sz="2400" dirty="0"/>
              <a:t>The annual fee for everyone else is approximately £250</a:t>
            </a:r>
            <a:endParaRPr lang="en-GB" sz="2400" dirty="0"/>
          </a:p>
          <a:p>
            <a:endParaRPr lang="en-GB" sz="2400" dirty="0"/>
          </a:p>
          <a:p>
            <a:r>
              <a:rPr lang="en-GB" sz="2400" dirty="0"/>
              <a:t>Have a look around. </a:t>
            </a:r>
            <a:endParaRPr lang="en-GB" sz="700" dirty="0"/>
          </a:p>
          <a:p>
            <a:r>
              <a:rPr lang="en-GB" sz="3200" b="1" dirty="0"/>
              <a:t>Use your UWTSD email</a:t>
            </a:r>
          </a:p>
          <a:p>
            <a:endParaRPr lang="en-GB" sz="900" dirty="0"/>
          </a:p>
          <a:p>
            <a:r>
              <a:rPr lang="en-GB" sz="2400" dirty="0">
                <a:hlinkClick r:id="rId3"/>
              </a:rPr>
              <a:t>https://www.linkedin.com/learning-login/</a:t>
            </a:r>
            <a:endParaRPr lang="en-GB" sz="2400" dirty="0"/>
          </a:p>
          <a:p>
            <a:endParaRPr lang="en-GB" sz="1050" dirty="0"/>
          </a:p>
          <a:p>
            <a:endParaRPr lang="en-GB" dirty="0"/>
          </a:p>
          <a:p>
            <a:r>
              <a:rPr lang="en-GB" dirty="0"/>
              <a:t>… </a:t>
            </a:r>
            <a:r>
              <a:rPr lang="en-GB" b="1" dirty="0"/>
              <a:t>see the example below</a:t>
            </a:r>
          </a:p>
          <a:p>
            <a:r>
              <a:rPr lang="en-GB" dirty="0">
                <a:hlinkClick r:id="rId4"/>
              </a:rPr>
              <a:t>https://www.linkedin.com/learning/creating-your-personal-brand/what-is-personal-branding?u=77966930</a:t>
            </a:r>
            <a:endParaRPr lang="en-GB" dirty="0"/>
          </a:p>
          <a:p>
            <a:endParaRPr lang="en-GB" dirty="0"/>
          </a:p>
          <a:p>
            <a:endParaRPr lang="en-GB" dirty="0"/>
          </a:p>
        </p:txBody>
      </p:sp>
      <p:pic>
        <p:nvPicPr>
          <p:cNvPr id="8" name="Picture 7">
            <a:extLst>
              <a:ext uri="{FF2B5EF4-FFF2-40B4-BE49-F238E27FC236}">
                <a16:creationId xmlns:a16="http://schemas.microsoft.com/office/drawing/2014/main" id="{B4FC2CD7-812B-6457-5296-C5590100893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374529" y="2305291"/>
            <a:ext cx="1451726" cy="816596"/>
          </a:xfrm>
          <a:prstGeom prst="rect">
            <a:avLst/>
          </a:prstGeom>
          <a:effectLst>
            <a:softEdge rad="88900"/>
          </a:effectLst>
        </p:spPr>
      </p:pic>
    </p:spTree>
    <p:extLst>
      <p:ext uri="{BB962C8B-B14F-4D97-AF65-F5344CB8AC3E}">
        <p14:creationId xmlns:p14="http://schemas.microsoft.com/office/powerpoint/2010/main" val="845553357"/>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5" ma:contentTypeDescription="Create a new document." ma:contentTypeScope="" ma:versionID="0f1d8d6aa93ad4c02f00898a5057bae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530be7ad405fa92b29aabbf768fe4c"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element ref="ns3:MediaLengthInSecond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purl.org/dc/terms/"/>
    <ds:schemaRef ds:uri="http://purl.org/dc/dcmitype/"/>
    <ds:schemaRef ds:uri="http://www.w3.org/XML/1998/namespace"/>
    <ds:schemaRef ds:uri="http://schemas.openxmlformats.org/package/2006/metadata/core-properties"/>
    <ds:schemaRef ds:uri="http://schemas.microsoft.com/office/2006/documentManagement/types"/>
    <ds:schemaRef ds:uri="http://schemas.microsoft.com/office/infopath/2007/PartnerControls"/>
    <ds:schemaRef ds:uri="f66716c4-314f-46c1-b01e-5a44c61897d8"/>
    <ds:schemaRef ds:uri="a908d394-d138-480e-87a3-ff44c37f991a"/>
    <ds:schemaRef ds:uri="http://schemas.microsoft.com/office/2006/metadata/properties"/>
  </ds:schemaRefs>
</ds:datastoreItem>
</file>

<file path=customXml/itemProps3.xml><?xml version="1.0" encoding="utf-8"?>
<ds:datastoreItem xmlns:ds="http://schemas.openxmlformats.org/officeDocument/2006/customXml" ds:itemID="{46FD7EF9-5B82-45A7-971C-0DC3614A5A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 Template</Template>
  <TotalTime>1111</TotalTime>
  <Words>2865</Words>
  <Application>Microsoft Office PowerPoint</Application>
  <PresentationFormat>On-screen Show (4:3)</PresentationFormat>
  <Paragraphs>364</Paragraphs>
  <Slides>36</Slides>
  <Notes>33</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36</vt:i4>
      </vt:variant>
    </vt:vector>
  </HeadingPairs>
  <TitlesOfParts>
    <vt:vector size="47" baseType="lpstr">
      <vt:lpstr>Charlie Text</vt:lpstr>
      <vt:lpstr>Tiempos Text</vt:lpstr>
      <vt:lpstr>Arial</vt:lpstr>
      <vt:lpstr>Arial Rounded MT Bold</vt:lpstr>
      <vt:lpstr>Calibri</vt:lpstr>
      <vt:lpstr>Calibri Light</vt:lpstr>
      <vt:lpstr>Lato</vt:lpstr>
      <vt:lpstr>PT Sans</vt:lpstr>
      <vt:lpstr>Custom Design</vt:lpstr>
      <vt:lpstr>3_Title Slide 1</vt:lpstr>
      <vt:lpstr>ALAMO Theme</vt:lpstr>
      <vt:lpstr>CertHE Applied Leadership and Management in the Workplace    Module: BMSK4016 Developing Professional Practice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Brand You</vt:lpstr>
      <vt:lpstr>Brand You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Michaela Schriek</cp:lastModifiedBy>
  <cp:revision>23</cp:revision>
  <dcterms:created xsi:type="dcterms:W3CDTF">2015-04-14T15:21:28Z</dcterms:created>
  <dcterms:modified xsi:type="dcterms:W3CDTF">2023-12-19T15:14:32Z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