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autoCompressPictures="0">
  <p:sldMasterIdLst>
    <p:sldMasterId id="2147483648" r:id="rId1"/>
  </p:sldMasterIdLst>
  <p:sldIdLst>
    <p:sldId id="262" r:id="rId2"/>
    <p:sldId id="265" r:id="rId3"/>
    <p:sldId id="263" r:id="rId4"/>
    <p:sldId id="264" r:id="rId5"/>
    <p:sldId id="266" r:id="rId6"/>
    <p:sldId id="267" r:id="rId7"/>
    <p:sldId id="268" r:id="rId8"/>
    <p:sldId id="269" r:id="rId9"/>
    <p:sldId id="281" r:id="rId10"/>
    <p:sldId id="271" r:id="rId11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5998" autoAdjust="0"/>
    <p:restoredTop sz="94660"/>
  </p:normalViewPr>
  <p:slideViewPr>
    <p:cSldViewPr snapToGrid="0">
      <p:cViewPr varScale="1">
        <p:scale>
          <a:sx n="74" d="100"/>
          <a:sy n="74" d="100"/>
        </p:scale>
        <p:origin x="86" y="854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C0-HD-BTM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4375150"/>
            <a:ext cx="12192000" cy="248285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371600" y="1803405"/>
            <a:ext cx="9448800" cy="1825096"/>
          </a:xfrm>
        </p:spPr>
        <p:txBody>
          <a:bodyPr anchor="b">
            <a:normAutofit/>
          </a:bodyPr>
          <a:lstStyle>
            <a:lvl1pPr algn="l">
              <a:defRPr sz="60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632201"/>
            <a:ext cx="9448800" cy="685800"/>
          </a:xfrm>
        </p:spPr>
        <p:txBody>
          <a:bodyPr>
            <a:normAutofit/>
          </a:bodyPr>
          <a:lstStyle>
            <a:lvl1pPr marL="0" indent="0" algn="l">
              <a:buNone/>
              <a:defRPr sz="20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smtClean="0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7909561" y="4314328"/>
            <a:ext cx="2910840" cy="374642"/>
          </a:xfrm>
        </p:spPr>
        <p:txBody>
          <a:bodyPr/>
          <a:lstStyle/>
          <a:p>
            <a:fld id="{48A87A34-81AB-432B-8DAE-1953F412C126}" type="datetimeFigureOut">
              <a:rPr lang="en-US" dirty="0"/>
              <a:t>11/23/2021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1371600" y="4323845"/>
            <a:ext cx="6400800" cy="365125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8077200" y="1430866"/>
            <a:ext cx="2743200" cy="365125"/>
          </a:xfrm>
        </p:spPr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11/23/2021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8" descr="C0-HD-BTM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4375150"/>
            <a:ext cx="12192000" cy="248285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753533"/>
            <a:ext cx="10820399" cy="2801935"/>
          </a:xfrm>
        </p:spPr>
        <p:txBody>
          <a:bodyPr anchor="b">
            <a:normAutofit/>
          </a:bodyPr>
          <a:lstStyle>
            <a:lvl1pPr algn="r">
              <a:defRPr sz="40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24467" y="3641725"/>
            <a:ext cx="10490200" cy="955675"/>
          </a:xfrm>
        </p:spPr>
        <p:txBody>
          <a:bodyPr>
            <a:normAutofit/>
          </a:bodyPr>
          <a:lstStyle>
            <a:lvl1pPr marL="0" indent="0" algn="r">
              <a:buNone/>
              <a:defRPr sz="22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7814452" y="381000"/>
            <a:ext cx="2910840" cy="365125"/>
          </a:xfrm>
        </p:spPr>
        <p:txBody>
          <a:bodyPr/>
          <a:lstStyle>
            <a:lvl1pPr algn="r">
              <a:defRPr/>
            </a:lvl1pPr>
          </a:lstStyle>
          <a:p>
            <a:fld id="{48A87A34-81AB-432B-8DAE-1953F412C126}" type="datetimeFigureOut">
              <a:rPr lang="en-US" dirty="0"/>
              <a:pPr/>
              <a:t>11/23/2021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685800" y="381001"/>
            <a:ext cx="6991492" cy="364065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0862452" y="381000"/>
            <a:ext cx="643748" cy="365125"/>
          </a:xfrm>
        </p:spPr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85800" y="2194559"/>
            <a:ext cx="5334000" cy="4024125"/>
          </a:xfrm>
        </p:spPr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2194559"/>
            <a:ext cx="5334000" cy="4024125"/>
          </a:xfrm>
        </p:spPr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11/23/2021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895600" y="762000"/>
            <a:ext cx="8610600" cy="1295400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14409" y="2183802"/>
            <a:ext cx="5079991" cy="823912"/>
          </a:xfrm>
        </p:spPr>
        <p:txBody>
          <a:bodyPr anchor="b">
            <a:normAutofit/>
          </a:bodyPr>
          <a:lstStyle>
            <a:lvl1pPr marL="0" indent="0">
              <a:buNone/>
              <a:defRPr sz="28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85800" y="3132666"/>
            <a:ext cx="5311775" cy="3086019"/>
          </a:xfrm>
        </p:spPr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400800" y="2183802"/>
            <a:ext cx="5105400" cy="823912"/>
          </a:xfrm>
        </p:spPr>
        <p:txBody>
          <a:bodyPr anchor="b">
            <a:normAutofit/>
          </a:bodyPr>
          <a:lstStyle>
            <a:lvl1pPr marL="0" indent="0">
              <a:buNone/>
              <a:defRPr sz="28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3132666"/>
            <a:ext cx="5334000" cy="3086019"/>
          </a:xfrm>
        </p:spPr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11/23/2021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11/23/2021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11/23/2021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1524000"/>
            <a:ext cx="4114800" cy="1600200"/>
          </a:xfrm>
        </p:spPr>
        <p:txBody>
          <a:bodyPr anchor="b"/>
          <a:lstStyle>
            <a:lvl1pPr algn="l"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995582" y="746759"/>
            <a:ext cx="6510618" cy="5471925"/>
          </a:xfrm>
        </p:spPr>
        <p:txBody>
          <a:bodyPr anchor="ctr"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5800" y="3124199"/>
            <a:ext cx="4114800" cy="3094485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11/23/2021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1524000"/>
            <a:ext cx="6873240" cy="1600200"/>
          </a:xfrm>
        </p:spPr>
        <p:txBody>
          <a:bodyPr anchor="b"/>
          <a:lstStyle>
            <a:lvl1pPr algn="l"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7861238" y="751241"/>
            <a:ext cx="3644962" cy="5467443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5800" y="3124199"/>
            <a:ext cx="6873240" cy="3094485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11/23/2021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777" y="4697360"/>
            <a:ext cx="10822034" cy="819355"/>
          </a:xfrm>
        </p:spPr>
        <p:txBody>
          <a:bodyPr anchor="b"/>
          <a:lstStyle>
            <a:lvl1pPr algn="l"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81727" y="941439"/>
            <a:ext cx="10821840" cy="3478161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5800" y="5516715"/>
            <a:ext cx="10820400" cy="701969"/>
          </a:xfrm>
        </p:spPr>
        <p:txBody>
          <a:bodyPr/>
          <a:lstStyle>
            <a:lvl1pPr marL="0" indent="0" algn="l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11/23/2021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C0-HD-BTM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4375150"/>
            <a:ext cx="12192000" cy="248285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753532"/>
            <a:ext cx="10820400" cy="2802467"/>
          </a:xfrm>
        </p:spPr>
        <p:txBody>
          <a:bodyPr anchor="ctr"/>
          <a:lstStyle>
            <a:lvl1pPr algn="l"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24467" y="3649133"/>
            <a:ext cx="10130516" cy="999067"/>
          </a:xfrm>
        </p:spPr>
        <p:txBody>
          <a:bodyPr anchor="ctr"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7814452" y="381000"/>
            <a:ext cx="2910840" cy="365125"/>
          </a:xfrm>
        </p:spPr>
        <p:txBody>
          <a:bodyPr/>
          <a:lstStyle>
            <a:lvl1pPr algn="r">
              <a:defRPr/>
            </a:lvl1pPr>
          </a:lstStyle>
          <a:p>
            <a:fld id="{48A87A34-81AB-432B-8DAE-1953F412C126}" type="datetimeFigureOut">
              <a:rPr lang="en-US" dirty="0"/>
              <a:pPr/>
              <a:t>11/23/2021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685800" y="379941"/>
            <a:ext cx="6991492" cy="365125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10862452" y="381000"/>
            <a:ext cx="643748" cy="365125"/>
          </a:xfrm>
        </p:spPr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3" name="Picture 12" descr="C0-HD-BTM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4375150"/>
            <a:ext cx="12192000" cy="248285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24467" y="753533"/>
            <a:ext cx="10151533" cy="2604495"/>
          </a:xfrm>
        </p:spPr>
        <p:txBody>
          <a:bodyPr anchor="ctr"/>
          <a:lstStyle>
            <a:lvl1pPr algn="l"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12" name="Text Placeholder 3"/>
          <p:cNvSpPr>
            <a:spLocks noGrp="1"/>
          </p:cNvSpPr>
          <p:nvPr>
            <p:ph type="body" sz="half" idx="13"/>
          </p:nvPr>
        </p:nvSpPr>
        <p:spPr>
          <a:xfrm>
            <a:off x="1303865" y="3365556"/>
            <a:ext cx="9592736" cy="444443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24467" y="3959862"/>
            <a:ext cx="10151533" cy="679871"/>
          </a:xfrm>
        </p:spPr>
        <p:txBody>
          <a:bodyPr anchor="ctr">
            <a:normAutofit/>
          </a:bodyPr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7814452" y="381000"/>
            <a:ext cx="2910840" cy="365125"/>
          </a:xfrm>
        </p:spPr>
        <p:txBody>
          <a:bodyPr/>
          <a:lstStyle>
            <a:lvl1pPr algn="r">
              <a:defRPr/>
            </a:lvl1pPr>
          </a:lstStyle>
          <a:p>
            <a:fld id="{48A87A34-81AB-432B-8DAE-1953F412C126}" type="datetimeFigureOut">
              <a:rPr lang="en-US" dirty="0"/>
              <a:pPr/>
              <a:t>11/23/2021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685800" y="379941"/>
            <a:ext cx="6991492" cy="365125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10862452" y="381000"/>
            <a:ext cx="643748" cy="365125"/>
          </a:xfrm>
        </p:spPr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  <p:sp>
        <p:nvSpPr>
          <p:cNvPr id="9" name="TextBox 8"/>
          <p:cNvSpPr txBox="1"/>
          <p:nvPr/>
        </p:nvSpPr>
        <p:spPr>
          <a:xfrm>
            <a:off x="476250" y="933450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0" name="TextBox 9"/>
          <p:cNvSpPr txBox="1"/>
          <p:nvPr/>
        </p:nvSpPr>
        <p:spPr>
          <a:xfrm>
            <a:off x="10984230" y="2701290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</p:spTree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8" descr="C0-HD-BTM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4375150"/>
            <a:ext cx="12192000" cy="248285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24495" y="1124701"/>
            <a:ext cx="10146186" cy="2511835"/>
          </a:xfrm>
        </p:spPr>
        <p:txBody>
          <a:bodyPr anchor="b"/>
          <a:lstStyle>
            <a:lvl1pPr algn="l"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24467" y="3648315"/>
            <a:ext cx="10144654" cy="999885"/>
          </a:xfrm>
        </p:spPr>
        <p:txBody>
          <a:bodyPr anchor="t"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7814452" y="378883"/>
            <a:ext cx="2910840" cy="365125"/>
          </a:xfrm>
        </p:spPr>
        <p:txBody>
          <a:bodyPr/>
          <a:lstStyle>
            <a:lvl1pPr algn="r">
              <a:defRPr/>
            </a:lvl1pPr>
          </a:lstStyle>
          <a:p>
            <a:fld id="{48A87A34-81AB-432B-8DAE-1953F412C126}" type="datetimeFigureOut">
              <a:rPr lang="en-US" dirty="0"/>
              <a:pPr/>
              <a:t>11/23/2021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685800" y="378883"/>
            <a:ext cx="6991492" cy="365125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10862452" y="381000"/>
            <a:ext cx="643748" cy="365125"/>
          </a:xfrm>
        </p:spPr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Title 1"/>
          <p:cNvSpPr>
            <a:spLocks noGrp="1"/>
          </p:cNvSpPr>
          <p:nvPr>
            <p:ph type="title"/>
          </p:nvPr>
        </p:nvSpPr>
        <p:spPr>
          <a:xfrm>
            <a:off x="2895600" y="761999"/>
            <a:ext cx="8610599" cy="1303867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7" name="Text Placeholder 2"/>
          <p:cNvSpPr>
            <a:spLocks noGrp="1"/>
          </p:cNvSpPr>
          <p:nvPr>
            <p:ph type="body" idx="1"/>
          </p:nvPr>
        </p:nvSpPr>
        <p:spPr>
          <a:xfrm>
            <a:off x="685800" y="2202080"/>
            <a:ext cx="3456432" cy="617320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8" name="Text Placeholder 3"/>
          <p:cNvSpPr>
            <a:spLocks noGrp="1"/>
          </p:cNvSpPr>
          <p:nvPr>
            <p:ph type="body" sz="half" idx="15"/>
          </p:nvPr>
        </p:nvSpPr>
        <p:spPr>
          <a:xfrm>
            <a:off x="685799" y="2904565"/>
            <a:ext cx="3456432" cy="3314132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9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368800" y="2201333"/>
            <a:ext cx="3456432" cy="626534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10" name="Text Placeholder 3"/>
          <p:cNvSpPr>
            <a:spLocks noGrp="1"/>
          </p:cNvSpPr>
          <p:nvPr>
            <p:ph type="body" sz="half" idx="16"/>
          </p:nvPr>
        </p:nvSpPr>
        <p:spPr>
          <a:xfrm>
            <a:off x="4366858" y="2904067"/>
            <a:ext cx="3456432" cy="331461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11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8051800" y="2192866"/>
            <a:ext cx="3456432" cy="626534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12" name="Text Placeholder 3"/>
          <p:cNvSpPr>
            <a:spLocks noGrp="1"/>
          </p:cNvSpPr>
          <p:nvPr>
            <p:ph type="body" sz="half" idx="17"/>
          </p:nvPr>
        </p:nvSpPr>
        <p:spPr>
          <a:xfrm>
            <a:off x="8051801" y="2904565"/>
            <a:ext cx="3456432" cy="3314132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11/23/2021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Picture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Title 1"/>
          <p:cNvSpPr>
            <a:spLocks noGrp="1"/>
          </p:cNvSpPr>
          <p:nvPr>
            <p:ph type="title"/>
          </p:nvPr>
        </p:nvSpPr>
        <p:spPr>
          <a:xfrm>
            <a:off x="2895600" y="762000"/>
            <a:ext cx="8610599" cy="1295400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19" name="Text Placeholder 2"/>
          <p:cNvSpPr>
            <a:spLocks noGrp="1"/>
          </p:cNvSpPr>
          <p:nvPr>
            <p:ph type="body" idx="1"/>
          </p:nvPr>
        </p:nvSpPr>
        <p:spPr>
          <a:xfrm>
            <a:off x="688618" y="4191000"/>
            <a:ext cx="3451582" cy="682765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20" name="Picture Placeholder 2"/>
          <p:cNvSpPr>
            <a:spLocks noGrp="1" noChangeAspect="1"/>
          </p:cNvSpPr>
          <p:nvPr>
            <p:ph type="pic" idx="15"/>
          </p:nvPr>
        </p:nvSpPr>
        <p:spPr>
          <a:xfrm>
            <a:off x="688618" y="2362200"/>
            <a:ext cx="3451582" cy="1524000"/>
          </a:xfrm>
          <a:prstGeom prst="roundRect">
            <a:avLst>
              <a:gd name="adj" fmla="val 0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21" name="Text Placeholder 3"/>
          <p:cNvSpPr>
            <a:spLocks noGrp="1"/>
          </p:cNvSpPr>
          <p:nvPr>
            <p:ph type="body" sz="half" idx="18"/>
          </p:nvPr>
        </p:nvSpPr>
        <p:spPr>
          <a:xfrm>
            <a:off x="688618" y="4873764"/>
            <a:ext cx="3451582" cy="1344921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22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374263" y="4191000"/>
            <a:ext cx="3448935" cy="682765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23" name="Picture Placeholder 2"/>
          <p:cNvSpPr>
            <a:spLocks noGrp="1" noChangeAspect="1"/>
          </p:cNvSpPr>
          <p:nvPr>
            <p:ph type="pic" idx="21"/>
          </p:nvPr>
        </p:nvSpPr>
        <p:spPr>
          <a:xfrm>
            <a:off x="4374263" y="2362200"/>
            <a:ext cx="3448936" cy="1524000"/>
          </a:xfrm>
          <a:prstGeom prst="roundRect">
            <a:avLst>
              <a:gd name="adj" fmla="val 0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24" name="Text Placeholder 3"/>
          <p:cNvSpPr>
            <a:spLocks noGrp="1"/>
          </p:cNvSpPr>
          <p:nvPr>
            <p:ph type="body" sz="half" idx="19"/>
          </p:nvPr>
        </p:nvSpPr>
        <p:spPr>
          <a:xfrm>
            <a:off x="4374264" y="4873763"/>
            <a:ext cx="3448935" cy="1344921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25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8049731" y="4191000"/>
            <a:ext cx="3456469" cy="682765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26" name="Picture Placeholder 2"/>
          <p:cNvSpPr>
            <a:spLocks noGrp="1" noChangeAspect="1"/>
          </p:cNvSpPr>
          <p:nvPr>
            <p:ph type="pic" idx="22"/>
          </p:nvPr>
        </p:nvSpPr>
        <p:spPr>
          <a:xfrm>
            <a:off x="8049855" y="2362200"/>
            <a:ext cx="3447878" cy="1524000"/>
          </a:xfrm>
          <a:prstGeom prst="roundRect">
            <a:avLst>
              <a:gd name="adj" fmla="val 0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27" name="Text Placeholder 3"/>
          <p:cNvSpPr>
            <a:spLocks noGrp="1"/>
          </p:cNvSpPr>
          <p:nvPr>
            <p:ph type="body" sz="half" idx="20"/>
          </p:nvPr>
        </p:nvSpPr>
        <p:spPr>
          <a:xfrm>
            <a:off x="8049731" y="4873761"/>
            <a:ext cx="3452445" cy="1344921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11/23/2021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85800" y="2194559"/>
            <a:ext cx="10820400" cy="4024125"/>
          </a:xfrm>
        </p:spPr>
        <p:txBody>
          <a:bodyPr vert="eaVert"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11/23/2021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C0-HD-BTM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4375150"/>
            <a:ext cx="12192000" cy="2482850"/>
          </a:xfrm>
          <a:prstGeom prst="rect">
            <a:avLst/>
          </a:prstGeom>
        </p:spPr>
      </p:pic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9448800" y="745066"/>
            <a:ext cx="2057400" cy="3903133"/>
          </a:xfrm>
        </p:spPr>
        <p:txBody>
          <a:bodyPr vert="eaVert"/>
          <a:lstStyle>
            <a:lvl1pPr algn="l">
              <a:defRPr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024466" y="745067"/>
            <a:ext cx="8204201" cy="3903133"/>
          </a:xfrm>
        </p:spPr>
        <p:txBody>
          <a:bodyPr vert="eaVert"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7814452" y="379941"/>
            <a:ext cx="2910840" cy="365125"/>
          </a:xfrm>
        </p:spPr>
        <p:txBody>
          <a:bodyPr/>
          <a:lstStyle>
            <a:lvl1pPr algn="r">
              <a:defRPr/>
            </a:lvl1pPr>
          </a:lstStyle>
          <a:p>
            <a:fld id="{48A87A34-81AB-432B-8DAE-1953F412C126}" type="datetimeFigureOut">
              <a:rPr lang="en-US" dirty="0"/>
              <a:pPr/>
              <a:t>11/23/2021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685800" y="381000"/>
            <a:ext cx="6991492" cy="365125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0862452" y="381000"/>
            <a:ext cx="643748" cy="365125"/>
          </a:xfrm>
        </p:spPr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image" Target="../media/image1.png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C0-HD-TOP.png"/>
          <p:cNvPicPr>
            <a:picLocks noChangeAspect="1"/>
          </p:cNvPicPr>
          <p:nvPr/>
        </p:nvPicPr>
        <p:blipFill>
          <a:blip r:embed="rId1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1441450"/>
          </a:xfrm>
          <a:prstGeom prst="rect">
            <a:avLst/>
          </a:prstGeom>
        </p:spPr>
      </p:pic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2895600" y="764373"/>
            <a:ext cx="8610600" cy="129302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5800" y="2194560"/>
            <a:ext cx="10820400" cy="4024125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595360" y="6356350"/>
            <a:ext cx="291084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8A87A34-81AB-432B-8DAE-1953F412C126}" type="datetimeFigureOut">
              <a:rPr lang="en-US" dirty="0"/>
              <a:pPr/>
              <a:t>11/23/2021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85800" y="6355845"/>
            <a:ext cx="77724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763000" y="38100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D22F896-40B5-4ADD-8801-0D06FADFA09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60" r:id="rId10"/>
    <p:sldLayoutId id="2147483661" r:id="rId11"/>
    <p:sldLayoutId id="2147483666" r:id="rId12"/>
    <p:sldLayoutId id="2147483663" r:id="rId13"/>
    <p:sldLayoutId id="2147483667" r:id="rId14"/>
    <p:sldLayoutId id="2147483668" r:id="rId15"/>
    <p:sldLayoutId id="2147483658" r:id="rId16"/>
    <p:sldLayoutId id="2147483659" r:id="rId17"/>
  </p:sldLayoutIdLst>
  <p:txStyles>
    <p:titleStyle>
      <a:lvl1pPr algn="r" defTabSz="914400" rtl="0" eaLnBrk="1" latinLnBrk="0" hangingPunct="1">
        <a:lnSpc>
          <a:spcPct val="90000"/>
        </a:lnSpc>
        <a:spcBef>
          <a:spcPct val="0"/>
        </a:spcBef>
        <a:buNone/>
        <a:defRPr sz="4000" kern="1200" cap="all" baseline="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2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 smtClean="0"/>
              <a:t>Research paper review</a:t>
            </a:r>
            <a:endParaRPr lang="en-GB" dirty="0"/>
          </a:p>
        </p:txBody>
      </p:sp>
      <p:sp>
        <p:nvSpPr>
          <p:cNvPr id="5" name="Subtitle 4"/>
          <p:cNvSpPr>
            <a:spLocks noGrp="1"/>
          </p:cNvSpPr>
          <p:nvPr>
            <p:ph type="subTitle" idx="1"/>
          </p:nvPr>
        </p:nvSpPr>
        <p:spPr>
          <a:xfrm>
            <a:off x="1371600" y="4037149"/>
            <a:ext cx="9448800" cy="685800"/>
          </a:xfrm>
        </p:spPr>
        <p:txBody>
          <a:bodyPr>
            <a:normAutofit fontScale="85000" lnSpcReduction="20000"/>
          </a:bodyPr>
          <a:lstStyle/>
          <a:p>
            <a:r>
              <a:rPr lang="en-GB" b="1" dirty="0"/>
              <a:t>Decker, E.S. &amp; </a:t>
            </a:r>
            <a:r>
              <a:rPr lang="en-GB" b="1" dirty="0" err="1"/>
              <a:t>Ekkekakis</a:t>
            </a:r>
            <a:r>
              <a:rPr lang="en-GB" b="1" dirty="0"/>
              <a:t>, P. (2017). More efficient, perhaps, but at what price? Pleasure and enjoyment responses to high-intensity interval exercise in low-active women with obesity. </a:t>
            </a:r>
            <a:r>
              <a:rPr lang="en-GB" b="1" i="1" dirty="0"/>
              <a:t>Psychology of Sport and Exercise, 28</a:t>
            </a:r>
            <a:r>
              <a:rPr lang="en-GB" b="1" dirty="0"/>
              <a:t>, 1-10.</a:t>
            </a:r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877748813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itle 5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Content Placeholder 6"/>
          <p:cNvSpPr>
            <a:spLocks noGrp="1"/>
          </p:cNvSpPr>
          <p:nvPr>
            <p:ph idx="1"/>
          </p:nvPr>
        </p:nvSpPr>
        <p:spPr>
          <a:xfrm>
            <a:off x="685800" y="2462349"/>
            <a:ext cx="10820400" cy="4024125"/>
          </a:xfrm>
        </p:spPr>
        <p:txBody>
          <a:bodyPr/>
          <a:lstStyle/>
          <a:p>
            <a:pPr marL="457200" indent="-457200">
              <a:buAutoNum type="arabicPeriod"/>
            </a:pPr>
            <a:r>
              <a:rPr lang="en-GB" dirty="0" smtClean="0"/>
              <a:t>Give </a:t>
            </a:r>
            <a:r>
              <a:rPr lang="en-GB" dirty="0"/>
              <a:t>two reasons why women with obesity were identified as an important population segment to investigate in this </a:t>
            </a:r>
            <a:r>
              <a:rPr lang="en-GB" dirty="0" smtClean="0"/>
              <a:t>study?</a:t>
            </a:r>
          </a:p>
          <a:p>
            <a:pPr marL="0" indent="0">
              <a:buNone/>
            </a:pPr>
            <a:r>
              <a:rPr lang="en-GB" dirty="0" smtClean="0"/>
              <a:t>Page 1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907754097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dirty="0" smtClean="0"/>
              <a:t>2. Identify </a:t>
            </a:r>
            <a:r>
              <a:rPr lang="en-GB" dirty="0"/>
              <a:t>two advantages &amp; two dis-advantages of a MICE based approach to exercise participation </a:t>
            </a:r>
            <a:endParaRPr lang="en-GB" dirty="0" smtClean="0"/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 smtClean="0"/>
              <a:t>Page 2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224360042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dirty="0" smtClean="0"/>
              <a:t>3. Investigations </a:t>
            </a:r>
            <a:r>
              <a:rPr lang="en-GB" dirty="0"/>
              <a:t>of affect and enjoyment in response to HIIE sessions among healthy adults have been contradictory. </a:t>
            </a:r>
            <a:endParaRPr lang="en-GB" dirty="0" smtClean="0"/>
          </a:p>
          <a:p>
            <a:endParaRPr lang="en-GB" dirty="0" smtClean="0"/>
          </a:p>
          <a:p>
            <a:r>
              <a:rPr lang="en-GB" dirty="0" smtClean="0"/>
              <a:t>The </a:t>
            </a:r>
            <a:r>
              <a:rPr lang="en-GB" dirty="0"/>
              <a:t>authors suggest that this apparent inconsistency of experimental results may be due to methodological differences. </a:t>
            </a:r>
            <a:endParaRPr lang="en-GB" dirty="0" smtClean="0"/>
          </a:p>
          <a:p>
            <a:r>
              <a:rPr lang="en-GB" dirty="0" smtClean="0"/>
              <a:t>Briefly </a:t>
            </a:r>
            <a:r>
              <a:rPr lang="en-GB" dirty="0"/>
              <a:t>Identify and explain (</a:t>
            </a:r>
            <a:r>
              <a:rPr lang="en-GB" u="sng" dirty="0"/>
              <a:t>in your own words</a:t>
            </a:r>
            <a:r>
              <a:rPr lang="en-GB" dirty="0"/>
              <a:t>) 2 of the 4 reasons </a:t>
            </a:r>
            <a:r>
              <a:rPr lang="en-GB" dirty="0" smtClean="0"/>
              <a:t>cited.</a:t>
            </a:r>
          </a:p>
          <a:p>
            <a:pPr marL="0" indent="0">
              <a:buNone/>
            </a:pPr>
            <a:r>
              <a:rPr lang="en-GB" dirty="0" smtClean="0"/>
              <a:t>Page 3 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801804841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17320" y="764373"/>
            <a:ext cx="10088880" cy="1293028"/>
          </a:xfrm>
        </p:spPr>
        <p:txBody>
          <a:bodyPr>
            <a:normAutofit fontScale="90000"/>
          </a:bodyPr>
          <a:lstStyle/>
          <a:p>
            <a:r>
              <a:rPr lang="en-GB" dirty="0"/>
              <a:t>The study uses a within subjects design. </a:t>
            </a:r>
            <a:br>
              <a:rPr lang="en-GB" dirty="0"/>
            </a:b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dirty="0" smtClean="0"/>
              <a:t>4. Identify </a:t>
            </a:r>
            <a:r>
              <a:rPr lang="en-GB" dirty="0"/>
              <a:t>what impact this has on how the study was </a:t>
            </a:r>
            <a:r>
              <a:rPr lang="en-GB" dirty="0" smtClean="0"/>
              <a:t>designed.</a:t>
            </a:r>
          </a:p>
          <a:p>
            <a:endParaRPr lang="en-GB" dirty="0" smtClean="0"/>
          </a:p>
          <a:p>
            <a:r>
              <a:rPr lang="en-GB" dirty="0" smtClean="0"/>
              <a:t>Also…</a:t>
            </a:r>
          </a:p>
          <a:p>
            <a:endParaRPr lang="en-GB" dirty="0"/>
          </a:p>
          <a:p>
            <a:pPr marL="0" indent="0">
              <a:buNone/>
            </a:pPr>
            <a:r>
              <a:rPr lang="en-GB" dirty="0" smtClean="0"/>
              <a:t>5. What </a:t>
            </a:r>
            <a:r>
              <a:rPr lang="en-GB" dirty="0"/>
              <a:t>impact does using a within-subject design have on the measurement of the two psychological outcome measures </a:t>
            </a:r>
            <a:r>
              <a:rPr lang="en-GB" dirty="0" smtClean="0"/>
              <a:t>used?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554390450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dirty="0" smtClean="0"/>
              <a:t>6. The </a:t>
            </a:r>
            <a:r>
              <a:rPr lang="en-GB" dirty="0"/>
              <a:t>transition of feelings state and RPE data during the MICE and HIIT exercise bouts show different patterns over time. </a:t>
            </a:r>
            <a:endParaRPr lang="en-GB" dirty="0" smtClean="0"/>
          </a:p>
          <a:p>
            <a:endParaRPr lang="en-GB" b="1" dirty="0"/>
          </a:p>
          <a:p>
            <a:r>
              <a:rPr lang="en-GB" b="1" dirty="0" smtClean="0"/>
              <a:t>Using </a:t>
            </a:r>
            <a:r>
              <a:rPr lang="en-GB" b="1" dirty="0"/>
              <a:t>Figure 2A &amp; 2B,</a:t>
            </a:r>
            <a:r>
              <a:rPr lang="en-GB" dirty="0"/>
              <a:t> briefly compare and contrast them </a:t>
            </a:r>
            <a:endParaRPr lang="en-GB" dirty="0" smtClean="0"/>
          </a:p>
          <a:p>
            <a:r>
              <a:rPr lang="en-GB" dirty="0" smtClean="0"/>
              <a:t>Page 7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564430747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704702" y="85725"/>
            <a:ext cx="8451669" cy="66865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66807207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dirty="0" smtClean="0"/>
              <a:t>7. Given </a:t>
            </a:r>
            <a:r>
              <a:rPr lang="en-GB" dirty="0"/>
              <a:t>the pattern of Feeling </a:t>
            </a:r>
            <a:r>
              <a:rPr lang="en-GB" dirty="0" smtClean="0"/>
              <a:t>Scales follows </a:t>
            </a:r>
            <a:r>
              <a:rPr lang="en-GB" dirty="0"/>
              <a:t>and the response of enjoyment to HIIE and MICE, discuss how Decker and </a:t>
            </a:r>
            <a:r>
              <a:rPr lang="en-GB" dirty="0" err="1"/>
              <a:t>Ekkekakis</a:t>
            </a:r>
            <a:r>
              <a:rPr lang="en-GB" dirty="0"/>
              <a:t> (2017) justify which are the important times of the exercise bouts with regards the impact on women’s intentions to do more physical activity </a:t>
            </a:r>
          </a:p>
        </p:txBody>
      </p:sp>
    </p:spTree>
    <p:extLst>
      <p:ext uri="{BB962C8B-B14F-4D97-AF65-F5344CB8AC3E}">
        <p14:creationId xmlns:p14="http://schemas.microsoft.com/office/powerpoint/2010/main" val="78015208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85800" y="2435629"/>
            <a:ext cx="10820400" cy="4572765"/>
          </a:xfrm>
        </p:spPr>
        <p:txBody>
          <a:bodyPr/>
          <a:lstStyle/>
          <a:p>
            <a:pPr marL="0" indent="0">
              <a:buNone/>
            </a:pPr>
            <a:r>
              <a:rPr lang="en-GB" dirty="0" smtClean="0"/>
              <a:t>8. Highlight </a:t>
            </a:r>
            <a:r>
              <a:rPr lang="en-GB" dirty="0"/>
              <a:t>what, if any impact this study could have on how intensity is prescribed for individuals who are similar to the sample used in this </a:t>
            </a:r>
            <a:r>
              <a:rPr lang="en-GB" dirty="0" smtClean="0"/>
              <a:t>study.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910734371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045029" y="2495006"/>
            <a:ext cx="10820400" cy="4024125"/>
          </a:xfrm>
        </p:spPr>
        <p:txBody>
          <a:bodyPr/>
          <a:lstStyle/>
          <a:p>
            <a:pPr marL="0" indent="0">
              <a:buNone/>
            </a:pPr>
            <a:r>
              <a:rPr lang="en-GB" dirty="0" smtClean="0"/>
              <a:t>9. What </a:t>
            </a:r>
            <a:r>
              <a:rPr lang="en-GB" dirty="0"/>
              <a:t>additional factors may need to be considered when working with similar aged obese women using </a:t>
            </a:r>
            <a:r>
              <a:rPr lang="en-GB" dirty="0" smtClean="0"/>
              <a:t>HIIE?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 smtClean="0"/>
              <a:t>Limitations – page 8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693888362"/>
      </p:ext>
    </p:extLst>
  </p:cSld>
  <p:clrMapOvr>
    <a:masterClrMapping/>
  </p:clrMapOvr>
</p:sld>
</file>

<file path=ppt/theme/theme1.xml><?xml version="1.0" encoding="utf-8"?>
<a:theme xmlns:a="http://schemas.openxmlformats.org/drawingml/2006/main" name="Vapor Trail">
  <a:themeElements>
    <a:clrScheme name="Vapor Trail">
      <a:dk1>
        <a:sysClr val="windowText" lastClr="000000"/>
      </a:dk1>
      <a:lt1>
        <a:sysClr val="window" lastClr="FFFFFF"/>
      </a:lt1>
      <a:dk2>
        <a:srgbClr val="454545"/>
      </a:dk2>
      <a:lt2>
        <a:srgbClr val="DADADA"/>
      </a:lt2>
      <a:accent1>
        <a:srgbClr val="DF2E28"/>
      </a:accent1>
      <a:accent2>
        <a:srgbClr val="FE801A"/>
      </a:accent2>
      <a:accent3>
        <a:srgbClr val="E9BF35"/>
      </a:accent3>
      <a:accent4>
        <a:srgbClr val="81BB42"/>
      </a:accent4>
      <a:accent5>
        <a:srgbClr val="32C7A9"/>
      </a:accent5>
      <a:accent6>
        <a:srgbClr val="4A9BDC"/>
      </a:accent6>
      <a:hlink>
        <a:srgbClr val="F0532B"/>
      </a:hlink>
      <a:folHlink>
        <a:srgbClr val="F38B53"/>
      </a:folHlink>
    </a:clrScheme>
    <a:fontScheme name="Vapor Trail">
      <a:majorFont>
        <a:latin typeface="Century Gothic" panose="020B050202020202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Vapor Trail">
      <a:fillStyleLst>
        <a:solidFill>
          <a:schemeClr val="phClr"/>
        </a:solidFill>
        <a:gradFill rotWithShape="1">
          <a:gsLst>
            <a:gs pos="0">
              <a:schemeClr val="phClr">
                <a:tint val="69000"/>
                <a:alpha val="100000"/>
                <a:satMod val="109000"/>
                <a:lumMod val="110000"/>
              </a:schemeClr>
            </a:gs>
            <a:gs pos="52000">
              <a:schemeClr val="phClr">
                <a:tint val="74000"/>
                <a:satMod val="100000"/>
                <a:lumMod val="104000"/>
              </a:schemeClr>
            </a:gs>
            <a:gs pos="100000">
              <a:schemeClr val="phClr">
                <a:tint val="78000"/>
                <a:satMod val="100000"/>
                <a:lumMod val="10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satMod val="100000"/>
                <a:lumMod val="104000"/>
              </a:schemeClr>
            </a:gs>
            <a:gs pos="78000">
              <a:schemeClr val="phClr">
                <a:shade val="100000"/>
                <a:satMod val="110000"/>
                <a:lumMod val="100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  <a:scene3d>
            <a:camera prst="orthographicFront">
              <a:rot lat="0" lon="0" rev="0"/>
            </a:camera>
            <a:lightRig rig="threePt" dir="t"/>
          </a:scene3d>
          <a:sp3d>
            <a:bevelT w="25400" h="12700"/>
          </a:sp3d>
        </a:effectStyle>
        <a:effectStyle>
          <a:effectLst>
            <a:outerShdw blurRad="57150" dist="19050" dir="5400000" algn="ctr" rotWithShape="0">
              <a:srgbClr val="000000">
                <a:alpha val="48000"/>
              </a:srgbClr>
            </a:outerShdw>
          </a:effectLst>
          <a:scene3d>
            <a:camera prst="orthographicFront">
              <a:rot lat="0" lon="0" rev="0"/>
            </a:camera>
            <a:lightRig rig="threePt" dir="t"/>
          </a:scene3d>
          <a:sp3d>
            <a:bevelT w="50800" h="25400"/>
          </a:sp3d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Vapor Trail" id="{4FDF2955-7D9C-493C-B9F9-C205151B46CD}" vid="{8F31A783-2159-4870-BC29-2BA7D038EA44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TM04033937[[fn=Vapor Trail]]</Template>
  <TotalTime>1321</TotalTime>
  <Words>329</Words>
  <Application>Microsoft Office PowerPoint</Application>
  <PresentationFormat>Widescreen</PresentationFormat>
  <Paragraphs>27</Paragraphs>
  <Slides>10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10</vt:i4>
      </vt:variant>
    </vt:vector>
  </HeadingPairs>
  <TitlesOfParts>
    <vt:vector size="13" baseType="lpstr">
      <vt:lpstr>Arial</vt:lpstr>
      <vt:lpstr>Century Gothic</vt:lpstr>
      <vt:lpstr>Vapor Trail</vt:lpstr>
      <vt:lpstr>Research paper review</vt:lpstr>
      <vt:lpstr>PowerPoint Presentation</vt:lpstr>
      <vt:lpstr>PowerPoint Presentation</vt:lpstr>
      <vt:lpstr>PowerPoint Presentation</vt:lpstr>
      <vt:lpstr>The study uses a within subjects design.  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Case studies</dc:title>
  <dc:creator>Administrator</dc:creator>
  <cp:lastModifiedBy>Administrator</cp:lastModifiedBy>
  <cp:revision>25</cp:revision>
  <dcterms:created xsi:type="dcterms:W3CDTF">2021-04-07T14:15:05Z</dcterms:created>
  <dcterms:modified xsi:type="dcterms:W3CDTF">2021-11-23T13:51:41Z</dcterms:modified>
</cp:coreProperties>
</file>