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9VCXDcIEXxPdH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5" r:id="rId6"/>
  </p:sldMasterIdLst>
  <p:notesMasterIdLst>
    <p:notesMasterId r:id="rId37"/>
  </p:notesMasterIdLst>
  <p:handoutMasterIdLst>
    <p:handoutMasterId r:id="rId38"/>
  </p:handoutMasterIdLst>
  <p:sldIdLst>
    <p:sldId id="351" r:id="rId7"/>
    <p:sldId id="352" r:id="rId8"/>
    <p:sldId id="257" r:id="rId9"/>
    <p:sldId id="259" r:id="rId10"/>
    <p:sldId id="260" r:id="rId11"/>
    <p:sldId id="261" r:id="rId12"/>
    <p:sldId id="262" r:id="rId13"/>
    <p:sldId id="353" r:id="rId14"/>
    <p:sldId id="264" r:id="rId15"/>
    <p:sldId id="354" r:id="rId16"/>
    <p:sldId id="355" r:id="rId17"/>
    <p:sldId id="265" r:id="rId18"/>
    <p:sldId id="266" r:id="rId19"/>
    <p:sldId id="267" r:id="rId20"/>
    <p:sldId id="268" r:id="rId21"/>
    <p:sldId id="271" r:id="rId22"/>
    <p:sldId id="276" r:id="rId23"/>
    <p:sldId id="356" r:id="rId24"/>
    <p:sldId id="357" r:id="rId25"/>
    <p:sldId id="358" r:id="rId26"/>
    <p:sldId id="359" r:id="rId27"/>
    <p:sldId id="360" r:id="rId28"/>
    <p:sldId id="361" r:id="rId29"/>
    <p:sldId id="362" r:id="rId30"/>
    <p:sldId id="365" r:id="rId31"/>
    <p:sldId id="364" r:id="rId32"/>
    <p:sldId id="366" r:id="rId33"/>
    <p:sldId id="363" r:id="rId34"/>
    <p:sldId id="367" r:id="rId35"/>
    <p:sldId id="275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CF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4BD644-BDD7-41C9-AC8D-FBC13DADC7C9}" v="2" dt="2022-11-06T08:57:52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C684E-3461-467B-8609-3FF57207315A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2DE4F6-9D65-4426-9206-40294B185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701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for input from the group – how could you go about doing this?  Facilitate a discussion, before explaining the key components we expect to see.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652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74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5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79494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106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573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66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9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279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506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2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963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732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123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14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329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170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99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217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37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22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98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17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164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5405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0660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1276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8808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2861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7629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22/11/2023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316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9222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822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15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hoto.stackexchange.com/questions/11274/what-is-one-single-point-perspective-photography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27346873@N04/14381643043" TargetMode="External"/><Relationship Id="rId2" Type="http://schemas.openxmlformats.org/officeDocument/2006/relationships/image" Target="../media/image23.jpg&amp;ehk=9VCXDcIEXxPdHd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BMSK4011 </a:t>
            </a:r>
            <a:br>
              <a:rPr lang="en-GB" altLang="en-US" sz="1800" dirty="0"/>
            </a:br>
            <a:r>
              <a:rPr lang="en-GB" sz="1800" dirty="0"/>
              <a:t>Continuous Professional Development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10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1079353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078FBE-EE7A-DB66-A96C-B24C5AC215A7}"/>
              </a:ext>
            </a:extLst>
          </p:cNvPr>
          <p:cNvSpPr/>
          <p:nvPr/>
        </p:nvSpPr>
        <p:spPr>
          <a:xfrm>
            <a:off x="5076056" y="1356110"/>
            <a:ext cx="3024336" cy="104765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A05D2CB-306A-17D3-30A0-E24F66A8444B}"/>
              </a:ext>
            </a:extLst>
          </p:cNvPr>
          <p:cNvSpPr/>
          <p:nvPr/>
        </p:nvSpPr>
        <p:spPr>
          <a:xfrm>
            <a:off x="512093" y="1356111"/>
            <a:ext cx="2376264" cy="1047650"/>
          </a:xfrm>
          <a:prstGeom prst="roundRect">
            <a:avLst/>
          </a:prstGeom>
          <a:solidFill>
            <a:srgbClr val="BFCF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0165" y="329029"/>
            <a:ext cx="6823670" cy="620862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Overview of Todays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56771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Reflection</a:t>
            </a:r>
          </a:p>
          <a:p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5BD5E3-216A-49FE-AE1C-6DEE192F828C}"/>
              </a:ext>
            </a:extLst>
          </p:cNvPr>
          <p:cNvSpPr txBox="1"/>
          <p:nvPr/>
        </p:nvSpPr>
        <p:spPr>
          <a:xfrm>
            <a:off x="5351923" y="1556771"/>
            <a:ext cx="33530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Assignment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829FDD-1828-4AD3-95B5-132D8974A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637903"/>
            <a:ext cx="4322662" cy="2699422"/>
          </a:xfrm>
          <a:prstGeom prst="rect">
            <a:avLst/>
          </a:prstGeom>
          <a:effectLst>
            <a:softEdge rad="2413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902C77-BFBB-4D8D-A025-A7F477E671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338" y="2637904"/>
            <a:ext cx="4023769" cy="2690330"/>
          </a:xfrm>
          <a:prstGeom prst="rect">
            <a:avLst/>
          </a:prstGeom>
          <a:effectLst>
            <a:reflection endPos="65000" dist="50800" dir="5400000" sy="-100000" algn="bl" rotWithShape="0"/>
            <a:softEdge rad="165100"/>
          </a:effectLst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5A221B5-E816-2D12-A0E6-A722252CA4AB}"/>
              </a:ext>
            </a:extLst>
          </p:cNvPr>
          <p:cNvSpPr/>
          <p:nvPr/>
        </p:nvSpPr>
        <p:spPr>
          <a:xfrm>
            <a:off x="628650" y="260648"/>
            <a:ext cx="2935238" cy="792088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D85CB-4EC6-430E-BCE9-279D91C90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 Definition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1D285-4AD6-4DFD-86DA-C394FE87A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ＭＳ Ｐゴシック" pitchFamily="34" charset="-128"/>
              </a:rPr>
              <a:t>Reid (1993) </a:t>
            </a:r>
            <a:r>
              <a:rPr lang="en-GB" dirty="0">
                <a:ea typeface="ＭＳ Ｐゴシック" pitchFamily="34" charset="-128"/>
              </a:rPr>
              <a:t>noted that reflection is an active, rather than passive, process, claiming that: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ea typeface="ＭＳ Ｐゴシック" pitchFamily="34" charset="-128"/>
              </a:rPr>
              <a:t>Reflection is a process of reviewing an experience of practice in order to describe, analyse, evaluate, and so inform learning about practice.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sz="2000" dirty="0">
                <a:ea typeface="ＭＳ Ｐゴシック" pitchFamily="34" charset="-128"/>
              </a:rPr>
              <a:t>Reid, B. (1993) </a:t>
            </a:r>
            <a:r>
              <a:rPr lang="en-GB" altLang="en-US" sz="2000" dirty="0">
                <a:ea typeface="ＭＳ Ｐゴシック" pitchFamily="34" charset="-128"/>
              </a:rPr>
              <a:t>‘</a:t>
            </a:r>
            <a:r>
              <a:rPr lang="en-GB" sz="2000" dirty="0">
                <a:ea typeface="ＭＳ Ｐゴシック" pitchFamily="34" charset="-128"/>
              </a:rPr>
              <a:t>But we</a:t>
            </a:r>
            <a:r>
              <a:rPr lang="en-GB" altLang="en-US" sz="2000" dirty="0">
                <a:ea typeface="ＭＳ Ｐゴシック" pitchFamily="34" charset="-128"/>
              </a:rPr>
              <a:t>’</a:t>
            </a:r>
            <a:r>
              <a:rPr lang="en-GB" sz="2000" dirty="0">
                <a:ea typeface="ＭＳ Ｐゴシック" pitchFamily="34" charset="-128"/>
              </a:rPr>
              <a:t>re doing it already</a:t>
            </a:r>
            <a:r>
              <a:rPr lang="en-GB" altLang="en-US" sz="2000" dirty="0">
                <a:ea typeface="ＭＳ Ｐゴシック" pitchFamily="34" charset="-128"/>
              </a:rPr>
              <a:t>’</a:t>
            </a:r>
            <a:r>
              <a:rPr lang="en-GB" sz="2000" dirty="0">
                <a:ea typeface="ＭＳ Ｐゴシック" pitchFamily="34" charset="-128"/>
              </a:rPr>
              <a:t> Exploring a response the concept of reflective practice in order to improve its facilitation.</a:t>
            </a:r>
            <a:r>
              <a:rPr lang="en-GB" altLang="en-US" sz="2000" dirty="0">
                <a:ea typeface="ＭＳ Ｐゴシック" pitchFamily="34" charset="-128"/>
              </a:rPr>
              <a:t>’</a:t>
            </a:r>
            <a:r>
              <a:rPr lang="en-GB" sz="2000" dirty="0">
                <a:ea typeface="ＭＳ Ｐゴシック" pitchFamily="34" charset="-128"/>
              </a:rPr>
              <a:t> </a:t>
            </a:r>
            <a:r>
              <a:rPr lang="en-GB" sz="2000" i="1" dirty="0">
                <a:ea typeface="ＭＳ Ｐゴシック" pitchFamily="34" charset="-128"/>
              </a:rPr>
              <a:t>Nurse Education Today </a:t>
            </a:r>
            <a:r>
              <a:rPr lang="en-GB" sz="2000" dirty="0">
                <a:ea typeface="ＭＳ Ｐゴシック" pitchFamily="34" charset="-128"/>
              </a:rPr>
              <a:t>13:  305-309.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13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4106FE6-BEC7-DD65-6179-0EA68628A170}"/>
              </a:ext>
            </a:extLst>
          </p:cNvPr>
          <p:cNvSpPr/>
          <p:nvPr/>
        </p:nvSpPr>
        <p:spPr>
          <a:xfrm>
            <a:off x="395536" y="260648"/>
            <a:ext cx="3600400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4BA08-B528-4AC8-AD75-E6472355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367286" cy="61560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Why Reflect?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EC28F-64D1-4ED9-9401-A046C63CC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ja-JP" altLang="en-US" dirty="0">
                <a:ea typeface="ＭＳ Ｐゴシック" pitchFamily="34" charset="-128"/>
                <a:cs typeface="Arial" pitchFamily="34" charset="0"/>
              </a:rPr>
              <a:t>‘</a:t>
            </a:r>
            <a:r>
              <a:rPr lang="en-US" altLang="ja-JP" dirty="0">
                <a:ea typeface="ＭＳ Ｐゴシック" pitchFamily="34" charset="-128"/>
                <a:cs typeface="Arial" pitchFamily="34" charset="0"/>
              </a:rPr>
              <a:t>It is not sufficient simply to have an experience in order to learn. </a:t>
            </a:r>
            <a:r>
              <a:rPr lang="en-US" altLang="ja-JP" b="1" dirty="0">
                <a:ea typeface="ＭＳ Ｐゴシック" pitchFamily="34" charset="-128"/>
                <a:cs typeface="Arial" pitchFamily="34" charset="0"/>
              </a:rPr>
              <a:t>Without reflecting </a:t>
            </a:r>
            <a:r>
              <a:rPr lang="en-US" altLang="ja-JP" dirty="0">
                <a:ea typeface="ＭＳ Ｐゴシック" pitchFamily="34" charset="-128"/>
                <a:cs typeface="Arial" pitchFamily="34" charset="0"/>
              </a:rPr>
              <a:t>upon this experience it may quickly be forgotten, or its learning potential lost.  It is </a:t>
            </a:r>
            <a:r>
              <a:rPr lang="en-US" altLang="ja-JP" b="1" dirty="0">
                <a:ea typeface="ＭＳ Ｐゴシック" pitchFamily="34" charset="-128"/>
                <a:cs typeface="Arial" pitchFamily="34" charset="0"/>
              </a:rPr>
              <a:t>from the feelings and thoughts emerging from this reflection that generalisations or concepts can be generated</a:t>
            </a:r>
            <a:r>
              <a:rPr lang="en-US" altLang="ja-JP" dirty="0">
                <a:ea typeface="ＭＳ Ｐゴシック" pitchFamily="34" charset="-128"/>
                <a:cs typeface="Arial" pitchFamily="34" charset="0"/>
              </a:rPr>
              <a:t>.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dirty="0">
                <a:ea typeface="ＭＳ Ｐゴシック" pitchFamily="34" charset="-128"/>
                <a:cs typeface="Arial" pitchFamily="34" charset="0"/>
              </a:rPr>
              <a:t>And it is generalisations that allow new situations to be tackled effectively.</a:t>
            </a:r>
            <a:r>
              <a:rPr lang="ja-JP" altLang="en-US" dirty="0">
                <a:ea typeface="ＭＳ Ｐゴシック" pitchFamily="34" charset="-128"/>
                <a:cs typeface="Arial" pitchFamily="34" charset="0"/>
              </a:rPr>
              <a:t>’</a:t>
            </a:r>
            <a:endParaRPr lang="en-GB" altLang="ja-JP" dirty="0">
              <a:ea typeface="ＭＳ Ｐゴシック" pitchFamily="34" charset="-128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endParaRPr lang="en-US" altLang="ja-JP" dirty="0">
              <a:ea typeface="ＭＳ Ｐゴシック" pitchFamily="34" charset="-128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dirty="0">
                <a:ea typeface="ＭＳ Ｐゴシック" pitchFamily="34" charset="-128"/>
                <a:cs typeface="Arial" pitchFamily="34" charset="0"/>
              </a:rPr>
              <a:t>(Gibbs, 1988)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110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687F3ED-C5CA-1BF1-0223-053BDFF2E43B}"/>
              </a:ext>
            </a:extLst>
          </p:cNvPr>
          <p:cNvSpPr/>
          <p:nvPr/>
        </p:nvSpPr>
        <p:spPr>
          <a:xfrm>
            <a:off x="628650" y="365125"/>
            <a:ext cx="5887566" cy="543595"/>
          </a:xfrm>
          <a:prstGeom prst="roundRect">
            <a:avLst/>
          </a:prstGeom>
          <a:solidFill>
            <a:schemeClr val="accent2">
              <a:alpha val="5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EC3E2-F41C-4147-9B45-7FD6121CA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Some Names in This Field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B7CC8E6-F833-4B59-8F05-4AD164B93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320480"/>
          </a:xfrm>
        </p:spPr>
        <p:txBody>
          <a:bodyPr>
            <a:normAutofit/>
          </a:bodyPr>
          <a:lstStyle/>
          <a:p>
            <a:endParaRPr lang="en-GB" sz="1900" dirty="0">
              <a:ea typeface="ＭＳ Ｐゴシック" pitchFamily="34" charset="-128"/>
            </a:endParaRPr>
          </a:p>
          <a:p>
            <a:r>
              <a:rPr lang="en-US" sz="2800" dirty="0">
                <a:ea typeface="ＭＳ Ｐゴシック" pitchFamily="34" charset="-128"/>
              </a:rPr>
              <a:t>John Dewey - Experience and Reflective Thinking </a:t>
            </a:r>
          </a:p>
          <a:p>
            <a:r>
              <a:rPr lang="en-US" sz="2800" dirty="0">
                <a:ea typeface="ＭＳ Ｐゴシック" pitchFamily="34" charset="-128"/>
              </a:rPr>
              <a:t>David A Kolb - Theory of Experiential Learning</a:t>
            </a:r>
          </a:p>
          <a:p>
            <a:r>
              <a:rPr lang="en-GB" sz="2800" dirty="0">
                <a:ea typeface="ＭＳ Ｐゴシック" pitchFamily="34" charset="-128"/>
              </a:rPr>
              <a:t>David </a:t>
            </a:r>
            <a:r>
              <a:rPr lang="en-GB" sz="2800" dirty="0" err="1">
                <a:ea typeface="ＭＳ Ｐゴシック" pitchFamily="34" charset="-128"/>
              </a:rPr>
              <a:t>Boud</a:t>
            </a:r>
            <a:r>
              <a:rPr lang="en-GB" sz="2800" dirty="0">
                <a:ea typeface="ＭＳ Ｐゴシック" pitchFamily="34" charset="-128"/>
              </a:rPr>
              <a:t> – Importance of attending to feelings</a:t>
            </a:r>
          </a:p>
          <a:p>
            <a:r>
              <a:rPr lang="en-GB" sz="2800" dirty="0">
                <a:ea typeface="ＭＳ Ｐゴシック" pitchFamily="34" charset="-128"/>
              </a:rPr>
              <a:t>Donald Schon – Reflection on action and in action</a:t>
            </a:r>
            <a:endParaRPr lang="en-US" sz="2800" dirty="0">
              <a:ea typeface="ＭＳ Ｐゴシック" pitchFamily="34" charset="-128"/>
            </a:endParaRPr>
          </a:p>
          <a:p>
            <a:r>
              <a:rPr lang="en-US" sz="2800" dirty="0">
                <a:ea typeface="ＭＳ Ｐゴシック" pitchFamily="34" charset="-128"/>
              </a:rPr>
              <a:t>Jack </a:t>
            </a:r>
            <a:r>
              <a:rPr lang="en-US" sz="2800" dirty="0" err="1">
                <a:ea typeface="ＭＳ Ｐゴシック" pitchFamily="34" charset="-128"/>
              </a:rPr>
              <a:t>Mezirow</a:t>
            </a:r>
            <a:r>
              <a:rPr lang="en-US" sz="2800" dirty="0">
                <a:ea typeface="ＭＳ Ｐゴシック" pitchFamily="34" charset="-128"/>
              </a:rPr>
              <a:t> – Commitment to questioning taken for granted assumptions </a:t>
            </a:r>
          </a:p>
          <a:p>
            <a:r>
              <a:rPr lang="en-US" sz="2800" dirty="0">
                <a:ea typeface="ＭＳ Ｐゴシック" pitchFamily="34" charset="-128"/>
              </a:rPr>
              <a:t>Marianne von </a:t>
            </a:r>
            <a:r>
              <a:rPr lang="en-US" sz="2800" dirty="0" err="1">
                <a:ea typeface="ＭＳ Ｐゴシック" pitchFamily="34" charset="-128"/>
              </a:rPr>
              <a:t>Woerkom</a:t>
            </a:r>
            <a:r>
              <a:rPr lang="en-US" sz="2800" dirty="0">
                <a:ea typeface="ＭＳ Ｐゴシック" pitchFamily="34" charset="-128"/>
              </a:rPr>
              <a:t> – Critical reflection at work</a:t>
            </a:r>
          </a:p>
        </p:txBody>
      </p:sp>
    </p:spTree>
    <p:extLst>
      <p:ext uri="{BB962C8B-B14F-4D97-AF65-F5344CB8AC3E}">
        <p14:creationId xmlns:p14="http://schemas.microsoft.com/office/powerpoint/2010/main" val="250882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7745E-FF5A-4E48-8DF4-274EC3FC1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Kolb</a:t>
            </a:r>
            <a:r>
              <a:rPr lang="ja-JP" altLang="en-US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’</a:t>
            </a:r>
            <a:r>
              <a:rPr lang="en-US" altLang="ja-JP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 Learning Cycle - Revisited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AD79330-DAC6-44A2-8291-5736B20715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51620" y="1113460"/>
            <a:ext cx="6840760" cy="4631079"/>
          </a:xfrm>
          <a:effectLst>
            <a:softEdge rad="495300"/>
          </a:effectLst>
          <a:scene3d>
            <a:camera prst="orthographicFront"/>
            <a:lightRig rig="threePt" dir="t"/>
          </a:scene3d>
          <a:sp3d>
            <a:bevelT w="203200"/>
          </a:sp3d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A39906-D7B3-2730-A38F-C1696F2612D5}"/>
              </a:ext>
            </a:extLst>
          </p:cNvPr>
          <p:cNvSpPr/>
          <p:nvPr/>
        </p:nvSpPr>
        <p:spPr>
          <a:xfrm>
            <a:off x="628650" y="260648"/>
            <a:ext cx="7687766" cy="792088"/>
          </a:xfrm>
          <a:prstGeom prst="roundRect">
            <a:avLst/>
          </a:prstGeom>
          <a:solidFill>
            <a:schemeClr val="accent6">
              <a:alpha val="6000"/>
            </a:schemeClr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00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7745E-FF5A-4E48-8DF4-274EC3FC1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" y="116632"/>
            <a:ext cx="9112432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Kolb</a:t>
            </a:r>
            <a:r>
              <a:rPr lang="ja-JP" altLang="en-US" sz="28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’</a:t>
            </a:r>
            <a:r>
              <a:rPr lang="en-US" altLang="ja-JP" sz="28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 Learning Cycle is also a Reflection Cycle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A39906-D7B3-2730-A38F-C1696F2612D5}"/>
              </a:ext>
            </a:extLst>
          </p:cNvPr>
          <p:cNvSpPr/>
          <p:nvPr/>
        </p:nvSpPr>
        <p:spPr>
          <a:xfrm>
            <a:off x="107504" y="110954"/>
            <a:ext cx="8496944" cy="509734"/>
          </a:xfrm>
          <a:prstGeom prst="roundRect">
            <a:avLst/>
          </a:prstGeom>
          <a:solidFill>
            <a:schemeClr val="accent6">
              <a:alpha val="6000"/>
            </a:schemeClr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739359C-4697-9241-5A9A-A6B7057676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4854"/>
          <a:stretch/>
        </p:blipFill>
        <p:spPr>
          <a:xfrm>
            <a:off x="467544" y="779659"/>
            <a:ext cx="7920880" cy="4789770"/>
          </a:xfrm>
          <a:prstGeom prst="rect">
            <a:avLst/>
          </a:prstGeom>
          <a:effectLst>
            <a:reflection blurRad="6350" stA="50000" endA="300" endPos="5000" dist="50800" dir="5400000" sy="-100000" algn="bl" rotWithShape="0"/>
            <a:softEdge rad="63500"/>
          </a:effectLst>
          <a:scene3d>
            <a:camera prst="orthographicFront"/>
            <a:lightRig rig="threePt" dir="t"/>
          </a:scene3d>
          <a:sp3d>
            <a:bevelT w="266700" h="241300"/>
          </a:sp3d>
        </p:spPr>
      </p:pic>
    </p:spTree>
    <p:extLst>
      <p:ext uri="{BB962C8B-B14F-4D97-AF65-F5344CB8AC3E}">
        <p14:creationId xmlns:p14="http://schemas.microsoft.com/office/powerpoint/2010/main" val="2057603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33B6A-1B22-486A-9B22-D6E669EF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45938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Gibbs Cycle of Reflection (1988)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D959C4F-1059-A10B-DDF7-DF46BC3CCB1F}"/>
              </a:ext>
            </a:extLst>
          </p:cNvPr>
          <p:cNvSpPr/>
          <p:nvPr/>
        </p:nvSpPr>
        <p:spPr>
          <a:xfrm>
            <a:off x="755576" y="188640"/>
            <a:ext cx="7200800" cy="720080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125C78D-156E-44EB-2249-C4B0F8758F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052736"/>
            <a:ext cx="4816267" cy="453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946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33B6A-1B22-486A-9B22-D6E669EF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45938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Gibbs Cycle of Reflection (1988)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D959C4F-1059-A10B-DDF7-DF46BC3CCB1F}"/>
              </a:ext>
            </a:extLst>
          </p:cNvPr>
          <p:cNvSpPr/>
          <p:nvPr/>
        </p:nvSpPr>
        <p:spPr>
          <a:xfrm>
            <a:off x="755576" y="188640"/>
            <a:ext cx="7200800" cy="720080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FFC746-7B4B-559E-5960-40B9DC437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91" y="1196752"/>
            <a:ext cx="7886700" cy="3600400"/>
          </a:xfrm>
        </p:spPr>
        <p:txBody>
          <a:bodyPr/>
          <a:lstStyle/>
          <a:p>
            <a:r>
              <a:rPr lang="en-US" dirty="0"/>
              <a:t>Graham </a:t>
            </a:r>
            <a:r>
              <a:rPr lang="en-US" b="1" dirty="0"/>
              <a:t>Gibbs</a:t>
            </a:r>
            <a:r>
              <a:rPr lang="en-US" dirty="0"/>
              <a:t> in 1988</a:t>
            </a:r>
          </a:p>
          <a:p>
            <a:r>
              <a:rPr lang="en-US" dirty="0"/>
              <a:t>Give structure to learning from experiences.</a:t>
            </a:r>
          </a:p>
          <a:p>
            <a:r>
              <a:rPr lang="en-US" dirty="0"/>
              <a:t>Lends itself particularly well to repeated experiences</a:t>
            </a:r>
          </a:p>
          <a:p>
            <a:r>
              <a:rPr lang="en-US" dirty="0"/>
              <a:t>Allowing you to </a:t>
            </a:r>
            <a:r>
              <a:rPr lang="en-US" b="1" dirty="0"/>
              <a:t>learn and plan </a:t>
            </a:r>
            <a:r>
              <a:rPr lang="en-US" dirty="0"/>
              <a:t>from things that either went </a:t>
            </a:r>
            <a:r>
              <a:rPr lang="en-US" b="1" dirty="0"/>
              <a:t>well</a:t>
            </a:r>
            <a:r>
              <a:rPr lang="en-US" dirty="0"/>
              <a:t> or </a:t>
            </a:r>
            <a:r>
              <a:rPr lang="en-US" b="1" dirty="0"/>
              <a:t>didn’t</a:t>
            </a:r>
            <a:r>
              <a:rPr lang="en-US" dirty="0"/>
              <a:t> go well. </a:t>
            </a:r>
          </a:p>
          <a:p>
            <a:r>
              <a:rPr lang="en-US" dirty="0"/>
              <a:t>6 stages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54CA2A-9CFE-5897-9598-D58222B9E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256" y="3678456"/>
            <a:ext cx="1941686" cy="1828999"/>
          </a:xfrm>
          <a:prstGeom prst="rect">
            <a:avLst/>
          </a:prstGeom>
          <a:effectLst>
            <a:softEdge rad="101600"/>
          </a:effectLst>
        </p:spPr>
      </p:pic>
    </p:spTree>
    <p:extLst>
      <p:ext uri="{BB962C8B-B14F-4D97-AF65-F5344CB8AC3E}">
        <p14:creationId xmlns:p14="http://schemas.microsoft.com/office/powerpoint/2010/main" val="3622336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33B6A-1B22-486A-9B22-D6E669EF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825" y="188640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Gibbs Cycle of Reflection (1988)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D959C4F-1059-A10B-DDF7-DF46BC3CCB1F}"/>
              </a:ext>
            </a:extLst>
          </p:cNvPr>
          <p:cNvSpPr/>
          <p:nvPr/>
        </p:nvSpPr>
        <p:spPr>
          <a:xfrm>
            <a:off x="289825" y="102410"/>
            <a:ext cx="7200800" cy="720080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FFC746-7B4B-559E-5960-40B9DC437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7886700" cy="478097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b="1" dirty="0"/>
              <a:t>Description</a:t>
            </a:r>
            <a:r>
              <a:rPr lang="en-US" dirty="0"/>
              <a:t> of the experience</a:t>
            </a:r>
          </a:p>
          <a:p>
            <a:r>
              <a:rPr lang="en-US" b="1" dirty="0"/>
              <a:t>Feelings and thoughts </a:t>
            </a:r>
            <a:r>
              <a:rPr lang="en-US" dirty="0"/>
              <a:t>about the experience</a:t>
            </a:r>
          </a:p>
          <a:p>
            <a:r>
              <a:rPr lang="en-US" b="1" dirty="0"/>
              <a:t>Evaluation</a:t>
            </a:r>
            <a:r>
              <a:rPr lang="en-US" dirty="0"/>
              <a:t> of the experience, both good and bad</a:t>
            </a:r>
          </a:p>
          <a:p>
            <a:r>
              <a:rPr lang="en-US" b="1" dirty="0"/>
              <a:t>Analysis</a:t>
            </a:r>
            <a:r>
              <a:rPr lang="en-US" dirty="0"/>
              <a:t> to make sense of the situation</a:t>
            </a:r>
          </a:p>
          <a:p>
            <a:r>
              <a:rPr lang="en-US" b="1" dirty="0"/>
              <a:t>Conclusion</a:t>
            </a:r>
            <a:r>
              <a:rPr lang="en-US" dirty="0"/>
              <a:t> about what you learned and what you could have done differently</a:t>
            </a:r>
          </a:p>
          <a:p>
            <a:r>
              <a:rPr lang="en-US" b="1" dirty="0"/>
              <a:t>Action plan </a:t>
            </a:r>
            <a:r>
              <a:rPr lang="en-US" dirty="0"/>
              <a:t>how you would deal with similar situations in the future, or general changes you might find appropriate.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9F6BA-97DD-3D63-7929-1C4678B73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3078" y="97575"/>
            <a:ext cx="1368152" cy="1286756"/>
          </a:xfrm>
          <a:prstGeom prst="rect">
            <a:avLst/>
          </a:prstGeom>
          <a:effectLst>
            <a:softEdge rad="88900"/>
          </a:effectLst>
        </p:spPr>
      </p:pic>
    </p:spTree>
    <p:extLst>
      <p:ext uri="{BB962C8B-B14F-4D97-AF65-F5344CB8AC3E}">
        <p14:creationId xmlns:p14="http://schemas.microsoft.com/office/powerpoint/2010/main" val="2908596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F9D95EC-2380-4726-88C1-F6A5D20C1DCC}"/>
              </a:ext>
            </a:extLst>
          </p:cNvPr>
          <p:cNvSpPr/>
          <p:nvPr/>
        </p:nvSpPr>
        <p:spPr>
          <a:xfrm>
            <a:off x="53752" y="3501008"/>
            <a:ext cx="8928992" cy="504056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BA40A-58ED-4BC0-A86D-A35B968D4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183710" cy="687611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Assignment is a reflection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BD854-D5FE-482E-8F78-6B4B06B1D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72816"/>
            <a:ext cx="9036496" cy="2664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500" dirty="0">
                <a:solidFill>
                  <a:srgbClr val="0070C0"/>
                </a:solidFill>
                <a:ea typeface="ＭＳ Ｐゴシック" pitchFamily="34" charset="-128"/>
              </a:rPr>
              <a:t>Is specifically about </a:t>
            </a:r>
            <a:r>
              <a:rPr lang="en-GB" sz="3600" b="1" dirty="0">
                <a:solidFill>
                  <a:srgbClr val="0070C0"/>
                </a:solidFill>
                <a:ea typeface="ＭＳ Ｐゴシック" pitchFamily="34" charset="-128"/>
              </a:rPr>
              <a:t>what you have learned</a:t>
            </a:r>
            <a:r>
              <a:rPr lang="en-GB" sz="3600" dirty="0">
                <a:solidFill>
                  <a:srgbClr val="0070C0"/>
                </a:solidFill>
                <a:ea typeface="ＭＳ Ｐゴシック" pitchFamily="34" charset="-128"/>
              </a:rPr>
              <a:t> </a:t>
            </a:r>
            <a:r>
              <a:rPr lang="en-GB" sz="3500" dirty="0">
                <a:solidFill>
                  <a:srgbClr val="0070C0"/>
                </a:solidFill>
                <a:ea typeface="ＭＳ Ｐゴシック" pitchFamily="34" charset="-128"/>
              </a:rPr>
              <a:t>from the process of undertaking this module</a:t>
            </a:r>
          </a:p>
          <a:p>
            <a:pPr marL="0" indent="0" algn="ctr">
              <a:buNone/>
            </a:pPr>
            <a:endParaRPr lang="en-GB" sz="3500" dirty="0">
              <a:solidFill>
                <a:srgbClr val="0070C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sz="3500" b="1" dirty="0">
                <a:solidFill>
                  <a:srgbClr val="0070C0"/>
                </a:solidFill>
                <a:ea typeface="ＭＳ Ｐゴシック" pitchFamily="34" charset="-128"/>
              </a:rPr>
              <a:t>Keep that in mind when writing the assignment</a:t>
            </a:r>
          </a:p>
          <a:p>
            <a:pPr algn="ctr"/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182511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Down 3">
            <a:extLst>
              <a:ext uri="{FF2B5EF4-FFF2-40B4-BE49-F238E27FC236}">
                <a16:creationId xmlns:a16="http://schemas.microsoft.com/office/drawing/2014/main" id="{AE1FCF8D-219C-4C0B-F496-EFD7FEB8E92F}"/>
              </a:ext>
            </a:extLst>
          </p:cNvPr>
          <p:cNvSpPr/>
          <p:nvPr/>
        </p:nvSpPr>
        <p:spPr>
          <a:xfrm>
            <a:off x="40020" y="345466"/>
            <a:ext cx="5844485" cy="831627"/>
          </a:xfrm>
          <a:prstGeom prst="downArrow">
            <a:avLst>
              <a:gd name="adj1" fmla="val 50000"/>
              <a:gd name="adj2" fmla="val 56405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2F3A01-AD41-438E-8370-0572D15E05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96658" y="476672"/>
            <a:ext cx="3647342" cy="4551934"/>
          </a:xfrm>
          <a:prstGeom prst="rect">
            <a:avLst/>
          </a:prstGeom>
          <a:effectLst>
            <a:softEdge rad="2794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CAB6AF-1B15-4916-BA4F-7DF7B53D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429888"/>
            <a:ext cx="3151262" cy="662781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5096-716C-4F74-BA94-31C419363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849709"/>
            <a:ext cx="4932039" cy="4551933"/>
          </a:xfrm>
        </p:spPr>
        <p:txBody>
          <a:bodyPr/>
          <a:lstStyle/>
          <a:p>
            <a:pPr marL="0" indent="0" algn="ctr">
              <a:buNone/>
            </a:pPr>
            <a:endParaRPr lang="en-GB" b="1" dirty="0"/>
          </a:p>
          <a:p>
            <a:r>
              <a:rPr lang="en-GB" b="1" dirty="0"/>
              <a:t>1 Written piece of work</a:t>
            </a:r>
          </a:p>
          <a:p>
            <a:r>
              <a:rPr lang="en-GB" b="1" dirty="0"/>
              <a:t>3000 words (+ or – 10%)</a:t>
            </a:r>
          </a:p>
          <a:p>
            <a:r>
              <a:rPr lang="en-GB" b="1" dirty="0"/>
              <a:t>Submitted on Turnitin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2 parts:</a:t>
            </a:r>
          </a:p>
          <a:p>
            <a:r>
              <a:rPr lang="en-GB" b="1" dirty="0"/>
              <a:t>Part 1 – Development</a:t>
            </a:r>
          </a:p>
          <a:p>
            <a:r>
              <a:rPr lang="en-GB" b="1" dirty="0"/>
              <a:t>Part 2- Recruitment and CPD</a:t>
            </a:r>
          </a:p>
        </p:txBody>
      </p:sp>
    </p:spTree>
    <p:extLst>
      <p:ext uri="{BB962C8B-B14F-4D97-AF65-F5344CB8AC3E}">
        <p14:creationId xmlns:p14="http://schemas.microsoft.com/office/powerpoint/2010/main" val="2320399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866F917-D3C5-7476-43B8-74D47AC8DA5F}"/>
              </a:ext>
            </a:extLst>
          </p:cNvPr>
          <p:cNvSpPr/>
          <p:nvPr/>
        </p:nvSpPr>
        <p:spPr>
          <a:xfrm>
            <a:off x="539552" y="324197"/>
            <a:ext cx="4248472" cy="623482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96498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380" y="1268760"/>
            <a:ext cx="8507288" cy="4176465"/>
          </a:xfrm>
        </p:spPr>
        <p:txBody>
          <a:bodyPr lIns="91440" tIns="45720" rIns="91440" bIns="4572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This part of your assignment will be focused on how you would go about </a:t>
            </a:r>
            <a:r>
              <a:rPr lang="en-GB" b="1" dirty="0">
                <a:solidFill>
                  <a:srgbClr val="7030A0"/>
                </a:solidFill>
              </a:rPr>
              <a:t>developing yourself and another </a:t>
            </a:r>
            <a:r>
              <a:rPr lang="en-GB" dirty="0"/>
              <a:t>team member (colleague, team member, manager).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b="1" dirty="0"/>
              <a:t>Identify your own learning styles</a:t>
            </a:r>
            <a:r>
              <a:rPr lang="en-GB" dirty="0"/>
              <a:t> and the </a:t>
            </a:r>
            <a:r>
              <a:rPr lang="en-GB" b="1" dirty="0"/>
              <a:t>learning styles of another</a:t>
            </a:r>
            <a:r>
              <a:rPr lang="en-GB" dirty="0"/>
              <a:t> member of the team </a:t>
            </a:r>
          </a:p>
          <a:p>
            <a:pPr lvl="0"/>
            <a:r>
              <a:rPr lang="en-GB" dirty="0"/>
              <a:t>Use a </a:t>
            </a:r>
            <a:r>
              <a:rPr lang="en-GB" b="1" dirty="0"/>
              <a:t>simple technique for identifying own development needs</a:t>
            </a:r>
            <a:r>
              <a:rPr lang="en-GB" dirty="0"/>
              <a:t> and the </a:t>
            </a:r>
            <a:r>
              <a:rPr lang="en-GB" b="1" dirty="0"/>
              <a:t>development needs of another </a:t>
            </a:r>
            <a:r>
              <a:rPr lang="en-GB" dirty="0"/>
              <a:t>member of the team </a:t>
            </a:r>
          </a:p>
          <a:p>
            <a:pPr lvl="0"/>
            <a:r>
              <a:rPr lang="en-GB" dirty="0"/>
              <a:t>Identify </a:t>
            </a:r>
            <a:r>
              <a:rPr lang="en-GB" b="1" dirty="0"/>
              <a:t>potential barriers to learning </a:t>
            </a:r>
          </a:p>
          <a:p>
            <a:r>
              <a:rPr lang="en-GB" dirty="0"/>
              <a:t>Explain </a:t>
            </a:r>
            <a:r>
              <a:rPr lang="en-GB" b="1" dirty="0"/>
              <a:t>how barriers to learning can be overcome </a:t>
            </a:r>
          </a:p>
        </p:txBody>
      </p:sp>
    </p:spTree>
    <p:extLst>
      <p:ext uri="{BB962C8B-B14F-4D97-AF65-F5344CB8AC3E}">
        <p14:creationId xmlns:p14="http://schemas.microsoft.com/office/powerpoint/2010/main" val="1185383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EDD972-2D7B-28D0-F244-89A302884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65125"/>
            <a:ext cx="4255377" cy="6340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742F7D-9ECE-4F5E-A7A0-84D010BE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7B704-6FDB-4A9F-8F8B-50D054F7F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36504"/>
          </a:xfrm>
        </p:spPr>
        <p:txBody>
          <a:bodyPr/>
          <a:lstStyle/>
          <a:p>
            <a:pPr lvl="0"/>
            <a:r>
              <a:rPr lang="en-GB" sz="2600" dirty="0"/>
              <a:t>Briefly </a:t>
            </a:r>
            <a:r>
              <a:rPr lang="en-GB" sz="2600" b="1" dirty="0"/>
              <a:t>analyse learning/development options </a:t>
            </a:r>
            <a:r>
              <a:rPr lang="en-GB" sz="2600" dirty="0"/>
              <a:t>to meet needs of self and another member of the team </a:t>
            </a:r>
          </a:p>
          <a:p>
            <a:pPr lvl="0"/>
            <a:r>
              <a:rPr lang="en-GB" sz="2600" dirty="0"/>
              <a:t>Identify </a:t>
            </a:r>
            <a:r>
              <a:rPr lang="en-GB" sz="2600" b="1" dirty="0"/>
              <a:t>support mechanisms for the development of self </a:t>
            </a:r>
            <a:r>
              <a:rPr lang="en-GB" sz="2600" dirty="0"/>
              <a:t>and </a:t>
            </a:r>
            <a:r>
              <a:rPr lang="en-GB" sz="2600" b="1" dirty="0"/>
              <a:t>another</a:t>
            </a:r>
            <a:r>
              <a:rPr lang="en-GB" sz="2600" dirty="0"/>
              <a:t> member of the team </a:t>
            </a:r>
          </a:p>
          <a:p>
            <a:pPr lvl="0"/>
            <a:r>
              <a:rPr lang="en-GB" sz="2600" dirty="0"/>
              <a:t>Prepare a </a:t>
            </a:r>
            <a:r>
              <a:rPr lang="en-GB" sz="2600" b="1" dirty="0"/>
              <a:t>development plan </a:t>
            </a:r>
            <a:r>
              <a:rPr lang="en-GB" sz="2600" dirty="0"/>
              <a:t>to achieve a learning objective for </a:t>
            </a:r>
            <a:r>
              <a:rPr lang="en-GB" sz="2600" b="1" dirty="0"/>
              <a:t>self and another </a:t>
            </a:r>
            <a:r>
              <a:rPr lang="en-GB" sz="2600" dirty="0"/>
              <a:t>team member </a:t>
            </a:r>
          </a:p>
          <a:p>
            <a:r>
              <a:rPr lang="en-GB" sz="2600" dirty="0"/>
              <a:t>Describe a </a:t>
            </a:r>
            <a:r>
              <a:rPr lang="en-GB" sz="2600" b="1" dirty="0"/>
              <a:t>method that could be used to monitor the development of self</a:t>
            </a:r>
            <a:r>
              <a:rPr lang="en-GB" sz="2600" dirty="0"/>
              <a:t> and </a:t>
            </a:r>
            <a:r>
              <a:rPr lang="en-GB" sz="2600" b="1" dirty="0"/>
              <a:t>another member </a:t>
            </a:r>
            <a:r>
              <a:rPr lang="en-GB" sz="2600" dirty="0"/>
              <a:t>of the team </a:t>
            </a:r>
          </a:p>
          <a:p>
            <a:pPr marL="0" indent="0">
              <a:buNone/>
            </a:pPr>
            <a:endParaRPr lang="en-GB" sz="2600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    Reference your sources using the APA v7 system. </a:t>
            </a:r>
          </a:p>
          <a:p>
            <a:pPr marL="0" indent="0">
              <a:buNone/>
            </a:pPr>
            <a:endParaRPr lang="en-GB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10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8D0518A-8E51-D2F9-D5E5-650F970D27CC}"/>
              </a:ext>
            </a:extLst>
          </p:cNvPr>
          <p:cNvSpPr/>
          <p:nvPr/>
        </p:nvSpPr>
        <p:spPr>
          <a:xfrm>
            <a:off x="324506" y="313206"/>
            <a:ext cx="4519414" cy="648072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1CAEC-C024-4CAC-9F4A-0E6D24F0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91" y="404664"/>
            <a:ext cx="4513498" cy="759619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1678B-481E-4CB2-8F06-9413B0C80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38572"/>
            <a:ext cx="8568952" cy="5052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This part of your assignment will be focused on </a:t>
            </a:r>
            <a:r>
              <a:rPr lang="en-GB" sz="2600" b="1" dirty="0">
                <a:solidFill>
                  <a:srgbClr val="7030A0"/>
                </a:solidFill>
              </a:rPr>
              <a:t>recruitment</a:t>
            </a:r>
            <a:r>
              <a:rPr lang="en-GB" sz="2600" dirty="0"/>
              <a:t> - how you would go about selecting, preparing for, and applying for a job</a:t>
            </a:r>
          </a:p>
          <a:p>
            <a:pPr lvl="0"/>
            <a:r>
              <a:rPr lang="en-GB" sz="2600" b="1" dirty="0"/>
              <a:t>Create a CV </a:t>
            </a:r>
            <a:r>
              <a:rPr lang="en-GB" sz="2600" dirty="0"/>
              <a:t>focused for the specific role you have chosen</a:t>
            </a:r>
          </a:p>
          <a:p>
            <a:pPr lvl="0"/>
            <a:r>
              <a:rPr lang="en-GB" sz="2600" b="1" dirty="0"/>
              <a:t>Create a CPD</a:t>
            </a:r>
            <a:r>
              <a:rPr lang="en-GB" sz="2600" dirty="0"/>
              <a:t> record for yourself</a:t>
            </a:r>
          </a:p>
          <a:p>
            <a:r>
              <a:rPr lang="en-GB" sz="2600" b="1" dirty="0"/>
              <a:t>Reflect </a:t>
            </a:r>
            <a:r>
              <a:rPr lang="en-GB" sz="2600" dirty="0"/>
              <a:t>upon recruitment interview process and techniques</a:t>
            </a:r>
          </a:p>
          <a:p>
            <a:pPr marL="0" indent="0">
              <a:buNone/>
            </a:pPr>
            <a:endParaRPr lang="en-GB" sz="26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Reference your sources using the APA V7 system</a:t>
            </a:r>
            <a:r>
              <a:rPr lang="en-GB" sz="3200" b="1" dirty="0">
                <a:solidFill>
                  <a:srgbClr val="7030A0"/>
                </a:solidFill>
              </a:rPr>
              <a:t>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5072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50B633-56BA-645E-07D3-74AFE85A1DA8}"/>
              </a:ext>
            </a:extLst>
          </p:cNvPr>
          <p:cNvSpPr/>
          <p:nvPr/>
        </p:nvSpPr>
        <p:spPr>
          <a:xfrm>
            <a:off x="628650" y="365125"/>
            <a:ext cx="4519414" cy="543595"/>
          </a:xfrm>
          <a:prstGeom prst="roundRect">
            <a:avLst/>
          </a:prstGeom>
          <a:solidFill>
            <a:schemeClr val="accent1">
              <a:alpha val="4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1CAEC-C024-4CAC-9F4A-0E6D24F0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Assignment Part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1678B-481E-4CB2-8F06-9413B0C80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40769"/>
            <a:ext cx="7886700" cy="36724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Don’t forget:</a:t>
            </a:r>
          </a:p>
          <a:p>
            <a:pPr marL="0" indent="0">
              <a:buNone/>
            </a:pPr>
            <a:endParaRPr lang="en-GB" i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Cover page</a:t>
            </a:r>
          </a:p>
          <a:p>
            <a:r>
              <a:rPr lang="en-GB" b="1" dirty="0">
                <a:solidFill>
                  <a:srgbClr val="7030A0"/>
                </a:solidFill>
              </a:rPr>
              <a:t>TOC</a:t>
            </a:r>
          </a:p>
          <a:p>
            <a:r>
              <a:rPr lang="en-GB" b="1" dirty="0">
                <a:solidFill>
                  <a:srgbClr val="7030A0"/>
                </a:solidFill>
              </a:rPr>
              <a:t>Layout and Structure</a:t>
            </a:r>
          </a:p>
          <a:p>
            <a:r>
              <a:rPr lang="en-GB" b="1" dirty="0">
                <a:solidFill>
                  <a:srgbClr val="7030A0"/>
                </a:solidFill>
              </a:rPr>
              <a:t>Grammar</a:t>
            </a:r>
          </a:p>
          <a:p>
            <a:r>
              <a:rPr lang="en-GB" b="1" dirty="0">
                <a:solidFill>
                  <a:srgbClr val="7030A0"/>
                </a:solidFill>
              </a:rPr>
              <a:t>Citations</a:t>
            </a:r>
          </a:p>
          <a:p>
            <a:r>
              <a:rPr lang="en-GB" b="1" dirty="0">
                <a:solidFill>
                  <a:srgbClr val="7030A0"/>
                </a:solidFill>
              </a:rPr>
              <a:t>References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880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0DCBF-4190-141C-6237-E959C5BBB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88640"/>
            <a:ext cx="6535638" cy="615603"/>
          </a:xfrm>
        </p:spPr>
        <p:txBody>
          <a:bodyPr/>
          <a:lstStyle/>
          <a:p>
            <a:r>
              <a:rPr lang="en-GB" b="1" dirty="0"/>
              <a:t>Referencing (APA v7)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E9B46-6946-6469-600B-82095A017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0728"/>
            <a:ext cx="9036496" cy="4680520"/>
          </a:xfrm>
        </p:spPr>
        <p:txBody>
          <a:bodyPr/>
          <a:lstStyle/>
          <a:p>
            <a:r>
              <a:rPr lang="en-GB" sz="3100" dirty="0"/>
              <a:t>Why do we reference?</a:t>
            </a:r>
          </a:p>
          <a:p>
            <a:endParaRPr lang="en-GB" sz="1050" dirty="0"/>
          </a:p>
          <a:p>
            <a:r>
              <a:rPr lang="en-GB" sz="3100" dirty="0"/>
              <a:t>What mark will you get if you use someone else’s work without referencing?</a:t>
            </a:r>
          </a:p>
          <a:p>
            <a:endParaRPr lang="en-GB" sz="900" dirty="0"/>
          </a:p>
          <a:p>
            <a:r>
              <a:rPr lang="en-GB" sz="3100" dirty="0"/>
              <a:t>Where can you find how to reference a book in APA?</a:t>
            </a:r>
          </a:p>
          <a:p>
            <a:endParaRPr lang="en-GB" sz="1100" dirty="0"/>
          </a:p>
          <a:p>
            <a:r>
              <a:rPr lang="en-GB" sz="3100" dirty="0"/>
              <a:t>Does the library give you a reference?</a:t>
            </a:r>
          </a:p>
          <a:p>
            <a:endParaRPr lang="en-GB" sz="1100" dirty="0"/>
          </a:p>
          <a:p>
            <a:r>
              <a:rPr lang="en-GB" sz="3100" dirty="0"/>
              <a:t>Is it perfect?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018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CF67E7-06BD-A691-D449-51C278D6E5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752" r="51383" b="6464"/>
          <a:stretch/>
        </p:blipFill>
        <p:spPr>
          <a:xfrm>
            <a:off x="737741" y="1700808"/>
            <a:ext cx="7226104" cy="3528392"/>
          </a:xfr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2224041">
            <a:off x="3474456" y="772821"/>
            <a:ext cx="288032" cy="218912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</p:spTree>
    <p:extLst>
      <p:ext uri="{BB962C8B-B14F-4D97-AF65-F5344CB8AC3E}">
        <p14:creationId xmlns:p14="http://schemas.microsoft.com/office/powerpoint/2010/main" val="1980623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868CC94-47AB-BA9E-9AA4-A3218858C2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09" t="8277" r="52268" b="5783"/>
          <a:stretch/>
        </p:blipFill>
        <p:spPr>
          <a:xfrm>
            <a:off x="323527" y="1880454"/>
            <a:ext cx="6752359" cy="3564769"/>
          </a:xfr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18084566">
            <a:off x="2883180" y="3989"/>
            <a:ext cx="288032" cy="417469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</p:spTree>
    <p:extLst>
      <p:ext uri="{BB962C8B-B14F-4D97-AF65-F5344CB8AC3E}">
        <p14:creationId xmlns:p14="http://schemas.microsoft.com/office/powerpoint/2010/main" val="19767058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7D4087A-A22A-EEEC-F336-97C06F396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68" r="52362" b="6535"/>
          <a:stretch/>
        </p:blipFill>
        <p:spPr>
          <a:xfrm>
            <a:off x="0" y="1243937"/>
            <a:ext cx="8784976" cy="415891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2278499">
            <a:off x="3246769" y="494941"/>
            <a:ext cx="288032" cy="353522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</p:spTree>
    <p:extLst>
      <p:ext uri="{BB962C8B-B14F-4D97-AF65-F5344CB8AC3E}">
        <p14:creationId xmlns:p14="http://schemas.microsoft.com/office/powerpoint/2010/main" val="1026303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A75F813-E3CA-83BE-1A9F-0B0A9AD55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647" r="53150" b="8310"/>
          <a:stretch/>
        </p:blipFill>
        <p:spPr>
          <a:xfrm>
            <a:off x="434380" y="2063098"/>
            <a:ext cx="7452320" cy="338212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2278499">
            <a:off x="2860756" y="481042"/>
            <a:ext cx="288032" cy="413307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</p:spTree>
    <p:extLst>
      <p:ext uri="{BB962C8B-B14F-4D97-AF65-F5344CB8AC3E}">
        <p14:creationId xmlns:p14="http://schemas.microsoft.com/office/powerpoint/2010/main" val="20157651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BCC33B-29AF-DEE7-F85F-31F832F625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75" t="26083" r="51992" b="13868"/>
          <a:stretch/>
        </p:blipFill>
        <p:spPr>
          <a:xfrm>
            <a:off x="194965" y="1229221"/>
            <a:ext cx="8451859" cy="349592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18147863">
            <a:off x="5186806" y="116704"/>
            <a:ext cx="288032" cy="33224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</p:spTree>
    <p:extLst>
      <p:ext uri="{BB962C8B-B14F-4D97-AF65-F5344CB8AC3E}">
        <p14:creationId xmlns:p14="http://schemas.microsoft.com/office/powerpoint/2010/main" val="436531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2035ED-A18F-6E0C-B3D5-0118A886C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1" t="16647" r="53937" b="5137"/>
          <a:stretch/>
        </p:blipFill>
        <p:spPr>
          <a:xfrm>
            <a:off x="230807" y="1240859"/>
            <a:ext cx="8892480" cy="454994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18754429">
            <a:off x="1621237" y="180033"/>
            <a:ext cx="218713" cy="279182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04A330-80EB-7F29-D9D9-119DFB775AB7}"/>
              </a:ext>
            </a:extLst>
          </p:cNvPr>
          <p:cNvSpPr/>
          <p:nvPr/>
        </p:nvSpPr>
        <p:spPr>
          <a:xfrm>
            <a:off x="2699793" y="2050577"/>
            <a:ext cx="936104" cy="186741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799C584A-7F46-0C2E-E323-46E670D7F3D8}"/>
              </a:ext>
            </a:extLst>
          </p:cNvPr>
          <p:cNvSpPr/>
          <p:nvPr/>
        </p:nvSpPr>
        <p:spPr>
          <a:xfrm>
            <a:off x="3669433" y="2050578"/>
            <a:ext cx="2736304" cy="186741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lowchart: Connector 13">
            <a:extLst>
              <a:ext uri="{FF2B5EF4-FFF2-40B4-BE49-F238E27FC236}">
                <a16:creationId xmlns:a16="http://schemas.microsoft.com/office/drawing/2014/main" id="{645B6BCC-6A14-C74E-1E62-5DA2797A035D}"/>
              </a:ext>
            </a:extLst>
          </p:cNvPr>
          <p:cNvSpPr/>
          <p:nvPr/>
        </p:nvSpPr>
        <p:spPr>
          <a:xfrm>
            <a:off x="2587555" y="3185012"/>
            <a:ext cx="367889" cy="360040"/>
          </a:xfrm>
          <a:prstGeom prst="flowChartConnector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2865FD2-A0AB-474A-D8EE-154C9295B1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86996" y="3245861"/>
            <a:ext cx="2165038" cy="23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4849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6D53A12-311A-1631-4BEB-E9B7504A7D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4" t="14620" r="51575" b="5530"/>
          <a:stretch/>
        </p:blipFill>
        <p:spPr>
          <a:xfrm>
            <a:off x="251520" y="1446754"/>
            <a:ext cx="8640960" cy="4207647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2589713">
            <a:off x="3715114" y="68502"/>
            <a:ext cx="172104" cy="347507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BDA21D-7595-4F93-EC0F-F1CEA42DB2FA}"/>
              </a:ext>
            </a:extLst>
          </p:cNvPr>
          <p:cNvSpPr/>
          <p:nvPr/>
        </p:nvSpPr>
        <p:spPr>
          <a:xfrm>
            <a:off x="3203848" y="3246954"/>
            <a:ext cx="1008112" cy="279370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E79CB2E8-B187-A27B-A5B1-8B75A365A119}"/>
              </a:ext>
            </a:extLst>
          </p:cNvPr>
          <p:cNvSpPr/>
          <p:nvPr/>
        </p:nvSpPr>
        <p:spPr>
          <a:xfrm>
            <a:off x="4283968" y="3273503"/>
            <a:ext cx="2088232" cy="18204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04DF88-689D-D028-9CC5-A4EBCB6AD3F3}"/>
              </a:ext>
            </a:extLst>
          </p:cNvPr>
          <p:cNvSpPr/>
          <p:nvPr/>
        </p:nvSpPr>
        <p:spPr>
          <a:xfrm>
            <a:off x="4572000" y="4365104"/>
            <a:ext cx="792088" cy="504056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6C4B506-4F6A-6106-4A8B-B434E77D6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6097" y="4507394"/>
            <a:ext cx="2103302" cy="21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4257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2035ED-A18F-6E0C-B3D5-0118A886C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1" t="16647" r="53937" b="5137"/>
          <a:stretch/>
        </p:blipFill>
        <p:spPr>
          <a:xfrm>
            <a:off x="156348" y="1226035"/>
            <a:ext cx="8892480" cy="454994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3156B4C-0E53-4AEF-9882-8D9E1AA0AD95}"/>
              </a:ext>
            </a:extLst>
          </p:cNvPr>
          <p:cNvSpPr/>
          <p:nvPr/>
        </p:nvSpPr>
        <p:spPr>
          <a:xfrm rot="19201286">
            <a:off x="4035231" y="-72848"/>
            <a:ext cx="170433" cy="33224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A12A9D56-0FD2-A40F-41C3-45D16189F16D}"/>
              </a:ext>
            </a:extLst>
          </p:cNvPr>
          <p:cNvSpPr/>
          <p:nvPr/>
        </p:nvSpPr>
        <p:spPr>
          <a:xfrm>
            <a:off x="2483768" y="3221851"/>
            <a:ext cx="288032" cy="251781"/>
          </a:xfrm>
          <a:prstGeom prst="flowChartConnector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5033D4F-94EE-4CD1-0CC2-E4164E5714ED}"/>
              </a:ext>
            </a:extLst>
          </p:cNvPr>
          <p:cNvSpPr/>
          <p:nvPr/>
        </p:nvSpPr>
        <p:spPr>
          <a:xfrm rot="18959182" flipV="1">
            <a:off x="1287437" y="3881237"/>
            <a:ext cx="1368152" cy="10947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C200F0-B082-06E1-AB20-38BFE5435A69}"/>
              </a:ext>
            </a:extLst>
          </p:cNvPr>
          <p:cNvSpPr/>
          <p:nvPr/>
        </p:nvSpPr>
        <p:spPr>
          <a:xfrm>
            <a:off x="2123728" y="1916832"/>
            <a:ext cx="1944216" cy="432048"/>
          </a:xfrm>
          <a:prstGeom prst="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8BBB85A-1527-20A3-4702-C15D38B8E9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976135">
            <a:off x="1164588" y="2698858"/>
            <a:ext cx="1063081" cy="1258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50E058-1E34-860A-F609-341CB6857FFB}"/>
              </a:ext>
            </a:extLst>
          </p:cNvPr>
          <p:cNvSpPr txBox="1"/>
          <p:nvPr/>
        </p:nvSpPr>
        <p:spPr>
          <a:xfrm>
            <a:off x="4754035" y="1763524"/>
            <a:ext cx="2265250" cy="369332"/>
          </a:xfrm>
          <a:prstGeom prst="rect">
            <a:avLst/>
          </a:prstGeom>
          <a:noFill/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You can drag and drop</a:t>
            </a:r>
          </a:p>
        </p:txBody>
      </p:sp>
    </p:spTree>
    <p:extLst>
      <p:ext uri="{BB962C8B-B14F-4D97-AF65-F5344CB8AC3E}">
        <p14:creationId xmlns:p14="http://schemas.microsoft.com/office/powerpoint/2010/main" val="405955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2035ED-A18F-6E0C-B3D5-0118A886C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1" t="16647" r="53937" b="5137"/>
          <a:stretch/>
        </p:blipFill>
        <p:spPr>
          <a:xfrm>
            <a:off x="156348" y="1226035"/>
            <a:ext cx="8892480" cy="45499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A12A9D56-0FD2-A40F-41C3-45D16189F16D}"/>
              </a:ext>
            </a:extLst>
          </p:cNvPr>
          <p:cNvSpPr/>
          <p:nvPr/>
        </p:nvSpPr>
        <p:spPr>
          <a:xfrm>
            <a:off x="2483768" y="3221851"/>
            <a:ext cx="288032" cy="251781"/>
          </a:xfrm>
          <a:prstGeom prst="flowChartConnector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F75BCD37-1612-B222-1CC5-81A4A8A16E2B}"/>
              </a:ext>
            </a:extLst>
          </p:cNvPr>
          <p:cNvSpPr/>
          <p:nvPr/>
        </p:nvSpPr>
        <p:spPr>
          <a:xfrm>
            <a:off x="2159732" y="3789040"/>
            <a:ext cx="1656184" cy="129614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9612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2035ED-A18F-6E0C-B3D5-0118A886C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1" t="16647" r="53937" b="5137"/>
          <a:stretch/>
        </p:blipFill>
        <p:spPr>
          <a:xfrm>
            <a:off x="156348" y="1226035"/>
            <a:ext cx="8892480" cy="45499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766A92D0-BAB5-6C07-C814-EEE5F247766F}"/>
              </a:ext>
            </a:extLst>
          </p:cNvPr>
          <p:cNvSpPr/>
          <p:nvPr/>
        </p:nvSpPr>
        <p:spPr>
          <a:xfrm>
            <a:off x="2267744" y="3708324"/>
            <a:ext cx="1296144" cy="1224136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39AA90-6627-0022-F4A5-C01F52709153}"/>
              </a:ext>
            </a:extLst>
          </p:cNvPr>
          <p:cNvSpPr txBox="1"/>
          <p:nvPr/>
        </p:nvSpPr>
        <p:spPr>
          <a:xfrm>
            <a:off x="3275856" y="4320392"/>
            <a:ext cx="3240360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Make Sure it is the correct file !</a:t>
            </a:r>
          </a:p>
        </p:txBody>
      </p:sp>
    </p:spTree>
    <p:extLst>
      <p:ext uri="{BB962C8B-B14F-4D97-AF65-F5344CB8AC3E}">
        <p14:creationId xmlns:p14="http://schemas.microsoft.com/office/powerpoint/2010/main" val="18197877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3558752-3E9A-D78D-863E-1EEC7A2FD6FD}"/>
              </a:ext>
            </a:extLst>
          </p:cNvPr>
          <p:cNvSpPr>
            <a:spLocks/>
          </p:cNvSpPr>
          <p:nvPr/>
        </p:nvSpPr>
        <p:spPr>
          <a:xfrm>
            <a:off x="827584" y="3645024"/>
            <a:ext cx="7272808" cy="93610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94B104-6D72-D9EE-B5E2-84026FBE0227}"/>
              </a:ext>
            </a:extLst>
          </p:cNvPr>
          <p:cNvSpPr/>
          <p:nvPr/>
        </p:nvSpPr>
        <p:spPr>
          <a:xfrm>
            <a:off x="539552" y="18864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3633D-83A1-6C9C-00D8-6FCFEB00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/>
          <a:lstStyle/>
          <a:p>
            <a:r>
              <a:rPr lang="en-GB" b="1" dirty="0"/>
              <a:t>How to upload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33B37A-C46A-D7B2-F09E-3A3E54E713A7}"/>
              </a:ext>
            </a:extLst>
          </p:cNvPr>
          <p:cNvSpPr txBox="1"/>
          <p:nvPr/>
        </p:nvSpPr>
        <p:spPr>
          <a:xfrm>
            <a:off x="827584" y="1916832"/>
            <a:ext cx="727280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/>
              <a:t>Then do the same process but upload your </a:t>
            </a:r>
            <a:r>
              <a:rPr lang="en-GB" sz="6600" b="1" dirty="0"/>
              <a:t>FINAL SUBMISSION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8919463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6C695-BC3D-445F-9233-D16519CBF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B1D91-35FF-4907-BF9B-14C9ABF41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53331"/>
            <a:ext cx="7886700" cy="4351338"/>
          </a:xfrm>
        </p:spPr>
        <p:txBody>
          <a:bodyPr/>
          <a:lstStyle/>
          <a:p>
            <a:r>
              <a:rPr lang="en-GB" dirty="0"/>
              <a:t>Take 5 minutes to </a:t>
            </a:r>
            <a:r>
              <a:rPr lang="en-GB" b="1" dirty="0"/>
              <a:t>reflect on the day</a:t>
            </a:r>
            <a:r>
              <a:rPr lang="en-GB" dirty="0"/>
              <a:t>, </a:t>
            </a:r>
            <a:r>
              <a:rPr lang="en-GB" sz="3600" b="1" dirty="0">
                <a:solidFill>
                  <a:srgbClr val="7030A0"/>
                </a:solidFill>
              </a:rPr>
              <a:t>and the module</a:t>
            </a:r>
            <a:r>
              <a:rPr lang="en-GB" dirty="0"/>
              <a:t>, and summarise your key learning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96B65E-6266-4524-A562-2EA9AF67B8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27784" y="2578894"/>
            <a:ext cx="2880320" cy="2277756"/>
          </a:xfrm>
          <a:prstGeom prst="rect">
            <a:avLst/>
          </a:prstGeom>
          <a:effectLst>
            <a:softEdge rad="215900"/>
          </a:effectLst>
        </p:spPr>
      </p:pic>
    </p:spTree>
    <p:extLst>
      <p:ext uri="{BB962C8B-B14F-4D97-AF65-F5344CB8AC3E}">
        <p14:creationId xmlns:p14="http://schemas.microsoft.com/office/powerpoint/2010/main" val="250382410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5" ma:contentTypeDescription="Create a new document." ma:contentTypeScope="" ma:versionID="0f1d8d6aa93ad4c02f00898a5057bae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530be7ad405fa92b29aabbf768fe4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1491396-4802-41FC-98F2-25612638FE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101</TotalTime>
  <Words>836</Words>
  <Application>Microsoft Office PowerPoint</Application>
  <PresentationFormat>On-screen Show (4:3)</PresentationFormat>
  <Paragraphs>119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Arial Rounded MT Bold</vt:lpstr>
      <vt:lpstr>Calibri</vt:lpstr>
      <vt:lpstr>Calibri Light</vt:lpstr>
      <vt:lpstr>Custom Design</vt:lpstr>
      <vt:lpstr>3_Title Slide 1</vt:lpstr>
      <vt:lpstr>ALAMO Theme</vt:lpstr>
      <vt:lpstr>CertHE Applied Leadership and Management in the Workplace    Module: BMSK4011  Continuous Professional Development    </vt:lpstr>
      <vt:lpstr>PowerPoint Presentation</vt:lpstr>
      <vt:lpstr>Overview of Todays Workshop</vt:lpstr>
      <vt:lpstr>A Definition</vt:lpstr>
      <vt:lpstr>Why Reflect?</vt:lpstr>
      <vt:lpstr>Some Names in This Field</vt:lpstr>
      <vt:lpstr>Kolb’s Learning Cycle - Revisited</vt:lpstr>
      <vt:lpstr>Kolb’s Learning Cycle is also a Reflection Cycle</vt:lpstr>
      <vt:lpstr>Gibbs Cycle of Reflection (1988)</vt:lpstr>
      <vt:lpstr>Gibbs Cycle of Reflection (1988)</vt:lpstr>
      <vt:lpstr>Gibbs Cycle of Reflection (1988)</vt:lpstr>
      <vt:lpstr>Your Assignment is a reflection</vt:lpstr>
      <vt:lpstr>Assignment</vt:lpstr>
      <vt:lpstr>Assignment Part 1</vt:lpstr>
      <vt:lpstr>Assignment Part 1</vt:lpstr>
      <vt:lpstr>Assignment Part 2</vt:lpstr>
      <vt:lpstr>Assignment Part 3</vt:lpstr>
      <vt:lpstr>Referencing (APA v7)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How to upload work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Karine Williams</cp:lastModifiedBy>
  <cp:revision>16</cp:revision>
  <cp:lastPrinted>2017-09-08T07:40:08Z</cp:lastPrinted>
  <dcterms:created xsi:type="dcterms:W3CDTF">2015-04-14T15:21:28Z</dcterms:created>
  <dcterms:modified xsi:type="dcterms:W3CDTF">2023-11-22T12:46:02Z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