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993" autoAdjust="0"/>
  </p:normalViewPr>
  <p:slideViewPr>
    <p:cSldViewPr snapToGrid="0">
      <p:cViewPr>
        <p:scale>
          <a:sx n="200" d="100"/>
          <a:sy n="200" d="100"/>
        </p:scale>
        <p:origin x="-2232" y="-412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429B90E-78CE-4C14-92B4-C1BD7089A758}" type="datetimeFigureOut">
              <a:rPr lang="en-US" smtClean="0"/>
              <a:t>5/19/2025</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5DE081-DCFE-4B34-ADB5-F6854C1485FA}"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Welcome to the Taste of </a:t>
            </a:r>
            <a:r>
              <a:rPr lang="en-GB" sz="1200" kern="1200" dirty="0" err="1">
                <a:solidFill>
                  <a:schemeClr val="tx1"/>
                </a:solidFill>
                <a:latin typeface="+mn-lt"/>
                <a:ea typeface="+mn-ea"/>
                <a:cs typeface="+mn-cs"/>
              </a:rPr>
              <a:t>Croeso</a:t>
            </a:r>
            <a:r>
              <a:rPr lang="en-GB" sz="1200" kern="1200" dirty="0">
                <a:solidFill>
                  <a:schemeClr val="tx1"/>
                </a:solidFill>
                <a:latin typeface="+mn-lt"/>
                <a:ea typeface="+mn-ea"/>
                <a:cs typeface="+mn-cs"/>
              </a:rPr>
              <a:t>, a unique Welsh food contest celebrating the Year of </a:t>
            </a:r>
            <a:r>
              <a:rPr lang="en-GB" sz="1200" kern="1200" dirty="0" err="1">
                <a:solidFill>
                  <a:schemeClr val="tx1"/>
                </a:solidFill>
                <a:latin typeface="+mn-lt"/>
                <a:ea typeface="+mn-ea"/>
                <a:cs typeface="+mn-cs"/>
              </a:rPr>
              <a:t>Croeso</a:t>
            </a:r>
            <a:r>
              <a:rPr lang="en-GB" sz="1200" kern="1200" dirty="0">
                <a:solidFill>
                  <a:schemeClr val="tx1"/>
                </a:solidFill>
                <a:latin typeface="+mn-lt"/>
                <a:ea typeface="+mn-ea"/>
                <a:cs typeface="+mn-cs"/>
              </a:rPr>
              <a:t> 2025. The term </a:t>
            </a:r>
            <a:r>
              <a:rPr lang="en-GB" sz="1200" i="1" kern="1200" dirty="0" err="1">
                <a:solidFill>
                  <a:schemeClr val="tx1"/>
                </a:solidFill>
                <a:latin typeface="+mn-lt"/>
                <a:ea typeface="+mn-ea"/>
                <a:cs typeface="+mn-cs"/>
              </a:rPr>
              <a:t>Croeso</a:t>
            </a:r>
            <a:r>
              <a:rPr lang="en-GB" sz="1200" kern="1200" dirty="0">
                <a:solidFill>
                  <a:schemeClr val="tx1"/>
                </a:solidFill>
                <a:latin typeface="+mn-lt"/>
                <a:ea typeface="+mn-ea"/>
                <a:cs typeface="+mn-cs"/>
              </a:rPr>
              <a:t> means “welcome” in Welsh, and this event will bring that spirit to life through a weekend of outdoor culinary experiences (Visit Wales, 2023). Hosted at the iconic </a:t>
            </a:r>
            <a:r>
              <a:rPr lang="en-GB" sz="1200" kern="1200" dirty="0" err="1">
                <a:solidFill>
                  <a:schemeClr val="tx1"/>
                </a:solidFill>
                <a:latin typeface="+mn-lt"/>
                <a:ea typeface="+mn-ea"/>
                <a:cs typeface="+mn-cs"/>
              </a:rPr>
              <a:t>Roald</a:t>
            </a:r>
            <a:r>
              <a:rPr lang="en-GB" sz="1200" kern="1200" dirty="0">
                <a:solidFill>
                  <a:schemeClr val="tx1"/>
                </a:solidFill>
                <a:latin typeface="+mn-lt"/>
                <a:ea typeface="+mn-ea"/>
                <a:cs typeface="+mn-cs"/>
              </a:rPr>
              <a:t> Dahl </a:t>
            </a:r>
            <a:r>
              <a:rPr lang="en-GB" sz="1200" kern="1200" dirty="0" err="1">
                <a:solidFill>
                  <a:schemeClr val="tx1"/>
                </a:solidFill>
                <a:latin typeface="+mn-lt"/>
                <a:ea typeface="+mn-ea"/>
                <a:cs typeface="+mn-cs"/>
              </a:rPr>
              <a:t>Plass</a:t>
            </a:r>
            <a:r>
              <a:rPr lang="en-GB" sz="1200" kern="1200" dirty="0">
                <a:solidFill>
                  <a:schemeClr val="tx1"/>
                </a:solidFill>
                <a:latin typeface="+mn-lt"/>
                <a:ea typeface="+mn-ea"/>
                <a:cs typeface="+mn-cs"/>
              </a:rPr>
              <a:t> in Cardiff Bay – a high-footfall, accessible location – the event is designed for both local families and international visitors (Cardiff Council, 2024). Our aim is to provide a platform where amateur home cooks and professional chefs can showcase traditional Welsh dishes. Visitors will enjoy </a:t>
            </a:r>
            <a:r>
              <a:rPr lang="en-GB" sz="1200" kern="1200" dirty="0" err="1">
                <a:solidFill>
                  <a:schemeClr val="tx1"/>
                </a:solidFill>
                <a:latin typeface="+mn-lt"/>
                <a:ea typeface="+mn-ea"/>
                <a:cs typeface="+mn-cs"/>
              </a:rPr>
              <a:t>cawl</a:t>
            </a:r>
            <a:r>
              <a:rPr lang="en-GB" sz="1200" kern="1200" dirty="0">
                <a:solidFill>
                  <a:schemeClr val="tx1"/>
                </a:solidFill>
                <a:latin typeface="+mn-lt"/>
                <a:ea typeface="+mn-ea"/>
                <a:cs typeface="+mn-cs"/>
              </a:rPr>
              <a:t>, Welsh cakes, and </a:t>
            </a:r>
            <a:r>
              <a:rPr lang="en-GB" sz="1200" kern="1200" dirty="0" err="1">
                <a:solidFill>
                  <a:schemeClr val="tx1"/>
                </a:solidFill>
                <a:latin typeface="+mn-lt"/>
                <a:ea typeface="+mn-ea"/>
                <a:cs typeface="+mn-cs"/>
              </a:rPr>
              <a:t>bara</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brith</a:t>
            </a:r>
            <a:r>
              <a:rPr lang="en-GB" sz="1200" kern="1200" dirty="0">
                <a:solidFill>
                  <a:schemeClr val="tx1"/>
                </a:solidFill>
                <a:latin typeface="+mn-lt"/>
                <a:ea typeface="+mn-ea"/>
                <a:cs typeface="+mn-cs"/>
              </a:rPr>
              <a:t> made from locally sourced ingredients. This not only supports our rural economy but also promotes a sustainable, “farm-to-fork” ethos (Welsh Government, 2023a). As an investor, you’ll be supporting a highly visible event that reinforces national identity and enhances tourism appeal. Backed by Visit Wales branding, the event offers long-term cultural and economic returns. This overview sets the stage for our feasibility study.</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565DE081-DCFE-4B34-ADB5-F6854C1485FA}"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Taste of </a:t>
            </a:r>
            <a:r>
              <a:rPr lang="en-GB" sz="1200" kern="1200" dirty="0" err="1">
                <a:solidFill>
                  <a:schemeClr val="tx1"/>
                </a:solidFill>
                <a:latin typeface="+mn-lt"/>
                <a:ea typeface="+mn-ea"/>
                <a:cs typeface="+mn-cs"/>
              </a:rPr>
              <a:t>Croeso</a:t>
            </a:r>
            <a:r>
              <a:rPr lang="en-GB" sz="1200" kern="1200" dirty="0">
                <a:solidFill>
                  <a:schemeClr val="tx1"/>
                </a:solidFill>
                <a:latin typeface="+mn-lt"/>
                <a:ea typeface="+mn-ea"/>
                <a:cs typeface="+mn-cs"/>
              </a:rPr>
              <a:t> is more than a food event – it is a cultural celebration that integrates Welsh traditions, language, and values. The central activity is a live cook-off featuring iconic Welsh dishes like </a:t>
            </a:r>
            <a:r>
              <a:rPr lang="en-GB" sz="1200" kern="1200" dirty="0" err="1">
                <a:solidFill>
                  <a:schemeClr val="tx1"/>
                </a:solidFill>
                <a:latin typeface="+mn-lt"/>
                <a:ea typeface="+mn-ea"/>
                <a:cs typeface="+mn-cs"/>
              </a:rPr>
              <a:t>cawl</a:t>
            </a:r>
            <a:r>
              <a:rPr lang="en-GB" sz="1200" kern="1200" dirty="0">
                <a:solidFill>
                  <a:schemeClr val="tx1"/>
                </a:solidFill>
                <a:latin typeface="+mn-lt"/>
                <a:ea typeface="+mn-ea"/>
                <a:cs typeface="+mn-cs"/>
              </a:rPr>
              <a:t>, Glamorgan sausages, and Welsh cakes, made using locally sourced ingredients (Food &amp; Drink Wales, 2019). The contest will include amateur and professional categories, adding excitement and audience engagement. Around the contest zone, we’ll have food vendors, tasting areas, and picnic seating to create a festive atmosphere. The experience is enhanced with bilingual signage and live entertainment, including traditional folk music and Welsh storytelling (Allen et al., 2011). By blending gastronomy with heritage, the event offers a multisensory experience that truly brings </a:t>
            </a:r>
            <a:r>
              <a:rPr lang="en-GB" sz="1200" kern="1200" dirty="0" err="1">
                <a:solidFill>
                  <a:schemeClr val="tx1"/>
                </a:solidFill>
                <a:latin typeface="+mn-lt"/>
                <a:ea typeface="+mn-ea"/>
                <a:cs typeface="+mn-cs"/>
              </a:rPr>
              <a:t>Croeso</a:t>
            </a:r>
            <a:r>
              <a:rPr lang="en-GB" sz="1200" kern="1200" dirty="0">
                <a:solidFill>
                  <a:schemeClr val="tx1"/>
                </a:solidFill>
                <a:latin typeface="+mn-lt"/>
                <a:ea typeface="+mn-ea"/>
                <a:cs typeface="+mn-cs"/>
              </a:rPr>
              <a:t> 2025 to life. As an investor, this format offers strong media appeal and supports local producers, aligning with government sustainability goals (Welsh Government, 2023a). The event’s immersive experience encourages longer visitor stays and increased spending in the local economy, delivering meaningful returns.</a:t>
            </a:r>
            <a:endParaRPr lang="en-US" sz="1200" kern="1200" dirty="0">
              <a:solidFill>
                <a:schemeClr val="tx1"/>
              </a:solidFill>
              <a:latin typeface="+mn-lt"/>
              <a:ea typeface="+mn-ea"/>
              <a:cs typeface="+mn-cs"/>
            </a:endParaRPr>
          </a:p>
          <a:p>
            <a:endParaRPr lang="en-US" dirty="0"/>
          </a:p>
          <a:p>
            <a:endParaRPr lang="en-US" dirty="0"/>
          </a:p>
        </p:txBody>
      </p:sp>
      <p:sp>
        <p:nvSpPr>
          <p:cNvPr id="4" name="Slide Number Placeholder 3"/>
          <p:cNvSpPr>
            <a:spLocks noGrp="1"/>
          </p:cNvSpPr>
          <p:nvPr>
            <p:ph type="sldNum" sz="quarter" idx="10"/>
          </p:nvPr>
        </p:nvSpPr>
        <p:spPr/>
        <p:txBody>
          <a:bodyPr/>
          <a:lstStyle/>
          <a:p>
            <a:fld id="{565DE081-DCFE-4B34-ADB5-F6854C1485FA}"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Our event is well-timed to capitalise on rising tourism in Wales. International visits grew by 30% in 2023 and are expected to rise further during the Year of </a:t>
            </a:r>
            <a:r>
              <a:rPr lang="en-GB" sz="1200" kern="1200" dirty="0" err="1">
                <a:solidFill>
                  <a:schemeClr val="tx1"/>
                </a:solidFill>
                <a:latin typeface="+mn-lt"/>
                <a:ea typeface="+mn-ea"/>
                <a:cs typeface="+mn-cs"/>
              </a:rPr>
              <a:t>Croeso</a:t>
            </a:r>
            <a:r>
              <a:rPr lang="en-GB" sz="1200" kern="1200" dirty="0">
                <a:solidFill>
                  <a:schemeClr val="tx1"/>
                </a:solidFill>
                <a:latin typeface="+mn-lt"/>
                <a:ea typeface="+mn-ea"/>
                <a:cs typeface="+mn-cs"/>
              </a:rPr>
              <a:t> 2025 (Welsh Government, 2024). Globally, food is a top driver of tourism – around 74% of travellers choose their destinations based on local cuisine (</a:t>
            </a:r>
            <a:r>
              <a:rPr lang="en-GB" sz="1200" kern="1200" dirty="0" err="1">
                <a:solidFill>
                  <a:schemeClr val="tx1"/>
                </a:solidFill>
                <a:latin typeface="+mn-lt"/>
                <a:ea typeface="+mn-ea"/>
                <a:cs typeface="+mn-cs"/>
              </a:rPr>
              <a:t>Avendra</a:t>
            </a:r>
            <a:r>
              <a:rPr lang="en-GB" sz="1200" kern="1200" dirty="0">
                <a:solidFill>
                  <a:schemeClr val="tx1"/>
                </a:solidFill>
                <a:latin typeface="+mn-lt"/>
                <a:ea typeface="+mn-ea"/>
                <a:cs typeface="+mn-cs"/>
              </a:rPr>
              <a:t>, 2023). Our target audience includes domestic tourists, food lovers from across the UK, and international visitors interested in cultural experiences. Welsh </a:t>
            </a:r>
            <a:r>
              <a:rPr lang="en-GB" sz="1200" kern="1200" dirty="0" err="1">
                <a:solidFill>
                  <a:schemeClr val="tx1"/>
                </a:solidFill>
                <a:latin typeface="+mn-lt"/>
                <a:ea typeface="+mn-ea"/>
                <a:cs typeface="+mn-cs"/>
              </a:rPr>
              <a:t>diaspora</a:t>
            </a:r>
            <a:r>
              <a:rPr lang="en-GB" sz="1200" kern="1200" dirty="0">
                <a:solidFill>
                  <a:schemeClr val="tx1"/>
                </a:solidFill>
                <a:latin typeface="+mn-lt"/>
                <a:ea typeface="+mn-ea"/>
                <a:cs typeface="+mn-cs"/>
              </a:rPr>
              <a:t> and fans of popular media like “Welcome to Wrexham” are also likely to attend. Research shows that 80% of travellers research local food before their trip (</a:t>
            </a:r>
            <a:r>
              <a:rPr lang="en-GB" sz="1200" kern="1200" dirty="0" err="1">
                <a:solidFill>
                  <a:schemeClr val="tx1"/>
                </a:solidFill>
                <a:latin typeface="+mn-lt"/>
                <a:ea typeface="+mn-ea"/>
                <a:cs typeface="+mn-cs"/>
              </a:rPr>
              <a:t>YouGov</a:t>
            </a:r>
            <a:r>
              <a:rPr lang="en-GB" sz="1200" kern="1200" dirty="0">
                <a:solidFill>
                  <a:schemeClr val="tx1"/>
                </a:solidFill>
                <a:latin typeface="+mn-lt"/>
                <a:ea typeface="+mn-ea"/>
                <a:cs typeface="+mn-cs"/>
              </a:rPr>
              <a:t>, 2023), so our pre-event marketing will focus on food photography, chef features, and storytelling to capture interest early. This wide market appeal makes Taste of </a:t>
            </a:r>
            <a:r>
              <a:rPr lang="en-GB" sz="1200" kern="1200" dirty="0" err="1">
                <a:solidFill>
                  <a:schemeClr val="tx1"/>
                </a:solidFill>
                <a:latin typeface="+mn-lt"/>
                <a:ea typeface="+mn-ea"/>
                <a:cs typeface="+mn-cs"/>
              </a:rPr>
              <a:t>Croeso</a:t>
            </a:r>
            <a:r>
              <a:rPr lang="en-GB" sz="1200" kern="1200" dirty="0">
                <a:solidFill>
                  <a:schemeClr val="tx1"/>
                </a:solidFill>
                <a:latin typeface="+mn-lt"/>
                <a:ea typeface="+mn-ea"/>
                <a:cs typeface="+mn-cs"/>
              </a:rPr>
              <a:t> a strategic investment opportunity. By offering something authentic, engaging, and inclusive, the event aligns with demand trends and audience behaviours, promising strong attendance and return on investment.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565DE081-DCFE-4B34-ADB5-F6854C1485FA}"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Wales already hosts several successful food festivals, such as </a:t>
            </a:r>
            <a:r>
              <a:rPr lang="en-GB" sz="1200" kern="1200" dirty="0" err="1">
                <a:solidFill>
                  <a:schemeClr val="tx1"/>
                </a:solidFill>
                <a:latin typeface="+mn-lt"/>
                <a:ea typeface="+mn-ea"/>
                <a:cs typeface="+mn-cs"/>
              </a:rPr>
              <a:t>Abergavenny</a:t>
            </a:r>
            <a:r>
              <a:rPr lang="en-GB" sz="1200" kern="1200" dirty="0">
                <a:solidFill>
                  <a:schemeClr val="tx1"/>
                </a:solidFill>
                <a:latin typeface="+mn-lt"/>
                <a:ea typeface="+mn-ea"/>
                <a:cs typeface="+mn-cs"/>
              </a:rPr>
              <a:t> and Conwy, which attract tens of thousands of visitors (BBC, 2018). However, Taste of </a:t>
            </a:r>
            <a:r>
              <a:rPr lang="en-GB" sz="1200" kern="1200" dirty="0" err="1">
                <a:solidFill>
                  <a:schemeClr val="tx1"/>
                </a:solidFill>
                <a:latin typeface="+mn-lt"/>
                <a:ea typeface="+mn-ea"/>
                <a:cs typeface="+mn-cs"/>
              </a:rPr>
              <a:t>Croeso</a:t>
            </a:r>
            <a:r>
              <a:rPr lang="en-GB" sz="1200" kern="1200" dirty="0">
                <a:solidFill>
                  <a:schemeClr val="tx1"/>
                </a:solidFill>
                <a:latin typeface="+mn-lt"/>
                <a:ea typeface="+mn-ea"/>
                <a:cs typeface="+mn-cs"/>
              </a:rPr>
              <a:t> offers a unique proposition: it’s not a vendor-focused market but a live cooking contest that actively involves the public. Our event is the only one to fully align with </a:t>
            </a:r>
            <a:r>
              <a:rPr lang="en-GB" sz="1200" kern="1200" dirty="0" err="1">
                <a:solidFill>
                  <a:schemeClr val="tx1"/>
                </a:solidFill>
                <a:latin typeface="+mn-lt"/>
                <a:ea typeface="+mn-ea"/>
                <a:cs typeface="+mn-cs"/>
              </a:rPr>
              <a:t>Croeso</a:t>
            </a:r>
            <a:r>
              <a:rPr lang="en-GB" sz="1200" kern="1200" dirty="0">
                <a:solidFill>
                  <a:schemeClr val="tx1"/>
                </a:solidFill>
                <a:latin typeface="+mn-lt"/>
                <a:ea typeface="+mn-ea"/>
                <a:cs typeface="+mn-cs"/>
              </a:rPr>
              <a:t> 2025 branding, emphasising the Welsh language and sustainable local food systems. This positioning makes us distinct in both purpose and experience (Visit Wales, 2023). Additionally, we’ve carefully chosen a weekend in late July, avoiding overlap with other major events. The contest format – with pro and amateur chefs – adds drama and storytelling potential that increases media appeal (NEC Group, 2023). These features make the event stand out and attract both first-time and repeat visitors. For investors, this niche and strategically timed event represents a scalable model that fills a clear market gap while benefiting from national promotion.</a:t>
            </a:r>
            <a:endParaRPr lang="en-US" dirty="0"/>
          </a:p>
        </p:txBody>
      </p:sp>
      <p:sp>
        <p:nvSpPr>
          <p:cNvPr id="4" name="Slide Number Placeholder 3"/>
          <p:cNvSpPr>
            <a:spLocks noGrp="1"/>
          </p:cNvSpPr>
          <p:nvPr>
            <p:ph type="sldNum" sz="quarter" idx="10"/>
          </p:nvPr>
        </p:nvSpPr>
        <p:spPr/>
        <p:txBody>
          <a:bodyPr/>
          <a:lstStyle/>
          <a:p>
            <a:fld id="{565DE081-DCFE-4B34-ADB5-F6854C1485FA}"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latin typeface="+mn-lt"/>
                <a:ea typeface="+mn-ea"/>
                <a:cs typeface="+mn-cs"/>
              </a:rPr>
              <a:t>Roald</a:t>
            </a:r>
            <a:r>
              <a:rPr lang="en-GB" sz="1200" kern="1200" dirty="0">
                <a:solidFill>
                  <a:schemeClr val="tx1"/>
                </a:solidFill>
                <a:latin typeface="+mn-lt"/>
                <a:ea typeface="+mn-ea"/>
                <a:cs typeface="+mn-cs"/>
              </a:rPr>
              <a:t> Dahl </a:t>
            </a:r>
            <a:r>
              <a:rPr lang="en-GB" sz="1200" kern="1200" dirty="0" err="1">
                <a:solidFill>
                  <a:schemeClr val="tx1"/>
                </a:solidFill>
                <a:latin typeface="+mn-lt"/>
                <a:ea typeface="+mn-ea"/>
                <a:cs typeface="+mn-cs"/>
              </a:rPr>
              <a:t>Plass</a:t>
            </a:r>
            <a:r>
              <a:rPr lang="en-GB" sz="1200" kern="1200" dirty="0">
                <a:solidFill>
                  <a:schemeClr val="tx1"/>
                </a:solidFill>
                <a:latin typeface="+mn-lt"/>
                <a:ea typeface="+mn-ea"/>
                <a:cs typeface="+mn-cs"/>
              </a:rPr>
              <a:t> in Cardiff Bay is an ideal venue for Taste of </a:t>
            </a:r>
            <a:r>
              <a:rPr lang="en-GB" sz="1200" kern="1200" dirty="0" err="1">
                <a:solidFill>
                  <a:schemeClr val="tx1"/>
                </a:solidFill>
                <a:latin typeface="+mn-lt"/>
                <a:ea typeface="+mn-ea"/>
                <a:cs typeface="+mn-cs"/>
              </a:rPr>
              <a:t>Croeso</a:t>
            </a:r>
            <a:r>
              <a:rPr lang="en-GB" sz="1200" kern="1200" dirty="0">
                <a:solidFill>
                  <a:schemeClr val="tx1"/>
                </a:solidFill>
                <a:latin typeface="+mn-lt"/>
                <a:ea typeface="+mn-ea"/>
                <a:cs typeface="+mn-cs"/>
              </a:rPr>
              <a:t>. It’s centrally located, accessible by public transport, and has a strong track record of hosting large outdoor events, including the Cardiff Food Festival (Cardiff Council, 2024). The site is flat and spacious, with existing infrastructure for electricity and water supply – crucial for cooking stations and food safety. Our layout will feature a central contest stage surrounded by food vendors, with picnic-style seating, shaded areas, and a children’s zone. We’ll install portable toilets, recycling stations, and refrigerated storage for ingredients. To manage Welsh weather, we’ll use marquee tents and canopy-covered kitchens, ensuring continuity even if it rains (Event Industry Forum, 2021). The venue also supports crowd control, with barrier systems and first aid access. By choosing Cardiff Bay, we ensure high footfall, logistical convenience, and visibility. This infrastructure readiness minimises setup costs and enhances feasibility, making the event a sound investment opportunity.</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565DE081-DCFE-4B34-ADB5-F6854C1485FA}"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Operationally, Taste of </a:t>
            </a:r>
            <a:r>
              <a:rPr lang="en-GB" sz="1200" kern="1200" dirty="0" err="1">
                <a:solidFill>
                  <a:schemeClr val="tx1"/>
                </a:solidFill>
                <a:latin typeface="+mn-lt"/>
                <a:ea typeface="+mn-ea"/>
                <a:cs typeface="+mn-cs"/>
              </a:rPr>
              <a:t>Croeso</a:t>
            </a:r>
            <a:r>
              <a:rPr lang="en-GB" sz="1200" kern="1200" dirty="0">
                <a:solidFill>
                  <a:schemeClr val="tx1"/>
                </a:solidFill>
                <a:latin typeface="+mn-lt"/>
                <a:ea typeface="+mn-ea"/>
                <a:cs typeface="+mn-cs"/>
              </a:rPr>
              <a:t> will run with a professional team supported by community volunteers. Our staff will include an experienced event manager, safety officers, stage crew, and licensed security personnel. In partnership with local universities and culinary schools, we’ll recruit over 100 volunteers for stewarding, translation, and information support. This promotes community involvement and bilingual engagement. We will meet all health and safety standards from the Purple Guide and UK event licensing requirements (Event Industry Forum, 2021; UK Government, 2023). A Temporary Event Notice (TEN) will be secured for live music and alcohol sales. We’ll partner with St John Ambulance for medical coverage, and our risk assessments will cover fire safety, crowd control, and allergen protocols. Security will be provided by an SIA-accredited company, managing entry points and overnight surveillance. We’ll also engage local residents with early information about traffic changes or noise. These systems ensure a safe, compliant, and well-organised event for attendees and stakeholders.</a:t>
            </a:r>
            <a:endParaRPr lang="en-US" sz="1200" kern="1200" dirty="0">
              <a:solidFill>
                <a:schemeClr val="tx1"/>
              </a:solidFill>
              <a:latin typeface="+mn-lt"/>
              <a:ea typeface="+mn-ea"/>
              <a:cs typeface="+mn-cs"/>
            </a:endParaRPr>
          </a:p>
          <a:p>
            <a:endParaRPr lang="en-US" dirty="0"/>
          </a:p>
          <a:p>
            <a:endParaRPr lang="en-US" dirty="0"/>
          </a:p>
        </p:txBody>
      </p:sp>
      <p:sp>
        <p:nvSpPr>
          <p:cNvPr id="4" name="Slide Number Placeholder 3"/>
          <p:cNvSpPr>
            <a:spLocks noGrp="1"/>
          </p:cNvSpPr>
          <p:nvPr>
            <p:ph type="sldNum" sz="quarter" idx="10"/>
          </p:nvPr>
        </p:nvSpPr>
        <p:spPr/>
        <p:txBody>
          <a:bodyPr/>
          <a:lstStyle/>
          <a:p>
            <a:fld id="{565DE081-DCFE-4B34-ADB5-F6854C1485FA}"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Our projected event budget is approximately £53,000, aligning with similar Welsh food festivals (Welsh Government, 2018). Key costs include infrastructure and setup (£20,000), staffing and insurance (£15,000), marketing (£8,000), and a 10% contingency (£5,000). Revenue will be generated through four main channels: sponsorships (£25,000), vendor fees (£9,000 from ~30 stalls), VIP tasting experiences (£10,000), and potential government grants (£5,000). Our breakeven point is around 5,000 visitors, which is achievable given Cardiff Bay’s footfall and free general admission. Additional indirect returns include increased tourism spending in the area and future expansion opportunities. Financial risk is low due to the diversity of income sources and in-kind council support. As an investor, you are backing a fiscally responsible event with strong community ties, sponsor potential, and tourism impact. Clear ROI can be measured in economic uplift, media exposure, and cultural reach. With the right backing, this event could become a lasting highlight in the Welsh event calendar (Allen et al., 2011; </a:t>
            </a:r>
            <a:r>
              <a:rPr lang="en-GB" sz="1200" kern="1200" dirty="0" err="1">
                <a:solidFill>
                  <a:schemeClr val="tx1"/>
                </a:solidFill>
                <a:latin typeface="+mn-lt"/>
                <a:ea typeface="+mn-ea"/>
                <a:cs typeface="+mn-cs"/>
              </a:rPr>
              <a:t>Swoogo</a:t>
            </a:r>
            <a:r>
              <a:rPr lang="en-GB" sz="1200" kern="1200" dirty="0">
                <a:solidFill>
                  <a:schemeClr val="tx1"/>
                </a:solidFill>
                <a:latin typeface="+mn-lt"/>
                <a:ea typeface="+mn-ea"/>
                <a:cs typeface="+mn-cs"/>
              </a:rPr>
              <a:t>, 2023).</a:t>
            </a:r>
            <a:endParaRPr lang="en-US" sz="1200" kern="1200" dirty="0">
              <a:solidFill>
                <a:schemeClr val="tx1"/>
              </a:solidFill>
              <a:latin typeface="+mn-lt"/>
              <a:ea typeface="+mn-ea"/>
              <a:cs typeface="+mn-cs"/>
            </a:endParaRPr>
          </a:p>
          <a:p>
            <a:endParaRPr lang="en-US" dirty="0"/>
          </a:p>
          <a:p>
            <a:endParaRPr lang="en-US" dirty="0"/>
          </a:p>
        </p:txBody>
      </p:sp>
      <p:sp>
        <p:nvSpPr>
          <p:cNvPr id="4" name="Slide Number Placeholder 3"/>
          <p:cNvSpPr>
            <a:spLocks noGrp="1"/>
          </p:cNvSpPr>
          <p:nvPr>
            <p:ph type="sldNum" sz="quarter" idx="10"/>
          </p:nvPr>
        </p:nvSpPr>
        <p:spPr/>
        <p:txBody>
          <a:bodyPr/>
          <a:lstStyle/>
          <a:p>
            <a:fld id="{565DE081-DCFE-4B34-ADB5-F6854C1485FA}"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Marketing is a core component of Taste of </a:t>
            </a:r>
            <a:r>
              <a:rPr lang="en-GB" sz="1200" kern="1200" dirty="0" err="1">
                <a:solidFill>
                  <a:schemeClr val="tx1"/>
                </a:solidFill>
                <a:latin typeface="+mn-lt"/>
                <a:ea typeface="+mn-ea"/>
                <a:cs typeface="+mn-cs"/>
              </a:rPr>
              <a:t>Croeso’s</a:t>
            </a:r>
            <a:r>
              <a:rPr lang="en-GB" sz="1200" kern="1200" dirty="0">
                <a:solidFill>
                  <a:schemeClr val="tx1"/>
                </a:solidFill>
                <a:latin typeface="+mn-lt"/>
                <a:ea typeface="+mn-ea"/>
                <a:cs typeface="+mn-cs"/>
              </a:rPr>
              <a:t> success. Our goal is to attract over 5,000 attendees, increase awareness of Welsh food, and build lasting digital engagement. We’ll target three main personas: “foodie” tourists aged 25–50, local and UK-based families, and international visitors seeking authentic cultural experiences. Using the official </a:t>
            </a:r>
            <a:r>
              <a:rPr lang="en-GB" sz="1200" kern="1200" dirty="0" err="1">
                <a:solidFill>
                  <a:schemeClr val="tx1"/>
                </a:solidFill>
                <a:latin typeface="+mn-lt"/>
                <a:ea typeface="+mn-ea"/>
                <a:cs typeface="+mn-cs"/>
              </a:rPr>
              <a:t>Croeso</a:t>
            </a:r>
            <a:r>
              <a:rPr lang="en-GB" sz="1200" kern="1200" dirty="0">
                <a:solidFill>
                  <a:schemeClr val="tx1"/>
                </a:solidFill>
                <a:latin typeface="+mn-lt"/>
                <a:ea typeface="+mn-ea"/>
                <a:cs typeface="+mn-cs"/>
              </a:rPr>
              <a:t> 2025 branding, our messages will highlight warmth, flavour, and community. Channels include social media (</a:t>
            </a:r>
            <a:r>
              <a:rPr lang="en-GB" sz="1200" kern="1200" dirty="0" err="1">
                <a:solidFill>
                  <a:schemeClr val="tx1"/>
                </a:solidFill>
                <a:latin typeface="+mn-lt"/>
                <a:ea typeface="+mn-ea"/>
                <a:cs typeface="+mn-cs"/>
              </a:rPr>
              <a:t>Instagram</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Facebook</a:t>
            </a:r>
            <a:r>
              <a:rPr lang="en-GB" sz="1200" kern="1200" dirty="0">
                <a:solidFill>
                  <a:schemeClr val="tx1"/>
                </a:solidFill>
                <a:latin typeface="+mn-lt"/>
                <a:ea typeface="+mn-ea"/>
                <a:cs typeface="+mn-cs"/>
              </a:rPr>
              <a:t>), influencer partnerships, event blogs, and regional press (Visit Wales, 2023). A campaign </a:t>
            </a:r>
            <a:r>
              <a:rPr lang="en-GB" sz="1200" kern="1200" dirty="0" err="1">
                <a:solidFill>
                  <a:schemeClr val="tx1"/>
                </a:solidFill>
                <a:latin typeface="+mn-lt"/>
                <a:ea typeface="+mn-ea"/>
                <a:cs typeface="+mn-cs"/>
              </a:rPr>
              <a:t>hashtag</a:t>
            </a:r>
            <a:r>
              <a:rPr lang="en-GB" sz="1200" kern="1200" dirty="0">
                <a:solidFill>
                  <a:schemeClr val="tx1"/>
                </a:solidFill>
                <a:latin typeface="+mn-lt"/>
                <a:ea typeface="+mn-ea"/>
                <a:cs typeface="+mn-cs"/>
              </a:rPr>
              <a:t> and teaser videos of chefs preparing signature dishes will build anticipation. Pre-event promotions like giveaways and sneak peeks of the contest </a:t>
            </a:r>
            <a:r>
              <a:rPr lang="en-GB" sz="1200" kern="1200" dirty="0" err="1">
                <a:solidFill>
                  <a:schemeClr val="tx1"/>
                </a:solidFill>
                <a:latin typeface="+mn-lt"/>
                <a:ea typeface="+mn-ea"/>
                <a:cs typeface="+mn-cs"/>
              </a:rPr>
              <a:t>lineup</a:t>
            </a:r>
            <a:r>
              <a:rPr lang="en-GB" sz="1200" kern="1200" dirty="0">
                <a:solidFill>
                  <a:schemeClr val="tx1"/>
                </a:solidFill>
                <a:latin typeface="+mn-lt"/>
                <a:ea typeface="+mn-ea"/>
                <a:cs typeface="+mn-cs"/>
              </a:rPr>
              <a:t> will boost visibility. We’ll also list the event on Visit Wales’s and </a:t>
            </a:r>
            <a:r>
              <a:rPr lang="en-GB" sz="1200" kern="1200" dirty="0" err="1">
                <a:solidFill>
                  <a:schemeClr val="tx1"/>
                </a:solidFill>
                <a:latin typeface="+mn-lt"/>
                <a:ea typeface="+mn-ea"/>
                <a:cs typeface="+mn-cs"/>
              </a:rPr>
              <a:t>Eventbrite’s</a:t>
            </a:r>
            <a:r>
              <a:rPr lang="en-GB" sz="1200" kern="1200" dirty="0">
                <a:solidFill>
                  <a:schemeClr val="tx1"/>
                </a:solidFill>
                <a:latin typeface="+mn-lt"/>
                <a:ea typeface="+mn-ea"/>
                <a:cs typeface="+mn-cs"/>
              </a:rPr>
              <a:t> calendars. All materials will be bilingual, enhancing accessibility. Post-event, we’ll share photos, recipes, and winner interviews, extending our reach. For investors, this integrated strategy ensures visibility and builds momentum for future editions of the event (</a:t>
            </a:r>
            <a:r>
              <a:rPr lang="en-GB" sz="1200" kern="1200" dirty="0" err="1">
                <a:solidFill>
                  <a:schemeClr val="tx1"/>
                </a:solidFill>
                <a:latin typeface="+mn-lt"/>
                <a:ea typeface="+mn-ea"/>
                <a:cs typeface="+mn-cs"/>
              </a:rPr>
              <a:t>Swoogo</a:t>
            </a:r>
            <a:r>
              <a:rPr lang="en-GB" sz="1200" kern="1200" dirty="0">
                <a:solidFill>
                  <a:schemeClr val="tx1"/>
                </a:solidFill>
                <a:latin typeface="+mn-lt"/>
                <a:ea typeface="+mn-ea"/>
                <a:cs typeface="+mn-cs"/>
              </a:rPr>
              <a:t>, 2023; </a:t>
            </a:r>
            <a:r>
              <a:rPr lang="en-GB" sz="1200" kern="1200" dirty="0" err="1">
                <a:solidFill>
                  <a:schemeClr val="tx1"/>
                </a:solidFill>
                <a:latin typeface="+mn-lt"/>
                <a:ea typeface="+mn-ea"/>
                <a:cs typeface="+mn-cs"/>
              </a:rPr>
              <a:t>Avendra</a:t>
            </a:r>
            <a:r>
              <a:rPr lang="en-GB" sz="1200" kern="1200" dirty="0">
                <a:solidFill>
                  <a:schemeClr val="tx1"/>
                </a:solidFill>
                <a:latin typeface="+mn-lt"/>
                <a:ea typeface="+mn-ea"/>
                <a:cs typeface="+mn-cs"/>
              </a:rPr>
              <a:t>, 2023).</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565DE081-DCFE-4B34-ADB5-F6854C1485FA}"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event timeline begins with planning in mid-2024. Sponsor outreach and council bookings will start by July 2024. All permits and health &amp; safety documentation, including the Temporary Event Notice (TEN), will be submitted by early spring (UK Government, 2023). Our full marketing campaign will launch in January 2025 to coincide with national holidays like St </a:t>
            </a:r>
            <a:r>
              <a:rPr lang="en-GB" sz="1200" kern="1200" dirty="0" err="1">
                <a:solidFill>
                  <a:schemeClr val="tx1"/>
                </a:solidFill>
                <a:latin typeface="+mn-lt"/>
                <a:ea typeface="+mn-ea"/>
                <a:cs typeface="+mn-cs"/>
              </a:rPr>
              <a:t>Dwynwen’s</a:t>
            </a:r>
            <a:r>
              <a:rPr lang="en-GB" sz="1200" kern="1200" dirty="0">
                <a:solidFill>
                  <a:schemeClr val="tx1"/>
                </a:solidFill>
                <a:latin typeface="+mn-lt"/>
                <a:ea typeface="+mn-ea"/>
                <a:cs typeface="+mn-cs"/>
              </a:rPr>
              <a:t> Day and St David’s Day. This allows six months of sustained promotion. The event will run in </a:t>
            </a:r>
            <a:r>
              <a:rPr lang="en-GB" sz="1200" b="1" kern="1200" dirty="0">
                <a:solidFill>
                  <a:schemeClr val="tx1"/>
                </a:solidFill>
                <a:latin typeface="+mn-lt"/>
                <a:ea typeface="+mn-ea"/>
                <a:cs typeface="+mn-cs"/>
              </a:rPr>
              <a:t>late July 2025</a:t>
            </a:r>
            <a:r>
              <a:rPr lang="en-GB" sz="1200" kern="1200" dirty="0">
                <a:solidFill>
                  <a:schemeClr val="tx1"/>
                </a:solidFill>
                <a:latin typeface="+mn-lt"/>
                <a:ea typeface="+mn-ea"/>
                <a:cs typeface="+mn-cs"/>
              </a:rPr>
              <a:t>, carefully scheduled to avoid clashes with other festivals. Contingency is a key strength of our plan. Weather risks will be mitigated with waterproof tents and covered kitchens. Backup generators and emergency lighting will ensure continuity. A full evacuation protocol will be developed in consultation with local authorities and medical teams. These measures ensure a seamless visitor experience, even in adverse conditions (Event Industry Forum, 2021). As an investor, you can trust this timeline is grounded in best practice and risk-managed from day one.</a:t>
            </a:r>
            <a:endParaRPr lang="en-US" dirty="0"/>
          </a:p>
        </p:txBody>
      </p:sp>
      <p:sp>
        <p:nvSpPr>
          <p:cNvPr id="4" name="Slide Number Placeholder 3"/>
          <p:cNvSpPr>
            <a:spLocks noGrp="1"/>
          </p:cNvSpPr>
          <p:nvPr>
            <p:ph type="sldNum" sz="quarter" idx="10"/>
          </p:nvPr>
        </p:nvSpPr>
        <p:spPr/>
        <p:txBody>
          <a:bodyPr/>
          <a:lstStyle/>
          <a:p>
            <a:fld id="{565DE081-DCFE-4B34-ADB5-F6854C1485FA}" type="slidenum">
              <a:rPr lang="en-US" smtClean="0"/>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In conclusion, Taste of </a:t>
            </a:r>
            <a:r>
              <a:rPr lang="en-GB" sz="1200" kern="1200" dirty="0" err="1">
                <a:solidFill>
                  <a:schemeClr val="tx1"/>
                </a:solidFill>
                <a:latin typeface="+mn-lt"/>
                <a:ea typeface="+mn-ea"/>
                <a:cs typeface="+mn-cs"/>
              </a:rPr>
              <a:t>Croeso</a:t>
            </a:r>
            <a:r>
              <a:rPr lang="en-GB" sz="1200" kern="1200" dirty="0">
                <a:solidFill>
                  <a:schemeClr val="tx1"/>
                </a:solidFill>
                <a:latin typeface="+mn-lt"/>
                <a:ea typeface="+mn-ea"/>
                <a:cs typeface="+mn-cs"/>
              </a:rPr>
              <a:t> offers a high-value opportunity for investors and stakeholders in Welsh tourism. It is directly aligned with the Year of </a:t>
            </a:r>
            <a:r>
              <a:rPr lang="en-GB" sz="1200" kern="1200" dirty="0" err="1">
                <a:solidFill>
                  <a:schemeClr val="tx1"/>
                </a:solidFill>
                <a:latin typeface="+mn-lt"/>
                <a:ea typeface="+mn-ea"/>
                <a:cs typeface="+mn-cs"/>
              </a:rPr>
              <a:t>Croeso</a:t>
            </a:r>
            <a:r>
              <a:rPr lang="en-GB" sz="1200" kern="1200" dirty="0">
                <a:solidFill>
                  <a:schemeClr val="tx1"/>
                </a:solidFill>
                <a:latin typeface="+mn-lt"/>
                <a:ea typeface="+mn-ea"/>
                <a:cs typeface="+mn-cs"/>
              </a:rPr>
              <a:t> 2025 campaign and contributes to Visit Wales’s broader mission of promoting the country through culture and community (Visit Wales, 2023). The feasibility has been carefully tested – costs are realistic, risks are mitigated, and infrastructure is already in place. The impact goes beyond the weekend: this event showcases Welsh cuisine, supports rural producers, and promotes the Welsh language and identity (Wales.com, 2024). Economically, it brings spending into Cardiff Bay and stimulates the hospitality sector. Culturally, it encourages pride and participation. As an investor, you benefit from brand exposure, community goodwill, and alignment with national priorities. This is not just a one-off – our model is scalable and designed to become an annual highlight. With your support, we can deliver a memorable, high-impact event that truly embodies the spirit of </a:t>
            </a:r>
            <a:r>
              <a:rPr lang="en-GB" sz="1200" kern="1200" dirty="0" err="1">
                <a:solidFill>
                  <a:schemeClr val="tx1"/>
                </a:solidFill>
                <a:latin typeface="+mn-lt"/>
                <a:ea typeface="+mn-ea"/>
                <a:cs typeface="+mn-cs"/>
              </a:rPr>
              <a:t>Croeso</a:t>
            </a:r>
            <a:r>
              <a:rPr lang="en-GB" sz="1200" kern="1200" dirty="0">
                <a:solidFill>
                  <a:schemeClr val="tx1"/>
                </a:solidFill>
                <a:latin typeface="+mn-lt"/>
                <a:ea typeface="+mn-ea"/>
                <a:cs typeface="+mn-cs"/>
              </a:rPr>
              <a:t> 2025 (Allen et al., 2011).</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565DE081-DCFE-4B34-ADB5-F6854C1485FA}" type="slidenum">
              <a:rPr lang="en-US" smtClean="0"/>
              <a:t>11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F9AA90AD-E64E-4CE5-9353-58BDDF46DBA5}" type="datetimeFigureOut">
              <a:rPr lang="en-GB" smtClean="0"/>
              <a:pPr/>
              <a:t>19/05/2025</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776D72C8-DE22-4D85-95E6-34E6728B7D53}" type="slidenum">
              <a:rPr lang="en-GB" smtClean="0"/>
              <a:pPr/>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95508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AA90AD-E64E-4CE5-9353-58BDDF46DBA5}" type="datetimeFigureOut">
              <a:rPr lang="en-GB" smtClean="0"/>
              <a:pPr/>
              <a:t>19/05/2025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6D72C8-DE22-4D85-95E6-34E6728B7D53}" type="slidenum">
              <a:rPr lang="en-GB" smtClean="0"/>
              <a:pPr/>
              <a:t>‹#›</a:t>
            </a:fld>
            <a:endParaRPr lang="en-GB"/>
          </a:p>
        </p:txBody>
      </p:sp>
    </p:spTree>
    <p:extLst>
      <p:ext uri="{BB962C8B-B14F-4D97-AF65-F5344CB8AC3E}">
        <p14:creationId xmlns:p14="http://schemas.microsoft.com/office/powerpoint/2010/main" val="13057804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AA90AD-E64E-4CE5-9353-58BDDF46DBA5}" type="datetimeFigureOut">
              <a:rPr lang="en-GB" smtClean="0"/>
              <a:pPr/>
              <a:t>19/05/2025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6D72C8-DE22-4D85-95E6-34E6728B7D53}" type="slidenum">
              <a:rPr lang="en-GB" smtClean="0"/>
              <a:pPr/>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68775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9AA90AD-E64E-4CE5-9353-58BDDF46DBA5}" type="datetimeFigureOut">
              <a:rPr lang="en-GB" smtClean="0"/>
              <a:pPr/>
              <a:t>19/05/2025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6D72C8-DE22-4D85-95E6-34E6728B7D53}" type="slidenum">
              <a:rPr lang="en-GB" smtClean="0"/>
              <a:pPr/>
              <a:t>‹#›</a:t>
            </a:fld>
            <a:endParaRPr lang="en-GB"/>
          </a:p>
        </p:txBody>
      </p:sp>
    </p:spTree>
    <p:extLst>
      <p:ext uri="{BB962C8B-B14F-4D97-AF65-F5344CB8AC3E}">
        <p14:creationId xmlns:p14="http://schemas.microsoft.com/office/powerpoint/2010/main" val="4183549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9AA90AD-E64E-4CE5-9353-58BDDF46DBA5}" type="datetimeFigureOut">
              <a:rPr lang="en-GB" smtClean="0"/>
              <a:pPr/>
              <a:t>19/05/2025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6D72C8-DE22-4D85-95E6-34E6728B7D53}" type="slidenum">
              <a:rPr lang="en-GB" smtClean="0"/>
              <a:pPr/>
              <a:t>‹#›</a:t>
            </a:fld>
            <a:endParaRPr lang="en-GB"/>
          </a:p>
        </p:txBody>
      </p:sp>
    </p:spTree>
    <p:extLst>
      <p:ext uri="{BB962C8B-B14F-4D97-AF65-F5344CB8AC3E}">
        <p14:creationId xmlns:p14="http://schemas.microsoft.com/office/powerpoint/2010/main" val="1426570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A90AD-E64E-4CE5-9353-58BDDF46DBA5}" type="datetimeFigureOut">
              <a:rPr lang="en-GB" smtClean="0"/>
              <a:pPr/>
              <a:t>19/05/2025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6D72C8-DE22-4D85-95E6-34E6728B7D53}" type="slidenum">
              <a:rPr lang="en-GB" smtClean="0"/>
              <a:pPr/>
              <a:t>‹#›</a:t>
            </a:fld>
            <a:endParaRPr lang="en-GB"/>
          </a:p>
        </p:txBody>
      </p:sp>
    </p:spTree>
    <p:extLst>
      <p:ext uri="{BB962C8B-B14F-4D97-AF65-F5344CB8AC3E}">
        <p14:creationId xmlns:p14="http://schemas.microsoft.com/office/powerpoint/2010/main" val="31096864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AA90AD-E64E-4CE5-9353-58BDDF46DBA5}" type="datetimeFigureOut">
              <a:rPr lang="en-GB" smtClean="0"/>
              <a:pPr/>
              <a:t>19/05/2025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76D72C8-DE22-4D85-95E6-34E6728B7D53}" type="slidenum">
              <a:rPr lang="en-GB" smtClean="0"/>
              <a:pPr/>
              <a:t>‹#›</a:t>
            </a:fld>
            <a:endParaRPr lang="en-GB"/>
          </a:p>
        </p:txBody>
      </p:sp>
    </p:spTree>
    <p:extLst>
      <p:ext uri="{BB962C8B-B14F-4D97-AF65-F5344CB8AC3E}">
        <p14:creationId xmlns:p14="http://schemas.microsoft.com/office/powerpoint/2010/main" val="18122218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9AA90AD-E64E-4CE5-9353-58BDDF46DBA5}" type="datetimeFigureOut">
              <a:rPr lang="en-GB" smtClean="0"/>
              <a:pPr/>
              <a:t>19/05/2025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6D72C8-DE22-4D85-95E6-34E6728B7D53}" type="slidenum">
              <a:rPr lang="en-GB" smtClean="0"/>
              <a:pPr/>
              <a:t>‹#›</a:t>
            </a:fld>
            <a:endParaRPr lang="en-GB"/>
          </a:p>
        </p:txBody>
      </p:sp>
    </p:spTree>
    <p:extLst>
      <p:ext uri="{BB962C8B-B14F-4D97-AF65-F5344CB8AC3E}">
        <p14:creationId xmlns:p14="http://schemas.microsoft.com/office/powerpoint/2010/main" val="42322038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9AA90AD-E64E-4CE5-9353-58BDDF46DBA5}" type="datetimeFigureOut">
              <a:rPr lang="en-GB" smtClean="0"/>
              <a:pPr/>
              <a:t>19/05/2025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6D72C8-DE22-4D85-95E6-34E6728B7D53}" type="slidenum">
              <a:rPr lang="en-GB" smtClean="0"/>
              <a:pPr/>
              <a:t>‹#›</a:t>
            </a:fld>
            <a:endParaRPr lang="en-GB"/>
          </a:p>
        </p:txBody>
      </p:sp>
    </p:spTree>
    <p:extLst>
      <p:ext uri="{BB962C8B-B14F-4D97-AF65-F5344CB8AC3E}">
        <p14:creationId xmlns:p14="http://schemas.microsoft.com/office/powerpoint/2010/main" val="20213391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AA90AD-E64E-4CE5-9353-58BDDF46DBA5}" type="datetimeFigureOut">
              <a:rPr lang="en-GB" smtClean="0"/>
              <a:pPr/>
              <a:t>19/05/2025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6D72C8-DE22-4D85-95E6-34E6728B7D53}" type="slidenum">
              <a:rPr lang="en-GB" smtClean="0"/>
              <a:pPr/>
              <a:t>‹#›</a:t>
            </a:fld>
            <a:endParaRPr lang="en-GB"/>
          </a:p>
        </p:txBody>
      </p:sp>
    </p:spTree>
    <p:extLst>
      <p:ext uri="{BB962C8B-B14F-4D97-AF65-F5344CB8AC3E}">
        <p14:creationId xmlns:p14="http://schemas.microsoft.com/office/powerpoint/2010/main" val="42571485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AA90AD-E64E-4CE5-9353-58BDDF46DBA5}" type="datetimeFigureOut">
              <a:rPr lang="en-GB" smtClean="0"/>
              <a:pPr/>
              <a:t>19/05/2025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6D72C8-DE22-4D85-95E6-34E6728B7D53}" type="slidenum">
              <a:rPr lang="en-GB" smtClean="0"/>
              <a:pPr/>
              <a:t>‹#›</a:t>
            </a:fld>
            <a:endParaRPr lang="en-GB"/>
          </a:p>
        </p:txBody>
      </p:sp>
    </p:spTree>
    <p:extLst>
      <p:ext uri="{BB962C8B-B14F-4D97-AF65-F5344CB8AC3E}">
        <p14:creationId xmlns:p14="http://schemas.microsoft.com/office/powerpoint/2010/main" val="33008244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F9AA90AD-E64E-4CE5-9353-58BDDF46DBA5}" type="datetimeFigureOut">
              <a:rPr lang="en-GB" smtClean="0"/>
              <a:pPr/>
              <a:t>19/05/2025</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776D72C8-DE22-4D85-95E6-34E6728B7D53}" type="slidenum">
              <a:rPr lang="en-GB" smtClean="0"/>
              <a:pPr/>
              <a:t>‹#›</a:t>
            </a:fld>
            <a:endParaRPr lang="en-GB"/>
          </a:p>
        </p:txBody>
      </p:sp>
    </p:spTree>
    <p:extLst>
      <p:ext uri="{BB962C8B-B14F-4D97-AF65-F5344CB8AC3E}">
        <p14:creationId xmlns:p14="http://schemas.microsoft.com/office/powerpoint/2010/main" val="19604233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business.yougov.com/content/46782-hungry-for-experiences-exploring-the-growing-popularity-of-food-festivals-worldwide#:~:text=approximately%20two,and%20Canada%20%2841" TargetMode="External"/><Relationship Id="rId3" Type="http://schemas.openxmlformats.org/officeDocument/2006/relationships/hyperlink" Target="https://www.sykescottages.co.uk/blog/traditional-welsh-food/" TargetMode="External"/><Relationship Id="rId7" Type="http://schemas.openxmlformats.org/officeDocument/2006/relationships/hyperlink" Target="https://business.yougov.com/content/46782-hungry-for-experiences-exploring-the-growing-popularity-of-food-festivals-worldwide#:~:text=Data%20from%20the%20survey%20reveals,and%20music%20festivals%20%2837" TargetMode="External"/><Relationship Id="rId2" Type="http://schemas.openxmlformats.org/officeDocument/2006/relationships/hyperlink" Target="https://www.gov.uk/government/news/from-cawl-to-rarebit-a-greek-food-bloggers-guide-to-welsh-traditions" TargetMode="External"/><Relationship Id="rId1" Type="http://schemas.openxmlformats.org/officeDocument/2006/relationships/slideLayout" Target="../slideLayouts/slideLayout2.xml"/><Relationship Id="rId6" Type="http://schemas.openxmlformats.org/officeDocument/2006/relationships/hyperlink" Target="https://swoogo.events/blog/event-marketing-statistics/#:~:text=75,the%20most%20popular%20promotional%20tool" TargetMode="External"/><Relationship Id="rId5" Type="http://schemas.openxmlformats.org/officeDocument/2006/relationships/hyperlink" Target="https://www.thenec.co.uk/media/9815/event-trends-snapshot.pdf#:~:text=81,of%20organisations%20take%20sustainability" TargetMode="External"/><Relationship Id="rId4" Type="http://schemas.openxmlformats.org/officeDocument/2006/relationships/hyperlink" Target="https://www.holidaycottages.co.uk/blog/famous-wales-food-and-drink" TargetMode="External"/><Relationship Id="rId9" Type="http://schemas.openxmlformats.org/officeDocument/2006/relationships/hyperlink" Target="https://www.wales.com/news/united-kingdom/year-croeso-campaign-wants-welsh-visitors-feel-hwyl#:~:text=Speaking%20about%20the%20launch%20of,%E2%80%9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DD9F3-C5BC-9753-951A-EA126D0B7E42}"/>
              </a:ext>
            </a:extLst>
          </p:cNvPr>
          <p:cNvSpPr>
            <a:spLocks noGrp="1"/>
          </p:cNvSpPr>
          <p:nvPr>
            <p:ph type="ctrTitle"/>
          </p:nvPr>
        </p:nvSpPr>
        <p:spPr>
          <a:xfrm>
            <a:off x="1112520" y="541176"/>
            <a:ext cx="9966960" cy="1569108"/>
          </a:xfrm>
        </p:spPr>
        <p:txBody>
          <a:bodyPr>
            <a:normAutofit/>
          </a:bodyPr>
          <a:lstStyle/>
          <a:p>
            <a:r>
              <a:rPr lang="en-GB" sz="3200" dirty="0"/>
              <a:t>Assignment 1: Feasibility Plan for an International Meeting / Event. Individual Presentation (50%)</a:t>
            </a:r>
          </a:p>
        </p:txBody>
      </p:sp>
      <p:sp>
        <p:nvSpPr>
          <p:cNvPr id="3" name="Subtitle 2">
            <a:extLst>
              <a:ext uri="{FF2B5EF4-FFF2-40B4-BE49-F238E27FC236}">
                <a16:creationId xmlns:a16="http://schemas.microsoft.com/office/drawing/2014/main" id="{F5ACA416-3B6F-00B1-CEA5-24F6F5C7499D}"/>
              </a:ext>
            </a:extLst>
          </p:cNvPr>
          <p:cNvSpPr>
            <a:spLocks noGrp="1"/>
          </p:cNvSpPr>
          <p:nvPr>
            <p:ph type="subTitle" idx="1"/>
          </p:nvPr>
        </p:nvSpPr>
        <p:spPr>
          <a:xfrm>
            <a:off x="1709530" y="3869634"/>
            <a:ext cx="8767860" cy="1617599"/>
          </a:xfrm>
        </p:spPr>
        <p:txBody>
          <a:bodyPr/>
          <a:lstStyle/>
          <a:p>
            <a:r>
              <a:rPr lang="en-GB" dirty="0"/>
              <a:t>  </a:t>
            </a:r>
          </a:p>
        </p:txBody>
      </p:sp>
      <p:graphicFrame>
        <p:nvGraphicFramePr>
          <p:cNvPr id="6" name="Table 5">
            <a:extLst>
              <a:ext uri="{FF2B5EF4-FFF2-40B4-BE49-F238E27FC236}">
                <a16:creationId xmlns:a16="http://schemas.microsoft.com/office/drawing/2014/main" id="{67E478E1-D78E-C980-CC1C-478571C7DEDB}"/>
              </a:ext>
            </a:extLst>
          </p:cNvPr>
          <p:cNvGraphicFramePr>
            <a:graphicFrameLocks noGrp="1"/>
          </p:cNvGraphicFramePr>
          <p:nvPr>
            <p:extLst>
              <p:ext uri="{D42A27DB-BD31-4B8C-83A1-F6EECF244321}">
                <p14:modId xmlns:p14="http://schemas.microsoft.com/office/powerpoint/2010/main" val="1140220934"/>
              </p:ext>
            </p:extLst>
          </p:nvPr>
        </p:nvGraphicFramePr>
        <p:xfrm>
          <a:off x="534324" y="4460572"/>
          <a:ext cx="3762375" cy="1617599"/>
        </p:xfrm>
        <a:graphic>
          <a:graphicData uri="http://schemas.openxmlformats.org/drawingml/2006/table">
            <a:tbl>
              <a:tblPr>
                <a:tableStyleId>{5C22544A-7EE6-4342-B048-85BDC9FD1C3A}</a:tableStyleId>
              </a:tblPr>
              <a:tblGrid>
                <a:gridCol w="3762375">
                  <a:extLst>
                    <a:ext uri="{9D8B030D-6E8A-4147-A177-3AD203B41FA5}">
                      <a16:colId xmlns:a16="http://schemas.microsoft.com/office/drawing/2014/main" val="1043760712"/>
                    </a:ext>
                  </a:extLst>
                </a:gridCol>
              </a:tblGrid>
              <a:tr h="1388165">
                <a:tc>
                  <a:txBody>
                    <a:bodyPr/>
                    <a:lstStyle/>
                    <a:p>
                      <a:pPr algn="just">
                        <a:lnSpc>
                          <a:spcPct val="150000"/>
                        </a:lnSpc>
                        <a:buNone/>
                      </a:pPr>
                      <a:r>
                        <a:rPr lang="en-GB" sz="1200" dirty="0"/>
                        <a:t>International Meetings Management for the Hotel Industry</a:t>
                      </a:r>
                    </a:p>
                    <a:p>
                      <a:pPr algn="just">
                        <a:lnSpc>
                          <a:spcPct val="150000"/>
                        </a:lnSpc>
                        <a:buNone/>
                      </a:pPr>
                      <a:r>
                        <a:rPr lang="en-US" sz="1200" dirty="0">
                          <a:effectLst/>
                        </a:rPr>
                        <a:t>BMIH 6007</a:t>
                      </a:r>
                      <a:endParaRPr lang="en-GB" sz="1200" dirty="0">
                        <a:effectLst/>
                      </a:endParaRPr>
                    </a:p>
                    <a:p>
                      <a:pPr algn="just">
                        <a:lnSpc>
                          <a:spcPct val="150000"/>
                        </a:lnSpc>
                        <a:buNone/>
                      </a:pPr>
                      <a:r>
                        <a:rPr lang="en-US" sz="1200" dirty="0">
                          <a:effectLst/>
                        </a:rPr>
                        <a:t>Lecturer:</a:t>
                      </a:r>
                      <a:r>
                        <a:rPr lang="en-GB" sz="1200" dirty="0"/>
                        <a:t>Kathryn Roberts</a:t>
                      </a:r>
                      <a:endParaRPr lang="en-GB" sz="1200" dirty="0">
                        <a:effectLst/>
                      </a:endParaRPr>
                    </a:p>
                    <a:p>
                      <a:pPr algn="just">
                        <a:lnSpc>
                          <a:spcPct val="150000"/>
                        </a:lnSpc>
                        <a:buNone/>
                      </a:pPr>
                      <a:r>
                        <a:rPr lang="en-US" sz="1200" dirty="0">
                          <a:effectLst/>
                        </a:rPr>
                        <a:t>Student name: Florica Anamaria Ciuta</a:t>
                      </a:r>
                      <a:endParaRPr lang="en-GB" sz="1200" dirty="0">
                        <a:effectLst/>
                      </a:endParaRPr>
                    </a:p>
                    <a:p>
                      <a:pPr algn="just">
                        <a:lnSpc>
                          <a:spcPct val="150000"/>
                        </a:lnSpc>
                        <a:buNone/>
                      </a:pPr>
                      <a:r>
                        <a:rPr lang="en-US" sz="1200" dirty="0">
                          <a:effectLst/>
                        </a:rPr>
                        <a:t>Student ID: 2243597</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114300" marR="114300" marT="0" marB="0"/>
                </a:tc>
                <a:extLst>
                  <a:ext uri="{0D108BD9-81ED-4DB2-BD59-A6C34878D82A}">
                    <a16:rowId xmlns:a16="http://schemas.microsoft.com/office/drawing/2014/main" val="4254776955"/>
                  </a:ext>
                </a:extLst>
              </a:tr>
            </a:tbl>
          </a:graphicData>
        </a:graphic>
      </p:graphicFrame>
      <p:graphicFrame>
        <p:nvGraphicFramePr>
          <p:cNvPr id="7" name="Table 6">
            <a:extLst>
              <a:ext uri="{FF2B5EF4-FFF2-40B4-BE49-F238E27FC236}">
                <a16:creationId xmlns:a16="http://schemas.microsoft.com/office/drawing/2014/main" id="{DEE97AB0-0E97-D38D-3EEF-D9E1F2248A05}"/>
              </a:ext>
            </a:extLst>
          </p:cNvPr>
          <p:cNvGraphicFramePr>
            <a:graphicFrameLocks noGrp="1"/>
          </p:cNvGraphicFramePr>
          <p:nvPr>
            <p:extLst>
              <p:ext uri="{D42A27DB-BD31-4B8C-83A1-F6EECF244321}">
                <p14:modId xmlns:p14="http://schemas.microsoft.com/office/powerpoint/2010/main" val="1867023933"/>
              </p:ext>
            </p:extLst>
          </p:nvPr>
        </p:nvGraphicFramePr>
        <p:xfrm>
          <a:off x="7802871" y="4460573"/>
          <a:ext cx="3762375" cy="1617599"/>
        </p:xfrm>
        <a:graphic>
          <a:graphicData uri="http://schemas.openxmlformats.org/drawingml/2006/table">
            <a:tbl>
              <a:tblPr>
                <a:tableStyleId>{5C22544A-7EE6-4342-B048-85BDC9FD1C3A}</a:tableStyleId>
              </a:tblPr>
              <a:tblGrid>
                <a:gridCol w="3762375">
                  <a:extLst>
                    <a:ext uri="{9D8B030D-6E8A-4147-A177-3AD203B41FA5}">
                      <a16:colId xmlns:a16="http://schemas.microsoft.com/office/drawing/2014/main" val="1043760712"/>
                    </a:ext>
                  </a:extLst>
                </a:gridCol>
              </a:tblGrid>
              <a:tr h="1388165">
                <a:tc>
                  <a:txBody>
                    <a:bodyPr/>
                    <a:lstStyle/>
                    <a:p>
                      <a:pPr algn="just">
                        <a:lnSpc>
                          <a:spcPct val="150000"/>
                        </a:lnSpc>
                        <a:buNone/>
                      </a:pPr>
                      <a:r>
                        <a:rPr lang="en-GB" sz="1200"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114300" marR="114300" marT="0" marB="0"/>
                </a:tc>
                <a:extLst>
                  <a:ext uri="{0D108BD9-81ED-4DB2-BD59-A6C34878D82A}">
                    <a16:rowId xmlns:a16="http://schemas.microsoft.com/office/drawing/2014/main" val="4254776955"/>
                  </a:ext>
                </a:extLst>
              </a:tr>
            </a:tbl>
          </a:graphicData>
        </a:graphic>
      </p:graphicFrame>
      <p:sp>
        <p:nvSpPr>
          <p:cNvPr id="8" name="Rectangle 7"/>
          <p:cNvSpPr/>
          <p:nvPr/>
        </p:nvSpPr>
        <p:spPr>
          <a:xfrm>
            <a:off x="4286036" y="2659717"/>
            <a:ext cx="3653501" cy="523220"/>
          </a:xfrm>
          <a:prstGeom prst="rect">
            <a:avLst/>
          </a:prstGeom>
        </p:spPr>
        <p:txBody>
          <a:bodyPr wrap="none">
            <a:spAutoFit/>
          </a:bodyPr>
          <a:lstStyle/>
          <a:p>
            <a:r>
              <a:rPr lang="en-GB" sz="2800" b="1" dirty="0">
                <a:solidFill>
                  <a:schemeClr val="bg1">
                    <a:lumMod val="95000"/>
                  </a:schemeClr>
                </a:solidFill>
                <a:latin typeface="Arial" pitchFamily="34" charset="0"/>
                <a:cs typeface="Arial" pitchFamily="34" charset="0"/>
              </a:rPr>
              <a:t>Welsh Food Contest</a:t>
            </a:r>
            <a:endParaRPr lang="en-US" sz="2800" b="1" dirty="0">
              <a:solidFill>
                <a:schemeClr val="bg1">
                  <a:lumMod val="95000"/>
                </a:schemeClr>
              </a:solidFill>
            </a:endParaRPr>
          </a:p>
        </p:txBody>
      </p:sp>
    </p:spTree>
    <p:extLst>
      <p:ext uri="{BB962C8B-B14F-4D97-AF65-F5344CB8AC3E}">
        <p14:creationId xmlns:p14="http://schemas.microsoft.com/office/powerpoint/2010/main" val="14161567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CD510-74DF-2D05-D22B-60BBE84D44F2}"/>
              </a:ext>
            </a:extLst>
          </p:cNvPr>
          <p:cNvSpPr>
            <a:spLocks noGrp="1"/>
          </p:cNvSpPr>
          <p:nvPr>
            <p:ph type="title"/>
          </p:nvPr>
        </p:nvSpPr>
        <p:spPr/>
        <p:txBody>
          <a:bodyPr/>
          <a:lstStyle/>
          <a:p>
            <a:r>
              <a:rPr lang="en-GB" b="1" dirty="0"/>
              <a:t>Taste of </a:t>
            </a:r>
            <a:r>
              <a:rPr lang="en-GB" b="1" dirty="0" err="1"/>
              <a:t>Croeso</a:t>
            </a:r>
            <a:r>
              <a:rPr lang="en-GB" b="1" dirty="0"/>
              <a:t> – Event Overview</a:t>
            </a:r>
            <a:br>
              <a:rPr lang="en-US" dirty="0"/>
            </a:br>
            <a:endParaRPr lang="en-GB" dirty="0"/>
          </a:p>
        </p:txBody>
      </p:sp>
      <p:sp>
        <p:nvSpPr>
          <p:cNvPr id="3" name="Content Placeholder 2">
            <a:extLst>
              <a:ext uri="{FF2B5EF4-FFF2-40B4-BE49-F238E27FC236}">
                <a16:creationId xmlns:a16="http://schemas.microsoft.com/office/drawing/2014/main" id="{C8B2B13C-CC7F-4BDF-FB34-C4875B496EE2}"/>
              </a:ext>
            </a:extLst>
          </p:cNvPr>
          <p:cNvSpPr>
            <a:spLocks noGrp="1"/>
          </p:cNvSpPr>
          <p:nvPr>
            <p:ph idx="1"/>
          </p:nvPr>
        </p:nvSpPr>
        <p:spPr/>
        <p:txBody>
          <a:bodyPr>
            <a:normAutofit/>
          </a:bodyPr>
          <a:lstStyle/>
          <a:p>
            <a:pPr lvl="0" algn="just">
              <a:lnSpc>
                <a:spcPct val="150000"/>
              </a:lnSpc>
            </a:pPr>
            <a:r>
              <a:rPr lang="en-GB" sz="1200" b="1" dirty="0">
                <a:latin typeface="Arial" pitchFamily="34" charset="0"/>
                <a:cs typeface="Arial" pitchFamily="34" charset="0"/>
              </a:rPr>
              <a:t>Event Name:</a:t>
            </a:r>
            <a:r>
              <a:rPr lang="en-GB" sz="1200" dirty="0">
                <a:latin typeface="Arial" pitchFamily="34" charset="0"/>
                <a:cs typeface="Arial" pitchFamily="34" charset="0"/>
              </a:rPr>
              <a:t> Taste of </a:t>
            </a:r>
            <a:r>
              <a:rPr lang="en-GB" sz="1200" dirty="0" err="1">
                <a:latin typeface="Arial" pitchFamily="34" charset="0"/>
                <a:cs typeface="Arial" pitchFamily="34" charset="0"/>
              </a:rPr>
              <a:t>Croeso</a:t>
            </a:r>
            <a:r>
              <a:rPr lang="en-GB" sz="1200" dirty="0">
                <a:latin typeface="Arial" pitchFamily="34" charset="0"/>
                <a:cs typeface="Arial" pitchFamily="34" charset="0"/>
              </a:rPr>
              <a:t>: Welsh Food Contest</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Theme:</a:t>
            </a:r>
            <a:r>
              <a:rPr lang="en-GB" sz="1200" dirty="0">
                <a:latin typeface="Arial" pitchFamily="34" charset="0"/>
                <a:cs typeface="Arial" pitchFamily="34" charset="0"/>
              </a:rPr>
              <a:t> Celebrating Welsh hospitality and cuisine</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Date &amp; Duration:</a:t>
            </a:r>
            <a:r>
              <a:rPr lang="en-GB" sz="1200" dirty="0">
                <a:latin typeface="Arial" pitchFamily="34" charset="0"/>
                <a:cs typeface="Arial" pitchFamily="34" charset="0"/>
              </a:rPr>
              <a:t> Weekend event (late July 2025)</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Location:</a:t>
            </a:r>
            <a:r>
              <a:rPr lang="en-GB" sz="1200" dirty="0">
                <a:latin typeface="Arial" pitchFamily="34" charset="0"/>
                <a:cs typeface="Arial" pitchFamily="34" charset="0"/>
              </a:rPr>
              <a:t> </a:t>
            </a:r>
            <a:r>
              <a:rPr lang="en-GB" sz="1200" dirty="0" err="1">
                <a:latin typeface="Arial" pitchFamily="34" charset="0"/>
                <a:cs typeface="Arial" pitchFamily="34" charset="0"/>
              </a:rPr>
              <a:t>Roald</a:t>
            </a:r>
            <a:r>
              <a:rPr lang="en-GB" sz="1200" dirty="0">
                <a:latin typeface="Arial" pitchFamily="34" charset="0"/>
                <a:cs typeface="Arial" pitchFamily="34" charset="0"/>
              </a:rPr>
              <a:t> Dahl </a:t>
            </a:r>
            <a:r>
              <a:rPr lang="en-GB" sz="1200" dirty="0" err="1">
                <a:latin typeface="Arial" pitchFamily="34" charset="0"/>
                <a:cs typeface="Arial" pitchFamily="34" charset="0"/>
              </a:rPr>
              <a:t>Plass</a:t>
            </a:r>
            <a:r>
              <a:rPr lang="en-GB" sz="1200" dirty="0">
                <a:latin typeface="Arial" pitchFamily="34" charset="0"/>
                <a:cs typeface="Arial" pitchFamily="34" charset="0"/>
              </a:rPr>
              <a:t>, Cardiff Bay</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Purpose:</a:t>
            </a:r>
            <a:r>
              <a:rPr lang="en-GB" sz="1200" dirty="0">
                <a:latin typeface="Arial" pitchFamily="34" charset="0"/>
                <a:cs typeface="Arial" pitchFamily="34" charset="0"/>
              </a:rPr>
              <a:t> Promote Year of </a:t>
            </a:r>
            <a:r>
              <a:rPr lang="en-GB" sz="1200" dirty="0" err="1">
                <a:latin typeface="Arial" pitchFamily="34" charset="0"/>
                <a:cs typeface="Arial" pitchFamily="34" charset="0"/>
              </a:rPr>
              <a:t>Croeso</a:t>
            </a:r>
            <a:r>
              <a:rPr lang="en-GB" sz="1200" dirty="0">
                <a:latin typeface="Arial" pitchFamily="34" charset="0"/>
                <a:cs typeface="Arial" pitchFamily="34" charset="0"/>
              </a:rPr>
              <a:t> 2025 through authentic local cuisine</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Audience:</a:t>
            </a:r>
            <a:r>
              <a:rPr lang="en-GB" sz="1200" dirty="0">
                <a:latin typeface="Arial" pitchFamily="34" charset="0"/>
                <a:cs typeface="Arial" pitchFamily="34" charset="0"/>
              </a:rPr>
              <a:t> Locals and international visitors; families and food tourists</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Unique angle:</a:t>
            </a:r>
            <a:r>
              <a:rPr lang="en-GB" sz="1200" dirty="0">
                <a:latin typeface="Arial" pitchFamily="34" charset="0"/>
                <a:cs typeface="Arial" pitchFamily="34" charset="0"/>
              </a:rPr>
              <a:t> Live cook-off with amateur &amp; professional chefs</a:t>
            </a:r>
          </a:p>
          <a:p>
            <a:pPr lvl="0" algn="just">
              <a:lnSpc>
                <a:spcPct val="150000"/>
              </a:lnSpc>
              <a:buNone/>
            </a:pPr>
            <a:br>
              <a:rPr lang="en-GB" sz="1200" dirty="0">
                <a:latin typeface="Arial" pitchFamily="34" charset="0"/>
                <a:cs typeface="Arial" pitchFamily="34" charset="0"/>
              </a:rPr>
            </a:br>
            <a:r>
              <a:rPr lang="en-GB" sz="1200" i="1" dirty="0">
                <a:latin typeface="Arial" pitchFamily="34" charset="0"/>
                <a:cs typeface="Arial" pitchFamily="34" charset="0"/>
              </a:rPr>
              <a:t>(Visit Wales, 2023; Wales.com, 2024; Welsh Government, 2023a)</a:t>
            </a:r>
            <a:endParaRPr lang="en-US" sz="1200" dirty="0">
              <a:latin typeface="Arial" pitchFamily="34" charset="0"/>
              <a:cs typeface="Arial" pitchFamily="34" charset="0"/>
            </a:endParaRPr>
          </a:p>
          <a:p>
            <a:pPr>
              <a:buNone/>
            </a:pPr>
            <a:endParaRPr lang="en-GB" dirty="0"/>
          </a:p>
        </p:txBody>
      </p:sp>
      <p:pic>
        <p:nvPicPr>
          <p:cNvPr id="22530" name="Picture 2" descr="wales"/>
          <p:cNvPicPr>
            <a:picLocks noChangeAspect="1" noChangeArrowheads="1"/>
          </p:cNvPicPr>
          <p:nvPr/>
        </p:nvPicPr>
        <p:blipFill>
          <a:blip r:embed="rId3"/>
          <a:srcRect/>
          <a:stretch>
            <a:fillRect/>
          </a:stretch>
        </p:blipFill>
        <p:spPr bwMode="auto">
          <a:xfrm>
            <a:off x="6741905" y="2122435"/>
            <a:ext cx="4875524" cy="3169092"/>
          </a:xfrm>
          <a:prstGeom prst="rect">
            <a:avLst/>
          </a:prstGeom>
          <a:noFill/>
        </p:spPr>
      </p:pic>
      <p:sp>
        <p:nvSpPr>
          <p:cNvPr id="5" name="TextBox 4"/>
          <p:cNvSpPr txBox="1"/>
          <p:nvPr/>
        </p:nvSpPr>
        <p:spPr>
          <a:xfrm>
            <a:off x="8874175" y="5396458"/>
            <a:ext cx="1648918" cy="276999"/>
          </a:xfrm>
          <a:prstGeom prst="rect">
            <a:avLst/>
          </a:prstGeom>
          <a:noFill/>
        </p:spPr>
        <p:txBody>
          <a:bodyPr wrap="square" rtlCol="0">
            <a:spAutoFit/>
          </a:bodyPr>
          <a:lstStyle/>
          <a:p>
            <a:r>
              <a:rPr lang="en-US" sz="1200" dirty="0">
                <a:latin typeface="Arial" pitchFamily="34" charset="0"/>
                <a:cs typeface="Arial" pitchFamily="34" charset="0"/>
              </a:rPr>
              <a:t>(Gov , 2025)</a:t>
            </a:r>
          </a:p>
        </p:txBody>
      </p:sp>
    </p:spTree>
    <p:extLst>
      <p:ext uri="{BB962C8B-B14F-4D97-AF65-F5344CB8AC3E}">
        <p14:creationId xmlns:p14="http://schemas.microsoft.com/office/powerpoint/2010/main" val="20387389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B70FD-6ADC-6822-815F-BCDB04211510}"/>
              </a:ext>
            </a:extLst>
          </p:cNvPr>
          <p:cNvSpPr>
            <a:spLocks noGrp="1"/>
          </p:cNvSpPr>
          <p:nvPr>
            <p:ph type="title"/>
          </p:nvPr>
        </p:nvSpPr>
        <p:spPr/>
        <p:txBody>
          <a:bodyPr/>
          <a:lstStyle/>
          <a:p>
            <a:r>
              <a:rPr lang="en-GB" b="1" dirty="0"/>
              <a:t>Event Concept &amp; Experience</a:t>
            </a:r>
            <a:endParaRPr lang="en-GB" dirty="0"/>
          </a:p>
        </p:txBody>
      </p:sp>
      <p:sp>
        <p:nvSpPr>
          <p:cNvPr id="3" name="Content Placeholder 2">
            <a:extLst>
              <a:ext uri="{FF2B5EF4-FFF2-40B4-BE49-F238E27FC236}">
                <a16:creationId xmlns:a16="http://schemas.microsoft.com/office/drawing/2014/main" id="{918A3353-FBD2-5C1B-5242-E9398F214DB4}"/>
              </a:ext>
            </a:extLst>
          </p:cNvPr>
          <p:cNvSpPr>
            <a:spLocks noGrp="1"/>
          </p:cNvSpPr>
          <p:nvPr>
            <p:ph idx="1"/>
          </p:nvPr>
        </p:nvSpPr>
        <p:spPr/>
        <p:txBody>
          <a:bodyPr/>
          <a:lstStyle/>
          <a:p>
            <a:pPr lvl="0" algn="just">
              <a:lnSpc>
                <a:spcPct val="150000"/>
              </a:lnSpc>
            </a:pPr>
            <a:r>
              <a:rPr lang="en-GB" sz="1200" b="1" dirty="0">
                <a:latin typeface="Arial" pitchFamily="34" charset="0"/>
                <a:cs typeface="Arial" pitchFamily="34" charset="0"/>
              </a:rPr>
              <a:t>Format:</a:t>
            </a:r>
            <a:r>
              <a:rPr lang="en-GB" sz="1200" dirty="0">
                <a:latin typeface="Arial" pitchFamily="34" charset="0"/>
                <a:cs typeface="Arial" pitchFamily="34" charset="0"/>
              </a:rPr>
              <a:t> Outdoor cooking competition and festival</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Key dishes:</a:t>
            </a:r>
            <a:r>
              <a:rPr lang="en-GB" sz="1200" dirty="0">
                <a:latin typeface="Arial" pitchFamily="34" charset="0"/>
                <a:cs typeface="Arial" pitchFamily="34" charset="0"/>
              </a:rPr>
              <a:t> Welsh cakes, </a:t>
            </a:r>
            <a:r>
              <a:rPr lang="en-GB" sz="1200" dirty="0" err="1">
                <a:latin typeface="Arial" pitchFamily="34" charset="0"/>
                <a:cs typeface="Arial" pitchFamily="34" charset="0"/>
              </a:rPr>
              <a:t>cawl</a:t>
            </a:r>
            <a:r>
              <a:rPr lang="en-GB" sz="1200" dirty="0">
                <a:latin typeface="Arial" pitchFamily="34" charset="0"/>
                <a:cs typeface="Arial" pitchFamily="34" charset="0"/>
              </a:rPr>
              <a:t>, Glamorgan sausages</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Cultural activities:</a:t>
            </a:r>
            <a:r>
              <a:rPr lang="en-GB" sz="1200" dirty="0">
                <a:latin typeface="Arial" pitchFamily="34" charset="0"/>
                <a:cs typeface="Arial" pitchFamily="34" charset="0"/>
              </a:rPr>
              <a:t> Bilingual signage, live folk music, storytelling</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Local sourcing:</a:t>
            </a:r>
            <a:r>
              <a:rPr lang="en-GB" sz="1200" dirty="0">
                <a:latin typeface="Arial" pitchFamily="34" charset="0"/>
                <a:cs typeface="Arial" pitchFamily="34" charset="0"/>
              </a:rPr>
              <a:t> All ingredients from Welsh farms and producers</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Immersive design:</a:t>
            </a:r>
            <a:r>
              <a:rPr lang="en-GB" sz="1200" dirty="0">
                <a:latin typeface="Arial" pitchFamily="34" charset="0"/>
                <a:cs typeface="Arial" pitchFamily="34" charset="0"/>
              </a:rPr>
              <a:t> Contest zones, food stalls, seating areas</a:t>
            </a:r>
          </a:p>
          <a:p>
            <a:pPr lvl="0" algn="just">
              <a:lnSpc>
                <a:spcPct val="150000"/>
              </a:lnSpc>
              <a:buNone/>
            </a:pPr>
            <a:br>
              <a:rPr lang="en-GB" sz="1200" dirty="0">
                <a:latin typeface="Arial" pitchFamily="34" charset="0"/>
                <a:cs typeface="Arial" pitchFamily="34" charset="0"/>
              </a:rPr>
            </a:br>
            <a:r>
              <a:rPr lang="en-GB" sz="1200" i="1" dirty="0">
                <a:latin typeface="Arial" pitchFamily="34" charset="0"/>
                <a:cs typeface="Arial" pitchFamily="34" charset="0"/>
              </a:rPr>
              <a:t>(Allen et al., 2011; Welsh Government, 2023a; Food &amp; Drink Wales, 2019)</a:t>
            </a:r>
            <a:endParaRPr lang="en-US" sz="1200" dirty="0">
              <a:latin typeface="Arial" pitchFamily="34" charset="0"/>
              <a:cs typeface="Arial" pitchFamily="34" charset="0"/>
            </a:endParaRPr>
          </a:p>
          <a:p>
            <a:endParaRPr lang="en-GB" dirty="0"/>
          </a:p>
        </p:txBody>
      </p:sp>
      <p:pic>
        <p:nvPicPr>
          <p:cNvPr id="21505" name="Picture 1"/>
          <p:cNvPicPr>
            <a:picLocks noChangeAspect="1" noChangeArrowheads="1"/>
          </p:cNvPicPr>
          <p:nvPr/>
        </p:nvPicPr>
        <p:blipFill>
          <a:blip r:embed="rId3"/>
          <a:srcRect/>
          <a:stretch>
            <a:fillRect/>
          </a:stretch>
        </p:blipFill>
        <p:spPr bwMode="auto">
          <a:xfrm>
            <a:off x="7190874" y="2045299"/>
            <a:ext cx="4305646" cy="3021376"/>
          </a:xfrm>
          <a:prstGeom prst="rect">
            <a:avLst/>
          </a:prstGeom>
          <a:noFill/>
          <a:ln w="9525">
            <a:noFill/>
            <a:miter lim="800000"/>
            <a:headEnd/>
            <a:tailEnd/>
          </a:ln>
          <a:effectLst/>
        </p:spPr>
      </p:pic>
      <p:sp>
        <p:nvSpPr>
          <p:cNvPr id="5" name="TextBox 4"/>
          <p:cNvSpPr txBox="1"/>
          <p:nvPr/>
        </p:nvSpPr>
        <p:spPr>
          <a:xfrm>
            <a:off x="8544394" y="5156617"/>
            <a:ext cx="2758190" cy="276999"/>
          </a:xfrm>
          <a:prstGeom prst="rect">
            <a:avLst/>
          </a:prstGeom>
          <a:noFill/>
        </p:spPr>
        <p:txBody>
          <a:bodyPr wrap="square" rtlCol="0">
            <a:spAutoFit/>
          </a:bodyPr>
          <a:lstStyle/>
          <a:p>
            <a:r>
              <a:rPr lang="en-US" sz="1200" dirty="0">
                <a:latin typeface="Arial" pitchFamily="34" charset="0"/>
                <a:cs typeface="Arial" pitchFamily="34" charset="0"/>
              </a:rPr>
              <a:t>(Sykescottages,2025)</a:t>
            </a:r>
          </a:p>
        </p:txBody>
      </p:sp>
    </p:spTree>
    <p:extLst>
      <p:ext uri="{BB962C8B-B14F-4D97-AF65-F5344CB8AC3E}">
        <p14:creationId xmlns:p14="http://schemas.microsoft.com/office/powerpoint/2010/main" val="5674792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48007-1882-EB28-2177-36AC74E0156E}"/>
              </a:ext>
            </a:extLst>
          </p:cNvPr>
          <p:cNvSpPr>
            <a:spLocks noGrp="1"/>
          </p:cNvSpPr>
          <p:nvPr>
            <p:ph type="title"/>
          </p:nvPr>
        </p:nvSpPr>
        <p:spPr/>
        <p:txBody>
          <a:bodyPr/>
          <a:lstStyle/>
          <a:p>
            <a:r>
              <a:rPr lang="en-GB" b="1" dirty="0"/>
              <a:t>Market Demand &amp; Audience Profile</a:t>
            </a:r>
            <a:endParaRPr lang="en-GB" dirty="0"/>
          </a:p>
        </p:txBody>
      </p:sp>
      <p:sp>
        <p:nvSpPr>
          <p:cNvPr id="3" name="Content Placeholder 2">
            <a:extLst>
              <a:ext uri="{FF2B5EF4-FFF2-40B4-BE49-F238E27FC236}">
                <a16:creationId xmlns:a16="http://schemas.microsoft.com/office/drawing/2014/main" id="{35FAD84B-D4BD-1DA3-8ADA-B9FD17D1D29C}"/>
              </a:ext>
            </a:extLst>
          </p:cNvPr>
          <p:cNvSpPr>
            <a:spLocks noGrp="1"/>
          </p:cNvSpPr>
          <p:nvPr>
            <p:ph idx="1"/>
          </p:nvPr>
        </p:nvSpPr>
        <p:spPr/>
        <p:txBody>
          <a:bodyPr/>
          <a:lstStyle/>
          <a:p>
            <a:pPr lvl="0" algn="just">
              <a:lnSpc>
                <a:spcPct val="150000"/>
              </a:lnSpc>
            </a:pPr>
            <a:r>
              <a:rPr lang="en-GB" sz="1200" b="1" dirty="0">
                <a:latin typeface="Arial" pitchFamily="34" charset="0"/>
                <a:cs typeface="Arial" pitchFamily="34" charset="0"/>
              </a:rPr>
              <a:t>Tourism rebound:</a:t>
            </a:r>
            <a:r>
              <a:rPr lang="en-GB" sz="1200" dirty="0">
                <a:latin typeface="Arial" pitchFamily="34" charset="0"/>
                <a:cs typeface="Arial" pitchFamily="34" charset="0"/>
              </a:rPr>
              <a:t> Wales tourism grew 30% in 2023 (Welsh Government, 2024)</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Culinary tourism:</a:t>
            </a:r>
            <a:r>
              <a:rPr lang="en-GB" sz="1200" dirty="0">
                <a:latin typeface="Arial" pitchFamily="34" charset="0"/>
                <a:cs typeface="Arial" pitchFamily="34" charset="0"/>
              </a:rPr>
              <a:t> 74% of guests choose destinations for food (</a:t>
            </a:r>
            <a:r>
              <a:rPr lang="en-GB" sz="1200" dirty="0" err="1">
                <a:latin typeface="Arial" pitchFamily="34" charset="0"/>
                <a:cs typeface="Arial" pitchFamily="34" charset="0"/>
              </a:rPr>
              <a:t>Avendra</a:t>
            </a:r>
            <a:r>
              <a:rPr lang="en-GB" sz="1200" dirty="0">
                <a:latin typeface="Arial" pitchFamily="34" charset="0"/>
                <a:cs typeface="Arial" pitchFamily="34" charset="0"/>
              </a:rPr>
              <a:t>, 2023)</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Audience segments:</a:t>
            </a:r>
            <a:r>
              <a:rPr lang="en-GB" sz="1200" dirty="0">
                <a:latin typeface="Arial" pitchFamily="34" charset="0"/>
                <a:cs typeface="Arial" pitchFamily="34" charset="0"/>
              </a:rPr>
              <a:t> Foodie tourists, Welsh </a:t>
            </a:r>
            <a:r>
              <a:rPr lang="en-GB" sz="1200" dirty="0" err="1">
                <a:latin typeface="Arial" pitchFamily="34" charset="0"/>
                <a:cs typeface="Arial" pitchFamily="34" charset="0"/>
              </a:rPr>
              <a:t>diaspora</a:t>
            </a:r>
            <a:r>
              <a:rPr lang="en-GB" sz="1200" dirty="0">
                <a:latin typeface="Arial" pitchFamily="34" charset="0"/>
                <a:cs typeface="Arial" pitchFamily="34" charset="0"/>
              </a:rPr>
              <a:t>, local families</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Digital behaviour:</a:t>
            </a:r>
            <a:r>
              <a:rPr lang="en-GB" sz="1200" dirty="0">
                <a:latin typeface="Arial" pitchFamily="34" charset="0"/>
                <a:cs typeface="Arial" pitchFamily="34" charset="0"/>
              </a:rPr>
              <a:t> 80% research food experiences before travel</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Event appeal:</a:t>
            </a:r>
            <a:r>
              <a:rPr lang="en-GB" sz="1200" dirty="0">
                <a:latin typeface="Arial" pitchFamily="34" charset="0"/>
                <a:cs typeface="Arial" pitchFamily="34" charset="0"/>
              </a:rPr>
              <a:t> Mix of food, music, and heritage draws wide interest</a:t>
            </a:r>
          </a:p>
          <a:p>
            <a:pPr lvl="0" algn="just">
              <a:lnSpc>
                <a:spcPct val="150000"/>
              </a:lnSpc>
              <a:buNone/>
            </a:pPr>
            <a:br>
              <a:rPr lang="en-GB" sz="1200" dirty="0">
                <a:latin typeface="Arial" pitchFamily="34" charset="0"/>
                <a:cs typeface="Arial" pitchFamily="34" charset="0"/>
              </a:rPr>
            </a:br>
            <a:r>
              <a:rPr lang="en-GB" sz="1200" i="1" dirty="0">
                <a:latin typeface="Arial" pitchFamily="34" charset="0"/>
                <a:cs typeface="Arial" pitchFamily="34" charset="0"/>
              </a:rPr>
              <a:t>(Welsh Government, 2024; </a:t>
            </a:r>
            <a:r>
              <a:rPr lang="en-GB" sz="1200" i="1" dirty="0" err="1">
                <a:latin typeface="Arial" pitchFamily="34" charset="0"/>
                <a:cs typeface="Arial" pitchFamily="34" charset="0"/>
              </a:rPr>
              <a:t>Avendra</a:t>
            </a:r>
            <a:r>
              <a:rPr lang="en-GB" sz="1200" i="1" dirty="0">
                <a:latin typeface="Arial" pitchFamily="34" charset="0"/>
                <a:cs typeface="Arial" pitchFamily="34" charset="0"/>
              </a:rPr>
              <a:t>, 2023; </a:t>
            </a:r>
            <a:r>
              <a:rPr lang="en-GB" sz="1200" i="1" dirty="0" err="1">
                <a:latin typeface="Arial" pitchFamily="34" charset="0"/>
                <a:cs typeface="Arial" pitchFamily="34" charset="0"/>
              </a:rPr>
              <a:t>YouGov</a:t>
            </a:r>
            <a:r>
              <a:rPr lang="en-GB" sz="1200" i="1" dirty="0">
                <a:latin typeface="Arial" pitchFamily="34" charset="0"/>
                <a:cs typeface="Arial" pitchFamily="34" charset="0"/>
              </a:rPr>
              <a:t>, 2023)</a:t>
            </a:r>
            <a:endParaRPr lang="en-US" sz="1200" dirty="0">
              <a:latin typeface="Arial" pitchFamily="34" charset="0"/>
              <a:cs typeface="Arial" pitchFamily="34" charset="0"/>
            </a:endParaRPr>
          </a:p>
          <a:p>
            <a:endParaRPr lang="en-GB" dirty="0"/>
          </a:p>
        </p:txBody>
      </p:sp>
      <p:pic>
        <p:nvPicPr>
          <p:cNvPr id="20481" name="Picture 1"/>
          <p:cNvPicPr>
            <a:picLocks noChangeAspect="1" noChangeArrowheads="1"/>
          </p:cNvPicPr>
          <p:nvPr/>
        </p:nvPicPr>
        <p:blipFill>
          <a:blip r:embed="rId3"/>
          <a:srcRect/>
          <a:stretch>
            <a:fillRect/>
          </a:stretch>
        </p:blipFill>
        <p:spPr bwMode="auto">
          <a:xfrm>
            <a:off x="7375160" y="1942475"/>
            <a:ext cx="4219029" cy="3208622"/>
          </a:xfrm>
          <a:prstGeom prst="rect">
            <a:avLst/>
          </a:prstGeom>
          <a:noFill/>
          <a:ln w="9525">
            <a:noFill/>
            <a:miter lim="800000"/>
            <a:headEnd/>
            <a:tailEnd/>
          </a:ln>
          <a:effectLst/>
        </p:spPr>
      </p:pic>
    </p:spTree>
    <p:extLst>
      <p:ext uri="{BB962C8B-B14F-4D97-AF65-F5344CB8AC3E}">
        <p14:creationId xmlns:p14="http://schemas.microsoft.com/office/powerpoint/2010/main" val="21527752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59A44-C64E-97FB-1467-C9AEE3CE403F}"/>
              </a:ext>
            </a:extLst>
          </p:cNvPr>
          <p:cNvSpPr>
            <a:spLocks noGrp="1"/>
          </p:cNvSpPr>
          <p:nvPr>
            <p:ph type="title"/>
          </p:nvPr>
        </p:nvSpPr>
        <p:spPr/>
        <p:txBody>
          <a:bodyPr/>
          <a:lstStyle/>
          <a:p>
            <a:r>
              <a:rPr lang="en-GB" b="1" dirty="0"/>
              <a:t>Competition &amp; Strategic Positioning</a:t>
            </a:r>
            <a:endParaRPr lang="en-GB" dirty="0"/>
          </a:p>
        </p:txBody>
      </p:sp>
      <p:sp>
        <p:nvSpPr>
          <p:cNvPr id="3" name="Content Placeholder 2">
            <a:extLst>
              <a:ext uri="{FF2B5EF4-FFF2-40B4-BE49-F238E27FC236}">
                <a16:creationId xmlns:a16="http://schemas.microsoft.com/office/drawing/2014/main" id="{97064A77-B836-B14E-6DF6-A7B65A282ACD}"/>
              </a:ext>
            </a:extLst>
          </p:cNvPr>
          <p:cNvSpPr>
            <a:spLocks noGrp="1"/>
          </p:cNvSpPr>
          <p:nvPr>
            <p:ph idx="1"/>
          </p:nvPr>
        </p:nvSpPr>
        <p:spPr/>
        <p:txBody>
          <a:bodyPr>
            <a:normAutofit/>
          </a:bodyPr>
          <a:lstStyle/>
          <a:p>
            <a:pPr lvl="0" algn="just">
              <a:lnSpc>
                <a:spcPct val="150000"/>
              </a:lnSpc>
            </a:pPr>
            <a:r>
              <a:rPr lang="en-GB" sz="1300" b="1" dirty="0">
                <a:latin typeface="Arial" pitchFamily="34" charset="0"/>
                <a:cs typeface="Arial" pitchFamily="34" charset="0"/>
              </a:rPr>
              <a:t>Existing events:</a:t>
            </a:r>
            <a:r>
              <a:rPr lang="en-GB" sz="1300" dirty="0">
                <a:latin typeface="Arial" pitchFamily="34" charset="0"/>
                <a:cs typeface="Arial" pitchFamily="34" charset="0"/>
              </a:rPr>
              <a:t> </a:t>
            </a:r>
            <a:r>
              <a:rPr lang="en-GB" sz="1300" dirty="0" err="1">
                <a:latin typeface="Arial" pitchFamily="34" charset="0"/>
                <a:cs typeface="Arial" pitchFamily="34" charset="0"/>
              </a:rPr>
              <a:t>Abergavenny</a:t>
            </a:r>
            <a:r>
              <a:rPr lang="en-GB" sz="1300" dirty="0">
                <a:latin typeface="Arial" pitchFamily="34" charset="0"/>
                <a:cs typeface="Arial" pitchFamily="34" charset="0"/>
              </a:rPr>
              <a:t>, Conwy, Cardiff Food Festival</a:t>
            </a:r>
            <a:endParaRPr lang="en-US" sz="1300" dirty="0">
              <a:latin typeface="Arial" pitchFamily="34" charset="0"/>
              <a:cs typeface="Arial" pitchFamily="34" charset="0"/>
            </a:endParaRPr>
          </a:p>
          <a:p>
            <a:pPr lvl="0" algn="just">
              <a:lnSpc>
                <a:spcPct val="150000"/>
              </a:lnSpc>
            </a:pPr>
            <a:r>
              <a:rPr lang="en-GB" sz="1300" b="1" dirty="0">
                <a:latin typeface="Arial" pitchFamily="34" charset="0"/>
                <a:cs typeface="Arial" pitchFamily="34" charset="0"/>
              </a:rPr>
              <a:t>Differentiator:</a:t>
            </a:r>
            <a:r>
              <a:rPr lang="en-GB" sz="1300" dirty="0">
                <a:latin typeface="Arial" pitchFamily="34" charset="0"/>
                <a:cs typeface="Arial" pitchFamily="34" charset="0"/>
              </a:rPr>
              <a:t> Contest format, pro + amateur chefs, </a:t>
            </a:r>
            <a:r>
              <a:rPr lang="en-GB" sz="1300" dirty="0" err="1">
                <a:latin typeface="Arial" pitchFamily="34" charset="0"/>
                <a:cs typeface="Arial" pitchFamily="34" charset="0"/>
              </a:rPr>
              <a:t>Croeso</a:t>
            </a:r>
            <a:r>
              <a:rPr lang="en-GB" sz="1300" dirty="0">
                <a:latin typeface="Arial" pitchFamily="34" charset="0"/>
                <a:cs typeface="Arial" pitchFamily="34" charset="0"/>
              </a:rPr>
              <a:t> branding</a:t>
            </a:r>
            <a:endParaRPr lang="en-US" sz="1300" dirty="0">
              <a:latin typeface="Arial" pitchFamily="34" charset="0"/>
              <a:cs typeface="Arial" pitchFamily="34" charset="0"/>
            </a:endParaRPr>
          </a:p>
          <a:p>
            <a:pPr lvl="0" algn="just">
              <a:lnSpc>
                <a:spcPct val="150000"/>
              </a:lnSpc>
            </a:pPr>
            <a:r>
              <a:rPr lang="en-GB" sz="1300" b="1" dirty="0">
                <a:latin typeface="Arial" pitchFamily="34" charset="0"/>
                <a:cs typeface="Arial" pitchFamily="34" charset="0"/>
              </a:rPr>
              <a:t>Cultural focus:</a:t>
            </a:r>
            <a:r>
              <a:rPr lang="en-GB" sz="1300" dirty="0">
                <a:latin typeface="Arial" pitchFamily="34" charset="0"/>
                <a:cs typeface="Arial" pitchFamily="34" charset="0"/>
              </a:rPr>
              <a:t> Bilingualism, storytelling, local products</a:t>
            </a:r>
            <a:endParaRPr lang="en-US" sz="1300" dirty="0">
              <a:latin typeface="Arial" pitchFamily="34" charset="0"/>
              <a:cs typeface="Arial" pitchFamily="34" charset="0"/>
            </a:endParaRPr>
          </a:p>
          <a:p>
            <a:pPr lvl="0" algn="just">
              <a:lnSpc>
                <a:spcPct val="150000"/>
              </a:lnSpc>
            </a:pPr>
            <a:r>
              <a:rPr lang="en-GB" sz="1300" b="1" dirty="0">
                <a:latin typeface="Arial" pitchFamily="34" charset="0"/>
                <a:cs typeface="Arial" pitchFamily="34" charset="0"/>
              </a:rPr>
              <a:t>Niche:</a:t>
            </a:r>
            <a:r>
              <a:rPr lang="en-GB" sz="1300" dirty="0">
                <a:latin typeface="Arial" pitchFamily="34" charset="0"/>
                <a:cs typeface="Arial" pitchFamily="34" charset="0"/>
              </a:rPr>
              <a:t> High engagement, sustainability, identity-led experience</a:t>
            </a:r>
            <a:endParaRPr lang="en-US" sz="1300" dirty="0">
              <a:latin typeface="Arial" pitchFamily="34" charset="0"/>
              <a:cs typeface="Arial" pitchFamily="34" charset="0"/>
            </a:endParaRPr>
          </a:p>
          <a:p>
            <a:pPr lvl="0" algn="just">
              <a:lnSpc>
                <a:spcPct val="150000"/>
              </a:lnSpc>
            </a:pPr>
            <a:r>
              <a:rPr lang="en-GB" sz="1300" b="1" dirty="0">
                <a:latin typeface="Arial" pitchFamily="34" charset="0"/>
                <a:cs typeface="Arial" pitchFamily="34" charset="0"/>
              </a:rPr>
              <a:t>Avoiding overlap:</a:t>
            </a:r>
            <a:r>
              <a:rPr lang="en-GB" sz="1300" dirty="0">
                <a:latin typeface="Arial" pitchFamily="34" charset="0"/>
                <a:cs typeface="Arial" pitchFamily="34" charset="0"/>
              </a:rPr>
              <a:t> Scheduled outside major event dates</a:t>
            </a:r>
          </a:p>
          <a:p>
            <a:pPr lvl="0" algn="just">
              <a:lnSpc>
                <a:spcPct val="150000"/>
              </a:lnSpc>
              <a:buNone/>
            </a:pPr>
            <a:br>
              <a:rPr lang="en-GB" sz="1300" dirty="0">
                <a:latin typeface="Arial" pitchFamily="34" charset="0"/>
                <a:cs typeface="Arial" pitchFamily="34" charset="0"/>
              </a:rPr>
            </a:br>
            <a:r>
              <a:rPr lang="en-GB" sz="1300" i="1" dirty="0">
                <a:latin typeface="Arial" pitchFamily="34" charset="0"/>
                <a:cs typeface="Arial" pitchFamily="34" charset="0"/>
              </a:rPr>
              <a:t>(BBC, 2018; Visit Wales, 2023; NEC Group, 2023)</a:t>
            </a:r>
            <a:endParaRPr lang="en-US" sz="1300" dirty="0">
              <a:latin typeface="Arial" pitchFamily="34" charset="0"/>
              <a:cs typeface="Arial" pitchFamily="34" charset="0"/>
            </a:endParaRPr>
          </a:p>
          <a:p>
            <a:endParaRPr lang="en-GB" dirty="0"/>
          </a:p>
        </p:txBody>
      </p:sp>
      <p:pic>
        <p:nvPicPr>
          <p:cNvPr id="19457" name="Picture 1"/>
          <p:cNvPicPr>
            <a:picLocks noChangeAspect="1" noChangeArrowheads="1"/>
          </p:cNvPicPr>
          <p:nvPr/>
        </p:nvPicPr>
        <p:blipFill>
          <a:blip r:embed="rId3"/>
          <a:srcRect/>
          <a:stretch>
            <a:fillRect/>
          </a:stretch>
        </p:blipFill>
        <p:spPr bwMode="auto">
          <a:xfrm>
            <a:off x="6929939" y="2102606"/>
            <a:ext cx="4688140" cy="3069002"/>
          </a:xfrm>
          <a:prstGeom prst="rect">
            <a:avLst/>
          </a:prstGeom>
          <a:noFill/>
          <a:ln w="9525">
            <a:noFill/>
            <a:miter lim="800000"/>
            <a:headEnd/>
            <a:tailEnd/>
          </a:ln>
          <a:effectLst/>
        </p:spPr>
      </p:pic>
      <p:sp>
        <p:nvSpPr>
          <p:cNvPr id="5" name="TextBox 4"/>
          <p:cNvSpPr txBox="1"/>
          <p:nvPr/>
        </p:nvSpPr>
        <p:spPr>
          <a:xfrm>
            <a:off x="8544394" y="5156617"/>
            <a:ext cx="2758190" cy="276999"/>
          </a:xfrm>
          <a:prstGeom prst="rect">
            <a:avLst/>
          </a:prstGeom>
          <a:noFill/>
        </p:spPr>
        <p:txBody>
          <a:bodyPr wrap="square" rtlCol="0">
            <a:spAutoFit/>
          </a:bodyPr>
          <a:lstStyle/>
          <a:p>
            <a:r>
              <a:rPr lang="en-US" sz="1200" dirty="0">
                <a:latin typeface="Arial" pitchFamily="34" charset="0"/>
                <a:cs typeface="Arial" pitchFamily="34" charset="0"/>
              </a:rPr>
              <a:t>(Sykescottages,2025)</a:t>
            </a:r>
          </a:p>
        </p:txBody>
      </p:sp>
    </p:spTree>
    <p:extLst>
      <p:ext uri="{BB962C8B-B14F-4D97-AF65-F5344CB8AC3E}">
        <p14:creationId xmlns:p14="http://schemas.microsoft.com/office/powerpoint/2010/main" val="39658447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1A2C8-8553-037C-A48E-E876BF92FAAE}"/>
              </a:ext>
            </a:extLst>
          </p:cNvPr>
          <p:cNvSpPr>
            <a:spLocks noGrp="1"/>
          </p:cNvSpPr>
          <p:nvPr>
            <p:ph type="title"/>
          </p:nvPr>
        </p:nvSpPr>
        <p:spPr/>
        <p:txBody>
          <a:bodyPr/>
          <a:lstStyle/>
          <a:p>
            <a:r>
              <a:rPr lang="en-GB" b="1" dirty="0"/>
              <a:t>Venue &amp; Infrastructure</a:t>
            </a:r>
            <a:endParaRPr lang="en-GB" dirty="0"/>
          </a:p>
        </p:txBody>
      </p:sp>
      <p:sp>
        <p:nvSpPr>
          <p:cNvPr id="3" name="Content Placeholder 2">
            <a:extLst>
              <a:ext uri="{FF2B5EF4-FFF2-40B4-BE49-F238E27FC236}">
                <a16:creationId xmlns:a16="http://schemas.microsoft.com/office/drawing/2014/main" id="{D05E7DD9-B258-E17F-B860-02584578D668}"/>
              </a:ext>
            </a:extLst>
          </p:cNvPr>
          <p:cNvSpPr>
            <a:spLocks noGrp="1"/>
          </p:cNvSpPr>
          <p:nvPr>
            <p:ph idx="1"/>
          </p:nvPr>
        </p:nvSpPr>
        <p:spPr/>
        <p:txBody>
          <a:bodyPr>
            <a:normAutofit/>
          </a:bodyPr>
          <a:lstStyle/>
          <a:p>
            <a:pPr lvl="0" algn="just">
              <a:lnSpc>
                <a:spcPct val="150000"/>
              </a:lnSpc>
            </a:pPr>
            <a:r>
              <a:rPr lang="en-GB" sz="1200" b="1" dirty="0">
                <a:latin typeface="Arial" pitchFamily="34" charset="0"/>
                <a:cs typeface="Arial" pitchFamily="34" charset="0"/>
              </a:rPr>
              <a:t>Venue:</a:t>
            </a:r>
            <a:r>
              <a:rPr lang="en-GB" sz="1200" dirty="0">
                <a:latin typeface="Arial" pitchFamily="34" charset="0"/>
                <a:cs typeface="Arial" pitchFamily="34" charset="0"/>
              </a:rPr>
              <a:t> </a:t>
            </a:r>
            <a:r>
              <a:rPr lang="en-GB" sz="1200" dirty="0" err="1">
                <a:latin typeface="Arial" pitchFamily="34" charset="0"/>
                <a:cs typeface="Arial" pitchFamily="34" charset="0"/>
              </a:rPr>
              <a:t>Roald</a:t>
            </a:r>
            <a:r>
              <a:rPr lang="en-GB" sz="1200" dirty="0">
                <a:latin typeface="Arial" pitchFamily="34" charset="0"/>
                <a:cs typeface="Arial" pitchFamily="34" charset="0"/>
              </a:rPr>
              <a:t> Dahl </a:t>
            </a:r>
            <a:r>
              <a:rPr lang="en-GB" sz="1200" dirty="0" err="1">
                <a:latin typeface="Arial" pitchFamily="34" charset="0"/>
                <a:cs typeface="Arial" pitchFamily="34" charset="0"/>
              </a:rPr>
              <a:t>Plass</a:t>
            </a:r>
            <a:r>
              <a:rPr lang="en-GB" sz="1200" dirty="0">
                <a:latin typeface="Arial" pitchFamily="34" charset="0"/>
                <a:cs typeface="Arial" pitchFamily="34" charset="0"/>
              </a:rPr>
              <a:t>, Cardiff Bay</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Facilities:</a:t>
            </a:r>
            <a:r>
              <a:rPr lang="en-GB" sz="1200" dirty="0">
                <a:latin typeface="Arial" pitchFamily="34" charset="0"/>
                <a:cs typeface="Arial" pitchFamily="34" charset="0"/>
              </a:rPr>
              <a:t> Power, water, toilets, waste stations, refrigeration</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Layout:</a:t>
            </a:r>
            <a:r>
              <a:rPr lang="en-GB" sz="1200" dirty="0">
                <a:latin typeface="Arial" pitchFamily="34" charset="0"/>
                <a:cs typeface="Arial" pitchFamily="34" charset="0"/>
              </a:rPr>
              <a:t> Contest stage, vendor stalls, kids’ zone, seated dining</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Accessibility:</a:t>
            </a:r>
            <a:r>
              <a:rPr lang="en-GB" sz="1200" dirty="0">
                <a:latin typeface="Arial" pitchFamily="34" charset="0"/>
                <a:cs typeface="Arial" pitchFamily="34" charset="0"/>
              </a:rPr>
              <a:t> Flat terrain, public transport links, signage</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Weather plan:</a:t>
            </a:r>
            <a:r>
              <a:rPr lang="en-GB" sz="1200" dirty="0">
                <a:latin typeface="Arial" pitchFamily="34" charset="0"/>
                <a:cs typeface="Arial" pitchFamily="34" charset="0"/>
              </a:rPr>
              <a:t> Marquees, stretch tents, rain shelters</a:t>
            </a:r>
          </a:p>
          <a:p>
            <a:pPr lvl="0" algn="just">
              <a:lnSpc>
                <a:spcPct val="150000"/>
              </a:lnSpc>
              <a:buNone/>
            </a:pPr>
            <a:br>
              <a:rPr lang="en-GB" sz="1200" dirty="0">
                <a:latin typeface="Arial" pitchFamily="34" charset="0"/>
                <a:cs typeface="Arial" pitchFamily="34" charset="0"/>
              </a:rPr>
            </a:br>
            <a:r>
              <a:rPr lang="en-GB" sz="1200" i="1" dirty="0">
                <a:latin typeface="Arial" pitchFamily="34" charset="0"/>
                <a:cs typeface="Arial" pitchFamily="34" charset="0"/>
              </a:rPr>
              <a:t>(Cardiff Council, 2024; Event Industry Forum, 2021)</a:t>
            </a:r>
            <a:endParaRPr lang="en-US" sz="1200" dirty="0">
              <a:latin typeface="Arial" pitchFamily="34" charset="0"/>
              <a:cs typeface="Arial" pitchFamily="34" charset="0"/>
            </a:endParaRPr>
          </a:p>
          <a:p>
            <a:endParaRPr lang="en-GB" dirty="0"/>
          </a:p>
        </p:txBody>
      </p:sp>
      <p:pic>
        <p:nvPicPr>
          <p:cNvPr id="18433" name="Picture 1"/>
          <p:cNvPicPr>
            <a:picLocks noChangeAspect="1" noChangeArrowheads="1"/>
          </p:cNvPicPr>
          <p:nvPr/>
        </p:nvPicPr>
        <p:blipFill>
          <a:blip r:embed="rId3"/>
          <a:srcRect/>
          <a:stretch>
            <a:fillRect/>
          </a:stretch>
        </p:blipFill>
        <p:spPr bwMode="auto">
          <a:xfrm>
            <a:off x="6664861" y="1912496"/>
            <a:ext cx="4673715" cy="2959308"/>
          </a:xfrm>
          <a:prstGeom prst="rect">
            <a:avLst/>
          </a:prstGeom>
          <a:noFill/>
          <a:ln w="9525">
            <a:noFill/>
            <a:miter lim="800000"/>
            <a:headEnd/>
            <a:tailEnd/>
          </a:ln>
          <a:effectLst/>
        </p:spPr>
      </p:pic>
      <p:sp>
        <p:nvSpPr>
          <p:cNvPr id="5" name="TextBox 4"/>
          <p:cNvSpPr txBox="1"/>
          <p:nvPr/>
        </p:nvSpPr>
        <p:spPr>
          <a:xfrm>
            <a:off x="8544394" y="5156617"/>
            <a:ext cx="2758190" cy="276999"/>
          </a:xfrm>
          <a:prstGeom prst="rect">
            <a:avLst/>
          </a:prstGeom>
          <a:noFill/>
        </p:spPr>
        <p:txBody>
          <a:bodyPr wrap="square" rtlCol="0">
            <a:spAutoFit/>
          </a:bodyPr>
          <a:lstStyle/>
          <a:p>
            <a:r>
              <a:rPr lang="en-US" sz="1200" dirty="0">
                <a:latin typeface="Arial" pitchFamily="34" charset="0"/>
                <a:cs typeface="Arial" pitchFamily="34" charset="0"/>
              </a:rPr>
              <a:t>(Sykescottages,2025)</a:t>
            </a:r>
          </a:p>
        </p:txBody>
      </p:sp>
    </p:spTree>
    <p:extLst>
      <p:ext uri="{BB962C8B-B14F-4D97-AF65-F5344CB8AC3E}">
        <p14:creationId xmlns:p14="http://schemas.microsoft.com/office/powerpoint/2010/main" val="37124923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27BCB-EF71-77EF-272B-06BCB2674004}"/>
              </a:ext>
            </a:extLst>
          </p:cNvPr>
          <p:cNvSpPr>
            <a:spLocks noGrp="1"/>
          </p:cNvSpPr>
          <p:nvPr>
            <p:ph type="title"/>
          </p:nvPr>
        </p:nvSpPr>
        <p:spPr/>
        <p:txBody>
          <a:bodyPr/>
          <a:lstStyle/>
          <a:p>
            <a:r>
              <a:rPr lang="en-GB" b="1" dirty="0"/>
              <a:t>Operations &amp; Staffing</a:t>
            </a:r>
            <a:endParaRPr lang="en-GB" dirty="0"/>
          </a:p>
        </p:txBody>
      </p:sp>
      <p:sp>
        <p:nvSpPr>
          <p:cNvPr id="3" name="Content Placeholder 2">
            <a:extLst>
              <a:ext uri="{FF2B5EF4-FFF2-40B4-BE49-F238E27FC236}">
                <a16:creationId xmlns:a16="http://schemas.microsoft.com/office/drawing/2014/main" id="{817B9309-0F86-8553-1AA7-82ED052DD782}"/>
              </a:ext>
            </a:extLst>
          </p:cNvPr>
          <p:cNvSpPr>
            <a:spLocks noGrp="1"/>
          </p:cNvSpPr>
          <p:nvPr>
            <p:ph idx="1"/>
          </p:nvPr>
        </p:nvSpPr>
        <p:spPr/>
        <p:txBody>
          <a:bodyPr>
            <a:normAutofit/>
          </a:bodyPr>
          <a:lstStyle/>
          <a:p>
            <a:pPr lvl="0" algn="just">
              <a:lnSpc>
                <a:spcPct val="150000"/>
              </a:lnSpc>
            </a:pPr>
            <a:r>
              <a:rPr lang="en-GB" sz="1200" b="1" dirty="0">
                <a:latin typeface="Arial" pitchFamily="34" charset="0"/>
                <a:cs typeface="Arial" pitchFamily="34" charset="0"/>
              </a:rPr>
              <a:t>Staff team:</a:t>
            </a:r>
            <a:r>
              <a:rPr lang="en-GB" sz="1200" dirty="0">
                <a:latin typeface="Arial" pitchFamily="34" charset="0"/>
                <a:cs typeface="Arial" pitchFamily="34" charset="0"/>
              </a:rPr>
              <a:t> Event manager, stage crew, security, medical</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Volunteers:</a:t>
            </a:r>
            <a:r>
              <a:rPr lang="en-GB" sz="1200" dirty="0">
                <a:latin typeface="Arial" pitchFamily="34" charset="0"/>
                <a:cs typeface="Arial" pitchFamily="34" charset="0"/>
              </a:rPr>
              <a:t> 100+ from local colleges and Welsh communities</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Compliance:</a:t>
            </a:r>
            <a:r>
              <a:rPr lang="en-GB" sz="1200" dirty="0">
                <a:latin typeface="Arial" pitchFamily="34" charset="0"/>
                <a:cs typeface="Arial" pitchFamily="34" charset="0"/>
              </a:rPr>
              <a:t> Food safety, risk assessments, TEN licensing</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Security:</a:t>
            </a:r>
            <a:r>
              <a:rPr lang="en-GB" sz="1200" dirty="0">
                <a:latin typeface="Arial" pitchFamily="34" charset="0"/>
                <a:cs typeface="Arial" pitchFamily="34" charset="0"/>
              </a:rPr>
              <a:t> SIA-approved firm, night patrol, controlled access</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Community engagement:</a:t>
            </a:r>
            <a:r>
              <a:rPr lang="en-GB" sz="1200" dirty="0">
                <a:latin typeface="Arial" pitchFamily="34" charset="0"/>
                <a:cs typeface="Arial" pitchFamily="34" charset="0"/>
              </a:rPr>
              <a:t> Early notices, bilingual info staff</a:t>
            </a:r>
          </a:p>
          <a:p>
            <a:pPr lvl="0" algn="just">
              <a:lnSpc>
                <a:spcPct val="150000"/>
              </a:lnSpc>
              <a:buNone/>
            </a:pPr>
            <a:br>
              <a:rPr lang="en-GB" sz="1200" dirty="0">
                <a:latin typeface="Arial" pitchFamily="34" charset="0"/>
                <a:cs typeface="Arial" pitchFamily="34" charset="0"/>
              </a:rPr>
            </a:br>
            <a:r>
              <a:rPr lang="en-GB" sz="1200" i="1" dirty="0">
                <a:latin typeface="Arial" pitchFamily="34" charset="0"/>
                <a:cs typeface="Arial" pitchFamily="34" charset="0"/>
              </a:rPr>
              <a:t>(Event Industry Forum, 2021; UK Government, 2023)</a:t>
            </a:r>
            <a:endParaRPr lang="en-US" sz="1200" dirty="0">
              <a:latin typeface="Arial" pitchFamily="34" charset="0"/>
              <a:cs typeface="Arial" pitchFamily="34" charset="0"/>
            </a:endParaRPr>
          </a:p>
          <a:p>
            <a:endParaRPr lang="en-GB" dirty="0"/>
          </a:p>
        </p:txBody>
      </p:sp>
      <p:pic>
        <p:nvPicPr>
          <p:cNvPr id="17409" name="Picture 1"/>
          <p:cNvPicPr>
            <a:picLocks noChangeAspect="1" noChangeArrowheads="1"/>
          </p:cNvPicPr>
          <p:nvPr/>
        </p:nvPicPr>
        <p:blipFill>
          <a:blip r:embed="rId3"/>
          <a:srcRect/>
          <a:stretch>
            <a:fillRect/>
          </a:stretch>
        </p:blipFill>
        <p:spPr bwMode="auto">
          <a:xfrm>
            <a:off x="6353276" y="1920615"/>
            <a:ext cx="5050335" cy="3355923"/>
          </a:xfrm>
          <a:prstGeom prst="rect">
            <a:avLst/>
          </a:prstGeom>
          <a:noFill/>
          <a:ln w="9525">
            <a:noFill/>
            <a:miter lim="800000"/>
            <a:headEnd/>
            <a:tailEnd/>
          </a:ln>
          <a:effectLst/>
        </p:spPr>
      </p:pic>
    </p:spTree>
    <p:extLst>
      <p:ext uri="{BB962C8B-B14F-4D97-AF65-F5344CB8AC3E}">
        <p14:creationId xmlns:p14="http://schemas.microsoft.com/office/powerpoint/2010/main" val="33619767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18069-EAD9-59CC-3609-64D57F00A32A}"/>
              </a:ext>
            </a:extLst>
          </p:cNvPr>
          <p:cNvSpPr>
            <a:spLocks noGrp="1"/>
          </p:cNvSpPr>
          <p:nvPr>
            <p:ph type="title"/>
          </p:nvPr>
        </p:nvSpPr>
        <p:spPr/>
        <p:txBody>
          <a:bodyPr/>
          <a:lstStyle/>
          <a:p>
            <a:r>
              <a:rPr lang="en-GB" b="1" dirty="0"/>
              <a:t>Financials &amp; Budget Overview</a:t>
            </a:r>
            <a:endParaRPr lang="en-GB" dirty="0"/>
          </a:p>
        </p:txBody>
      </p:sp>
      <p:sp>
        <p:nvSpPr>
          <p:cNvPr id="3" name="Content Placeholder 2">
            <a:extLst>
              <a:ext uri="{FF2B5EF4-FFF2-40B4-BE49-F238E27FC236}">
                <a16:creationId xmlns:a16="http://schemas.microsoft.com/office/drawing/2014/main" id="{DE851D7C-030A-6A23-9C62-B2344CB2AA34}"/>
              </a:ext>
            </a:extLst>
          </p:cNvPr>
          <p:cNvSpPr>
            <a:spLocks noGrp="1"/>
          </p:cNvSpPr>
          <p:nvPr>
            <p:ph idx="1"/>
          </p:nvPr>
        </p:nvSpPr>
        <p:spPr/>
        <p:txBody>
          <a:bodyPr/>
          <a:lstStyle/>
          <a:p>
            <a:pPr lvl="0" algn="just">
              <a:lnSpc>
                <a:spcPct val="150000"/>
              </a:lnSpc>
            </a:pPr>
            <a:r>
              <a:rPr lang="en-GB" sz="1200" b="1" dirty="0">
                <a:latin typeface="Arial" pitchFamily="34" charset="0"/>
                <a:cs typeface="Arial" pitchFamily="34" charset="0"/>
              </a:rPr>
              <a:t>Total budget:</a:t>
            </a:r>
            <a:r>
              <a:rPr lang="en-GB" sz="1200" dirty="0">
                <a:latin typeface="Arial" pitchFamily="34" charset="0"/>
                <a:cs typeface="Arial" pitchFamily="34" charset="0"/>
              </a:rPr>
              <a:t> ~£53,000</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Expenses:</a:t>
            </a:r>
            <a:r>
              <a:rPr lang="en-GB" sz="1200" dirty="0">
                <a:latin typeface="Arial" pitchFamily="34" charset="0"/>
                <a:cs typeface="Arial" pitchFamily="34" charset="0"/>
              </a:rPr>
              <a:t> Infrastructure £20k, staff £15k, marketing £8k, contingency £5k</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Income sources:</a:t>
            </a:r>
            <a:r>
              <a:rPr lang="en-GB" sz="1200" dirty="0">
                <a:latin typeface="Arial" pitchFamily="34" charset="0"/>
                <a:cs typeface="Arial" pitchFamily="34" charset="0"/>
              </a:rPr>
              <a:t> Sponsorship £25k, vendor fees £9k, VIP ticketing £10k, grants £5k</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Breakeven point:</a:t>
            </a:r>
            <a:r>
              <a:rPr lang="en-GB" sz="1200" dirty="0">
                <a:latin typeface="Arial" pitchFamily="34" charset="0"/>
                <a:cs typeface="Arial" pitchFamily="34" charset="0"/>
              </a:rPr>
              <a:t> 5,000 visitors + support in-kind</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ROI potential:</a:t>
            </a:r>
            <a:r>
              <a:rPr lang="en-GB" sz="1200" dirty="0">
                <a:latin typeface="Arial" pitchFamily="34" charset="0"/>
                <a:cs typeface="Arial" pitchFamily="34" charset="0"/>
              </a:rPr>
              <a:t> Local spend + future event scalability</a:t>
            </a:r>
          </a:p>
          <a:p>
            <a:pPr lvl="0" algn="just">
              <a:lnSpc>
                <a:spcPct val="150000"/>
              </a:lnSpc>
              <a:buNone/>
            </a:pPr>
            <a:br>
              <a:rPr lang="en-GB" sz="1200" dirty="0">
                <a:latin typeface="Arial" pitchFamily="34" charset="0"/>
                <a:cs typeface="Arial" pitchFamily="34" charset="0"/>
              </a:rPr>
            </a:br>
            <a:r>
              <a:rPr lang="en-GB" sz="1200" i="1" dirty="0">
                <a:latin typeface="Arial" pitchFamily="34" charset="0"/>
                <a:cs typeface="Arial" pitchFamily="34" charset="0"/>
              </a:rPr>
              <a:t>(Welsh Government, 2018; </a:t>
            </a:r>
            <a:r>
              <a:rPr lang="en-GB" sz="1200" i="1" dirty="0" err="1">
                <a:latin typeface="Arial" pitchFamily="34" charset="0"/>
                <a:cs typeface="Arial" pitchFamily="34" charset="0"/>
              </a:rPr>
              <a:t>Swoogo</a:t>
            </a:r>
            <a:r>
              <a:rPr lang="en-GB" sz="1200" i="1" dirty="0">
                <a:latin typeface="Arial" pitchFamily="34" charset="0"/>
                <a:cs typeface="Arial" pitchFamily="34" charset="0"/>
              </a:rPr>
              <a:t>, 2023; Allen et al., 2011)</a:t>
            </a:r>
            <a:endParaRPr lang="en-US" sz="1200" dirty="0">
              <a:latin typeface="Arial" pitchFamily="34" charset="0"/>
              <a:cs typeface="Arial" pitchFamily="34" charset="0"/>
            </a:endParaRPr>
          </a:p>
          <a:p>
            <a:endParaRPr lang="en-GB" dirty="0"/>
          </a:p>
        </p:txBody>
      </p:sp>
      <p:pic>
        <p:nvPicPr>
          <p:cNvPr id="16385" name="Picture 1"/>
          <p:cNvPicPr>
            <a:picLocks noChangeAspect="1" noChangeArrowheads="1"/>
          </p:cNvPicPr>
          <p:nvPr/>
        </p:nvPicPr>
        <p:blipFill>
          <a:blip r:embed="rId3"/>
          <a:srcRect/>
          <a:stretch>
            <a:fillRect/>
          </a:stretch>
        </p:blipFill>
        <p:spPr bwMode="auto">
          <a:xfrm>
            <a:off x="7438932" y="2289203"/>
            <a:ext cx="4052667" cy="2717512"/>
          </a:xfrm>
          <a:prstGeom prst="rect">
            <a:avLst/>
          </a:prstGeom>
          <a:noFill/>
          <a:ln w="9525">
            <a:noFill/>
            <a:miter lim="800000"/>
            <a:headEnd/>
            <a:tailEnd/>
          </a:ln>
          <a:effectLst/>
        </p:spPr>
      </p:pic>
      <p:sp>
        <p:nvSpPr>
          <p:cNvPr id="5" name="TextBox 4"/>
          <p:cNvSpPr txBox="1"/>
          <p:nvPr/>
        </p:nvSpPr>
        <p:spPr>
          <a:xfrm>
            <a:off x="8831706" y="5069174"/>
            <a:ext cx="2758190" cy="276999"/>
          </a:xfrm>
          <a:prstGeom prst="rect">
            <a:avLst/>
          </a:prstGeom>
          <a:noFill/>
        </p:spPr>
        <p:txBody>
          <a:bodyPr wrap="square" rtlCol="0">
            <a:spAutoFit/>
          </a:bodyPr>
          <a:lstStyle/>
          <a:p>
            <a:r>
              <a:rPr lang="en-US" sz="1200" dirty="0">
                <a:latin typeface="Arial" pitchFamily="34" charset="0"/>
                <a:cs typeface="Arial" pitchFamily="34" charset="0"/>
              </a:rPr>
              <a:t>(Sykescottages,2025)</a:t>
            </a:r>
          </a:p>
        </p:txBody>
      </p:sp>
    </p:spTree>
    <p:extLst>
      <p:ext uri="{BB962C8B-B14F-4D97-AF65-F5344CB8AC3E}">
        <p14:creationId xmlns:p14="http://schemas.microsoft.com/office/powerpoint/2010/main" val="3254434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5BD51-02C5-8FA0-66EA-8686B01E6DC4}"/>
              </a:ext>
            </a:extLst>
          </p:cNvPr>
          <p:cNvSpPr>
            <a:spLocks noGrp="1"/>
          </p:cNvSpPr>
          <p:nvPr>
            <p:ph type="title"/>
          </p:nvPr>
        </p:nvSpPr>
        <p:spPr/>
        <p:txBody>
          <a:bodyPr/>
          <a:lstStyle/>
          <a:p>
            <a:r>
              <a:rPr lang="en-GB" b="1" dirty="0"/>
              <a:t>Marketing Plan &amp; Target Personas</a:t>
            </a:r>
            <a:endParaRPr lang="en-GB" dirty="0"/>
          </a:p>
        </p:txBody>
      </p:sp>
      <p:sp>
        <p:nvSpPr>
          <p:cNvPr id="3" name="Content Placeholder 2">
            <a:extLst>
              <a:ext uri="{FF2B5EF4-FFF2-40B4-BE49-F238E27FC236}">
                <a16:creationId xmlns:a16="http://schemas.microsoft.com/office/drawing/2014/main" id="{C4EDFD4D-417E-5143-E16C-BD40E555ED49}"/>
              </a:ext>
            </a:extLst>
          </p:cNvPr>
          <p:cNvSpPr>
            <a:spLocks noGrp="1"/>
          </p:cNvSpPr>
          <p:nvPr>
            <p:ph idx="1"/>
          </p:nvPr>
        </p:nvSpPr>
        <p:spPr>
          <a:xfrm>
            <a:off x="1083039" y="2102371"/>
            <a:ext cx="9872871" cy="4038600"/>
          </a:xfrm>
        </p:spPr>
        <p:txBody>
          <a:bodyPr>
            <a:normAutofit/>
          </a:bodyPr>
          <a:lstStyle/>
          <a:p>
            <a:pPr lvl="0" algn="just">
              <a:lnSpc>
                <a:spcPct val="150000"/>
              </a:lnSpc>
            </a:pPr>
            <a:r>
              <a:rPr lang="en-GB" sz="1200" b="1" dirty="0">
                <a:latin typeface="Arial" pitchFamily="34" charset="0"/>
                <a:cs typeface="Arial" pitchFamily="34" charset="0"/>
              </a:rPr>
              <a:t>Goals:</a:t>
            </a:r>
            <a:r>
              <a:rPr lang="en-GB" sz="1200" dirty="0">
                <a:latin typeface="Arial" pitchFamily="34" charset="0"/>
                <a:cs typeface="Arial" pitchFamily="34" charset="0"/>
              </a:rPr>
              <a:t> 5,000+ attendees, brand awareness, post-event reach</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Target groups:</a:t>
            </a:r>
            <a:r>
              <a:rPr lang="en-GB" sz="1200" dirty="0">
                <a:latin typeface="Arial" pitchFamily="34" charset="0"/>
                <a:cs typeface="Arial" pitchFamily="34" charset="0"/>
              </a:rPr>
              <a:t> Foodies 25–50, families, cultural tourists</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Channels:</a:t>
            </a:r>
            <a:r>
              <a:rPr lang="en-GB" sz="1200" dirty="0">
                <a:latin typeface="Arial" pitchFamily="34" charset="0"/>
                <a:cs typeface="Arial" pitchFamily="34" charset="0"/>
              </a:rPr>
              <a:t> Social media, influencer campaigns, press releases</a:t>
            </a:r>
            <a:endParaRPr lang="en-US" sz="1200" dirty="0">
              <a:latin typeface="Arial" pitchFamily="34" charset="0"/>
              <a:cs typeface="Arial" pitchFamily="34" charset="0"/>
            </a:endParaRPr>
          </a:p>
          <a:p>
            <a:pPr lvl="0" algn="just">
              <a:lnSpc>
                <a:spcPct val="150000"/>
              </a:lnSpc>
            </a:pPr>
            <a:r>
              <a:rPr lang="en-GB" sz="1200" b="1" dirty="0" err="1">
                <a:latin typeface="Arial" pitchFamily="34" charset="0"/>
                <a:cs typeface="Arial" pitchFamily="34" charset="0"/>
              </a:rPr>
              <a:t>Croeso</a:t>
            </a:r>
            <a:r>
              <a:rPr lang="en-GB" sz="1200" b="1" dirty="0">
                <a:latin typeface="Arial" pitchFamily="34" charset="0"/>
                <a:cs typeface="Arial" pitchFamily="34" charset="0"/>
              </a:rPr>
              <a:t> branding:</a:t>
            </a:r>
            <a:r>
              <a:rPr lang="en-GB" sz="1200" dirty="0">
                <a:latin typeface="Arial" pitchFamily="34" charset="0"/>
                <a:cs typeface="Arial" pitchFamily="34" charset="0"/>
              </a:rPr>
              <a:t> Logo, “Feel the </a:t>
            </a:r>
            <a:r>
              <a:rPr lang="en-GB" sz="1200" dirty="0" err="1">
                <a:latin typeface="Arial" pitchFamily="34" charset="0"/>
                <a:cs typeface="Arial" pitchFamily="34" charset="0"/>
              </a:rPr>
              <a:t>Hwyl</a:t>
            </a:r>
            <a:r>
              <a:rPr lang="en-GB" sz="1200" dirty="0">
                <a:latin typeface="Arial" pitchFamily="34" charset="0"/>
                <a:cs typeface="Arial" pitchFamily="34" charset="0"/>
              </a:rPr>
              <a:t>” tagline in all </a:t>
            </a:r>
            <a:r>
              <a:rPr lang="en-GB" sz="1200" dirty="0" err="1">
                <a:latin typeface="Arial" pitchFamily="34" charset="0"/>
                <a:cs typeface="Arial" pitchFamily="34" charset="0"/>
              </a:rPr>
              <a:t>comms</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Pre-event buzz:</a:t>
            </a:r>
            <a:r>
              <a:rPr lang="en-GB" sz="1200" dirty="0">
                <a:latin typeface="Arial" pitchFamily="34" charset="0"/>
                <a:cs typeface="Arial" pitchFamily="34" charset="0"/>
              </a:rPr>
              <a:t> Giveaways, chef previews, event countdown</a:t>
            </a:r>
          </a:p>
          <a:p>
            <a:pPr lvl="0" algn="just">
              <a:lnSpc>
                <a:spcPct val="150000"/>
              </a:lnSpc>
              <a:buNone/>
            </a:pPr>
            <a:br>
              <a:rPr lang="en-GB" sz="1200" dirty="0">
                <a:latin typeface="Arial" pitchFamily="34" charset="0"/>
                <a:cs typeface="Arial" pitchFamily="34" charset="0"/>
              </a:rPr>
            </a:br>
            <a:r>
              <a:rPr lang="en-GB" sz="1200" i="1" dirty="0">
                <a:latin typeface="Arial" pitchFamily="34" charset="0"/>
                <a:cs typeface="Arial" pitchFamily="34" charset="0"/>
              </a:rPr>
              <a:t>(</a:t>
            </a:r>
            <a:r>
              <a:rPr lang="en-GB" sz="1200" i="1" dirty="0" err="1">
                <a:latin typeface="Arial" pitchFamily="34" charset="0"/>
                <a:cs typeface="Arial" pitchFamily="34" charset="0"/>
              </a:rPr>
              <a:t>Swoogo</a:t>
            </a:r>
            <a:r>
              <a:rPr lang="en-GB" sz="1200" i="1" dirty="0">
                <a:latin typeface="Arial" pitchFamily="34" charset="0"/>
                <a:cs typeface="Arial" pitchFamily="34" charset="0"/>
              </a:rPr>
              <a:t>, 2023; Visit Wales, 2023; </a:t>
            </a:r>
            <a:r>
              <a:rPr lang="en-GB" sz="1200" i="1" dirty="0" err="1">
                <a:latin typeface="Arial" pitchFamily="34" charset="0"/>
                <a:cs typeface="Arial" pitchFamily="34" charset="0"/>
              </a:rPr>
              <a:t>Avendra</a:t>
            </a:r>
            <a:r>
              <a:rPr lang="en-GB" sz="1200" i="1" dirty="0">
                <a:latin typeface="Arial" pitchFamily="34" charset="0"/>
                <a:cs typeface="Arial" pitchFamily="34" charset="0"/>
              </a:rPr>
              <a:t>, 2023)</a:t>
            </a:r>
            <a:endParaRPr lang="en-US" sz="1200" dirty="0">
              <a:latin typeface="Arial" pitchFamily="34" charset="0"/>
              <a:cs typeface="Arial" pitchFamily="34" charset="0"/>
            </a:endParaRPr>
          </a:p>
          <a:p>
            <a:endParaRPr lang="en-GB" dirty="0"/>
          </a:p>
        </p:txBody>
      </p:sp>
      <p:pic>
        <p:nvPicPr>
          <p:cNvPr id="15361" name="Picture 1"/>
          <p:cNvPicPr>
            <a:picLocks noChangeAspect="1" noChangeArrowheads="1"/>
          </p:cNvPicPr>
          <p:nvPr/>
        </p:nvPicPr>
        <p:blipFill>
          <a:blip r:embed="rId3"/>
          <a:srcRect/>
          <a:stretch>
            <a:fillRect/>
          </a:stretch>
        </p:blipFill>
        <p:spPr bwMode="auto">
          <a:xfrm>
            <a:off x="6295868" y="2488915"/>
            <a:ext cx="4927783" cy="2166584"/>
          </a:xfrm>
          <a:prstGeom prst="rect">
            <a:avLst/>
          </a:prstGeom>
          <a:noFill/>
          <a:ln w="9525">
            <a:noFill/>
            <a:miter lim="800000"/>
            <a:headEnd/>
            <a:tailEnd/>
          </a:ln>
          <a:effectLst/>
        </p:spPr>
      </p:pic>
      <p:sp>
        <p:nvSpPr>
          <p:cNvPr id="6" name="Rectangle 5"/>
          <p:cNvSpPr/>
          <p:nvPr/>
        </p:nvSpPr>
        <p:spPr>
          <a:xfrm>
            <a:off x="7982234" y="4833292"/>
            <a:ext cx="1653722" cy="276999"/>
          </a:xfrm>
          <a:prstGeom prst="rect">
            <a:avLst/>
          </a:prstGeom>
        </p:spPr>
        <p:txBody>
          <a:bodyPr wrap="none">
            <a:spAutoFit/>
          </a:bodyPr>
          <a:lstStyle/>
          <a:p>
            <a:r>
              <a:rPr lang="en-US" sz="1200" dirty="0"/>
              <a:t>(Holidaycottages,2025)</a:t>
            </a:r>
          </a:p>
        </p:txBody>
      </p:sp>
    </p:spTree>
    <p:extLst>
      <p:ext uri="{BB962C8B-B14F-4D97-AF65-F5344CB8AC3E}">
        <p14:creationId xmlns:p14="http://schemas.microsoft.com/office/powerpoint/2010/main" val="36920191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578CE-D314-AC22-8172-71DEC5D19908}"/>
              </a:ext>
            </a:extLst>
          </p:cNvPr>
          <p:cNvSpPr>
            <a:spLocks noGrp="1"/>
          </p:cNvSpPr>
          <p:nvPr>
            <p:ph type="title"/>
          </p:nvPr>
        </p:nvSpPr>
        <p:spPr/>
        <p:txBody>
          <a:bodyPr/>
          <a:lstStyle/>
          <a:p>
            <a:r>
              <a:rPr lang="en-GB" b="1" dirty="0"/>
              <a:t>Timeline &amp; Contingency Plan</a:t>
            </a:r>
            <a:endParaRPr lang="en-GB" dirty="0"/>
          </a:p>
        </p:txBody>
      </p:sp>
      <p:sp>
        <p:nvSpPr>
          <p:cNvPr id="3" name="Content Placeholder 2">
            <a:extLst>
              <a:ext uri="{FF2B5EF4-FFF2-40B4-BE49-F238E27FC236}">
                <a16:creationId xmlns:a16="http://schemas.microsoft.com/office/drawing/2014/main" id="{0D87CC38-F9C5-0DCE-9279-7CA14ACC2C49}"/>
              </a:ext>
            </a:extLst>
          </p:cNvPr>
          <p:cNvSpPr>
            <a:spLocks noGrp="1"/>
          </p:cNvSpPr>
          <p:nvPr>
            <p:ph idx="1"/>
          </p:nvPr>
        </p:nvSpPr>
        <p:spPr/>
        <p:txBody>
          <a:bodyPr/>
          <a:lstStyle/>
          <a:p>
            <a:pPr lvl="0" algn="just">
              <a:lnSpc>
                <a:spcPct val="150000"/>
              </a:lnSpc>
            </a:pPr>
            <a:r>
              <a:rPr lang="en-GB" sz="1200" b="1" dirty="0">
                <a:latin typeface="Arial" pitchFamily="34" charset="0"/>
                <a:cs typeface="Arial" pitchFamily="34" charset="0"/>
              </a:rPr>
              <a:t>Planning:</a:t>
            </a:r>
            <a:r>
              <a:rPr lang="en-GB" sz="1200" dirty="0">
                <a:latin typeface="Arial" pitchFamily="34" charset="0"/>
                <a:cs typeface="Arial" pitchFamily="34" charset="0"/>
              </a:rPr>
              <a:t> May 2025- July 2024 </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Marketing Launch:</a:t>
            </a:r>
            <a:r>
              <a:rPr lang="en-GB" sz="1200" dirty="0">
                <a:latin typeface="Arial" pitchFamily="34" charset="0"/>
                <a:cs typeface="Arial" pitchFamily="34" charset="0"/>
              </a:rPr>
              <a:t> January 2025 (aligned with St David’s Day)</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Licenses &amp; bookings:</a:t>
            </a:r>
            <a:r>
              <a:rPr lang="en-GB" sz="1200" dirty="0">
                <a:latin typeface="Arial" pitchFamily="34" charset="0"/>
                <a:cs typeface="Arial" pitchFamily="34" charset="0"/>
              </a:rPr>
              <a:t> Finalised by April 2025</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Event date:</a:t>
            </a:r>
            <a:r>
              <a:rPr lang="en-GB" sz="1200" dirty="0">
                <a:latin typeface="Arial" pitchFamily="34" charset="0"/>
                <a:cs typeface="Arial" pitchFamily="34" charset="0"/>
              </a:rPr>
              <a:t> Late July 2025</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Contingency:</a:t>
            </a:r>
            <a:r>
              <a:rPr lang="en-GB" sz="1200" dirty="0">
                <a:latin typeface="Arial" pitchFamily="34" charset="0"/>
                <a:cs typeface="Arial" pitchFamily="34" charset="0"/>
              </a:rPr>
              <a:t> Marquees for rain, backup generators, emergency evacuation plan</a:t>
            </a:r>
          </a:p>
          <a:p>
            <a:pPr lvl="0" algn="just">
              <a:lnSpc>
                <a:spcPct val="150000"/>
              </a:lnSpc>
              <a:buNone/>
            </a:pPr>
            <a:br>
              <a:rPr lang="en-GB" sz="1200" dirty="0">
                <a:latin typeface="Arial" pitchFamily="34" charset="0"/>
                <a:cs typeface="Arial" pitchFamily="34" charset="0"/>
              </a:rPr>
            </a:br>
            <a:r>
              <a:rPr lang="en-GB" sz="1200" i="1" dirty="0">
                <a:latin typeface="Arial" pitchFamily="34" charset="0"/>
                <a:cs typeface="Arial" pitchFamily="34" charset="0"/>
              </a:rPr>
              <a:t>(UK Government, 2023; Event Industry Forum, 2021)</a:t>
            </a:r>
            <a:endParaRPr lang="en-US" sz="1200" dirty="0">
              <a:latin typeface="Arial" pitchFamily="34" charset="0"/>
              <a:cs typeface="Arial" pitchFamily="34" charset="0"/>
            </a:endParaRPr>
          </a:p>
          <a:p>
            <a:endParaRPr lang="en-GB" dirty="0"/>
          </a:p>
        </p:txBody>
      </p:sp>
      <p:sp>
        <p:nvSpPr>
          <p:cNvPr id="5" name="Rectangle 4"/>
          <p:cNvSpPr/>
          <p:nvPr/>
        </p:nvSpPr>
        <p:spPr>
          <a:xfrm>
            <a:off x="8686773" y="5342958"/>
            <a:ext cx="1653722" cy="276999"/>
          </a:xfrm>
          <a:prstGeom prst="rect">
            <a:avLst/>
          </a:prstGeom>
        </p:spPr>
        <p:txBody>
          <a:bodyPr wrap="none">
            <a:spAutoFit/>
          </a:bodyPr>
          <a:lstStyle/>
          <a:p>
            <a:r>
              <a:rPr lang="en-US" sz="1200" dirty="0"/>
              <a:t>(Holidaycottages,2025)</a:t>
            </a:r>
          </a:p>
        </p:txBody>
      </p:sp>
      <p:pic>
        <p:nvPicPr>
          <p:cNvPr id="14339" name="Picture 3"/>
          <p:cNvPicPr>
            <a:picLocks noChangeAspect="1" noChangeArrowheads="1"/>
          </p:cNvPicPr>
          <p:nvPr/>
        </p:nvPicPr>
        <p:blipFill>
          <a:blip r:embed="rId3"/>
          <a:srcRect/>
          <a:stretch>
            <a:fillRect/>
          </a:stretch>
        </p:blipFill>
        <p:spPr bwMode="auto">
          <a:xfrm>
            <a:off x="7722902" y="1932482"/>
            <a:ext cx="3371850" cy="3352800"/>
          </a:xfrm>
          <a:prstGeom prst="rect">
            <a:avLst/>
          </a:prstGeom>
          <a:noFill/>
          <a:ln w="9525">
            <a:noFill/>
            <a:miter lim="800000"/>
            <a:headEnd/>
            <a:tailEnd/>
          </a:ln>
          <a:effectLst/>
        </p:spPr>
      </p:pic>
    </p:spTree>
    <p:extLst>
      <p:ext uri="{BB962C8B-B14F-4D97-AF65-F5344CB8AC3E}">
        <p14:creationId xmlns:p14="http://schemas.microsoft.com/office/powerpoint/2010/main" val="394439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2E6B0-4845-4B2F-9C98-00F49CB1D499}"/>
              </a:ext>
            </a:extLst>
          </p:cNvPr>
          <p:cNvSpPr>
            <a:spLocks noGrp="1"/>
          </p:cNvSpPr>
          <p:nvPr>
            <p:ph type="title"/>
          </p:nvPr>
        </p:nvSpPr>
        <p:spPr/>
        <p:txBody>
          <a:bodyPr/>
          <a:lstStyle/>
          <a:p>
            <a:r>
              <a:rPr lang="en-GB" b="1" dirty="0"/>
              <a:t>Why Invest – Conclusion &amp; Impact</a:t>
            </a:r>
            <a:endParaRPr lang="en-GB" dirty="0"/>
          </a:p>
        </p:txBody>
      </p:sp>
      <p:sp>
        <p:nvSpPr>
          <p:cNvPr id="3" name="Content Placeholder 2">
            <a:extLst>
              <a:ext uri="{FF2B5EF4-FFF2-40B4-BE49-F238E27FC236}">
                <a16:creationId xmlns:a16="http://schemas.microsoft.com/office/drawing/2014/main" id="{8E7AAA6E-15E9-0B99-B002-9CFF569EBC97}"/>
              </a:ext>
            </a:extLst>
          </p:cNvPr>
          <p:cNvSpPr>
            <a:spLocks noGrp="1"/>
          </p:cNvSpPr>
          <p:nvPr>
            <p:ph idx="1"/>
          </p:nvPr>
        </p:nvSpPr>
        <p:spPr/>
        <p:txBody>
          <a:bodyPr/>
          <a:lstStyle/>
          <a:p>
            <a:pPr lvl="0" algn="just">
              <a:lnSpc>
                <a:spcPct val="150000"/>
              </a:lnSpc>
            </a:pPr>
            <a:r>
              <a:rPr lang="en-GB" sz="1200" b="1" dirty="0">
                <a:latin typeface="Arial" pitchFamily="34" charset="0"/>
                <a:cs typeface="Arial" pitchFamily="34" charset="0"/>
              </a:rPr>
              <a:t>Strategic alignment:</a:t>
            </a:r>
            <a:r>
              <a:rPr lang="en-GB" sz="1200" dirty="0">
                <a:latin typeface="Arial" pitchFamily="34" charset="0"/>
                <a:cs typeface="Arial" pitchFamily="34" charset="0"/>
              </a:rPr>
              <a:t> Supports </a:t>
            </a:r>
            <a:r>
              <a:rPr lang="en-GB" sz="1200" dirty="0" err="1">
                <a:latin typeface="Arial" pitchFamily="34" charset="0"/>
                <a:cs typeface="Arial" pitchFamily="34" charset="0"/>
              </a:rPr>
              <a:t>Croeso</a:t>
            </a:r>
            <a:r>
              <a:rPr lang="en-GB" sz="1200" dirty="0">
                <a:latin typeface="Arial" pitchFamily="34" charset="0"/>
                <a:cs typeface="Arial" pitchFamily="34" charset="0"/>
              </a:rPr>
              <a:t> 2025 and Welsh tourism goals</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Feasibility:</a:t>
            </a:r>
            <a:r>
              <a:rPr lang="en-GB" sz="1200" dirty="0">
                <a:latin typeface="Arial" pitchFamily="34" charset="0"/>
                <a:cs typeface="Arial" pitchFamily="34" charset="0"/>
              </a:rPr>
              <a:t> Affordable, scalable, and logistically sound</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Impact:</a:t>
            </a:r>
            <a:r>
              <a:rPr lang="en-GB" sz="1200" dirty="0">
                <a:latin typeface="Arial" pitchFamily="34" charset="0"/>
                <a:cs typeface="Arial" pitchFamily="34" charset="0"/>
              </a:rPr>
              <a:t> Cultural promotion, tourism uplift, economic benefit</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Legacy potential:</a:t>
            </a:r>
            <a:r>
              <a:rPr lang="en-GB" sz="1200" dirty="0">
                <a:latin typeface="Arial" pitchFamily="34" charset="0"/>
                <a:cs typeface="Arial" pitchFamily="34" charset="0"/>
              </a:rPr>
              <a:t> Annual flagship event for Wales</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Investor return:</a:t>
            </a:r>
            <a:r>
              <a:rPr lang="en-GB" sz="1200" dirty="0">
                <a:latin typeface="Arial" pitchFamily="34" charset="0"/>
                <a:cs typeface="Arial" pitchFamily="34" charset="0"/>
              </a:rPr>
              <a:t> Visibility, community impact, brand alignment</a:t>
            </a:r>
          </a:p>
          <a:p>
            <a:pPr lvl="0" algn="just">
              <a:lnSpc>
                <a:spcPct val="150000"/>
              </a:lnSpc>
              <a:buNone/>
            </a:pPr>
            <a:br>
              <a:rPr lang="en-GB" sz="1200" dirty="0">
                <a:latin typeface="Arial" pitchFamily="34" charset="0"/>
                <a:cs typeface="Arial" pitchFamily="34" charset="0"/>
              </a:rPr>
            </a:br>
            <a:r>
              <a:rPr lang="en-GB" sz="1200" i="1" dirty="0">
                <a:latin typeface="Arial" pitchFamily="34" charset="0"/>
                <a:cs typeface="Arial" pitchFamily="34" charset="0"/>
              </a:rPr>
              <a:t>(Visit Wales, 2023; Wales.com, 2024; Allen et al., 2011)</a:t>
            </a:r>
            <a:endParaRPr lang="en-US" sz="1200" dirty="0">
              <a:latin typeface="Arial" pitchFamily="34" charset="0"/>
              <a:cs typeface="Arial" pitchFamily="34" charset="0"/>
            </a:endParaRPr>
          </a:p>
          <a:p>
            <a:pPr>
              <a:buNone/>
            </a:pPr>
            <a:endParaRPr lang="en-GB" dirty="0"/>
          </a:p>
        </p:txBody>
      </p:sp>
      <p:pic>
        <p:nvPicPr>
          <p:cNvPr id="13313" name="Picture 1"/>
          <p:cNvPicPr>
            <a:picLocks noChangeAspect="1" noChangeArrowheads="1"/>
          </p:cNvPicPr>
          <p:nvPr/>
        </p:nvPicPr>
        <p:blipFill>
          <a:blip r:embed="rId3"/>
          <a:srcRect/>
          <a:stretch>
            <a:fillRect/>
          </a:stretch>
        </p:blipFill>
        <p:spPr bwMode="auto">
          <a:xfrm>
            <a:off x="7300210" y="2203397"/>
            <a:ext cx="4287343" cy="2990850"/>
          </a:xfrm>
          <a:prstGeom prst="rect">
            <a:avLst/>
          </a:prstGeom>
          <a:noFill/>
          <a:ln w="9525">
            <a:noFill/>
            <a:miter lim="800000"/>
            <a:headEnd/>
            <a:tailEnd/>
          </a:ln>
          <a:effectLst/>
        </p:spPr>
      </p:pic>
      <p:sp>
        <p:nvSpPr>
          <p:cNvPr id="5" name="Rectangle 4"/>
          <p:cNvSpPr/>
          <p:nvPr/>
        </p:nvSpPr>
        <p:spPr>
          <a:xfrm>
            <a:off x="8821683" y="5238026"/>
            <a:ext cx="1653722" cy="276999"/>
          </a:xfrm>
          <a:prstGeom prst="rect">
            <a:avLst/>
          </a:prstGeom>
        </p:spPr>
        <p:txBody>
          <a:bodyPr wrap="none">
            <a:spAutoFit/>
          </a:bodyPr>
          <a:lstStyle/>
          <a:p>
            <a:r>
              <a:rPr lang="en-US" sz="1200" dirty="0"/>
              <a:t>(Holidaycottages,2025)</a:t>
            </a:r>
          </a:p>
        </p:txBody>
      </p:sp>
    </p:spTree>
    <p:extLst>
      <p:ext uri="{BB962C8B-B14F-4D97-AF65-F5344CB8AC3E}">
        <p14:creationId xmlns:p14="http://schemas.microsoft.com/office/powerpoint/2010/main" val="17650555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01FE8-B740-5E1F-7D4D-7D9D96B315D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C8DE4DF-5E47-1975-2406-5A15367CCADC}"/>
              </a:ext>
            </a:extLst>
          </p:cNvPr>
          <p:cNvSpPr>
            <a:spLocks noGrp="1"/>
          </p:cNvSpPr>
          <p:nvPr>
            <p:ph idx="1"/>
          </p:nvPr>
        </p:nvSpPr>
        <p:spPr/>
        <p:txBody>
          <a:bodyPr>
            <a:normAutofit fontScale="25000" lnSpcReduction="20000"/>
          </a:bodyPr>
          <a:lstStyle/>
          <a:p>
            <a:endParaRPr lang="en-GB" dirty="0"/>
          </a:p>
          <a:p>
            <a:r>
              <a:rPr lang="en-GB" dirty="0"/>
              <a:t>Gov (2025) </a:t>
            </a:r>
            <a:r>
              <a:rPr lang="en-US" dirty="0"/>
              <a:t>From </a:t>
            </a:r>
            <a:r>
              <a:rPr lang="en-US" dirty="0" err="1"/>
              <a:t>Cawl</a:t>
            </a:r>
            <a:r>
              <a:rPr lang="en-US" dirty="0"/>
              <a:t> to Rarebit: a Greek food blogger's guide to Welsh traditions</a:t>
            </a:r>
          </a:p>
          <a:p>
            <a:pPr>
              <a:buNone/>
            </a:pPr>
            <a:r>
              <a:rPr lang="en-GB" dirty="0"/>
              <a:t>     </a:t>
            </a:r>
            <a:r>
              <a:rPr lang="en-GB" dirty="0" err="1"/>
              <a:t>Availabe</a:t>
            </a:r>
            <a:r>
              <a:rPr lang="en-GB" dirty="0"/>
              <a:t> at :</a:t>
            </a:r>
            <a:r>
              <a:rPr lang="en-GB" dirty="0">
                <a:hlinkClick r:id="rId2"/>
              </a:rPr>
              <a:t> https://www.gov.uk/government/news/from-cawl-to-rarebit-a-greek-food-bloggers-guide-to-welsh-traditions</a:t>
            </a:r>
            <a:r>
              <a:rPr lang="en-GB" dirty="0"/>
              <a:t> </a:t>
            </a:r>
            <a:r>
              <a:rPr lang="en-GB" dirty="0" err="1"/>
              <a:t>Accesed</a:t>
            </a:r>
            <a:r>
              <a:rPr lang="en-GB" dirty="0"/>
              <a:t> 18 May 2025</a:t>
            </a:r>
          </a:p>
          <a:p>
            <a:r>
              <a:rPr lang="en-GB" dirty="0" err="1"/>
              <a:t>Sykescotteages</a:t>
            </a:r>
            <a:r>
              <a:rPr lang="en-GB" dirty="0"/>
              <a:t> (2025) Traditional Welsh food Available at </a:t>
            </a:r>
            <a:r>
              <a:rPr lang="en-GB" dirty="0">
                <a:hlinkClick r:id="rId3"/>
              </a:rPr>
              <a:t>https://www.sykescottages.co.uk/blog/traditional-welsh-food/</a:t>
            </a:r>
            <a:r>
              <a:rPr lang="en-GB" dirty="0"/>
              <a:t> Accessed 18 May 2025</a:t>
            </a:r>
          </a:p>
          <a:p>
            <a:r>
              <a:rPr lang="en-GB" dirty="0"/>
              <a:t>Holiday  Cottages (2025)  Famous Washs food drink Accessed  </a:t>
            </a:r>
            <a:r>
              <a:rPr lang="en-GB" dirty="0">
                <a:hlinkClick r:id="rId4"/>
              </a:rPr>
              <a:t>https://www.holidaycottages.co.uk/blog/famous-wales-food-and-drink</a:t>
            </a:r>
            <a:endParaRPr lang="en-GB" dirty="0"/>
          </a:p>
          <a:p>
            <a:pPr>
              <a:buNone/>
            </a:pPr>
            <a:r>
              <a:rPr lang="en-GB" b="1" dirty="0"/>
              <a:t>References (Harvard Style)</a:t>
            </a:r>
          </a:p>
          <a:p>
            <a:pPr>
              <a:buFont typeface="+mj-lt"/>
              <a:buAutoNum type="arabicPeriod"/>
            </a:pPr>
            <a:r>
              <a:rPr lang="en-GB" b="1" dirty="0"/>
              <a:t>Visit Wales (2023)</a:t>
            </a:r>
            <a:r>
              <a:rPr lang="en-GB" dirty="0"/>
              <a:t> </a:t>
            </a:r>
            <a:r>
              <a:rPr lang="en-GB" i="1" dirty="0"/>
              <a:t>“Wales is celebrating a Year of </a:t>
            </a:r>
            <a:r>
              <a:rPr lang="en-GB" i="1" dirty="0" err="1"/>
              <a:t>Croeso</a:t>
            </a:r>
            <a:r>
              <a:rPr lang="en-GB" i="1" dirty="0"/>
              <a:t>, a Welsh welcome for visitors”</a:t>
            </a:r>
            <a:r>
              <a:rPr lang="en-GB" dirty="0"/>
              <a:t> – Travel Trade Wales toolkit. Available at: traveltrade.visitwales.com (Accessed 10 May 2025).</a:t>
            </a:r>
          </a:p>
          <a:p>
            <a:pPr>
              <a:buFont typeface="+mj-lt"/>
              <a:buAutoNum type="arabicPeriod"/>
            </a:pPr>
            <a:r>
              <a:rPr lang="en-GB" b="1" dirty="0"/>
              <a:t>Welsh Government (2024)</a:t>
            </a:r>
            <a:r>
              <a:rPr lang="en-GB" dirty="0"/>
              <a:t> </a:t>
            </a:r>
            <a:r>
              <a:rPr lang="en-GB" i="1" dirty="0"/>
              <a:t>International inbound visits and spend to Wales, 2023</a:t>
            </a:r>
            <a:r>
              <a:rPr lang="en-GB" dirty="0"/>
              <a:t>. Available at: </a:t>
            </a:r>
            <a:r>
              <a:rPr lang="en-GB" dirty="0" err="1"/>
              <a:t>gov.wales</a:t>
            </a:r>
            <a:r>
              <a:rPr lang="en-GB" dirty="0"/>
              <a:t>/international-inbound-visits-2023 (Accessed 12 May 2025).</a:t>
            </a:r>
          </a:p>
          <a:p>
            <a:pPr>
              <a:buFont typeface="+mj-lt"/>
              <a:buAutoNum type="arabicPeriod"/>
            </a:pPr>
            <a:r>
              <a:rPr lang="en-GB" b="1" dirty="0"/>
              <a:t>Avendra (2023)</a:t>
            </a:r>
            <a:r>
              <a:rPr lang="en-GB" dirty="0"/>
              <a:t> </a:t>
            </a:r>
            <a:r>
              <a:rPr lang="en-GB" i="1" dirty="0"/>
              <a:t>“Four key travel trends in 2024: A guide for hotel operators”</a:t>
            </a:r>
            <a:r>
              <a:rPr lang="en-GB" dirty="0"/>
              <a:t> – Avendra.com. (Accessed 15 May 2025).</a:t>
            </a:r>
          </a:p>
          <a:p>
            <a:pPr>
              <a:buFont typeface="+mj-lt"/>
              <a:buAutoNum type="arabicPeriod"/>
            </a:pPr>
            <a:r>
              <a:rPr lang="en-GB" b="1" dirty="0"/>
              <a:t>BBC News (2018)</a:t>
            </a:r>
            <a:r>
              <a:rPr lang="en-GB" dirty="0"/>
              <a:t> </a:t>
            </a:r>
            <a:r>
              <a:rPr lang="en-GB" i="1" dirty="0"/>
              <a:t>“Abergavenny Food Festival: Thousands set for 20th anniversary”</a:t>
            </a:r>
            <a:r>
              <a:rPr lang="en-GB" dirty="0"/>
              <a:t> – BBC Wales, 15 Sept 2018. (Accessed 10 May 2025).</a:t>
            </a:r>
          </a:p>
          <a:p>
            <a:pPr>
              <a:buFont typeface="+mj-lt"/>
              <a:buAutoNum type="arabicPeriod"/>
            </a:pPr>
            <a:r>
              <a:rPr lang="en-GB" b="1" dirty="0"/>
              <a:t>Welsh Government Food Division (2018)</a:t>
            </a:r>
            <a:r>
              <a:rPr lang="en-GB" dirty="0"/>
              <a:t> </a:t>
            </a:r>
            <a:r>
              <a:rPr lang="en-GB" i="1" dirty="0"/>
              <a:t>Evaluation of Food Festivals Supported by Welsh Government 2015</a:t>
            </a:r>
            <a:r>
              <a:rPr lang="en-GB" dirty="0"/>
              <a:t> – </a:t>
            </a:r>
            <a:r>
              <a:rPr lang="en-GB" dirty="0" err="1"/>
              <a:t>Wavehill</a:t>
            </a:r>
            <a:r>
              <a:rPr lang="en-GB" dirty="0"/>
              <a:t> report. Available at: </a:t>
            </a:r>
            <a:r>
              <a:rPr lang="en-GB" dirty="0" err="1"/>
              <a:t>gov.wales</a:t>
            </a:r>
            <a:r>
              <a:rPr lang="en-GB" dirty="0"/>
              <a:t> (Accessed 8 May 2025).</a:t>
            </a:r>
          </a:p>
          <a:p>
            <a:pPr>
              <a:buFont typeface="+mj-lt"/>
              <a:buAutoNum type="arabicPeriod"/>
            </a:pPr>
            <a:r>
              <a:rPr lang="en-GB" b="1" dirty="0"/>
              <a:t>Visit Wales (2023a)</a:t>
            </a:r>
            <a:r>
              <a:rPr lang="en-GB" dirty="0"/>
              <a:t> </a:t>
            </a:r>
            <a:r>
              <a:rPr lang="en-GB" i="1" dirty="0"/>
              <a:t>“A guide to </a:t>
            </a:r>
            <a:r>
              <a:rPr lang="en-GB" i="1" dirty="0" err="1"/>
              <a:t>Wales’</a:t>
            </a:r>
            <a:r>
              <a:rPr lang="en-GB" i="1" dirty="0"/>
              <a:t> food and drink festivals”</a:t>
            </a:r>
            <a:r>
              <a:rPr lang="en-GB" dirty="0"/>
              <a:t> – VisitWales.com. (Accessed 10 May 2025).</a:t>
            </a:r>
          </a:p>
          <a:p>
            <a:pPr>
              <a:buFont typeface="+mj-lt"/>
              <a:buAutoNum type="arabicPeriod"/>
            </a:pPr>
            <a:r>
              <a:rPr lang="en-GB" b="1" dirty="0"/>
              <a:t>Business Wales (2025)</a:t>
            </a:r>
            <a:r>
              <a:rPr lang="en-GB" dirty="0"/>
              <a:t> </a:t>
            </a:r>
            <a:r>
              <a:rPr lang="en-GB" i="1" dirty="0"/>
              <a:t>“Food Tourism and Culture – Festivals &amp; Events Grant 2025-26”</a:t>
            </a:r>
            <a:r>
              <a:rPr lang="en-GB" dirty="0"/>
              <a:t> – Objectives. Available at: </a:t>
            </a:r>
            <a:r>
              <a:rPr lang="en-GB"/>
              <a:t>businesswales</a:t>
            </a:r>
            <a:r>
              <a:rPr lang="en-GB" dirty="0" err="1"/>
              <a:t>.gov.wales</a:t>
            </a:r>
            <a:r>
              <a:rPr lang="en-GB" dirty="0"/>
              <a:t> (Accessed 9 May 2025).</a:t>
            </a:r>
          </a:p>
          <a:p>
            <a:pPr>
              <a:buFont typeface="+mj-lt"/>
              <a:buAutoNum type="arabicPeriod"/>
            </a:pPr>
            <a:r>
              <a:rPr lang="en-GB" b="1" dirty="0"/>
              <a:t>NEC Group (2023)</a:t>
            </a:r>
            <a:r>
              <a:rPr lang="en-GB" dirty="0"/>
              <a:t> </a:t>
            </a:r>
            <a:r>
              <a:rPr lang="en-GB" i="1" dirty="0"/>
              <a:t>“Event Trends Snapshot 2023”</a:t>
            </a:r>
            <a:r>
              <a:rPr lang="en-GB" dirty="0"/>
              <a:t> – NEC Birmingham (PDF) </a:t>
            </a:r>
            <a:r>
              <a:rPr lang="en-GB" dirty="0">
                <a:hlinkClick r:id="rId5"/>
              </a:rPr>
              <a:t>thenec.co.uk</a:t>
            </a:r>
            <a:r>
              <a:rPr lang="en-GB" dirty="0"/>
              <a:t>. (Accessed 12 May 2025).</a:t>
            </a:r>
          </a:p>
          <a:p>
            <a:pPr>
              <a:buFont typeface="+mj-lt"/>
              <a:buAutoNum type="arabicPeriod"/>
            </a:pPr>
            <a:r>
              <a:rPr lang="en-GB" b="1" dirty="0" err="1"/>
              <a:t>Swoogo</a:t>
            </a:r>
            <a:r>
              <a:rPr lang="en-GB" b="1" dirty="0"/>
              <a:t> (2023)</a:t>
            </a:r>
            <a:r>
              <a:rPr lang="en-GB" dirty="0"/>
              <a:t> </a:t>
            </a:r>
            <a:r>
              <a:rPr lang="en-GB" i="1" dirty="0"/>
              <a:t>“35 Key Event Marketing Statistics Every Planner Needs to </a:t>
            </a:r>
            <a:r>
              <a:rPr lang="en-GB" i="1" dirty="0" err="1"/>
              <a:t>Know”</a:t>
            </a:r>
            <a:r>
              <a:rPr lang="en-GB" dirty="0" err="1">
                <a:hlinkClick r:id="rId6"/>
              </a:rPr>
              <a:t>swoogo.events</a:t>
            </a:r>
            <a:r>
              <a:rPr lang="en-GB" dirty="0"/>
              <a:t>. Available at: </a:t>
            </a:r>
            <a:r>
              <a:rPr lang="en-GB" dirty="0" err="1"/>
              <a:t>swoogo.events</a:t>
            </a:r>
            <a:r>
              <a:rPr lang="en-GB" dirty="0"/>
              <a:t> (Accessed 12 May 2025).</a:t>
            </a:r>
          </a:p>
          <a:p>
            <a:pPr>
              <a:buFont typeface="+mj-lt"/>
              <a:buAutoNum type="arabicPeriod"/>
            </a:pPr>
            <a:r>
              <a:rPr lang="en-GB" b="1" dirty="0"/>
              <a:t>Swansea Council (2025a)</a:t>
            </a:r>
            <a:r>
              <a:rPr lang="en-GB" dirty="0"/>
              <a:t> </a:t>
            </a:r>
            <a:r>
              <a:rPr lang="en-GB" i="1" dirty="0"/>
              <a:t>“</a:t>
            </a:r>
            <a:r>
              <a:rPr lang="en-GB" i="1" dirty="0" err="1"/>
              <a:t>Croeso</a:t>
            </a:r>
            <a:r>
              <a:rPr lang="en-GB" i="1" dirty="0"/>
              <a:t> returns to city centre to celebrate St David’s Day”</a:t>
            </a:r>
            <a:r>
              <a:rPr lang="en-GB" dirty="0"/>
              <a:t> – Press Release. Available at: swansea.gov.uk (Accessed 2 Mar 2025).</a:t>
            </a:r>
          </a:p>
          <a:p>
            <a:pPr>
              <a:buFont typeface="+mj-lt"/>
              <a:buAutoNum type="arabicPeriod"/>
            </a:pPr>
            <a:r>
              <a:rPr lang="en-GB" b="1" dirty="0"/>
              <a:t>Swansea Council (2025b)</a:t>
            </a:r>
            <a:r>
              <a:rPr lang="en-GB" dirty="0"/>
              <a:t> </a:t>
            </a:r>
            <a:r>
              <a:rPr lang="en-GB" i="1" dirty="0"/>
              <a:t>Tourism Business Update – May 2025</a:t>
            </a:r>
            <a:r>
              <a:rPr lang="en-GB" dirty="0"/>
              <a:t> – Swansea Bay tourism stats. Available at: swansea.gov.uk (Accessed 20 May 2025).</a:t>
            </a:r>
          </a:p>
          <a:p>
            <a:pPr>
              <a:buFont typeface="+mj-lt"/>
              <a:buAutoNum type="arabicPeriod"/>
            </a:pPr>
            <a:r>
              <a:rPr lang="en-GB" b="1" dirty="0"/>
              <a:t>YouGov (2023)</a:t>
            </a:r>
            <a:r>
              <a:rPr lang="en-GB" dirty="0"/>
              <a:t> </a:t>
            </a:r>
            <a:r>
              <a:rPr lang="en-GB" i="1" dirty="0"/>
              <a:t>“Hungry for experiences: Popularity of food festivals worldwide”</a:t>
            </a:r>
            <a:r>
              <a:rPr lang="en-GB" dirty="0"/>
              <a:t> – YouGov Business, 9 June 2023 </a:t>
            </a:r>
            <a:r>
              <a:rPr lang="en-GB" dirty="0">
                <a:hlinkClick r:id="rId7"/>
              </a:rPr>
              <a:t>business.yougov.com</a:t>
            </a:r>
            <a:r>
              <a:rPr lang="en-GB" dirty="0">
                <a:hlinkClick r:id="rId8"/>
              </a:rPr>
              <a:t>business.yougov.com</a:t>
            </a:r>
            <a:r>
              <a:rPr lang="en-GB" dirty="0"/>
              <a:t>. (Accessed 11 May 2025).</a:t>
            </a:r>
          </a:p>
          <a:p>
            <a:pPr>
              <a:buFont typeface="+mj-lt"/>
              <a:buAutoNum type="arabicPeriod"/>
            </a:pPr>
            <a:r>
              <a:rPr lang="en-GB" b="1" dirty="0"/>
              <a:t>A&amp;S Landscape (2024)</a:t>
            </a:r>
            <a:r>
              <a:rPr lang="en-GB" dirty="0"/>
              <a:t> </a:t>
            </a:r>
            <a:r>
              <a:rPr lang="en-GB" i="1" dirty="0"/>
              <a:t>“UK Festival Market Statistics: Thriving or just surviving?”</a:t>
            </a:r>
            <a:r>
              <a:rPr lang="en-GB" dirty="0"/>
              <a:t> – aandslandscape.co.uk. (Accessed 15 May 2025).</a:t>
            </a:r>
          </a:p>
          <a:p>
            <a:pPr>
              <a:buFont typeface="+mj-lt"/>
              <a:buAutoNum type="arabicPeriod"/>
            </a:pPr>
            <a:r>
              <a:rPr lang="en-GB" b="1" dirty="0"/>
              <a:t>Visit Wales (2023b)</a:t>
            </a:r>
            <a:r>
              <a:rPr lang="en-GB" dirty="0"/>
              <a:t> </a:t>
            </a:r>
            <a:r>
              <a:rPr lang="en-GB" i="1" dirty="0"/>
              <a:t>“Where to celebrate St David’s Day”</a:t>
            </a:r>
            <a:r>
              <a:rPr lang="en-GB" dirty="0"/>
              <a:t> – VisitWales.com (mentions </a:t>
            </a:r>
            <a:r>
              <a:rPr lang="en-GB" dirty="0" err="1"/>
              <a:t>Croeso</a:t>
            </a:r>
            <a:r>
              <a:rPr lang="en-GB" dirty="0"/>
              <a:t> festival). (Accessed 1 Mar 2025).</a:t>
            </a:r>
          </a:p>
          <a:p>
            <a:pPr>
              <a:buFont typeface="+mj-lt"/>
              <a:buAutoNum type="arabicPeriod"/>
            </a:pPr>
            <a:r>
              <a:rPr lang="en-GB" b="1" dirty="0"/>
              <a:t>Statista (2023)</a:t>
            </a:r>
            <a:r>
              <a:rPr lang="en-GB" dirty="0"/>
              <a:t> </a:t>
            </a:r>
            <a:r>
              <a:rPr lang="en-GB" i="1" dirty="0"/>
              <a:t>Travel &amp; Tourism – United Kingdom: Market Outlook 2025</a:t>
            </a:r>
            <a:r>
              <a:rPr lang="en-GB" dirty="0"/>
              <a:t>. Statista.com (Accessed 10 May 2025).</a:t>
            </a:r>
          </a:p>
          <a:p>
            <a:pPr>
              <a:buFont typeface="+mj-lt"/>
              <a:buAutoNum type="arabicPeriod"/>
            </a:pPr>
            <a:r>
              <a:rPr lang="en-GB" b="1" dirty="0"/>
              <a:t>Getz, D. (2008)</a:t>
            </a:r>
            <a:r>
              <a:rPr lang="en-GB" dirty="0"/>
              <a:t> </a:t>
            </a:r>
            <a:r>
              <a:rPr lang="en-GB" i="1" dirty="0"/>
              <a:t>“Event tourism: Definition, evolution, and research.”</a:t>
            </a:r>
            <a:r>
              <a:rPr lang="en-GB" dirty="0"/>
              <a:t> </a:t>
            </a:r>
            <a:r>
              <a:rPr lang="en-GB" i="1" dirty="0"/>
              <a:t>Tourism Management</a:t>
            </a:r>
            <a:r>
              <a:rPr lang="en-GB" dirty="0"/>
              <a:t> 29(3):403–428.</a:t>
            </a:r>
          </a:p>
          <a:p>
            <a:pPr>
              <a:buFont typeface="+mj-lt"/>
              <a:buAutoNum type="arabicPeriod"/>
            </a:pPr>
            <a:r>
              <a:rPr lang="en-GB" b="1" dirty="0"/>
              <a:t>Welsh Government (2023)</a:t>
            </a:r>
            <a:r>
              <a:rPr lang="en-GB" dirty="0"/>
              <a:t> </a:t>
            </a:r>
            <a:r>
              <a:rPr lang="en-GB" i="1" dirty="0"/>
              <a:t>“New strategy aims to build a healthier and more resilient food system across Wales”</a:t>
            </a:r>
            <a:r>
              <a:rPr lang="en-GB" dirty="0"/>
              <a:t> – Press release (Community Food Strategy, 50% local procurement by 2030). (Accessed 5 May 2025).</a:t>
            </a:r>
          </a:p>
          <a:p>
            <a:pPr>
              <a:buFont typeface="+mj-lt"/>
              <a:buAutoNum type="arabicPeriod"/>
            </a:pPr>
            <a:r>
              <a:rPr lang="en-GB" b="1" dirty="0"/>
              <a:t>Food &amp; Drink Wales (2019)</a:t>
            </a:r>
            <a:r>
              <a:rPr lang="en-GB" dirty="0"/>
              <a:t> </a:t>
            </a:r>
            <a:r>
              <a:rPr lang="en-GB" i="1" dirty="0"/>
              <a:t>“Sustainable Food &amp; Drink Action Plan – Vision 2025”</a:t>
            </a:r>
            <a:r>
              <a:rPr lang="en-GB" dirty="0"/>
              <a:t> – Welsh Government aims £8.5bn sales by 2025. (Accessed 8 May 2025).</a:t>
            </a:r>
          </a:p>
          <a:p>
            <a:pPr>
              <a:buFont typeface="+mj-lt"/>
              <a:buAutoNum type="arabicPeriod"/>
            </a:pPr>
            <a:r>
              <a:rPr lang="en-GB" b="1" dirty="0"/>
              <a:t>Event Industry Forum (2021)</a:t>
            </a:r>
            <a:r>
              <a:rPr lang="en-GB" dirty="0"/>
              <a:t> </a:t>
            </a:r>
            <a:r>
              <a:rPr lang="en-GB" i="1" dirty="0"/>
              <a:t>The Purple Guide to Health, Safety and Welfare at Music and Other Events</a:t>
            </a:r>
            <a:r>
              <a:rPr lang="en-GB" dirty="0"/>
              <a:t> (2nd ed.). EIF Publishing.</a:t>
            </a:r>
          </a:p>
          <a:p>
            <a:pPr>
              <a:buFont typeface="+mj-lt"/>
              <a:buAutoNum type="arabicPeriod"/>
            </a:pPr>
            <a:r>
              <a:rPr lang="en-GB" b="1" dirty="0"/>
              <a:t>UK Government (2023)</a:t>
            </a:r>
            <a:r>
              <a:rPr lang="en-GB" dirty="0"/>
              <a:t> </a:t>
            </a:r>
            <a:r>
              <a:rPr lang="en-GB" i="1" dirty="0"/>
              <a:t>Temporary Event Notices (Alcohol Licensing) Guidance</a:t>
            </a:r>
            <a:r>
              <a:rPr lang="en-GB" dirty="0"/>
              <a:t> – Gov.uk. (Accessed 1 May 2025).</a:t>
            </a:r>
          </a:p>
          <a:p>
            <a:pPr>
              <a:buFont typeface="+mj-lt"/>
              <a:buAutoNum type="arabicPeriod"/>
            </a:pPr>
            <a:r>
              <a:rPr lang="en-GB" b="1" dirty="0"/>
              <a:t>Eventbrite (2023)</a:t>
            </a:r>
            <a:r>
              <a:rPr lang="en-GB" dirty="0"/>
              <a:t> </a:t>
            </a:r>
            <a:r>
              <a:rPr lang="en-GB" i="1" dirty="0"/>
              <a:t>“TRNDS 2024” Event Trends Forecasting Guide</a:t>
            </a:r>
            <a:r>
              <a:rPr lang="en-GB" dirty="0"/>
              <a:t>. Eventbrite Inc. (Accessed 10 May 2025).</a:t>
            </a:r>
          </a:p>
          <a:p>
            <a:pPr>
              <a:buFont typeface="+mj-lt"/>
              <a:buAutoNum type="arabicPeriod"/>
            </a:pPr>
            <a:r>
              <a:rPr lang="en-GB" b="1" dirty="0"/>
              <a:t>Bowdin, G. et al. (2012)</a:t>
            </a:r>
            <a:r>
              <a:rPr lang="en-GB" dirty="0"/>
              <a:t> </a:t>
            </a:r>
            <a:r>
              <a:rPr lang="en-GB" i="1" dirty="0"/>
              <a:t>Events Management</a:t>
            </a:r>
            <a:r>
              <a:rPr lang="en-GB" dirty="0"/>
              <a:t> (3rd ed.). Oxford: Butterworth-Heinemann.</a:t>
            </a:r>
          </a:p>
          <a:p>
            <a:pPr>
              <a:buFont typeface="+mj-lt"/>
              <a:buAutoNum type="arabicPeriod"/>
            </a:pPr>
            <a:r>
              <a:rPr lang="en-GB" b="1" dirty="0"/>
              <a:t>Allen, J. et al. (2011)</a:t>
            </a:r>
            <a:r>
              <a:rPr lang="en-GB" dirty="0"/>
              <a:t> </a:t>
            </a:r>
            <a:r>
              <a:rPr lang="en-GB" i="1" dirty="0"/>
              <a:t>Festival and Special Event Management</a:t>
            </a:r>
            <a:r>
              <a:rPr lang="en-GB" dirty="0"/>
              <a:t> (5th ed.). John Wiley &amp; Sons.</a:t>
            </a:r>
          </a:p>
          <a:p>
            <a:pPr>
              <a:buFont typeface="+mj-lt"/>
              <a:buAutoNum type="arabicPeriod"/>
            </a:pPr>
            <a:r>
              <a:rPr lang="en-GB" b="1" dirty="0"/>
              <a:t>Wales.com (2024)</a:t>
            </a:r>
            <a:r>
              <a:rPr lang="en-GB" dirty="0"/>
              <a:t> </a:t>
            </a:r>
            <a:r>
              <a:rPr lang="en-GB" i="1" dirty="0"/>
              <a:t>“Year of </a:t>
            </a:r>
            <a:r>
              <a:rPr lang="en-GB" i="1" dirty="0" err="1"/>
              <a:t>Croeso</a:t>
            </a:r>
            <a:r>
              <a:rPr lang="en-GB" i="1" dirty="0"/>
              <a:t> campaign wants Welsh visitors to feel the ‘hwyl’”</a:t>
            </a:r>
            <a:r>
              <a:rPr lang="en-GB" dirty="0"/>
              <a:t> – Wales.com News </a:t>
            </a:r>
            <a:r>
              <a:rPr lang="en-GB" dirty="0">
                <a:hlinkClick r:id="rId9"/>
              </a:rPr>
              <a:t>wales.com</a:t>
            </a:r>
            <a:r>
              <a:rPr lang="en-GB" dirty="0"/>
              <a:t>. (Accessed 17 Jan 2025).</a:t>
            </a:r>
          </a:p>
          <a:p>
            <a:pPr>
              <a:buFont typeface="+mj-lt"/>
              <a:buAutoNum type="arabicPeriod"/>
            </a:pPr>
            <a:r>
              <a:rPr lang="en-GB" b="1" dirty="0"/>
              <a:t>Business News Wales (2019)</a:t>
            </a:r>
            <a:r>
              <a:rPr lang="en-GB" dirty="0"/>
              <a:t> </a:t>
            </a:r>
            <a:r>
              <a:rPr lang="en-GB" i="1" dirty="0"/>
              <a:t>“Cardiff Food and Drink Festival is Back!”</a:t>
            </a:r>
            <a:r>
              <a:rPr lang="en-GB" dirty="0"/>
              <a:t> – BusinessNewsWales.com. (Accessed 5 Jul 2024).</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969375428"/>
      </p:ext>
    </p:extLst>
  </p:cSld>
  <p:clrMapOvr>
    <a:masterClrMapping/>
  </p:clrMapOvr>
</p:sld>
</file>

<file path=ppt/theme/theme1.xml><?xml version="1.0" encoding="utf-8"?>
<a:theme xmlns:a="http://schemas.openxmlformats.org/drawingml/2006/main" name="Basis">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Basis">
      <a:majorFont>
        <a:latin typeface="Corbel"/>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Basis</Template>
  <TotalTime>68</TotalTime>
  <Words>3617</Words>
  <Application>Microsoft Office PowerPoint</Application>
  <PresentationFormat>Widescreen</PresentationFormat>
  <Paragraphs>144</Paragraphs>
  <Slides>12</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Corbel</vt:lpstr>
      <vt:lpstr>Basis</vt:lpstr>
      <vt:lpstr>Assignment 1: Feasibility Plan for an International Meeting / Event. Individual Presentation (50%)</vt:lpstr>
      <vt:lpstr>Taste of Croeso – Event Overview </vt:lpstr>
      <vt:lpstr>Event Concept &amp; Experience</vt:lpstr>
      <vt:lpstr>Market Demand &amp; Audience Profile</vt:lpstr>
      <vt:lpstr>Competition &amp; Strategic Positioning</vt:lpstr>
      <vt:lpstr>Venue &amp; Infrastructure</vt:lpstr>
      <vt:lpstr>Operations &amp; Staffing</vt:lpstr>
      <vt:lpstr>Financials &amp; Budget Overview</vt:lpstr>
      <vt:lpstr>Marketing Plan &amp; Target Personas</vt:lpstr>
      <vt:lpstr>Timeline &amp; Contingency Plan</vt:lpstr>
      <vt:lpstr>Why Invest – Conclusion &amp; Impact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1: Feasibility Plan for an International Meeting / Event. Individual Presentation (50%)</dc:title>
  <cp:revision>42</cp:revision>
  <dcterms:created xsi:type="dcterms:W3CDTF">2025-05-19T12:55:43Z</dcterms:created>
  <dcterms:modified xsi:type="dcterms:W3CDTF">2025-05-19T21:12:02Z</dcterms:modified>
</cp:coreProperties>
</file>