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notesMasterIdLst>
    <p:notesMasterId r:id="rId3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1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6A5890-F4DD-4E7E-8B4F-D234DEC1A34D}" type="datetimeFigureOut">
              <a:rPr lang="en-GB" smtClean="0"/>
              <a:t>01/03/2022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B9DD03-A44D-41CC-BCF4-FF54387B0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767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0" y="2226503"/>
            <a:ext cx="5917679" cy="2550877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0" y="4777380"/>
            <a:ext cx="5917679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7498080" y="1828800"/>
            <a:ext cx="990599" cy="22865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6236208" y="3264408"/>
            <a:ext cx="3859795" cy="228660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11" name="Rectangle 10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48D930F5-A8AA-4A18-8A80-C2318F85F596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1052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970" y="927098"/>
            <a:ext cx="6343672" cy="70986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A57FDB3F-DA79-45CB-8E2E-BED43E15B4F5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4016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6200000">
              <a:off x="3105027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/>
            <p:nvPr/>
          </p:nvSpPr>
          <p:spPr bwMode="gray">
            <a:xfrm rot="15687606">
              <a:off x="3320102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7534" y="2257588"/>
            <a:ext cx="3090672" cy="3020344"/>
          </a:xfrm>
        </p:spPr>
        <p:txBody>
          <a:bodyPr anchor="ctr"/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9261" y="2257588"/>
            <a:ext cx="3082516" cy="302034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6ADC551E-8B9B-4CCD-BF00-2B75E6391934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2515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6440" y="2489200"/>
            <a:ext cx="3636980" cy="35306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1" y="2489203"/>
            <a:ext cx="3636980" cy="3530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73150F62-A0E3-4F26-9BAA-0569A2D8E18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4190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918" y="2489200"/>
            <a:ext cx="3633502" cy="75929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6440" y="3248490"/>
            <a:ext cx="3636980" cy="277131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0581" y="2489200"/>
            <a:ext cx="3636979" cy="75663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0581" y="3245835"/>
            <a:ext cx="3636980" cy="27739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97A8986F-2CCD-4E9F-A245-C81BBDC1B387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6818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/>
            </a:lvl1pPr>
          </a:lstStyle>
          <a:p>
            <a:fld id="{03FA03CE-08B9-4F0E-8E92-A2C33675FAD1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2479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6A47F8FE-B8D1-471C-9287-E3A6E6E19F3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0194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548536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/>
            <p:nvPr/>
          </p:nvSpPr>
          <p:spPr bwMode="gray">
            <a:xfrm rot="15687606">
              <a:off x="2769747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447800"/>
            <a:ext cx="2712590" cy="14955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8927" y="1447800"/>
            <a:ext cx="3632850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1" y="3086845"/>
            <a:ext cx="2712589" cy="2933701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DEA567EB-2B7D-4649-91AF-56045248B13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1394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>
            <a:xfrm>
              <a:off x="5283673" y="402165"/>
              <a:ext cx="3465769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 bwMode="gray">
            <a:xfrm rot="16200000">
              <a:off x="2852610" y="1765596"/>
              <a:ext cx="5995993" cy="3326809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 rot="15687606">
              <a:off x="3074559" y="145837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1381390"/>
            <a:ext cx="2987089" cy="157480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722909" y="1320800"/>
            <a:ext cx="2791102" cy="4216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086100"/>
            <a:ext cx="2987089" cy="24511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2E6C4A3C-01CA-477F-BD48-BAE07613A21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7668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10204164">
              <a:off x="426788" y="456424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Rectangle 15"/>
            <p:cNvSpPr/>
            <p:nvPr/>
          </p:nvSpPr>
          <p:spPr>
            <a:xfrm>
              <a:off x="421503" y="402165"/>
              <a:ext cx="8327939" cy="31411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 rot="10800000">
              <a:off x="485023" y="2670079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4961454"/>
            <a:ext cx="642200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1" y="685800"/>
            <a:ext cx="6422004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866440" y="5528192"/>
            <a:ext cx="6422004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10" name="Rectangle 9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DB521D40-108A-4AEE-AC79-8B3679D415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0431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2780895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Rectangle 8"/>
            <p:cNvSpPr/>
            <p:nvPr/>
          </p:nvSpPr>
          <p:spPr>
            <a:xfrm>
              <a:off x="485023" y="4343399"/>
              <a:ext cx="8182128" cy="211243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 bwMode="gray">
            <a:xfrm>
              <a:off x="485023" y="2854646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2005" cy="1692720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3488023"/>
            <a:ext cx="6422005" cy="2536857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Rectangle 7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DB521D40-108A-4AEE-AC79-8B3679D415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68476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21010068">
              <a:off x="6359946" y="4309201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0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4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3" name="TextBox 22"/>
          <p:cNvSpPr txBox="1"/>
          <p:nvPr/>
        </p:nvSpPr>
        <p:spPr bwMode="gray">
          <a:xfrm>
            <a:off x="647430" y="651690"/>
            <a:ext cx="6015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 bwMode="gray">
          <a:xfrm>
            <a:off x="7069418" y="2900292"/>
            <a:ext cx="619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80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060" y="927099"/>
            <a:ext cx="6160385" cy="2882179"/>
          </a:xfrm>
        </p:spPr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387278" y="3809278"/>
            <a:ext cx="5646143" cy="333113"/>
          </a:xfrm>
        </p:spPr>
        <p:txBody>
          <a:bodyPr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0" y="5000816"/>
            <a:ext cx="6343673" cy="101061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DB521D40-108A-4AEE-AC79-8B3679D415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66609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/>
            <p:nvPr/>
          </p:nvSpPr>
          <p:spPr bwMode="gray">
            <a:xfrm rot="21010068">
              <a:off x="6359946" y="431124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7"/>
            <p:cNvSpPr/>
            <p:nvPr/>
          </p:nvSpPr>
          <p:spPr bwMode="gray">
            <a:xfrm>
              <a:off x="485023" y="4381500"/>
              <a:ext cx="8182128" cy="2130508"/>
            </a:xfrm>
            <a:custGeom>
              <a:avLst/>
              <a:gdLst/>
              <a:ahLst/>
              <a:cxnLst/>
              <a:rect l="l" t="t" r="r" b="b"/>
              <a:pathLst>
                <a:path w="10000" h="9621">
                  <a:moveTo>
                    <a:pt x="0" y="0"/>
                  </a:moveTo>
                  <a:lnTo>
                    <a:pt x="0" y="2411"/>
                  </a:lnTo>
                  <a:lnTo>
                    <a:pt x="0" y="9586"/>
                  </a:lnTo>
                  <a:lnTo>
                    <a:pt x="0" y="9621"/>
                  </a:lnTo>
                  <a:lnTo>
                    <a:pt x="10000" y="9585"/>
                  </a:lnTo>
                  <a:cubicBezTo>
                    <a:pt x="9997" y="8144"/>
                    <a:pt x="10003" y="9571"/>
                    <a:pt x="10000" y="9586"/>
                  </a:cubicBezTo>
                  <a:cubicBezTo>
                    <a:pt x="9997" y="7194"/>
                    <a:pt x="9993" y="4803"/>
                    <a:pt x="9990" y="2411"/>
                  </a:cubicBezTo>
                  <a:lnTo>
                    <a:pt x="9990" y="0"/>
                  </a:lnTo>
                  <a:lnTo>
                    <a:pt x="9990" y="0"/>
                  </a:lnTo>
                  <a:lnTo>
                    <a:pt x="9534" y="253"/>
                  </a:lnTo>
                  <a:lnTo>
                    <a:pt x="9084" y="477"/>
                  </a:lnTo>
                  <a:lnTo>
                    <a:pt x="8628" y="669"/>
                  </a:lnTo>
                  <a:lnTo>
                    <a:pt x="8177" y="847"/>
                  </a:lnTo>
                  <a:lnTo>
                    <a:pt x="7726" y="984"/>
                  </a:lnTo>
                  <a:lnTo>
                    <a:pt x="7279" y="1087"/>
                  </a:lnTo>
                  <a:lnTo>
                    <a:pt x="6832" y="1176"/>
                  </a:lnTo>
                  <a:lnTo>
                    <a:pt x="6393" y="1236"/>
                  </a:lnTo>
                  <a:lnTo>
                    <a:pt x="5962" y="1279"/>
                  </a:lnTo>
                  <a:lnTo>
                    <a:pt x="5534" y="1294"/>
                  </a:lnTo>
                  <a:lnTo>
                    <a:pt x="5120" y="1294"/>
                  </a:lnTo>
                  <a:lnTo>
                    <a:pt x="4709" y="1294"/>
                  </a:lnTo>
                  <a:lnTo>
                    <a:pt x="4311" y="1266"/>
                  </a:lnTo>
                  <a:lnTo>
                    <a:pt x="3923" y="1221"/>
                  </a:lnTo>
                  <a:lnTo>
                    <a:pt x="3548" y="1161"/>
                  </a:lnTo>
                  <a:lnTo>
                    <a:pt x="3187" y="1101"/>
                  </a:lnTo>
                  <a:lnTo>
                    <a:pt x="2840" y="1026"/>
                  </a:lnTo>
                  <a:lnTo>
                    <a:pt x="2505" y="954"/>
                  </a:lnTo>
                  <a:lnTo>
                    <a:pt x="2192" y="865"/>
                  </a:lnTo>
                  <a:lnTo>
                    <a:pt x="1889" y="775"/>
                  </a:lnTo>
                  <a:lnTo>
                    <a:pt x="1346" y="579"/>
                  </a:lnTo>
                  <a:lnTo>
                    <a:pt x="882" y="400"/>
                  </a:lnTo>
                  <a:lnTo>
                    <a:pt x="511" y="253"/>
                  </a:lnTo>
                  <a:lnTo>
                    <a:pt x="234" y="118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2057400"/>
            <a:ext cx="6422005" cy="20955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1" y="5024908"/>
            <a:ext cx="6422004" cy="994891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DB521D40-108A-4AEE-AC79-8B3679D415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90614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423593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2489200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5"/>
          </p:nvPr>
        </p:nvSpPr>
        <p:spPr>
          <a:xfrm>
            <a:off x="866440" y="3147164"/>
            <a:ext cx="2313432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05614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08471" y="3147164"/>
            <a:ext cx="2318918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2489200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60935" y="3147164"/>
            <a:ext cx="2316625" cy="2888366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294530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DB521D40-108A-4AEE-AC79-8B3679D415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8605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0" y="927100"/>
            <a:ext cx="6345260" cy="709864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0" y="4179596"/>
            <a:ext cx="2313432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9055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8"/>
          </p:nvPr>
        </p:nvSpPr>
        <p:spPr>
          <a:xfrm>
            <a:off x="866439" y="4837558"/>
            <a:ext cx="2313432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11125" y="4179595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53189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11125" y="484820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58642" y="4179596"/>
            <a:ext cx="2318918" cy="657962"/>
          </a:xfrm>
        </p:spPr>
        <p:txBody>
          <a:bodyPr anchor="b">
            <a:noAutofit/>
          </a:bodyPr>
          <a:lstStyle>
            <a:lvl1pPr marL="0" indent="0">
              <a:buNone/>
              <a:defRPr sz="20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08641" y="2489200"/>
            <a:ext cx="2015144" cy="14473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58642" y="4837558"/>
            <a:ext cx="2318918" cy="1187321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0" name="Straight Connector 39"/>
          <p:cNvCxnSpPr/>
          <p:nvPr/>
        </p:nvCxnSpPr>
        <p:spPr>
          <a:xfrm>
            <a:off x="3290019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5849521" y="2489201"/>
            <a:ext cx="0" cy="3546328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DB521D40-108A-4AEE-AC79-8B3679D415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46062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21301" y="6387910"/>
            <a:ext cx="990599" cy="228659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6133" y="6387910"/>
            <a:ext cx="3859795" cy="228660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0FBF14D3-B7F5-469E-BA62-165AC4AE17D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65022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9120420" cy="6860798"/>
            <a:chOff x="-1588" y="0"/>
            <a:chExt cx="9120420" cy="6860798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4966650">
              <a:off x="4673046" y="5107506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sp>
        <p:nvSpPr>
          <p:cNvPr id="17" name="Rectangle 16"/>
          <p:cNvSpPr/>
          <p:nvPr/>
        </p:nvSpPr>
        <p:spPr>
          <a:xfrm>
            <a:off x="414867" y="402165"/>
            <a:ext cx="46105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 bwMode="gray">
          <a:xfrm rot="5400000">
            <a:off x="1299309" y="1765596"/>
            <a:ext cx="5995993" cy="3326809"/>
          </a:xfrm>
          <a:custGeom>
            <a:avLst/>
            <a:gdLst/>
            <a:ahLst/>
            <a:cxnLst/>
            <a:rect l="0" t="0" r="r" b="b"/>
            <a:pathLst>
              <a:path w="4960" h="2752">
                <a:moveTo>
                  <a:pt x="0" y="0"/>
                </a:moveTo>
                <a:lnTo>
                  <a:pt x="0" y="324"/>
                </a:lnTo>
                <a:lnTo>
                  <a:pt x="0" y="1992"/>
                </a:lnTo>
                <a:lnTo>
                  <a:pt x="0" y="2752"/>
                </a:lnTo>
                <a:lnTo>
                  <a:pt x="4960" y="2752"/>
                </a:lnTo>
                <a:lnTo>
                  <a:pt x="4960" y="1992"/>
                </a:lnTo>
                <a:lnTo>
                  <a:pt x="4960" y="324"/>
                </a:lnTo>
                <a:lnTo>
                  <a:pt x="4960" y="0"/>
                </a:lnTo>
                <a:lnTo>
                  <a:pt x="4960" y="0"/>
                </a:lnTo>
                <a:lnTo>
                  <a:pt x="4734" y="34"/>
                </a:lnTo>
                <a:lnTo>
                  <a:pt x="4510" y="64"/>
                </a:lnTo>
                <a:lnTo>
                  <a:pt x="4284" y="90"/>
                </a:lnTo>
                <a:lnTo>
                  <a:pt x="4060" y="114"/>
                </a:lnTo>
                <a:lnTo>
                  <a:pt x="3836" y="132"/>
                </a:lnTo>
                <a:lnTo>
                  <a:pt x="3614" y="146"/>
                </a:lnTo>
                <a:lnTo>
                  <a:pt x="3392" y="158"/>
                </a:lnTo>
                <a:lnTo>
                  <a:pt x="3174" y="166"/>
                </a:lnTo>
                <a:lnTo>
                  <a:pt x="2960" y="172"/>
                </a:lnTo>
                <a:lnTo>
                  <a:pt x="2748" y="174"/>
                </a:lnTo>
                <a:lnTo>
                  <a:pt x="2542" y="174"/>
                </a:lnTo>
                <a:lnTo>
                  <a:pt x="2338" y="174"/>
                </a:lnTo>
                <a:lnTo>
                  <a:pt x="2140" y="170"/>
                </a:lnTo>
                <a:lnTo>
                  <a:pt x="1948" y="164"/>
                </a:lnTo>
                <a:lnTo>
                  <a:pt x="1762" y="156"/>
                </a:lnTo>
                <a:lnTo>
                  <a:pt x="1582" y="148"/>
                </a:lnTo>
                <a:lnTo>
                  <a:pt x="1410" y="138"/>
                </a:lnTo>
                <a:lnTo>
                  <a:pt x="1244" y="128"/>
                </a:lnTo>
                <a:lnTo>
                  <a:pt x="1088" y="116"/>
                </a:lnTo>
                <a:lnTo>
                  <a:pt x="938" y="104"/>
                </a:lnTo>
                <a:lnTo>
                  <a:pt x="668" y="78"/>
                </a:lnTo>
                <a:lnTo>
                  <a:pt x="438" y="54"/>
                </a:lnTo>
                <a:lnTo>
                  <a:pt x="254" y="34"/>
                </a:lnTo>
                <a:lnTo>
                  <a:pt x="116" y="1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8" name="Freeform 5"/>
          <p:cNvSpPr>
            <a:spLocks noEditPoints="1"/>
          </p:cNvSpPr>
          <p:nvPr/>
        </p:nvSpPr>
        <p:spPr bwMode="gray">
          <a:xfrm>
            <a:off x="0" y="0"/>
            <a:ext cx="9144000" cy="6858000"/>
          </a:xfrm>
          <a:custGeom>
            <a:avLst/>
            <a:gdLst/>
            <a:ahLst/>
            <a:cxnLst/>
            <a:rect l="0" t="0" r="r" b="b"/>
            <a:pathLst>
              <a:path w="5760" h="4320">
                <a:moveTo>
                  <a:pt x="0" y="0"/>
                </a:moveTo>
                <a:lnTo>
                  <a:pt x="0" y="4320"/>
                </a:lnTo>
                <a:lnTo>
                  <a:pt x="5760" y="4320"/>
                </a:lnTo>
                <a:lnTo>
                  <a:pt x="5760" y="0"/>
                </a:lnTo>
                <a:lnTo>
                  <a:pt x="0" y="0"/>
                </a:lnTo>
                <a:close/>
                <a:moveTo>
                  <a:pt x="5444" y="4004"/>
                </a:moveTo>
                <a:lnTo>
                  <a:pt x="324" y="4004"/>
                </a:lnTo>
                <a:lnTo>
                  <a:pt x="324" y="324"/>
                </a:lnTo>
                <a:lnTo>
                  <a:pt x="5444" y="324"/>
                </a:lnTo>
                <a:lnTo>
                  <a:pt x="5444" y="400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74928" y="1447799"/>
            <a:ext cx="1113516" cy="4572001"/>
          </a:xfrm>
        </p:spPr>
        <p:txBody>
          <a:bodyPr vert="eaVert" anchor="ctr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66738" y="1447799"/>
            <a:ext cx="4416936" cy="4572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8546" y="6365498"/>
            <a:ext cx="3859795" cy="228660"/>
          </a:xfrm>
        </p:spPr>
        <p:txBody>
          <a:bodyPr/>
          <a:lstStyle/>
          <a:p>
            <a:endParaRPr lang="en-GB" altLang="en-US"/>
          </a:p>
        </p:txBody>
      </p:sp>
      <p:sp>
        <p:nvSpPr>
          <p:cNvPr id="9" name="Rectangle 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678616" y="295730"/>
            <a:ext cx="791308" cy="767687"/>
          </a:xfrm>
          <a:prstGeom prst="rect">
            <a:avLst/>
          </a:prstGeom>
        </p:spPr>
        <p:txBody>
          <a:bodyPr/>
          <a:lstStyle>
            <a:lvl1pPr algn="ctr">
              <a:defRPr sz="2800"/>
            </a:lvl1pPr>
          </a:lstStyle>
          <a:p>
            <a:fld id="{33E17834-955D-4164-A818-A9458275478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3530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-1588" y="0"/>
            <a:ext cx="9145588" cy="6860798"/>
            <a:chOff x="-1588" y="0"/>
            <a:chExt cx="9145588" cy="6860798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9118832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rcRect/>
              <a:stretch>
                <a:fillRect l="-16713" r="-16989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629943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5689832" y="0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6299432" y="5870198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/>
            <p:cNvSpPr/>
            <p:nvPr/>
          </p:nvSpPr>
          <p:spPr bwMode="gray">
            <a:xfrm rot="21010068">
              <a:off x="6359946" y="1790293"/>
              <a:ext cx="2377690" cy="317748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4"/>
            <p:cNvSpPr/>
            <p:nvPr/>
          </p:nvSpPr>
          <p:spPr bwMode="gray">
            <a:xfrm>
              <a:off x="485023" y="1856450"/>
              <a:ext cx="8173954" cy="4535226"/>
            </a:xfrm>
            <a:custGeom>
              <a:avLst/>
              <a:gdLst/>
              <a:ahLst/>
              <a:cxnLst/>
              <a:rect l="0" t="0" r="r" b="b"/>
              <a:pathLst>
                <a:path w="4960" h="2752">
                  <a:moveTo>
                    <a:pt x="0" y="0"/>
                  </a:moveTo>
                  <a:lnTo>
                    <a:pt x="0" y="324"/>
                  </a:lnTo>
                  <a:lnTo>
                    <a:pt x="0" y="1992"/>
                  </a:lnTo>
                  <a:lnTo>
                    <a:pt x="0" y="2752"/>
                  </a:lnTo>
                  <a:lnTo>
                    <a:pt x="4960" y="2752"/>
                  </a:lnTo>
                  <a:lnTo>
                    <a:pt x="4960" y="1992"/>
                  </a:lnTo>
                  <a:lnTo>
                    <a:pt x="4960" y="324"/>
                  </a:lnTo>
                  <a:lnTo>
                    <a:pt x="4960" y="0"/>
                  </a:lnTo>
                  <a:lnTo>
                    <a:pt x="4960" y="0"/>
                  </a:lnTo>
                  <a:lnTo>
                    <a:pt x="4734" y="34"/>
                  </a:lnTo>
                  <a:lnTo>
                    <a:pt x="4510" y="64"/>
                  </a:lnTo>
                  <a:lnTo>
                    <a:pt x="4284" y="90"/>
                  </a:lnTo>
                  <a:lnTo>
                    <a:pt x="4060" y="114"/>
                  </a:lnTo>
                  <a:lnTo>
                    <a:pt x="3836" y="132"/>
                  </a:lnTo>
                  <a:lnTo>
                    <a:pt x="3614" y="146"/>
                  </a:lnTo>
                  <a:lnTo>
                    <a:pt x="3392" y="158"/>
                  </a:lnTo>
                  <a:lnTo>
                    <a:pt x="3174" y="166"/>
                  </a:lnTo>
                  <a:lnTo>
                    <a:pt x="2960" y="172"/>
                  </a:lnTo>
                  <a:lnTo>
                    <a:pt x="2748" y="174"/>
                  </a:lnTo>
                  <a:lnTo>
                    <a:pt x="2542" y="174"/>
                  </a:lnTo>
                  <a:lnTo>
                    <a:pt x="2338" y="174"/>
                  </a:lnTo>
                  <a:lnTo>
                    <a:pt x="2140" y="170"/>
                  </a:lnTo>
                  <a:lnTo>
                    <a:pt x="1948" y="164"/>
                  </a:lnTo>
                  <a:lnTo>
                    <a:pt x="1762" y="156"/>
                  </a:lnTo>
                  <a:lnTo>
                    <a:pt x="1582" y="148"/>
                  </a:lnTo>
                  <a:lnTo>
                    <a:pt x="1410" y="138"/>
                  </a:lnTo>
                  <a:lnTo>
                    <a:pt x="1244" y="128"/>
                  </a:lnTo>
                  <a:lnTo>
                    <a:pt x="1088" y="116"/>
                  </a:lnTo>
                  <a:lnTo>
                    <a:pt x="938" y="104"/>
                  </a:lnTo>
                  <a:lnTo>
                    <a:pt x="668" y="78"/>
                  </a:lnTo>
                  <a:lnTo>
                    <a:pt x="438" y="54"/>
                  </a:lnTo>
                  <a:lnTo>
                    <a:pt x="254" y="34"/>
                  </a:lnTo>
                  <a:lnTo>
                    <a:pt x="116" y="1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0"/>
              <a:ext cx="9144000" cy="6858000"/>
            </a:xfrm>
            <a:custGeom>
              <a:avLst/>
              <a:gdLst/>
              <a:ahLst/>
              <a:cxnLst/>
              <a:rect l="0" t="0" r="r" b="b"/>
              <a:pathLst>
                <a:path w="5760" h="4320">
                  <a:moveTo>
                    <a:pt x="0" y="0"/>
                  </a:moveTo>
                  <a:lnTo>
                    <a:pt x="0" y="4320"/>
                  </a:lnTo>
                  <a:lnTo>
                    <a:pt x="5760" y="4320"/>
                  </a:lnTo>
                  <a:lnTo>
                    <a:pt x="5760" y="0"/>
                  </a:lnTo>
                  <a:lnTo>
                    <a:pt x="0" y="0"/>
                  </a:lnTo>
                  <a:close/>
                  <a:moveTo>
                    <a:pt x="5444" y="4004"/>
                  </a:moveTo>
                  <a:lnTo>
                    <a:pt x="324" y="4004"/>
                  </a:lnTo>
                  <a:lnTo>
                    <a:pt x="324" y="324"/>
                  </a:lnTo>
                  <a:lnTo>
                    <a:pt x="5444" y="324"/>
                  </a:lnTo>
                  <a:lnTo>
                    <a:pt x="5444" y="400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866440" y="927099"/>
            <a:ext cx="6345260" cy="70986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4382" y="2489200"/>
            <a:ext cx="6345260" cy="353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74443" y="6365498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0843" y="6365497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 b="1" i="0">
                <a:solidFill>
                  <a:schemeClr val="accent1"/>
                </a:solidFill>
              </a:defRPr>
            </a:lvl1pPr>
          </a:lstStyle>
          <a:p>
            <a:endParaRPr lang="en-GB" altLang="en-US"/>
          </a:p>
        </p:txBody>
      </p:sp>
      <p:sp>
        <p:nvSpPr>
          <p:cNvPr id="26" name="Rectangle 25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678616" y="295730"/>
            <a:ext cx="791308" cy="767687"/>
          </a:xfrm>
          <a:prstGeom prst="rect">
            <a:avLst/>
          </a:prstGeom>
        </p:spPr>
        <p:txBody>
          <a:bodyPr anchor="b"/>
          <a:lstStyle>
            <a:lvl1pPr algn="ctr">
              <a:defRPr sz="2800">
                <a:solidFill>
                  <a:schemeClr val="bg1"/>
                </a:solidFill>
              </a:defRPr>
            </a:lvl1pPr>
          </a:lstStyle>
          <a:p>
            <a:fld id="{DB521D40-108A-4AEE-AC79-8B3679D4152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2662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  <p:sldLayoutId id="2147483690" r:id="rId15"/>
    <p:sldLayoutId id="2147483691" r:id="rId16"/>
    <p:sldLayoutId id="214748369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b="0" i="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83464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3444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0876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0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5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Application of Goal Setting Strategies in Sport and Exercise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Dr Stuart Jones</a:t>
            </a:r>
          </a:p>
        </p:txBody>
      </p:sp>
    </p:spTree>
    <p:extLst>
      <p:ext uri="{BB962C8B-B14F-4D97-AF65-F5344CB8AC3E}">
        <p14:creationId xmlns:p14="http://schemas.microsoft.com/office/powerpoint/2010/main" val="3599766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Session.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To provide a definition of goals and goal setting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To explore how goal setting has been applied in sports and exercise.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To explore studies that have examined goal setting in sports.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963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of the Session.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To examine theoretical explanations of the goal setting / performance relationship.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The application of goals – to explore the principles of effective goal setting.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Including strategies for coaches.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To discuss common problems with goal setting.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6268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Setting in Sports and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492896"/>
            <a:ext cx="8229600" cy="47091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Alongside Imagery, Goal Setting is one of the most frequently used techniques in sport and exercise.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Stereotypical view of the role of the applied sport and/or exercise psychologist.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Like Imagery, it is not just Sport and Exercise Psychologists who adopt goal setting strategies with athletes and exercisers.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Coaches (Gould, 2013)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Physiotherapists (</a:t>
            </a:r>
            <a:r>
              <a:rPr lang="en-GB" dirty="0" err="1">
                <a:solidFill>
                  <a:srgbClr val="00B0F0"/>
                </a:solidFill>
              </a:rPr>
              <a:t>Arvinen</a:t>
            </a:r>
            <a:r>
              <a:rPr lang="en-GB" dirty="0">
                <a:solidFill>
                  <a:srgbClr val="00B0F0"/>
                </a:solidFill>
              </a:rPr>
              <a:t>-Barrow et al, 2010).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Self developed goals by the athletes and exercisers. </a:t>
            </a:r>
          </a:p>
        </p:txBody>
      </p:sp>
    </p:spTree>
    <p:extLst>
      <p:ext uri="{BB962C8B-B14F-4D97-AF65-F5344CB8AC3E}">
        <p14:creationId xmlns:p14="http://schemas.microsoft.com/office/powerpoint/2010/main" val="3142879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However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Goal Setting is not always an effective intervention.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Setting of inappropriate goals by the athlete.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Lack of evaluation / follow up by the coaches.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Gould (2013) – Important for all parties to understand the goal-setting process for it to be effective. </a:t>
            </a:r>
          </a:p>
        </p:txBody>
      </p:sp>
    </p:spTree>
    <p:extLst>
      <p:ext uri="{BB962C8B-B14F-4D97-AF65-F5344CB8AC3E}">
        <p14:creationId xmlns:p14="http://schemas.microsoft.com/office/powerpoint/2010/main" val="19312917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5000"/>
                <a:lumOff val="95000"/>
              </a:schemeClr>
            </a:gs>
            <a:gs pos="100000">
              <a:schemeClr val="accent1">
                <a:lumMod val="45000"/>
                <a:lumOff val="55000"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Much applied research into goal setting originally derived from occupational psychology.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Locke and Latham (2002) – widely accepted definition of a goal.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A goal = “objective or aim of action”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“a specific standard of proficiency on a task, usually within a specified time limit” (pp.705)</a:t>
            </a:r>
          </a:p>
        </p:txBody>
      </p:sp>
    </p:spTree>
    <p:extLst>
      <p:ext uri="{BB962C8B-B14F-4D97-AF65-F5344CB8AC3E}">
        <p14:creationId xmlns:p14="http://schemas.microsoft.com/office/powerpoint/2010/main" val="1037983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Goal Setting Research. 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B0F0"/>
                </a:solidFill>
              </a:rPr>
              <a:t>90% of studies show Goal Setting to have a consistent and powerful effect on behaviour (Weinberg and Gould, 2003). </a:t>
            </a:r>
          </a:p>
          <a:p>
            <a:endParaRPr lang="en-GB" altLang="en-US" dirty="0">
              <a:solidFill>
                <a:srgbClr val="00B0F0"/>
              </a:solidFill>
            </a:endParaRPr>
          </a:p>
          <a:p>
            <a:r>
              <a:rPr lang="en-GB" altLang="en-US" dirty="0">
                <a:solidFill>
                  <a:srgbClr val="00B0F0"/>
                </a:solidFill>
              </a:rPr>
              <a:t>Goal Setting research has covered many different areas. Although it originated from studies in Business. </a:t>
            </a:r>
          </a:p>
        </p:txBody>
      </p:sp>
    </p:spTree>
    <p:extLst>
      <p:ext uri="{BB962C8B-B14F-4D97-AF65-F5344CB8AC3E}">
        <p14:creationId xmlns:p14="http://schemas.microsoft.com/office/powerpoint/2010/main" val="3070887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Goal Setting Research.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864382" y="2204864"/>
            <a:ext cx="7740066" cy="4536504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200" dirty="0">
                <a:solidFill>
                  <a:srgbClr val="00B0F0"/>
                </a:solidFill>
              </a:rPr>
              <a:t>Relatively Little research on the process of Goal Setting. E.g. How?, What Goals are important?, What Barriers are there? Personality and Goal Setting?</a:t>
            </a:r>
          </a:p>
          <a:p>
            <a:pPr>
              <a:lnSpc>
                <a:spcPct val="80000"/>
              </a:lnSpc>
            </a:pPr>
            <a:r>
              <a:rPr lang="en-GB" altLang="en-US" sz="2200" dirty="0">
                <a:solidFill>
                  <a:srgbClr val="00B0F0"/>
                </a:solidFill>
              </a:rPr>
              <a:t>Weinberg et al. (1993, 1997, 2000) did find.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dirty="0">
                <a:solidFill>
                  <a:srgbClr val="00B0F0"/>
                </a:solidFill>
              </a:rPr>
              <a:t>      - Almost all Athletes use some type of goal setting strategy to improve performance.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dirty="0">
                <a:solidFill>
                  <a:srgbClr val="00B0F0"/>
                </a:solidFill>
              </a:rPr>
              <a:t>      - Top 3 Goals for Athletes.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dirty="0">
                <a:solidFill>
                  <a:srgbClr val="00B0F0"/>
                </a:solidFill>
              </a:rPr>
              <a:t>                 - Improving Performance → Older Athletes   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dirty="0">
                <a:solidFill>
                  <a:srgbClr val="00B0F0"/>
                </a:solidFill>
              </a:rPr>
              <a:t>                 - Winning → Collegiate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dirty="0">
                <a:solidFill>
                  <a:srgbClr val="00B0F0"/>
                </a:solidFill>
              </a:rPr>
              <a:t>                 - Enjoyment → Youth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200" dirty="0">
                <a:solidFill>
                  <a:srgbClr val="00B0F0"/>
                </a:solidFill>
              </a:rPr>
              <a:t>      - Athletes prefer moderately difficult → difficult goals.</a:t>
            </a:r>
          </a:p>
        </p:txBody>
      </p:sp>
    </p:spTree>
    <p:extLst>
      <p:ext uri="{BB962C8B-B14F-4D97-AF65-F5344CB8AC3E}">
        <p14:creationId xmlns:p14="http://schemas.microsoft.com/office/powerpoint/2010/main" val="1293550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Defining Goals and Types of Goals.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B0F0"/>
                </a:solidFill>
              </a:rPr>
              <a:t>Subjective vs Objective Goals. </a:t>
            </a:r>
          </a:p>
          <a:p>
            <a:endParaRPr lang="en-GB" altLang="en-US" dirty="0">
              <a:solidFill>
                <a:srgbClr val="00B0F0"/>
              </a:solidFill>
            </a:endParaRPr>
          </a:p>
          <a:p>
            <a:r>
              <a:rPr lang="en-GB" altLang="en-US" dirty="0">
                <a:solidFill>
                  <a:srgbClr val="00B0F0"/>
                </a:solidFill>
              </a:rPr>
              <a:t>Subjective Goals. </a:t>
            </a:r>
          </a:p>
          <a:p>
            <a:pPr>
              <a:buFont typeface="Wingdings" pitchFamily="2" charset="2"/>
              <a:buNone/>
            </a:pPr>
            <a:r>
              <a:rPr lang="en-GB" altLang="en-US" dirty="0">
                <a:solidFill>
                  <a:srgbClr val="00B0F0"/>
                </a:solidFill>
              </a:rPr>
              <a:t>       - General Statements of intent.</a:t>
            </a:r>
          </a:p>
          <a:p>
            <a:pPr>
              <a:buFont typeface="Wingdings" pitchFamily="2" charset="2"/>
              <a:buNone/>
            </a:pPr>
            <a:r>
              <a:rPr lang="en-GB" altLang="en-US" dirty="0">
                <a:solidFill>
                  <a:srgbClr val="00B0F0"/>
                </a:solidFill>
              </a:rPr>
              <a:t>       - Not precise or specific. </a:t>
            </a:r>
          </a:p>
          <a:p>
            <a:pPr>
              <a:buFont typeface="Wingdings" pitchFamily="2" charset="2"/>
              <a:buNone/>
            </a:pPr>
            <a:r>
              <a:rPr lang="en-GB" altLang="en-US" dirty="0">
                <a:solidFill>
                  <a:srgbClr val="00B0F0"/>
                </a:solidFill>
              </a:rPr>
              <a:t>       - E.g. “Have Fun”, “I want to do well”, “I want to find a Sport I enjoy”</a:t>
            </a:r>
          </a:p>
        </p:txBody>
      </p:sp>
    </p:spTree>
    <p:extLst>
      <p:ext uri="{BB962C8B-B14F-4D97-AF65-F5344CB8AC3E}">
        <p14:creationId xmlns:p14="http://schemas.microsoft.com/office/powerpoint/2010/main" val="679188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Defining Goals and Types of Goals.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864382" y="2489200"/>
            <a:ext cx="7668058" cy="3530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>
                <a:solidFill>
                  <a:srgbClr val="00B0F0"/>
                </a:solidFill>
              </a:rPr>
              <a:t>Objective Goals.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>
                <a:solidFill>
                  <a:srgbClr val="00B0F0"/>
                </a:solidFill>
              </a:rPr>
              <a:t>     - More Precise and Specific, Specific to task and within a time limit.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>
                <a:solidFill>
                  <a:srgbClr val="00B0F0"/>
                </a:solidFill>
              </a:rPr>
              <a:t>	  - E.g. Lose 8lbs of weight within 3 months.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>
                <a:solidFill>
                  <a:srgbClr val="00B0F0"/>
                </a:solidFill>
              </a:rPr>
              <a:t>     - Return to full fitness before the season’s end.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dirty="0">
                <a:solidFill>
                  <a:srgbClr val="00B0F0"/>
                </a:solidFill>
              </a:rPr>
              <a:t>     - Halving the number of unforced errors by the   end of the season.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35930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B0F0"/>
                </a:solidFill>
              </a:rPr>
              <a:t>Types of Goals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Outcome goals – standards and performances based on results (e.g. winning the gold medal, losing 6 stone in a week) – Martens (1987)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Performance Goals - Focus on achieving standards of performance or objectives independently of other competitors (Martens 1987)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E.g. Attaining a personal best or seasons best performance in running. </a:t>
            </a:r>
          </a:p>
        </p:txBody>
      </p:sp>
    </p:spTree>
    <p:extLst>
      <p:ext uri="{BB962C8B-B14F-4D97-AF65-F5344CB8AC3E}">
        <p14:creationId xmlns:p14="http://schemas.microsoft.com/office/powerpoint/2010/main" val="1808361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B0F0"/>
                </a:solidFill>
              </a:rPr>
              <a:t>Hardy, Gould and Jones (1996) – Process Goals = focus on specific procedure that the athlete will engage with during performance.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A tennis playing focusing on continually moving on his/her feet when fatigued.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Weinberg and Gould (2011) – Group Goals = “specific standards of group (not individual) proficiency, usually within a specified time” (</a:t>
            </a:r>
            <a:r>
              <a:rPr lang="en-GB" dirty="0" err="1">
                <a:solidFill>
                  <a:srgbClr val="00B0F0"/>
                </a:solidFill>
              </a:rPr>
              <a:t>pp</a:t>
            </a:r>
            <a:r>
              <a:rPr lang="en-GB" dirty="0">
                <a:solidFill>
                  <a:srgbClr val="00B0F0"/>
                </a:solidFill>
              </a:rPr>
              <a:t> 355)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Important for teams to set group and individual goals (</a:t>
            </a:r>
            <a:r>
              <a:rPr lang="en-GB" dirty="0" err="1">
                <a:solidFill>
                  <a:srgbClr val="00B0F0"/>
                </a:solidFill>
              </a:rPr>
              <a:t>Widmeyer</a:t>
            </a:r>
            <a:r>
              <a:rPr lang="en-GB" dirty="0">
                <a:solidFill>
                  <a:srgbClr val="00B0F0"/>
                </a:solidFill>
              </a:rPr>
              <a:t> and </a:t>
            </a:r>
            <a:r>
              <a:rPr lang="en-GB" dirty="0" err="1">
                <a:solidFill>
                  <a:srgbClr val="00B0F0"/>
                </a:solidFill>
              </a:rPr>
              <a:t>DuCharme</a:t>
            </a:r>
            <a:r>
              <a:rPr lang="en-GB" dirty="0">
                <a:solidFill>
                  <a:srgbClr val="00B0F0"/>
                </a:solidFill>
              </a:rPr>
              <a:t>, 1997)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Burke et al (2010) – Group goals more effective than individual goals for a team. </a:t>
            </a:r>
          </a:p>
        </p:txBody>
      </p:sp>
    </p:spTree>
    <p:extLst>
      <p:ext uri="{BB962C8B-B14F-4D97-AF65-F5344CB8AC3E}">
        <p14:creationId xmlns:p14="http://schemas.microsoft.com/office/powerpoint/2010/main" val="3203714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Types of Goals and Behaviour Change. 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864382" y="2489200"/>
            <a:ext cx="7524042" cy="3530600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B0F0"/>
                </a:solidFill>
              </a:rPr>
              <a:t>All 3 Individual Goal Types (Outcome, Performance, Process) play a role in behavioural change. </a:t>
            </a:r>
          </a:p>
          <a:p>
            <a:r>
              <a:rPr lang="en-GB" altLang="en-US" dirty="0">
                <a:solidFill>
                  <a:srgbClr val="00B0F0"/>
                </a:solidFill>
              </a:rPr>
              <a:t>Important to know where and when to focus (prioritise) each goal. </a:t>
            </a:r>
          </a:p>
          <a:p>
            <a:r>
              <a:rPr lang="en-GB" altLang="en-US" dirty="0">
                <a:solidFill>
                  <a:srgbClr val="00B0F0"/>
                </a:solidFill>
              </a:rPr>
              <a:t>Outcome Goals. </a:t>
            </a:r>
          </a:p>
          <a:p>
            <a:pPr>
              <a:buFont typeface="Wingdings" pitchFamily="2" charset="2"/>
              <a:buNone/>
            </a:pPr>
            <a:r>
              <a:rPr lang="en-GB" altLang="en-US" dirty="0">
                <a:solidFill>
                  <a:srgbClr val="00B0F0"/>
                </a:solidFill>
              </a:rPr>
              <a:t>      - In the off season = ↑ Short term Motivation</a:t>
            </a:r>
          </a:p>
          <a:p>
            <a:pPr>
              <a:buFont typeface="Wingdings" pitchFamily="2" charset="2"/>
              <a:buNone/>
            </a:pPr>
            <a:r>
              <a:rPr lang="en-GB" altLang="en-US" dirty="0">
                <a:solidFill>
                  <a:srgbClr val="00B0F0"/>
                </a:solidFill>
              </a:rPr>
              <a:t>       - Just prior to Competition = ↑Anxiety ↑ Distraction</a:t>
            </a:r>
            <a:r>
              <a:rPr lang="en-GB" altLang="en-US" dirty="0">
                <a:solidFill>
                  <a:srgbClr val="002060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28342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Types of Goals and Behaviour Change.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420888"/>
            <a:ext cx="8229600" cy="4104456"/>
          </a:xfrm>
        </p:spPr>
        <p:txBody>
          <a:bodyPr/>
          <a:lstStyle/>
          <a:p>
            <a:r>
              <a:rPr lang="en-GB" altLang="en-US" dirty="0">
                <a:solidFill>
                  <a:srgbClr val="00B0F0"/>
                </a:solidFill>
              </a:rPr>
              <a:t>Performance AND Process Goals</a:t>
            </a:r>
          </a:p>
          <a:p>
            <a:pPr>
              <a:buFont typeface="Wingdings" pitchFamily="2" charset="2"/>
              <a:buNone/>
            </a:pPr>
            <a:r>
              <a:rPr lang="en-GB" altLang="en-US" dirty="0">
                <a:solidFill>
                  <a:srgbClr val="00B0F0"/>
                </a:solidFill>
              </a:rPr>
              <a:t>     -  More precise / less dependent on others. </a:t>
            </a:r>
          </a:p>
          <a:p>
            <a:pPr>
              <a:buFont typeface="Wingdings" pitchFamily="2" charset="2"/>
              <a:buNone/>
            </a:pPr>
            <a:r>
              <a:rPr lang="en-GB" altLang="en-US" dirty="0">
                <a:solidFill>
                  <a:srgbClr val="00B0F0"/>
                </a:solidFill>
              </a:rPr>
              <a:t>     -  Useful prior and during  competitions</a:t>
            </a:r>
          </a:p>
          <a:p>
            <a:pPr>
              <a:buFont typeface="Wingdings" pitchFamily="2" charset="2"/>
              <a:buNone/>
            </a:pPr>
            <a:r>
              <a:rPr lang="en-GB" altLang="en-US" dirty="0">
                <a:solidFill>
                  <a:srgbClr val="00B0F0"/>
                </a:solidFill>
              </a:rPr>
              <a:t>     -  Over focus on very specific performance and outcome goals can create anxiety. </a:t>
            </a:r>
          </a:p>
          <a:p>
            <a:pPr>
              <a:buFont typeface="Wingdings" pitchFamily="2" charset="2"/>
              <a:buNone/>
            </a:pPr>
            <a:r>
              <a:rPr lang="en-GB" altLang="en-US" dirty="0">
                <a:solidFill>
                  <a:srgbClr val="00B0F0"/>
                </a:solidFill>
              </a:rPr>
              <a:t>            - </a:t>
            </a:r>
            <a:r>
              <a:rPr lang="en-GB" altLang="en-US" sz="1800" dirty="0">
                <a:solidFill>
                  <a:srgbClr val="00B0F0"/>
                </a:solidFill>
              </a:rPr>
              <a:t>E.g. Running a Personal Best time</a:t>
            </a:r>
            <a:r>
              <a:rPr lang="en-GB" altLang="en-US" dirty="0">
                <a:solidFill>
                  <a:srgbClr val="00B0F0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185064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Effectiveness of each type of goal?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464496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B0F0"/>
                </a:solidFill>
              </a:rPr>
              <a:t>Kingston and Hardy (1997) – Assigned Golfers into 3 groups.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Performance goal group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Process goal group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Control (no goal setting).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Measured skill improvement and development of psychological skills.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54 week training period.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Both performance and process groups had significantly superior improvement abilities than control group. </a:t>
            </a:r>
          </a:p>
        </p:txBody>
      </p:sp>
    </p:spTree>
    <p:extLst>
      <p:ext uri="{BB962C8B-B14F-4D97-AF65-F5344CB8AC3E}">
        <p14:creationId xmlns:p14="http://schemas.microsoft.com/office/powerpoint/2010/main" val="3069394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Kingston and Hardy (1997)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Interestingly the authors reported differences between performance and process goals in relation to the implementation and development of psychological skills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Process group superior in anxiety management and selecting appropriate psychological skills. </a:t>
            </a:r>
          </a:p>
        </p:txBody>
      </p:sp>
    </p:spTree>
    <p:extLst>
      <p:ext uri="{BB962C8B-B14F-4D97-AF65-F5344CB8AC3E}">
        <p14:creationId xmlns:p14="http://schemas.microsoft.com/office/powerpoint/2010/main" val="1002204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Effectiveness of each type of goal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B0F0"/>
                </a:solidFill>
              </a:rPr>
              <a:t>Burton et al (1998) – Examined Collegiate athletes views on goal effectiveness.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570 Collegiate athletes.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Categorised based on self-perception as “less effective” or “more effective” in terms of goals setting.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“more effective group” revealed that process goals were more effective than a combination of performance and outcome goals. </a:t>
            </a:r>
          </a:p>
        </p:txBody>
      </p:sp>
    </p:spTree>
    <p:extLst>
      <p:ext uri="{BB962C8B-B14F-4D97-AF65-F5344CB8AC3E}">
        <p14:creationId xmlns:p14="http://schemas.microsoft.com/office/powerpoint/2010/main" val="17442894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However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err="1">
                <a:solidFill>
                  <a:srgbClr val="00B0F0"/>
                </a:solidFill>
              </a:rPr>
              <a:t>Fliby</a:t>
            </a:r>
            <a:r>
              <a:rPr lang="en-GB" dirty="0">
                <a:solidFill>
                  <a:srgbClr val="00B0F0"/>
                </a:solidFill>
              </a:rPr>
              <a:t> et al (1999)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A) No goals (control)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B) Outcome goals only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C) Process goals only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D) Outcome and Process goals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E) Outcome, Performance and Process goals.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Five weeks of training – groups d and e (Multiple goal strategy) showed greater gains than other three groups.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Group a and b were the weakest.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Similar findings reported in other studies (e.g. Steinberg et al, 2000)</a:t>
            </a:r>
          </a:p>
        </p:txBody>
      </p:sp>
    </p:spTree>
    <p:extLst>
      <p:ext uri="{BB962C8B-B14F-4D97-AF65-F5344CB8AC3E}">
        <p14:creationId xmlns:p14="http://schemas.microsoft.com/office/powerpoint/2010/main" val="939476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Explanations for how Goal Setting Improves Performance</a:t>
            </a:r>
            <a:r>
              <a:rPr lang="en-GB" dirty="0">
                <a:solidFill>
                  <a:schemeClr val="tx2">
                    <a:lumMod val="10000"/>
                  </a:schemeClr>
                </a:solidFill>
              </a:rPr>
              <a:t>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Locke and Latham (2002) – Mechanistic Theory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Directed Attention</a:t>
            </a:r>
          </a:p>
          <a:p>
            <a:r>
              <a:rPr lang="en-GB" dirty="0">
                <a:solidFill>
                  <a:srgbClr val="00B0F0"/>
                </a:solidFill>
              </a:rPr>
              <a:t>Effort Mobilisation</a:t>
            </a:r>
          </a:p>
          <a:p>
            <a:r>
              <a:rPr lang="en-GB" dirty="0">
                <a:solidFill>
                  <a:srgbClr val="00B0F0"/>
                </a:solidFill>
              </a:rPr>
              <a:t>Enhancing Persistence</a:t>
            </a:r>
          </a:p>
          <a:p>
            <a:r>
              <a:rPr lang="en-GB" dirty="0">
                <a:solidFill>
                  <a:srgbClr val="00B0F0"/>
                </a:solidFill>
              </a:rPr>
              <a:t>Developing Learning Strategies. </a:t>
            </a:r>
          </a:p>
        </p:txBody>
      </p:sp>
    </p:spTree>
    <p:extLst>
      <p:ext uri="{BB962C8B-B14F-4D97-AF65-F5344CB8AC3E}">
        <p14:creationId xmlns:p14="http://schemas.microsoft.com/office/powerpoint/2010/main" val="13343934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Directed Attention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According to Locke et al (1981) – One aspect of Goal Setting is that causes the person to focus his/her attention upon the task.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No Goal = Attention can wonder.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Task-Focused Behaviour.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Remember the research of </a:t>
            </a:r>
            <a:r>
              <a:rPr lang="en-GB" dirty="0" err="1">
                <a:solidFill>
                  <a:srgbClr val="00B0F0"/>
                </a:solidFill>
              </a:rPr>
              <a:t>Nideffer</a:t>
            </a:r>
            <a:r>
              <a:rPr lang="en-GB" dirty="0">
                <a:solidFill>
                  <a:srgbClr val="00B0F0"/>
                </a:solidFill>
              </a:rPr>
              <a:t> (Lecture 1)</a:t>
            </a:r>
          </a:p>
        </p:txBody>
      </p:sp>
    </p:spTree>
    <p:extLst>
      <p:ext uri="{BB962C8B-B14F-4D97-AF65-F5344CB8AC3E}">
        <p14:creationId xmlns:p14="http://schemas.microsoft.com/office/powerpoint/2010/main" val="40830255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Effort Mobilisation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As an athlete now has a goal to focus towards (or attend to) – it is necessary for the athlete to put forth the effort to achieve that goal.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This mobilising effort will improve performance.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Needs to make the effort to attain the target, although the target needs to be improvement. </a:t>
            </a:r>
          </a:p>
        </p:txBody>
      </p:sp>
    </p:spTree>
    <p:extLst>
      <p:ext uri="{BB962C8B-B14F-4D97-AF65-F5344CB8AC3E}">
        <p14:creationId xmlns:p14="http://schemas.microsoft.com/office/powerpoint/2010/main" val="22165600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Persistence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According to Locke et al (1981) – Persistence is a by produce of effective goal setting.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Long term goals particularly prevalent in obtaining persistence.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A key element to elite athletic performance. </a:t>
            </a:r>
          </a:p>
        </p:txBody>
      </p:sp>
    </p:spTree>
    <p:extLst>
      <p:ext uri="{BB962C8B-B14F-4D97-AF65-F5344CB8AC3E}">
        <p14:creationId xmlns:p14="http://schemas.microsoft.com/office/powerpoint/2010/main" val="29511190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new learning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204864"/>
            <a:ext cx="8229600" cy="492514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Setting new goals also forces the athlete to learn new and better ways to accomplish a skill or task.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E.g. A Tennis might have an excellent serve and volley approach which does well on grass court surfaces, but to win on clay will need to adapt his/her game.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E.g. An exerciser who might want to win “slimmer of the week” might need to think of additional strategies to lose weight (or strategies to remind him/her to attend the fitness class). </a:t>
            </a:r>
          </a:p>
        </p:txBody>
      </p:sp>
    </p:spTree>
    <p:extLst>
      <p:ext uri="{BB962C8B-B14F-4D97-AF65-F5344CB8AC3E}">
        <p14:creationId xmlns:p14="http://schemas.microsoft.com/office/powerpoint/2010/main" val="31018835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Mechanistic Theory (Locke and Latham, 2002).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A number of factors may mediate the goal setting – performance relationship according to the Mechanistic Theory.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pPr lvl="1"/>
            <a:r>
              <a:rPr lang="en-GB" dirty="0">
                <a:solidFill>
                  <a:srgbClr val="00B0F0"/>
                </a:solidFill>
              </a:rPr>
              <a:t>Self-Efficacy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Feedback (evaluation)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Task Complexity. </a:t>
            </a:r>
          </a:p>
        </p:txBody>
      </p:sp>
    </p:spTree>
    <p:extLst>
      <p:ext uri="{BB962C8B-B14F-4D97-AF65-F5344CB8AC3E}">
        <p14:creationId xmlns:p14="http://schemas.microsoft.com/office/powerpoint/2010/main" val="6849916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Theory (Burton, 1983)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As opposed to Locke and Latham’s Direct Mechanistic Theory – The Cognitive Theory is considered an indirect theory on how Goal Setting improves performance.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According to the Cognitive Theory Goals can influence performance indirectly.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Linked to psychological factors</a:t>
            </a:r>
          </a:p>
          <a:p>
            <a:pPr lvl="2"/>
            <a:r>
              <a:rPr lang="en-GB" dirty="0">
                <a:solidFill>
                  <a:srgbClr val="00B0F0"/>
                </a:solidFill>
              </a:rPr>
              <a:t>Anxiety, Motivation, Confidence and Satisfaction. </a:t>
            </a:r>
          </a:p>
          <a:p>
            <a:pPr lvl="3"/>
            <a:r>
              <a:rPr lang="en-GB" dirty="0">
                <a:solidFill>
                  <a:srgbClr val="00B0F0"/>
                </a:solidFill>
              </a:rPr>
              <a:t>Particularly outcome goals. </a:t>
            </a:r>
          </a:p>
        </p:txBody>
      </p:sp>
    </p:spTree>
    <p:extLst>
      <p:ext uri="{BB962C8B-B14F-4D97-AF65-F5344CB8AC3E}">
        <p14:creationId xmlns:p14="http://schemas.microsoft.com/office/powerpoint/2010/main" val="4567524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Theory (Burton, 1983)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2276872"/>
            <a:ext cx="4038600" cy="47811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As an example setting unrealistic outcome goals might result in ↓confidence                   ↑ cognitive anxiety ↓Effort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↓ Performance</a:t>
            </a:r>
          </a:p>
          <a:p>
            <a:pPr lvl="3"/>
            <a:r>
              <a:rPr lang="en-GB" dirty="0">
                <a:solidFill>
                  <a:srgbClr val="00B0F0"/>
                </a:solidFill>
              </a:rPr>
              <a:t>Outcome goals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Burton (1989) – Swimmers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Realistic Performances goals = </a:t>
            </a:r>
          </a:p>
          <a:p>
            <a:pPr lvl="2"/>
            <a:r>
              <a:rPr lang="en-GB" dirty="0">
                <a:solidFill>
                  <a:srgbClr val="00B0F0"/>
                </a:solidFill>
              </a:rPr>
              <a:t>↓ Anxiety, ↑ Confidence, ↑ Satisfaction</a:t>
            </a:r>
          </a:p>
          <a:p>
            <a:pPr lvl="3"/>
            <a:r>
              <a:rPr lang="en-GB" dirty="0">
                <a:solidFill>
                  <a:srgbClr val="00B0F0"/>
                </a:solidFill>
              </a:rPr>
              <a:t>↑Performance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1026" name="Picture 2" descr="http://www.abc.net.au/news/image/4164832-3x2-940x6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0581" y="2489203"/>
            <a:ext cx="3868936" cy="2580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33686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/>
              <a:t>Burton and Naylor (2002) / Burton and Weiss (2008) – Goal Setting Styles model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B0F0"/>
                </a:solidFill>
              </a:rPr>
              <a:t>Athletes goal motivation orientation interacts with the perceived ability to produce three goal styles. 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A performance orientation</a:t>
            </a:r>
          </a:p>
          <a:p>
            <a:pPr lvl="2"/>
            <a:r>
              <a:rPr lang="en-GB" dirty="0">
                <a:solidFill>
                  <a:srgbClr val="00B0F0"/>
                </a:solidFill>
              </a:rPr>
              <a:t>Athlete defines success based on self-improvement and learning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A success orientation</a:t>
            </a:r>
          </a:p>
          <a:p>
            <a:pPr lvl="2"/>
            <a:r>
              <a:rPr lang="en-GB" dirty="0">
                <a:solidFill>
                  <a:srgbClr val="00B0F0"/>
                </a:solidFill>
              </a:rPr>
              <a:t>Athlete defines success on winning and social comparison</a:t>
            </a:r>
          </a:p>
          <a:p>
            <a:pPr lvl="3"/>
            <a:r>
              <a:rPr lang="en-GB" dirty="0">
                <a:solidFill>
                  <a:srgbClr val="00B0F0"/>
                </a:solidFill>
              </a:rPr>
              <a:t>High perceived ability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Failure orientation </a:t>
            </a:r>
          </a:p>
          <a:p>
            <a:pPr lvl="2"/>
            <a:r>
              <a:rPr lang="en-GB" dirty="0">
                <a:solidFill>
                  <a:srgbClr val="00B0F0"/>
                </a:solidFill>
              </a:rPr>
              <a:t>Defines success also on winning and social comparison</a:t>
            </a:r>
          </a:p>
          <a:p>
            <a:pPr lvl="3"/>
            <a:r>
              <a:rPr lang="en-GB" dirty="0">
                <a:solidFill>
                  <a:srgbClr val="00B0F0"/>
                </a:solidFill>
              </a:rPr>
              <a:t>Low perceived ability</a:t>
            </a:r>
          </a:p>
        </p:txBody>
      </p:sp>
    </p:spTree>
    <p:extLst>
      <p:ext uri="{BB962C8B-B14F-4D97-AF65-F5344CB8AC3E}">
        <p14:creationId xmlns:p14="http://schemas.microsoft.com/office/powerpoint/2010/main" val="30004582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Setting Styles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Model hypothesises that goal setting should best increase performance for performance orientated athletes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Moderately increase performance for success orientated athletes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DECREASE performance for failure oriented athletes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9904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Burton et al 2013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Burton et al (2013) – 338 Olympic Athletes (various sports)</a:t>
            </a:r>
          </a:p>
          <a:p>
            <a:r>
              <a:rPr lang="en-GB" dirty="0">
                <a:solidFill>
                  <a:srgbClr val="00B0F0"/>
                </a:solidFill>
              </a:rPr>
              <a:t>A Battery of questionnaires (Goal Setting Styles / Self Confidence Questionnaires etc.)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Findings = Consistent with Goal Setting Styles model – failure orientated athletes = ↓ Confidence ↑ Anxiety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Performance Orientated = ↑ Confidence ↓ Anxiety</a:t>
            </a:r>
          </a:p>
          <a:p>
            <a:pPr lvl="2"/>
            <a:r>
              <a:rPr lang="en-GB" dirty="0">
                <a:solidFill>
                  <a:srgbClr val="00B0F0"/>
                </a:solidFill>
              </a:rPr>
              <a:t>One of the first studies to report that Olympic level athletes could be failure oriented.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74205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 Setting and Positive Affect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348880"/>
            <a:ext cx="8229600" cy="492514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Positive affect = The extent to which an individual subjectively experiences positive moods such as joy, interest, and alertness.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Positive affect is linked to increased commitment, motivation and performance (McCarthy et al, 2010). 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r>
              <a:rPr lang="en-GB" dirty="0">
                <a:solidFill>
                  <a:srgbClr val="00B0F0"/>
                </a:solidFill>
              </a:rPr>
              <a:t>McCarthy et al (2010) – Multi-event young athletes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Multiple Base-Line Design</a:t>
            </a:r>
          </a:p>
          <a:p>
            <a:pPr lvl="1"/>
            <a:r>
              <a:rPr lang="en-GB" dirty="0">
                <a:solidFill>
                  <a:srgbClr val="00B0F0"/>
                </a:solidFill>
              </a:rPr>
              <a:t>Goal Setting = ↑Positive affect</a:t>
            </a:r>
          </a:p>
          <a:p>
            <a:pPr lvl="2"/>
            <a:r>
              <a:rPr lang="en-GB" dirty="0">
                <a:solidFill>
                  <a:srgbClr val="00B0F0"/>
                </a:solidFill>
              </a:rPr>
              <a:t>Indirectly linked to commitment, motivation and performance.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1285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233</TotalTime>
  <Words>1763</Words>
  <Application>Microsoft Office PowerPoint</Application>
  <PresentationFormat>On-screen Show (4:3)</PresentationFormat>
  <Paragraphs>216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Century Gothic</vt:lpstr>
      <vt:lpstr>Verdana</vt:lpstr>
      <vt:lpstr>Wingdings</vt:lpstr>
      <vt:lpstr>Wingdings 3</vt:lpstr>
      <vt:lpstr>Ion Boardroom</vt:lpstr>
      <vt:lpstr>The Application of Goal Setting Strategies in Sport and Exercise</vt:lpstr>
      <vt:lpstr>Aims of the Session. </vt:lpstr>
      <vt:lpstr>Aims of the Session.</vt:lpstr>
      <vt:lpstr>Goal Setting in Sports and Exercise</vt:lpstr>
      <vt:lpstr>However</vt:lpstr>
      <vt:lpstr>Defining Goals</vt:lpstr>
      <vt:lpstr>Goal Setting Research. </vt:lpstr>
      <vt:lpstr>Goal Setting Research. </vt:lpstr>
      <vt:lpstr>Defining Goals and Types of Goals.</vt:lpstr>
      <vt:lpstr>Defining Goals and Types of Goals. </vt:lpstr>
      <vt:lpstr>Defining Goals</vt:lpstr>
      <vt:lpstr>Defining Goals</vt:lpstr>
      <vt:lpstr>Types of Goals and Behaviour Change. </vt:lpstr>
      <vt:lpstr>Types of Goals and Behaviour Change.</vt:lpstr>
      <vt:lpstr>Effectiveness of each type of goal?</vt:lpstr>
      <vt:lpstr>Kingston and Hardy (1997)</vt:lpstr>
      <vt:lpstr>Effectiveness of each type of goal</vt:lpstr>
      <vt:lpstr>However</vt:lpstr>
      <vt:lpstr>Explanations for how Goal Setting Improves Performance. </vt:lpstr>
      <vt:lpstr>Directed Attention</vt:lpstr>
      <vt:lpstr>Effort Mobilisation</vt:lpstr>
      <vt:lpstr>Persistence</vt:lpstr>
      <vt:lpstr>Developing new learning strategies</vt:lpstr>
      <vt:lpstr>Mechanistic Theory (Locke and Latham, 2002). </vt:lpstr>
      <vt:lpstr>Cognitive Theory (Burton, 1983)</vt:lpstr>
      <vt:lpstr>Cognitive Theory (Burton, 1983)</vt:lpstr>
      <vt:lpstr>Burton and Naylor (2002) / Burton and Weiss (2008) – Goal Setting Styles model</vt:lpstr>
      <vt:lpstr>Goal Setting Styles Model</vt:lpstr>
      <vt:lpstr>Burton et al 2013</vt:lpstr>
      <vt:lpstr>Goal Setting and Positive Affect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Application of Goal Setting Strategies in Sport and Exercise</dc:title>
  <dc:creator>standalone</dc:creator>
  <cp:lastModifiedBy>Stuart Jones</cp:lastModifiedBy>
  <cp:revision>14</cp:revision>
  <cp:lastPrinted>1601-01-01T00:00:00Z</cp:lastPrinted>
  <dcterms:created xsi:type="dcterms:W3CDTF">2014-11-08T14:34:28Z</dcterms:created>
  <dcterms:modified xsi:type="dcterms:W3CDTF">2022-03-01T14:54:34Z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TC102037641033</vt:lpwstr>
  </property>
</Properties>
</file>