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35"/>
  </p:notesMasterIdLst>
  <p:sldIdLst>
    <p:sldId id="285" r:id="rId3"/>
    <p:sldId id="257" r:id="rId4"/>
    <p:sldId id="542" r:id="rId5"/>
    <p:sldId id="259" r:id="rId6"/>
    <p:sldId id="526" r:id="rId7"/>
    <p:sldId id="260" r:id="rId8"/>
    <p:sldId id="306" r:id="rId9"/>
    <p:sldId id="293" r:id="rId10"/>
    <p:sldId id="532" r:id="rId11"/>
    <p:sldId id="307" r:id="rId12"/>
    <p:sldId id="309" r:id="rId13"/>
    <p:sldId id="530" r:id="rId14"/>
    <p:sldId id="312" r:id="rId15"/>
    <p:sldId id="531" r:id="rId16"/>
    <p:sldId id="262" r:id="rId17"/>
    <p:sldId id="558" r:id="rId18"/>
    <p:sldId id="553" r:id="rId19"/>
    <p:sldId id="264" r:id="rId20"/>
    <p:sldId id="541" r:id="rId21"/>
    <p:sldId id="528" r:id="rId22"/>
    <p:sldId id="524" r:id="rId23"/>
    <p:sldId id="266" r:id="rId24"/>
    <p:sldId id="268" r:id="rId25"/>
    <p:sldId id="567" r:id="rId26"/>
    <p:sldId id="566" r:id="rId27"/>
    <p:sldId id="568" r:id="rId28"/>
    <p:sldId id="534" r:id="rId29"/>
    <p:sldId id="569" r:id="rId30"/>
    <p:sldId id="539" r:id="rId31"/>
    <p:sldId id="570" r:id="rId32"/>
    <p:sldId id="538" r:id="rId33"/>
    <p:sldId id="571" r:id="rId3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5" d="100"/>
          <a:sy n="105" d="100"/>
        </p:scale>
        <p:origin x="179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0_3#9">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6">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18">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53F7CB-1D33-44EB-BACC-EC203976FD61}" type="doc">
      <dgm:prSet loTypeId="urn:microsoft.com/office/officeart/2005/8/layout/vList2" loCatId="list" qsTypeId="urn:microsoft.com/office/officeart/2005/8/quickstyle/simple5#11" qsCatId="simple" csTypeId="urn:microsoft.com/office/officeart/2005/8/colors/accent0_3#9" csCatId="mainScheme" phldr="1"/>
      <dgm:spPr/>
      <dgm:t>
        <a:bodyPr/>
        <a:lstStyle/>
        <a:p>
          <a:endParaRPr lang="en-GB"/>
        </a:p>
      </dgm:t>
    </dgm:pt>
    <dgm:pt modelId="{9B605F19-C49A-402A-84AD-D2F4DD0E65D3}">
      <dgm:prSet phldrT="[Text]"/>
      <dgm:spPr/>
      <dgm:t>
        <a:bodyPr/>
        <a:lstStyle/>
        <a:p>
          <a:r>
            <a:rPr lang="en-US" b="1"/>
            <a:t>Motor performance </a:t>
          </a:r>
          <a:endParaRPr lang="en-GB"/>
        </a:p>
      </dgm:t>
    </dgm:pt>
    <dgm:pt modelId="{68FEF617-B1B7-4CE1-942C-3D045EBE1231}" type="parTrans" cxnId="{1B681286-9914-4DC1-ABED-21ABBB0C0344}">
      <dgm:prSet/>
      <dgm:spPr/>
      <dgm:t>
        <a:bodyPr/>
        <a:lstStyle/>
        <a:p>
          <a:endParaRPr lang="en-GB"/>
        </a:p>
      </dgm:t>
    </dgm:pt>
    <dgm:pt modelId="{49D2DFDE-6A5A-42F4-B449-7EFFF5325C2B}" type="sibTrans" cxnId="{1B681286-9914-4DC1-ABED-21ABBB0C0344}">
      <dgm:prSet/>
      <dgm:spPr/>
      <dgm:t>
        <a:bodyPr/>
        <a:lstStyle/>
        <a:p>
          <a:endParaRPr lang="en-GB"/>
        </a:p>
      </dgm:t>
    </dgm:pt>
    <dgm:pt modelId="{8729B5DC-EF2E-4626-BF61-A549EF91E839}">
      <dgm:prSet/>
      <dgm:spPr/>
      <dgm:t>
        <a:bodyPr/>
        <a:lstStyle/>
        <a:p>
          <a:r>
            <a:rPr lang="en-US"/>
            <a:t>Declines in heart and lung functioning under exertion, and gradual muscle loss lead to declines in motor performance </a:t>
          </a:r>
        </a:p>
      </dgm:t>
    </dgm:pt>
    <dgm:pt modelId="{E63A639E-404F-42B4-9B20-D2DC19232D9E}" type="parTrans" cxnId="{502C1400-DA32-49AC-9E9B-A7267ADC15A6}">
      <dgm:prSet/>
      <dgm:spPr/>
      <dgm:t>
        <a:bodyPr/>
        <a:lstStyle/>
        <a:p>
          <a:endParaRPr lang="en-GB"/>
        </a:p>
      </dgm:t>
    </dgm:pt>
    <dgm:pt modelId="{E5F21D90-4DED-485C-BDF9-567600A3E5A8}" type="sibTrans" cxnId="{502C1400-DA32-49AC-9E9B-A7267ADC15A6}">
      <dgm:prSet/>
      <dgm:spPr/>
      <dgm:t>
        <a:bodyPr/>
        <a:lstStyle/>
        <a:p>
          <a:endParaRPr lang="en-GB"/>
        </a:p>
      </dgm:t>
    </dgm:pt>
    <dgm:pt modelId="{079701FC-A0EB-40E7-ADF6-23159C3B8642}">
      <dgm:prSet/>
      <dgm:spPr/>
      <dgm:t>
        <a:bodyPr/>
        <a:lstStyle/>
        <a:p>
          <a:r>
            <a:rPr lang="en-US"/>
            <a:t>Athletic tasks that require speed of limb movement, explosive strength, gross-motor coordination peak in early 20s; those that depend on endurance, arm-hand steadiness, aiming peak in late 20s or early 30s </a:t>
          </a:r>
        </a:p>
      </dgm:t>
    </dgm:pt>
    <dgm:pt modelId="{D1D7E444-6FBC-4A52-A80E-D3E51DF9EE1A}" type="parTrans" cxnId="{D7D5916E-1883-45EE-87E9-D6748EA74E2B}">
      <dgm:prSet/>
      <dgm:spPr/>
      <dgm:t>
        <a:bodyPr/>
        <a:lstStyle/>
        <a:p>
          <a:endParaRPr lang="en-GB"/>
        </a:p>
      </dgm:t>
    </dgm:pt>
    <dgm:pt modelId="{22D0DD0B-8190-40C8-91B7-A114A6AC8264}" type="sibTrans" cxnId="{D7D5916E-1883-45EE-87E9-D6748EA74E2B}">
      <dgm:prSet/>
      <dgm:spPr/>
      <dgm:t>
        <a:bodyPr/>
        <a:lstStyle/>
        <a:p>
          <a:endParaRPr lang="en-GB"/>
        </a:p>
      </dgm:t>
    </dgm:pt>
    <dgm:pt modelId="{5CC1E778-BA65-4621-A80C-3D5CB8D6107F}">
      <dgm:prSet/>
      <dgm:spPr/>
      <dgm:t>
        <a:bodyPr/>
        <a:lstStyle/>
        <a:p>
          <a:r>
            <a:rPr lang="en-US"/>
            <a:t>As long as practice continues, performance drops only slightly until 60s or 70s </a:t>
          </a:r>
        </a:p>
      </dgm:t>
    </dgm:pt>
    <dgm:pt modelId="{E2CCFF53-7D6E-4ACD-BC0C-8BA45D5320A3}" type="parTrans" cxnId="{0E2F0649-9FBF-42E1-9BF5-66C46FC6FCC9}">
      <dgm:prSet/>
      <dgm:spPr/>
      <dgm:t>
        <a:bodyPr/>
        <a:lstStyle/>
        <a:p>
          <a:endParaRPr lang="en-GB"/>
        </a:p>
      </dgm:t>
    </dgm:pt>
    <dgm:pt modelId="{1F3934EA-D74A-4932-8E05-4AA7891BC394}" type="sibTrans" cxnId="{0E2F0649-9FBF-42E1-9BF5-66C46FC6FCC9}">
      <dgm:prSet/>
      <dgm:spPr/>
      <dgm:t>
        <a:bodyPr/>
        <a:lstStyle/>
        <a:p>
          <a:endParaRPr lang="en-GB"/>
        </a:p>
      </dgm:t>
    </dgm:pt>
    <dgm:pt modelId="{6E678969-FAE2-4E7D-B55D-9BA73742FCA4}">
      <dgm:prSet/>
      <dgm:spPr/>
      <dgm:t>
        <a:bodyPr/>
        <a:lstStyle/>
        <a:p>
          <a:r>
            <a:rPr lang="en-US" b="1"/>
            <a:t>Reproductive capacity </a:t>
          </a:r>
        </a:p>
      </dgm:t>
    </dgm:pt>
    <dgm:pt modelId="{B2BB5232-C148-401E-AB0E-C6DDC94B67FA}" type="parTrans" cxnId="{950AE3EE-5BAB-4EBC-B621-921A8F600225}">
      <dgm:prSet/>
      <dgm:spPr/>
      <dgm:t>
        <a:bodyPr/>
        <a:lstStyle/>
        <a:p>
          <a:endParaRPr lang="en-GB"/>
        </a:p>
      </dgm:t>
    </dgm:pt>
    <dgm:pt modelId="{CD4143E0-911F-4093-9523-CCAF53502022}" type="sibTrans" cxnId="{950AE3EE-5BAB-4EBC-B621-921A8F600225}">
      <dgm:prSet/>
      <dgm:spPr/>
      <dgm:t>
        <a:bodyPr/>
        <a:lstStyle/>
        <a:p>
          <a:endParaRPr lang="en-GB"/>
        </a:p>
      </dgm:t>
    </dgm:pt>
    <dgm:pt modelId="{E201AE67-78B5-4AFD-98EB-270793CA4BC4}">
      <dgm:prSet/>
      <dgm:spPr/>
      <dgm:t>
        <a:bodyPr/>
        <a:lstStyle/>
        <a:p>
          <a:r>
            <a:rPr lang="en-US"/>
            <a:t>In women, fertility declines with age, due to reduced number and quality of ova; </a:t>
          </a:r>
          <a:endParaRPr lang="el-GR"/>
        </a:p>
      </dgm:t>
    </dgm:pt>
    <dgm:pt modelId="{88DD712C-9B2C-45C0-8731-C434DCE7A246}" type="parTrans" cxnId="{F4176D59-2E69-4A13-A36A-732C9EA23820}">
      <dgm:prSet/>
      <dgm:spPr/>
      <dgm:t>
        <a:bodyPr/>
        <a:lstStyle/>
        <a:p>
          <a:endParaRPr lang="en-GB"/>
        </a:p>
      </dgm:t>
    </dgm:pt>
    <dgm:pt modelId="{1B9656D3-15BB-4B59-B438-9C8CD3A3EB19}" type="sibTrans" cxnId="{F4176D59-2E69-4A13-A36A-732C9EA23820}">
      <dgm:prSet/>
      <dgm:spPr/>
      <dgm:t>
        <a:bodyPr/>
        <a:lstStyle/>
        <a:p>
          <a:endParaRPr lang="en-GB"/>
        </a:p>
      </dgm:t>
    </dgm:pt>
    <dgm:pt modelId="{F76A1AA9-66DC-40CD-AA6E-C3ED9DF69E0E}">
      <dgm:prSet/>
      <dgm:spPr/>
      <dgm:t>
        <a:bodyPr/>
        <a:lstStyle/>
        <a:p>
          <a:r>
            <a:rPr lang="en-US"/>
            <a:t>in men, decreased fertility is the result of reduced sperm motility and reduced percentage of normal sperm </a:t>
          </a:r>
          <a:endParaRPr lang="el-GR"/>
        </a:p>
      </dgm:t>
    </dgm:pt>
    <dgm:pt modelId="{BECB2A89-6C33-4204-9692-E32F6FECE8D0}" type="parTrans" cxnId="{DA51F496-2E5E-4165-AEBB-F582916844D5}">
      <dgm:prSet/>
      <dgm:spPr/>
      <dgm:t>
        <a:bodyPr/>
        <a:lstStyle/>
        <a:p>
          <a:endParaRPr lang="en-GB"/>
        </a:p>
      </dgm:t>
    </dgm:pt>
    <dgm:pt modelId="{B9ED71F8-C55B-42F9-824D-8834F114C48B}" type="sibTrans" cxnId="{DA51F496-2E5E-4165-AEBB-F582916844D5}">
      <dgm:prSet/>
      <dgm:spPr/>
      <dgm:t>
        <a:bodyPr/>
        <a:lstStyle/>
        <a:p>
          <a:endParaRPr lang="en-GB"/>
        </a:p>
      </dgm:t>
    </dgm:pt>
    <dgm:pt modelId="{C1E17B46-E0D1-444B-B18C-E3583D6CAD8E}" type="pres">
      <dgm:prSet presAssocID="{5D53F7CB-1D33-44EB-BACC-EC203976FD61}" presName="linear" presStyleCnt="0">
        <dgm:presLayoutVars>
          <dgm:animLvl val="lvl"/>
          <dgm:resizeHandles val="exact"/>
        </dgm:presLayoutVars>
      </dgm:prSet>
      <dgm:spPr/>
    </dgm:pt>
    <dgm:pt modelId="{CBCEB57D-2390-4FFD-958D-CB8B185A6056}" type="pres">
      <dgm:prSet presAssocID="{9B605F19-C49A-402A-84AD-D2F4DD0E65D3}" presName="parentText" presStyleLbl="node1" presStyleIdx="0" presStyleCnt="2">
        <dgm:presLayoutVars>
          <dgm:chMax val="0"/>
          <dgm:bulletEnabled val="1"/>
        </dgm:presLayoutVars>
      </dgm:prSet>
      <dgm:spPr/>
    </dgm:pt>
    <dgm:pt modelId="{C1C97D05-DBC6-4E27-B90A-526F1FBA426C}" type="pres">
      <dgm:prSet presAssocID="{9B605F19-C49A-402A-84AD-D2F4DD0E65D3}" presName="childText" presStyleLbl="revTx" presStyleIdx="0" presStyleCnt="2">
        <dgm:presLayoutVars>
          <dgm:bulletEnabled val="1"/>
        </dgm:presLayoutVars>
      </dgm:prSet>
      <dgm:spPr/>
    </dgm:pt>
    <dgm:pt modelId="{83325FDA-4665-4D04-9ED2-120DBEFC8FB1}" type="pres">
      <dgm:prSet presAssocID="{6E678969-FAE2-4E7D-B55D-9BA73742FCA4}" presName="parentText" presStyleLbl="node1" presStyleIdx="1" presStyleCnt="2">
        <dgm:presLayoutVars>
          <dgm:chMax val="0"/>
          <dgm:bulletEnabled val="1"/>
        </dgm:presLayoutVars>
      </dgm:prSet>
      <dgm:spPr/>
    </dgm:pt>
    <dgm:pt modelId="{A16F807A-BB18-4202-8CB8-97BEB351E095}" type="pres">
      <dgm:prSet presAssocID="{6E678969-FAE2-4E7D-B55D-9BA73742FCA4}" presName="childText" presStyleLbl="revTx" presStyleIdx="1" presStyleCnt="2">
        <dgm:presLayoutVars>
          <dgm:bulletEnabled val="1"/>
        </dgm:presLayoutVars>
      </dgm:prSet>
      <dgm:spPr/>
    </dgm:pt>
  </dgm:ptLst>
  <dgm:cxnLst>
    <dgm:cxn modelId="{502C1400-DA32-49AC-9E9B-A7267ADC15A6}" srcId="{9B605F19-C49A-402A-84AD-D2F4DD0E65D3}" destId="{8729B5DC-EF2E-4626-BF61-A549EF91E839}" srcOrd="0" destOrd="0" parTransId="{E63A639E-404F-42B4-9B20-D2DC19232D9E}" sibTransId="{E5F21D90-4DED-485C-BDF9-567600A3E5A8}"/>
    <dgm:cxn modelId="{16C3165D-2131-4D29-AA67-89A8C435DE2E}" type="presOf" srcId="{5CC1E778-BA65-4621-A80C-3D5CB8D6107F}" destId="{C1C97D05-DBC6-4E27-B90A-526F1FBA426C}" srcOrd="0" destOrd="2" presId="urn:microsoft.com/office/officeart/2005/8/layout/vList2"/>
    <dgm:cxn modelId="{0E2F0649-9FBF-42E1-9BF5-66C46FC6FCC9}" srcId="{9B605F19-C49A-402A-84AD-D2F4DD0E65D3}" destId="{5CC1E778-BA65-4621-A80C-3D5CB8D6107F}" srcOrd="2" destOrd="0" parTransId="{E2CCFF53-7D6E-4ACD-BC0C-8BA45D5320A3}" sibTransId="{1F3934EA-D74A-4932-8E05-4AA7891BC394}"/>
    <dgm:cxn modelId="{D7D5916E-1883-45EE-87E9-D6748EA74E2B}" srcId="{9B605F19-C49A-402A-84AD-D2F4DD0E65D3}" destId="{079701FC-A0EB-40E7-ADF6-23159C3B8642}" srcOrd="1" destOrd="0" parTransId="{D1D7E444-6FBC-4A52-A80E-D3E51DF9EE1A}" sibTransId="{22D0DD0B-8190-40C8-91B7-A114A6AC8264}"/>
    <dgm:cxn modelId="{F4176D59-2E69-4A13-A36A-732C9EA23820}" srcId="{6E678969-FAE2-4E7D-B55D-9BA73742FCA4}" destId="{E201AE67-78B5-4AFD-98EB-270793CA4BC4}" srcOrd="0" destOrd="0" parTransId="{88DD712C-9B2C-45C0-8731-C434DCE7A246}" sibTransId="{1B9656D3-15BB-4B59-B438-9C8CD3A3EB19}"/>
    <dgm:cxn modelId="{1B681286-9914-4DC1-ABED-21ABBB0C0344}" srcId="{5D53F7CB-1D33-44EB-BACC-EC203976FD61}" destId="{9B605F19-C49A-402A-84AD-D2F4DD0E65D3}" srcOrd="0" destOrd="0" parTransId="{68FEF617-B1B7-4CE1-942C-3D045EBE1231}" sibTransId="{49D2DFDE-6A5A-42F4-B449-7EFFF5325C2B}"/>
    <dgm:cxn modelId="{DA51F496-2E5E-4165-AEBB-F582916844D5}" srcId="{6E678969-FAE2-4E7D-B55D-9BA73742FCA4}" destId="{F76A1AA9-66DC-40CD-AA6E-C3ED9DF69E0E}" srcOrd="1" destOrd="0" parTransId="{BECB2A89-6C33-4204-9692-E32F6FECE8D0}" sibTransId="{B9ED71F8-C55B-42F9-824D-8834F114C48B}"/>
    <dgm:cxn modelId="{84803A98-4517-47E0-AD15-C6664114A954}" type="presOf" srcId="{6E678969-FAE2-4E7D-B55D-9BA73742FCA4}" destId="{83325FDA-4665-4D04-9ED2-120DBEFC8FB1}" srcOrd="0" destOrd="0" presId="urn:microsoft.com/office/officeart/2005/8/layout/vList2"/>
    <dgm:cxn modelId="{53D34399-1B98-4581-8C2C-3761044330C8}" type="presOf" srcId="{9B605F19-C49A-402A-84AD-D2F4DD0E65D3}" destId="{CBCEB57D-2390-4FFD-958D-CB8B185A6056}" srcOrd="0" destOrd="0" presId="urn:microsoft.com/office/officeart/2005/8/layout/vList2"/>
    <dgm:cxn modelId="{1EE801B4-3CD6-4DAB-8F3E-1E7D38F8A323}" type="presOf" srcId="{E201AE67-78B5-4AFD-98EB-270793CA4BC4}" destId="{A16F807A-BB18-4202-8CB8-97BEB351E095}" srcOrd="0" destOrd="0" presId="urn:microsoft.com/office/officeart/2005/8/layout/vList2"/>
    <dgm:cxn modelId="{014AF5B4-D5F9-47E3-9EEE-0A0AD414428A}" type="presOf" srcId="{8729B5DC-EF2E-4626-BF61-A549EF91E839}" destId="{C1C97D05-DBC6-4E27-B90A-526F1FBA426C}" srcOrd="0" destOrd="0" presId="urn:microsoft.com/office/officeart/2005/8/layout/vList2"/>
    <dgm:cxn modelId="{D98755CB-5F47-468B-9AA3-29CE170EED4F}" type="presOf" srcId="{F76A1AA9-66DC-40CD-AA6E-C3ED9DF69E0E}" destId="{A16F807A-BB18-4202-8CB8-97BEB351E095}" srcOrd="0" destOrd="1" presId="urn:microsoft.com/office/officeart/2005/8/layout/vList2"/>
    <dgm:cxn modelId="{73D213DB-9BBB-4838-B7E0-F1442033DC51}" type="presOf" srcId="{5D53F7CB-1D33-44EB-BACC-EC203976FD61}" destId="{C1E17B46-E0D1-444B-B18C-E3583D6CAD8E}" srcOrd="0" destOrd="0" presId="urn:microsoft.com/office/officeart/2005/8/layout/vList2"/>
    <dgm:cxn modelId="{950AE3EE-5BAB-4EBC-B621-921A8F600225}" srcId="{5D53F7CB-1D33-44EB-BACC-EC203976FD61}" destId="{6E678969-FAE2-4E7D-B55D-9BA73742FCA4}" srcOrd="1" destOrd="0" parTransId="{B2BB5232-C148-401E-AB0E-C6DDC94B67FA}" sibTransId="{CD4143E0-911F-4093-9523-CCAF53502022}"/>
    <dgm:cxn modelId="{AC7E48FF-89A0-46C0-B5C4-9B2F32A904F9}" type="presOf" srcId="{079701FC-A0EB-40E7-ADF6-23159C3B8642}" destId="{C1C97D05-DBC6-4E27-B90A-526F1FBA426C}" srcOrd="0" destOrd="1" presId="urn:microsoft.com/office/officeart/2005/8/layout/vList2"/>
    <dgm:cxn modelId="{9F459C5E-AE43-4CC3-AFCB-2D7A767327F7}" type="presParOf" srcId="{C1E17B46-E0D1-444B-B18C-E3583D6CAD8E}" destId="{CBCEB57D-2390-4FFD-958D-CB8B185A6056}" srcOrd="0" destOrd="0" presId="urn:microsoft.com/office/officeart/2005/8/layout/vList2"/>
    <dgm:cxn modelId="{E54D74D4-7A57-4A5C-9071-D1E14A591C62}" type="presParOf" srcId="{C1E17B46-E0D1-444B-B18C-E3583D6CAD8E}" destId="{C1C97D05-DBC6-4E27-B90A-526F1FBA426C}" srcOrd="1" destOrd="0" presId="urn:microsoft.com/office/officeart/2005/8/layout/vList2"/>
    <dgm:cxn modelId="{234F983F-12FF-4725-B376-99C905076241}" type="presParOf" srcId="{C1E17B46-E0D1-444B-B18C-E3583D6CAD8E}" destId="{83325FDA-4665-4D04-9ED2-120DBEFC8FB1}" srcOrd="2" destOrd="0" presId="urn:microsoft.com/office/officeart/2005/8/layout/vList2"/>
    <dgm:cxn modelId="{FECE15D4-2A57-49BB-AE28-61F0ABB69B90}" type="presParOf" srcId="{C1E17B46-E0D1-444B-B18C-E3583D6CAD8E}" destId="{A16F807A-BB18-4202-8CB8-97BEB351E095}" srcOrd="3"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65714C-FCCB-4355-A11B-F85311811363}" type="doc">
      <dgm:prSet loTypeId="urn:microsoft.com/office/officeart/2005/8/layout/list1" loCatId="list" qsTypeId="urn:microsoft.com/office/officeart/2005/8/quickstyle/simple2#5" qsCatId="simple" csTypeId="urn:microsoft.com/office/officeart/2005/8/colors/colorful5#5" csCatId="colorful" phldr="1"/>
      <dgm:spPr/>
      <dgm:t>
        <a:bodyPr/>
        <a:lstStyle/>
        <a:p>
          <a:endParaRPr lang="en-GB"/>
        </a:p>
      </dgm:t>
    </dgm:pt>
    <dgm:pt modelId="{6137C8F5-2C90-42C8-AAEF-DE3A577FD73B}">
      <dgm:prSet phldrT="[Text]"/>
      <dgm:spPr/>
      <dgm:t>
        <a:bodyPr/>
        <a:lstStyle/>
        <a:p>
          <a:r>
            <a:rPr lang="en-US" dirty="0">
              <a:latin typeface="Calibri" pitchFamily="34" charset="0"/>
              <a:cs typeface="Calibri" pitchFamily="34" charset="0"/>
            </a:rPr>
            <a:t>Sensory</a:t>
          </a:r>
          <a:endParaRPr lang="en-GB" dirty="0"/>
        </a:p>
      </dgm:t>
    </dgm:pt>
    <dgm:pt modelId="{35FFBA47-928C-4104-82CC-BF2AE860DBAB}" type="parTrans" cxnId="{7BD11443-917B-4DD9-9B45-01039A157323}">
      <dgm:prSet/>
      <dgm:spPr/>
      <dgm:t>
        <a:bodyPr/>
        <a:lstStyle/>
        <a:p>
          <a:endParaRPr lang="en-GB"/>
        </a:p>
      </dgm:t>
    </dgm:pt>
    <dgm:pt modelId="{DE854EF8-5A8A-477D-8CBC-41E5A9A5C29C}" type="sibTrans" cxnId="{7BD11443-917B-4DD9-9B45-01039A157323}">
      <dgm:prSet/>
      <dgm:spPr/>
      <dgm:t>
        <a:bodyPr/>
        <a:lstStyle/>
        <a:p>
          <a:endParaRPr lang="en-GB"/>
        </a:p>
      </dgm:t>
    </dgm:pt>
    <dgm:pt modelId="{97097C85-5AAA-4B45-9208-25C3C5EFB750}">
      <dgm:prSet/>
      <dgm:spPr/>
      <dgm:t>
        <a:bodyPr/>
        <a:lstStyle/>
        <a:p>
          <a:r>
            <a:rPr lang="en-US">
              <a:latin typeface="Calibri" pitchFamily="34" charset="0"/>
              <a:cs typeface="Calibri" pitchFamily="34" charset="0"/>
            </a:rPr>
            <a:t>Difficulty reading small print, limited ability to see in dim light, increased sensitivity to glare, limited colour discrimination, increased risk of </a:t>
          </a:r>
          <a:r>
            <a:rPr lang="en-US" b="1" i="1" spc="100">
              <a:latin typeface="Calibri" pitchFamily="34" charset="0"/>
              <a:cs typeface="Calibri" pitchFamily="34" charset="0"/>
            </a:rPr>
            <a:t>glaucoma</a:t>
          </a:r>
          <a:r>
            <a:rPr lang="en-US" spc="100">
              <a:latin typeface="Calibri" pitchFamily="34" charset="0"/>
              <a:cs typeface="Calibri" pitchFamily="34" charset="0"/>
            </a:rPr>
            <a:t> </a:t>
          </a:r>
        </a:p>
      </dgm:t>
    </dgm:pt>
    <dgm:pt modelId="{71B2D5D6-6698-4F41-88F8-2D26D33A2D68}" type="parTrans" cxnId="{56B76DD9-3EC4-48A7-84C0-D07CEED14054}">
      <dgm:prSet/>
      <dgm:spPr/>
      <dgm:t>
        <a:bodyPr/>
        <a:lstStyle/>
        <a:p>
          <a:endParaRPr lang="en-GB"/>
        </a:p>
      </dgm:t>
    </dgm:pt>
    <dgm:pt modelId="{F42C8E82-B5C3-49A0-8E04-3BBCA49ED2C1}" type="sibTrans" cxnId="{56B76DD9-3EC4-48A7-84C0-D07CEED14054}">
      <dgm:prSet/>
      <dgm:spPr/>
      <dgm:t>
        <a:bodyPr/>
        <a:lstStyle/>
        <a:p>
          <a:endParaRPr lang="en-GB"/>
        </a:p>
      </dgm:t>
    </dgm:pt>
    <dgm:pt modelId="{9FC40538-5865-44C1-8B05-1631E82FC7B8}">
      <dgm:prSet/>
      <dgm:spPr/>
      <dgm:t>
        <a:bodyPr/>
        <a:lstStyle/>
        <a:p>
          <a:r>
            <a:rPr lang="en-US">
              <a:latin typeface="Calibri" pitchFamily="34" charset="0"/>
              <a:cs typeface="Calibri" pitchFamily="34" charset="0"/>
            </a:rPr>
            <a:t>Decline in sensitivity to high frequency sounds, which gradually extends to all frequencies</a:t>
          </a:r>
        </a:p>
      </dgm:t>
    </dgm:pt>
    <dgm:pt modelId="{B7B4E641-CFD1-4299-A66F-4615C472DD2A}" type="parTrans" cxnId="{2EC2FB26-A8C4-4101-BC14-19C17061A5F4}">
      <dgm:prSet/>
      <dgm:spPr/>
      <dgm:t>
        <a:bodyPr/>
        <a:lstStyle/>
        <a:p>
          <a:endParaRPr lang="en-GB"/>
        </a:p>
      </dgm:t>
    </dgm:pt>
    <dgm:pt modelId="{D935E9DE-2DCE-48B7-B31C-08C74BDB01E2}" type="sibTrans" cxnId="{2EC2FB26-A8C4-4101-BC14-19C17061A5F4}">
      <dgm:prSet/>
      <dgm:spPr/>
      <dgm:t>
        <a:bodyPr/>
        <a:lstStyle/>
        <a:p>
          <a:endParaRPr lang="en-GB"/>
        </a:p>
      </dgm:t>
    </dgm:pt>
    <dgm:pt modelId="{F6826460-FE69-4E2F-8E6B-3A8EDDEA5CDC}">
      <dgm:prSet/>
      <dgm:spPr/>
      <dgm:t>
        <a:bodyPr/>
        <a:lstStyle/>
        <a:p>
          <a:r>
            <a:rPr lang="en-US" dirty="0">
              <a:latin typeface="Calibri" pitchFamily="34" charset="0"/>
              <a:cs typeface="Calibri" pitchFamily="34" charset="0"/>
            </a:rPr>
            <a:t>Muscle-fat makeup and skeleton </a:t>
          </a:r>
        </a:p>
      </dgm:t>
    </dgm:pt>
    <dgm:pt modelId="{CD28A189-A228-4AD7-9E40-1929223C3154}" type="parTrans" cxnId="{BED94CA0-7614-4288-BD0B-18266FC76BD3}">
      <dgm:prSet/>
      <dgm:spPr/>
      <dgm:t>
        <a:bodyPr/>
        <a:lstStyle/>
        <a:p>
          <a:endParaRPr lang="en-GB"/>
        </a:p>
      </dgm:t>
    </dgm:pt>
    <dgm:pt modelId="{BCC2A5D0-A879-4C25-BF1A-56B46ED8E712}" type="sibTrans" cxnId="{BED94CA0-7614-4288-BD0B-18266FC76BD3}">
      <dgm:prSet/>
      <dgm:spPr/>
      <dgm:t>
        <a:bodyPr/>
        <a:lstStyle/>
        <a:p>
          <a:endParaRPr lang="en-GB"/>
        </a:p>
      </dgm:t>
    </dgm:pt>
    <dgm:pt modelId="{56A3CF0E-1C7C-409A-9034-C01C61170FB8}">
      <dgm:prSet/>
      <dgm:spPr/>
      <dgm:t>
        <a:bodyPr/>
        <a:lstStyle/>
        <a:p>
          <a:r>
            <a:rPr lang="en-US">
              <a:latin typeface="Calibri" pitchFamily="34" charset="0"/>
              <a:cs typeface="Calibri" pitchFamily="34" charset="0"/>
            </a:rPr>
            <a:t>Increase in fat, largely affecting the torso</a:t>
          </a:r>
        </a:p>
      </dgm:t>
    </dgm:pt>
    <dgm:pt modelId="{E2EA2E01-3129-40B1-9074-FFD11279E85E}" type="parTrans" cxnId="{D03160D8-6996-419C-91B5-1B8E87BCEEC6}">
      <dgm:prSet/>
      <dgm:spPr/>
      <dgm:t>
        <a:bodyPr/>
        <a:lstStyle/>
        <a:p>
          <a:endParaRPr lang="en-GB"/>
        </a:p>
      </dgm:t>
    </dgm:pt>
    <dgm:pt modelId="{0194AB24-66E9-4921-9606-8C477151B448}" type="sibTrans" cxnId="{D03160D8-6996-419C-91B5-1B8E87BCEEC6}">
      <dgm:prSet/>
      <dgm:spPr/>
      <dgm:t>
        <a:bodyPr/>
        <a:lstStyle/>
        <a:p>
          <a:endParaRPr lang="en-GB"/>
        </a:p>
      </dgm:t>
    </dgm:pt>
    <dgm:pt modelId="{6F5B11EF-9E24-49E1-8F4E-91A76465F7B1}">
      <dgm:prSet/>
      <dgm:spPr/>
      <dgm:t>
        <a:bodyPr/>
        <a:lstStyle/>
        <a:p>
          <a:r>
            <a:rPr lang="en-US">
              <a:latin typeface="Calibri" pitchFamily="34" charset="0"/>
              <a:cs typeface="Calibri" pitchFamily="34" charset="0"/>
            </a:rPr>
            <a:t>Gradual loss of </a:t>
          </a:r>
          <a:r>
            <a:rPr lang="en-US" b="1" i="1" spc="100">
              <a:latin typeface="Calibri" pitchFamily="34" charset="0"/>
              <a:cs typeface="Calibri" pitchFamily="34" charset="0"/>
            </a:rPr>
            <a:t>bone density,</a:t>
          </a:r>
          <a:r>
            <a:rPr lang="en-US">
              <a:latin typeface="Calibri" pitchFamily="34" charset="0"/>
              <a:cs typeface="Calibri" pitchFamily="34" charset="0"/>
            </a:rPr>
            <a:t> beginning around age 40 and accelerating after age 50; loss of </a:t>
          </a:r>
          <a:r>
            <a:rPr lang="en-US" b="1" i="1" spc="100">
              <a:latin typeface="Calibri" pitchFamily="34" charset="0"/>
              <a:cs typeface="Calibri" pitchFamily="34" charset="0"/>
            </a:rPr>
            <a:t>bone strength</a:t>
          </a:r>
          <a:r>
            <a:rPr lang="en-US">
              <a:latin typeface="Calibri" pitchFamily="34" charset="0"/>
              <a:cs typeface="Calibri" pitchFamily="34" charset="0"/>
            </a:rPr>
            <a:t> causes height to drop, bones to fracture more easily and heal more slowly </a:t>
          </a:r>
        </a:p>
      </dgm:t>
    </dgm:pt>
    <dgm:pt modelId="{4D631EE8-BBF0-47FA-A920-73D95BC2DFFB}" type="parTrans" cxnId="{66D68AB1-CA76-4682-BF3A-6F6820CF0058}">
      <dgm:prSet/>
      <dgm:spPr/>
      <dgm:t>
        <a:bodyPr/>
        <a:lstStyle/>
        <a:p>
          <a:endParaRPr lang="en-GB"/>
        </a:p>
      </dgm:t>
    </dgm:pt>
    <dgm:pt modelId="{46B8A397-6130-45DE-AB51-6E91DB834F97}" type="sibTrans" cxnId="{66D68AB1-CA76-4682-BF3A-6F6820CF0058}">
      <dgm:prSet/>
      <dgm:spPr/>
      <dgm:t>
        <a:bodyPr/>
        <a:lstStyle/>
        <a:p>
          <a:endParaRPr lang="en-GB"/>
        </a:p>
      </dgm:t>
    </dgm:pt>
    <dgm:pt modelId="{0027B35D-CB39-4E61-8226-FC795BDC11F1}">
      <dgm:prSet/>
      <dgm:spPr/>
      <dgm:t>
        <a:bodyPr/>
        <a:lstStyle/>
        <a:p>
          <a:r>
            <a:rPr lang="en-US" dirty="0">
              <a:latin typeface="Calibri" pitchFamily="34" charset="0"/>
              <a:cs typeface="Calibri" pitchFamily="34" charset="0"/>
            </a:rPr>
            <a:t>Reproductive system </a:t>
          </a:r>
        </a:p>
      </dgm:t>
    </dgm:pt>
    <dgm:pt modelId="{FDD2B675-D376-4152-9604-A612CE73DBCA}" type="parTrans" cxnId="{543F361E-5882-42E9-B2F2-C5B938B67916}">
      <dgm:prSet/>
      <dgm:spPr/>
      <dgm:t>
        <a:bodyPr/>
        <a:lstStyle/>
        <a:p>
          <a:endParaRPr lang="en-GB"/>
        </a:p>
      </dgm:t>
    </dgm:pt>
    <dgm:pt modelId="{8B347693-EA38-40D2-807A-4AC3F6815F51}" type="sibTrans" cxnId="{543F361E-5882-42E9-B2F2-C5B938B67916}">
      <dgm:prSet/>
      <dgm:spPr/>
      <dgm:t>
        <a:bodyPr/>
        <a:lstStyle/>
        <a:p>
          <a:endParaRPr lang="en-GB"/>
        </a:p>
      </dgm:t>
    </dgm:pt>
    <dgm:pt modelId="{7D6A5465-F16A-4208-BE20-C03597A11FB7}">
      <dgm:prSet/>
      <dgm:spPr/>
      <dgm:t>
        <a:bodyPr/>
        <a:lstStyle/>
        <a:p>
          <a:r>
            <a:rPr lang="en-US">
              <a:latin typeface="Calibri" pitchFamily="34" charset="0"/>
              <a:cs typeface="Calibri" pitchFamily="34" charset="0"/>
            </a:rPr>
            <a:t>In women, </a:t>
          </a:r>
          <a:r>
            <a:rPr lang="en-US" b="1" i="1" spc="100">
              <a:latin typeface="Calibri" pitchFamily="34" charset="0"/>
              <a:cs typeface="Calibri" pitchFamily="34" charset="0"/>
            </a:rPr>
            <a:t>climacteric</a:t>
          </a:r>
          <a:r>
            <a:rPr lang="en-US" b="1" i="1">
              <a:latin typeface="Calibri" pitchFamily="34" charset="0"/>
              <a:cs typeface="Calibri" pitchFamily="34" charset="0"/>
            </a:rPr>
            <a:t> </a:t>
          </a:r>
          <a:r>
            <a:rPr lang="en-US">
              <a:latin typeface="Calibri" pitchFamily="34" charset="0"/>
              <a:cs typeface="Calibri" pitchFamily="34" charset="0"/>
            </a:rPr>
            <a:t>occurs gradually as estrogen production drops, concludes with </a:t>
          </a:r>
          <a:r>
            <a:rPr lang="en-US" b="1" i="1" spc="100">
              <a:latin typeface="Calibri" pitchFamily="34" charset="0"/>
              <a:cs typeface="Calibri" pitchFamily="34" charset="0"/>
            </a:rPr>
            <a:t>menopause</a:t>
          </a:r>
          <a:r>
            <a:rPr lang="en-US" b="1" i="1">
              <a:latin typeface="Calibri" pitchFamily="34" charset="0"/>
              <a:cs typeface="Calibri" pitchFamily="34" charset="0"/>
            </a:rPr>
            <a:t> </a:t>
          </a:r>
        </a:p>
      </dgm:t>
    </dgm:pt>
    <dgm:pt modelId="{1DF9A521-C147-4271-9AE1-ABC6B334946C}" type="parTrans" cxnId="{349657CD-FBAD-4E36-9348-15184CEFCBDC}">
      <dgm:prSet/>
      <dgm:spPr/>
      <dgm:t>
        <a:bodyPr/>
        <a:lstStyle/>
        <a:p>
          <a:endParaRPr lang="en-GB"/>
        </a:p>
      </dgm:t>
    </dgm:pt>
    <dgm:pt modelId="{F89F7C66-81EC-47AB-92D9-E39561B545DE}" type="sibTrans" cxnId="{349657CD-FBAD-4E36-9348-15184CEFCBDC}">
      <dgm:prSet/>
      <dgm:spPr/>
      <dgm:t>
        <a:bodyPr/>
        <a:lstStyle/>
        <a:p>
          <a:endParaRPr lang="en-GB"/>
        </a:p>
      </dgm:t>
    </dgm:pt>
    <dgm:pt modelId="{1D767BF8-7ED0-439B-9E4A-33D7C55FC403}">
      <dgm:prSet/>
      <dgm:spPr/>
      <dgm:t>
        <a:bodyPr/>
        <a:lstStyle/>
        <a:p>
          <a:r>
            <a:rPr lang="en-US">
              <a:latin typeface="Calibri" pitchFamily="34" charset="0"/>
              <a:cs typeface="Calibri" pitchFamily="34" charset="0"/>
            </a:rPr>
            <a:t>In men, sperm production continues throughout life, but quantity of semen diminishes and erections become harder to attain and maintain </a:t>
          </a:r>
          <a:endParaRPr lang="el-GR">
            <a:latin typeface="Calibri" pitchFamily="34" charset="0"/>
            <a:cs typeface="Calibri" pitchFamily="34" charset="0"/>
          </a:endParaRPr>
        </a:p>
      </dgm:t>
    </dgm:pt>
    <dgm:pt modelId="{116C92BE-69BE-4E52-B92A-59AA952113AD}" type="parTrans" cxnId="{95DFF99C-69BA-4C68-AAB3-8FEA15B3E837}">
      <dgm:prSet/>
      <dgm:spPr/>
      <dgm:t>
        <a:bodyPr/>
        <a:lstStyle/>
        <a:p>
          <a:endParaRPr lang="en-GB"/>
        </a:p>
      </dgm:t>
    </dgm:pt>
    <dgm:pt modelId="{E23617BD-02E9-4B9D-9617-7D63A91A1B80}" type="sibTrans" cxnId="{95DFF99C-69BA-4C68-AAB3-8FEA15B3E837}">
      <dgm:prSet/>
      <dgm:spPr/>
      <dgm:t>
        <a:bodyPr/>
        <a:lstStyle/>
        <a:p>
          <a:endParaRPr lang="en-GB"/>
        </a:p>
      </dgm:t>
    </dgm:pt>
    <dgm:pt modelId="{F542AFAD-75B5-4A1C-B226-2E9F227BEABE}" type="pres">
      <dgm:prSet presAssocID="{7A65714C-FCCB-4355-A11B-F85311811363}" presName="linear" presStyleCnt="0">
        <dgm:presLayoutVars>
          <dgm:dir/>
          <dgm:animLvl val="lvl"/>
          <dgm:resizeHandles val="exact"/>
        </dgm:presLayoutVars>
      </dgm:prSet>
      <dgm:spPr/>
    </dgm:pt>
    <dgm:pt modelId="{12323AEC-1888-4BFF-A1CE-8E77725C68B4}" type="pres">
      <dgm:prSet presAssocID="{6137C8F5-2C90-42C8-AAEF-DE3A577FD73B}" presName="parentLin" presStyleCnt="0"/>
      <dgm:spPr/>
    </dgm:pt>
    <dgm:pt modelId="{C5E88E87-33FD-489A-8D80-00E030339985}" type="pres">
      <dgm:prSet presAssocID="{6137C8F5-2C90-42C8-AAEF-DE3A577FD73B}" presName="parentLeftMargin" presStyleLbl="node1" presStyleIdx="0" presStyleCnt="3"/>
      <dgm:spPr/>
    </dgm:pt>
    <dgm:pt modelId="{EEBDDA48-6015-4774-BE06-1D73A1A2F8AE}" type="pres">
      <dgm:prSet presAssocID="{6137C8F5-2C90-42C8-AAEF-DE3A577FD73B}" presName="parentText" presStyleLbl="node1" presStyleIdx="0" presStyleCnt="3">
        <dgm:presLayoutVars>
          <dgm:chMax val="0"/>
          <dgm:bulletEnabled val="1"/>
        </dgm:presLayoutVars>
      </dgm:prSet>
      <dgm:spPr/>
    </dgm:pt>
    <dgm:pt modelId="{8A04256D-6812-4139-B70C-BBB80EA04FA8}" type="pres">
      <dgm:prSet presAssocID="{6137C8F5-2C90-42C8-AAEF-DE3A577FD73B}" presName="negativeSpace" presStyleCnt="0"/>
      <dgm:spPr/>
    </dgm:pt>
    <dgm:pt modelId="{1019426E-77D2-4A2D-BBCE-360A67275946}" type="pres">
      <dgm:prSet presAssocID="{6137C8F5-2C90-42C8-AAEF-DE3A577FD73B}" presName="childText" presStyleLbl="conFgAcc1" presStyleIdx="0" presStyleCnt="3">
        <dgm:presLayoutVars>
          <dgm:bulletEnabled val="1"/>
        </dgm:presLayoutVars>
      </dgm:prSet>
      <dgm:spPr/>
    </dgm:pt>
    <dgm:pt modelId="{4E9B0EE2-4F0F-4540-BCE5-2989895FDE7C}" type="pres">
      <dgm:prSet presAssocID="{DE854EF8-5A8A-477D-8CBC-41E5A9A5C29C}" presName="spaceBetweenRectangles" presStyleCnt="0"/>
      <dgm:spPr/>
    </dgm:pt>
    <dgm:pt modelId="{383160D1-3F7E-4E80-9406-FE9A64BBE5F9}" type="pres">
      <dgm:prSet presAssocID="{F6826460-FE69-4E2F-8E6B-3A8EDDEA5CDC}" presName="parentLin" presStyleCnt="0"/>
      <dgm:spPr/>
    </dgm:pt>
    <dgm:pt modelId="{3FD9E741-2510-4E74-83AD-1DF810A3FA34}" type="pres">
      <dgm:prSet presAssocID="{F6826460-FE69-4E2F-8E6B-3A8EDDEA5CDC}" presName="parentLeftMargin" presStyleLbl="node1" presStyleIdx="0" presStyleCnt="3"/>
      <dgm:spPr/>
    </dgm:pt>
    <dgm:pt modelId="{CC8EF63E-7AE1-4761-90B0-3CA707EBB964}" type="pres">
      <dgm:prSet presAssocID="{F6826460-FE69-4E2F-8E6B-3A8EDDEA5CDC}" presName="parentText" presStyleLbl="node1" presStyleIdx="1" presStyleCnt="3">
        <dgm:presLayoutVars>
          <dgm:chMax val="0"/>
          <dgm:bulletEnabled val="1"/>
        </dgm:presLayoutVars>
      </dgm:prSet>
      <dgm:spPr/>
    </dgm:pt>
    <dgm:pt modelId="{53DE1E4F-D547-4AD7-B815-1F7376AD0F43}" type="pres">
      <dgm:prSet presAssocID="{F6826460-FE69-4E2F-8E6B-3A8EDDEA5CDC}" presName="negativeSpace" presStyleCnt="0"/>
      <dgm:spPr/>
    </dgm:pt>
    <dgm:pt modelId="{09BDF6A5-CE01-497F-BD63-29FE33E0D965}" type="pres">
      <dgm:prSet presAssocID="{F6826460-FE69-4E2F-8E6B-3A8EDDEA5CDC}" presName="childText" presStyleLbl="conFgAcc1" presStyleIdx="1" presStyleCnt="3">
        <dgm:presLayoutVars>
          <dgm:bulletEnabled val="1"/>
        </dgm:presLayoutVars>
      </dgm:prSet>
      <dgm:spPr/>
    </dgm:pt>
    <dgm:pt modelId="{399E3487-A937-43AB-BB60-F8CEFF0793DA}" type="pres">
      <dgm:prSet presAssocID="{BCC2A5D0-A879-4C25-BF1A-56B46ED8E712}" presName="spaceBetweenRectangles" presStyleCnt="0"/>
      <dgm:spPr/>
    </dgm:pt>
    <dgm:pt modelId="{C32E644E-03DC-4410-AC42-BD9E6E53A5A3}" type="pres">
      <dgm:prSet presAssocID="{0027B35D-CB39-4E61-8226-FC795BDC11F1}" presName="parentLin" presStyleCnt="0"/>
      <dgm:spPr/>
    </dgm:pt>
    <dgm:pt modelId="{8CC9A979-8F3B-4D22-A57D-500F626B72F8}" type="pres">
      <dgm:prSet presAssocID="{0027B35D-CB39-4E61-8226-FC795BDC11F1}" presName="parentLeftMargin" presStyleLbl="node1" presStyleIdx="1" presStyleCnt="3"/>
      <dgm:spPr/>
    </dgm:pt>
    <dgm:pt modelId="{CCB9E16D-1A35-4D73-A6C2-92302DE5EB2C}" type="pres">
      <dgm:prSet presAssocID="{0027B35D-CB39-4E61-8226-FC795BDC11F1}" presName="parentText" presStyleLbl="node1" presStyleIdx="2" presStyleCnt="3">
        <dgm:presLayoutVars>
          <dgm:chMax val="0"/>
          <dgm:bulletEnabled val="1"/>
        </dgm:presLayoutVars>
      </dgm:prSet>
      <dgm:spPr/>
    </dgm:pt>
    <dgm:pt modelId="{67113063-7421-4CCC-8C40-DBA0FDC6BD85}" type="pres">
      <dgm:prSet presAssocID="{0027B35D-CB39-4E61-8226-FC795BDC11F1}" presName="negativeSpace" presStyleCnt="0"/>
      <dgm:spPr/>
    </dgm:pt>
    <dgm:pt modelId="{A9DEFD9A-A904-491B-BB90-F5CF1AFAFEAB}" type="pres">
      <dgm:prSet presAssocID="{0027B35D-CB39-4E61-8226-FC795BDC11F1}" presName="childText" presStyleLbl="conFgAcc1" presStyleIdx="2" presStyleCnt="3">
        <dgm:presLayoutVars>
          <dgm:bulletEnabled val="1"/>
        </dgm:presLayoutVars>
      </dgm:prSet>
      <dgm:spPr/>
    </dgm:pt>
  </dgm:ptLst>
  <dgm:cxnLst>
    <dgm:cxn modelId="{EDBC0412-09A0-4627-B4C4-B15D2E6BD105}" type="presOf" srcId="{0027B35D-CB39-4E61-8226-FC795BDC11F1}" destId="{CCB9E16D-1A35-4D73-A6C2-92302DE5EB2C}" srcOrd="1" destOrd="0" presId="urn:microsoft.com/office/officeart/2005/8/layout/list1"/>
    <dgm:cxn modelId="{543F361E-5882-42E9-B2F2-C5B938B67916}" srcId="{7A65714C-FCCB-4355-A11B-F85311811363}" destId="{0027B35D-CB39-4E61-8226-FC795BDC11F1}" srcOrd="2" destOrd="0" parTransId="{FDD2B675-D376-4152-9604-A612CE73DBCA}" sibTransId="{8B347693-EA38-40D2-807A-4AC3F6815F51}"/>
    <dgm:cxn modelId="{F79BD323-819D-4583-934D-9F99667AF22B}" type="presOf" srcId="{97097C85-5AAA-4B45-9208-25C3C5EFB750}" destId="{1019426E-77D2-4A2D-BBCE-360A67275946}" srcOrd="0" destOrd="0" presId="urn:microsoft.com/office/officeart/2005/8/layout/list1"/>
    <dgm:cxn modelId="{2EC2FB26-A8C4-4101-BC14-19C17061A5F4}" srcId="{6137C8F5-2C90-42C8-AAEF-DE3A577FD73B}" destId="{9FC40538-5865-44C1-8B05-1631E82FC7B8}" srcOrd="1" destOrd="0" parTransId="{B7B4E641-CFD1-4299-A66F-4615C472DD2A}" sibTransId="{D935E9DE-2DCE-48B7-B31C-08C74BDB01E2}"/>
    <dgm:cxn modelId="{4103F82E-131E-401B-9AE9-D96DC2620110}" type="presOf" srcId="{9FC40538-5865-44C1-8B05-1631E82FC7B8}" destId="{1019426E-77D2-4A2D-BBCE-360A67275946}" srcOrd="0" destOrd="1" presId="urn:microsoft.com/office/officeart/2005/8/layout/list1"/>
    <dgm:cxn modelId="{B0737B34-A63B-4E3F-A43D-6994C47C28D0}" type="presOf" srcId="{6F5B11EF-9E24-49E1-8F4E-91A76465F7B1}" destId="{09BDF6A5-CE01-497F-BD63-29FE33E0D965}" srcOrd="0" destOrd="1" presId="urn:microsoft.com/office/officeart/2005/8/layout/list1"/>
    <dgm:cxn modelId="{1E3E5336-E302-4B5D-9F58-F63CB288FD5D}" type="presOf" srcId="{F6826460-FE69-4E2F-8E6B-3A8EDDEA5CDC}" destId="{CC8EF63E-7AE1-4761-90B0-3CA707EBB964}" srcOrd="1" destOrd="0" presId="urn:microsoft.com/office/officeart/2005/8/layout/list1"/>
    <dgm:cxn modelId="{0EFCD15F-E6E8-46D4-A675-331C143568C7}" type="presOf" srcId="{7D6A5465-F16A-4208-BE20-C03597A11FB7}" destId="{A9DEFD9A-A904-491B-BB90-F5CF1AFAFEAB}" srcOrd="0" destOrd="0" presId="urn:microsoft.com/office/officeart/2005/8/layout/list1"/>
    <dgm:cxn modelId="{7BD11443-917B-4DD9-9B45-01039A157323}" srcId="{7A65714C-FCCB-4355-A11B-F85311811363}" destId="{6137C8F5-2C90-42C8-AAEF-DE3A577FD73B}" srcOrd="0" destOrd="0" parTransId="{35FFBA47-928C-4104-82CC-BF2AE860DBAB}" sibTransId="{DE854EF8-5A8A-477D-8CBC-41E5A9A5C29C}"/>
    <dgm:cxn modelId="{F02F6B6B-DAD1-4639-A13A-D3EFA1E2EEA9}" type="presOf" srcId="{6137C8F5-2C90-42C8-AAEF-DE3A577FD73B}" destId="{C5E88E87-33FD-489A-8D80-00E030339985}" srcOrd="0" destOrd="0" presId="urn:microsoft.com/office/officeart/2005/8/layout/list1"/>
    <dgm:cxn modelId="{A574EB6B-6EF7-4046-A12D-C7636209D4AA}" type="presOf" srcId="{7A65714C-FCCB-4355-A11B-F85311811363}" destId="{F542AFAD-75B5-4A1C-B226-2E9F227BEABE}" srcOrd="0" destOrd="0" presId="urn:microsoft.com/office/officeart/2005/8/layout/list1"/>
    <dgm:cxn modelId="{90428171-1F20-436B-8708-43949AEE9C1D}" type="presOf" srcId="{F6826460-FE69-4E2F-8E6B-3A8EDDEA5CDC}" destId="{3FD9E741-2510-4E74-83AD-1DF810A3FA34}" srcOrd="0" destOrd="0" presId="urn:microsoft.com/office/officeart/2005/8/layout/list1"/>
    <dgm:cxn modelId="{D672E27A-4E6D-40CD-BA02-BC2AB34929EA}" type="presOf" srcId="{56A3CF0E-1C7C-409A-9034-C01C61170FB8}" destId="{09BDF6A5-CE01-497F-BD63-29FE33E0D965}" srcOrd="0" destOrd="0" presId="urn:microsoft.com/office/officeart/2005/8/layout/list1"/>
    <dgm:cxn modelId="{6B681381-324E-4616-BD39-FC6F305A687E}" type="presOf" srcId="{0027B35D-CB39-4E61-8226-FC795BDC11F1}" destId="{8CC9A979-8F3B-4D22-A57D-500F626B72F8}" srcOrd="0" destOrd="0" presId="urn:microsoft.com/office/officeart/2005/8/layout/list1"/>
    <dgm:cxn modelId="{F07AF991-8CF0-44D4-8BB9-97FB0BDB93D3}" type="presOf" srcId="{1D767BF8-7ED0-439B-9E4A-33D7C55FC403}" destId="{A9DEFD9A-A904-491B-BB90-F5CF1AFAFEAB}" srcOrd="0" destOrd="1" presId="urn:microsoft.com/office/officeart/2005/8/layout/list1"/>
    <dgm:cxn modelId="{20585A93-41FE-4F49-99BF-3A5FB73DF53C}" type="presOf" srcId="{6137C8F5-2C90-42C8-AAEF-DE3A577FD73B}" destId="{EEBDDA48-6015-4774-BE06-1D73A1A2F8AE}" srcOrd="1" destOrd="0" presId="urn:microsoft.com/office/officeart/2005/8/layout/list1"/>
    <dgm:cxn modelId="{95DFF99C-69BA-4C68-AAB3-8FEA15B3E837}" srcId="{0027B35D-CB39-4E61-8226-FC795BDC11F1}" destId="{1D767BF8-7ED0-439B-9E4A-33D7C55FC403}" srcOrd="1" destOrd="0" parTransId="{116C92BE-69BE-4E52-B92A-59AA952113AD}" sibTransId="{E23617BD-02E9-4B9D-9617-7D63A91A1B80}"/>
    <dgm:cxn modelId="{BED94CA0-7614-4288-BD0B-18266FC76BD3}" srcId="{7A65714C-FCCB-4355-A11B-F85311811363}" destId="{F6826460-FE69-4E2F-8E6B-3A8EDDEA5CDC}" srcOrd="1" destOrd="0" parTransId="{CD28A189-A228-4AD7-9E40-1929223C3154}" sibTransId="{BCC2A5D0-A879-4C25-BF1A-56B46ED8E712}"/>
    <dgm:cxn modelId="{66D68AB1-CA76-4682-BF3A-6F6820CF0058}" srcId="{F6826460-FE69-4E2F-8E6B-3A8EDDEA5CDC}" destId="{6F5B11EF-9E24-49E1-8F4E-91A76465F7B1}" srcOrd="1" destOrd="0" parTransId="{4D631EE8-BBF0-47FA-A920-73D95BC2DFFB}" sibTransId="{46B8A397-6130-45DE-AB51-6E91DB834F97}"/>
    <dgm:cxn modelId="{349657CD-FBAD-4E36-9348-15184CEFCBDC}" srcId="{0027B35D-CB39-4E61-8226-FC795BDC11F1}" destId="{7D6A5465-F16A-4208-BE20-C03597A11FB7}" srcOrd="0" destOrd="0" parTransId="{1DF9A521-C147-4271-9AE1-ABC6B334946C}" sibTransId="{F89F7C66-81EC-47AB-92D9-E39561B545DE}"/>
    <dgm:cxn modelId="{D03160D8-6996-419C-91B5-1B8E87BCEEC6}" srcId="{F6826460-FE69-4E2F-8E6B-3A8EDDEA5CDC}" destId="{56A3CF0E-1C7C-409A-9034-C01C61170FB8}" srcOrd="0" destOrd="0" parTransId="{E2EA2E01-3129-40B1-9074-FFD11279E85E}" sibTransId="{0194AB24-66E9-4921-9606-8C477151B448}"/>
    <dgm:cxn modelId="{56B76DD9-3EC4-48A7-84C0-D07CEED14054}" srcId="{6137C8F5-2C90-42C8-AAEF-DE3A577FD73B}" destId="{97097C85-5AAA-4B45-9208-25C3C5EFB750}" srcOrd="0" destOrd="0" parTransId="{71B2D5D6-6698-4F41-88F8-2D26D33A2D68}" sibTransId="{F42C8E82-B5C3-49A0-8E04-3BBCA49ED2C1}"/>
    <dgm:cxn modelId="{A26FDECF-A139-429E-BB9F-A023711762B3}" type="presParOf" srcId="{F542AFAD-75B5-4A1C-B226-2E9F227BEABE}" destId="{12323AEC-1888-4BFF-A1CE-8E77725C68B4}" srcOrd="0" destOrd="0" presId="urn:microsoft.com/office/officeart/2005/8/layout/list1"/>
    <dgm:cxn modelId="{6429821F-AB30-4CB7-A12B-264C3BCE91C5}" type="presParOf" srcId="{12323AEC-1888-4BFF-A1CE-8E77725C68B4}" destId="{C5E88E87-33FD-489A-8D80-00E030339985}" srcOrd="0" destOrd="0" presId="urn:microsoft.com/office/officeart/2005/8/layout/list1"/>
    <dgm:cxn modelId="{2C10688E-A28B-4BF0-8A23-0BED22EAED57}" type="presParOf" srcId="{12323AEC-1888-4BFF-A1CE-8E77725C68B4}" destId="{EEBDDA48-6015-4774-BE06-1D73A1A2F8AE}" srcOrd="1" destOrd="0" presId="urn:microsoft.com/office/officeart/2005/8/layout/list1"/>
    <dgm:cxn modelId="{E1635463-D797-4AFA-AB12-761194CDBA64}" type="presParOf" srcId="{F542AFAD-75B5-4A1C-B226-2E9F227BEABE}" destId="{8A04256D-6812-4139-B70C-BBB80EA04FA8}" srcOrd="1" destOrd="0" presId="urn:microsoft.com/office/officeart/2005/8/layout/list1"/>
    <dgm:cxn modelId="{1CD7941D-E9CE-4D22-AEB1-1CCE933E66BA}" type="presParOf" srcId="{F542AFAD-75B5-4A1C-B226-2E9F227BEABE}" destId="{1019426E-77D2-4A2D-BBCE-360A67275946}" srcOrd="2" destOrd="0" presId="urn:microsoft.com/office/officeart/2005/8/layout/list1"/>
    <dgm:cxn modelId="{583E6FB9-1254-4E39-8E30-82DC36F628B5}" type="presParOf" srcId="{F542AFAD-75B5-4A1C-B226-2E9F227BEABE}" destId="{4E9B0EE2-4F0F-4540-BCE5-2989895FDE7C}" srcOrd="3" destOrd="0" presId="urn:microsoft.com/office/officeart/2005/8/layout/list1"/>
    <dgm:cxn modelId="{E54F77B7-922A-4389-9D2B-DD1EE1F7ACB7}" type="presParOf" srcId="{F542AFAD-75B5-4A1C-B226-2E9F227BEABE}" destId="{383160D1-3F7E-4E80-9406-FE9A64BBE5F9}" srcOrd="4" destOrd="0" presId="urn:microsoft.com/office/officeart/2005/8/layout/list1"/>
    <dgm:cxn modelId="{671F732A-853F-4152-81BD-FD656DE57B7E}" type="presParOf" srcId="{383160D1-3F7E-4E80-9406-FE9A64BBE5F9}" destId="{3FD9E741-2510-4E74-83AD-1DF810A3FA34}" srcOrd="0" destOrd="0" presId="urn:microsoft.com/office/officeart/2005/8/layout/list1"/>
    <dgm:cxn modelId="{FF487165-5B20-4BBA-807B-8FAFD0CB85E0}" type="presParOf" srcId="{383160D1-3F7E-4E80-9406-FE9A64BBE5F9}" destId="{CC8EF63E-7AE1-4761-90B0-3CA707EBB964}" srcOrd="1" destOrd="0" presId="urn:microsoft.com/office/officeart/2005/8/layout/list1"/>
    <dgm:cxn modelId="{10869AC1-A267-41E5-8C72-A652437BAAA7}" type="presParOf" srcId="{F542AFAD-75B5-4A1C-B226-2E9F227BEABE}" destId="{53DE1E4F-D547-4AD7-B815-1F7376AD0F43}" srcOrd="5" destOrd="0" presId="urn:microsoft.com/office/officeart/2005/8/layout/list1"/>
    <dgm:cxn modelId="{A1F99A17-499A-4C92-947C-DA1D8C0AD740}" type="presParOf" srcId="{F542AFAD-75B5-4A1C-B226-2E9F227BEABE}" destId="{09BDF6A5-CE01-497F-BD63-29FE33E0D965}" srcOrd="6" destOrd="0" presId="urn:microsoft.com/office/officeart/2005/8/layout/list1"/>
    <dgm:cxn modelId="{109853F4-7250-4EFA-9A2C-E03953FE02F8}" type="presParOf" srcId="{F542AFAD-75B5-4A1C-B226-2E9F227BEABE}" destId="{399E3487-A937-43AB-BB60-F8CEFF0793DA}" srcOrd="7" destOrd="0" presId="urn:microsoft.com/office/officeart/2005/8/layout/list1"/>
    <dgm:cxn modelId="{D6AAEF80-62AE-4769-98EA-9834E502D3E5}" type="presParOf" srcId="{F542AFAD-75B5-4A1C-B226-2E9F227BEABE}" destId="{C32E644E-03DC-4410-AC42-BD9E6E53A5A3}" srcOrd="8" destOrd="0" presId="urn:microsoft.com/office/officeart/2005/8/layout/list1"/>
    <dgm:cxn modelId="{0A64BDF7-FBF3-41E4-A540-EB5F490485D0}" type="presParOf" srcId="{C32E644E-03DC-4410-AC42-BD9E6E53A5A3}" destId="{8CC9A979-8F3B-4D22-A57D-500F626B72F8}" srcOrd="0" destOrd="0" presId="urn:microsoft.com/office/officeart/2005/8/layout/list1"/>
    <dgm:cxn modelId="{43B9AA7F-2F01-42FB-94F3-E30D2132437C}" type="presParOf" srcId="{C32E644E-03DC-4410-AC42-BD9E6E53A5A3}" destId="{CCB9E16D-1A35-4D73-A6C2-92302DE5EB2C}" srcOrd="1" destOrd="0" presId="urn:microsoft.com/office/officeart/2005/8/layout/list1"/>
    <dgm:cxn modelId="{4CA68608-FD33-4A26-AA2F-ABF90307C0E3}" type="presParOf" srcId="{F542AFAD-75B5-4A1C-B226-2E9F227BEABE}" destId="{67113063-7421-4CCC-8C40-DBA0FDC6BD85}" srcOrd="9" destOrd="0" presId="urn:microsoft.com/office/officeart/2005/8/layout/list1"/>
    <dgm:cxn modelId="{E6D28EF5-5072-4208-8C8C-9D4A034BF865}" type="presParOf" srcId="{F542AFAD-75B5-4A1C-B226-2E9F227BEABE}" destId="{A9DEFD9A-A904-491B-BB90-F5CF1AFAFEAB}"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89EED5C-4032-41B0-AA2E-E1FCC7E29941}" type="doc">
      <dgm:prSet loTypeId="urn:microsoft.com/office/officeart/2016/7/layout/VerticalSolidActionList" loCatId="List" qsTypeId="urn:microsoft.com/office/officeart/2005/8/quickstyle/simple1#62" qsCatId="simple" csTypeId="urn:microsoft.com/office/officeart/2005/8/colors/colorful5#6" csCatId="colorful" phldr="1"/>
      <dgm:spPr/>
      <dgm:t>
        <a:bodyPr/>
        <a:lstStyle/>
        <a:p>
          <a:endParaRPr lang="en-GB"/>
        </a:p>
      </dgm:t>
    </dgm:pt>
    <dgm:pt modelId="{3A552DD3-A337-47F6-8CD9-51207EA5DDCE}">
      <dgm:prSet phldrT="[Text]"/>
      <dgm:spPr/>
      <dgm:t>
        <a:bodyPr/>
        <a:lstStyle/>
        <a:p>
          <a:r>
            <a:rPr lang="en-US" dirty="0">
              <a:latin typeface="Calibri" pitchFamily="34" charset="0"/>
              <a:cs typeface="Calibri" pitchFamily="34" charset="0"/>
            </a:rPr>
            <a:t>Sensory systems </a:t>
          </a:r>
          <a:endParaRPr lang="en-GB" dirty="0"/>
        </a:p>
      </dgm:t>
    </dgm:pt>
    <dgm:pt modelId="{27512466-2B73-4587-88BB-59C55CFAF3B2}" type="parTrans" cxnId="{3FE44DED-7081-4B18-811A-CBBEA55F82B3}">
      <dgm:prSet/>
      <dgm:spPr/>
      <dgm:t>
        <a:bodyPr/>
        <a:lstStyle/>
        <a:p>
          <a:endParaRPr lang="en-GB"/>
        </a:p>
      </dgm:t>
    </dgm:pt>
    <dgm:pt modelId="{BD400AB0-C643-4ECD-8B91-32A0B33D9064}" type="sibTrans" cxnId="{3FE44DED-7081-4B18-811A-CBBEA55F82B3}">
      <dgm:prSet/>
      <dgm:spPr/>
      <dgm:t>
        <a:bodyPr/>
        <a:lstStyle/>
        <a:p>
          <a:endParaRPr lang="en-GB"/>
        </a:p>
      </dgm:t>
    </dgm:pt>
    <dgm:pt modelId="{BC3685CC-E6DC-4603-9533-65C7D356F910}">
      <dgm:prSet/>
      <dgm:spPr/>
      <dgm:t>
        <a:bodyPr/>
        <a:lstStyle/>
        <a:p>
          <a:r>
            <a:rPr lang="en-US">
              <a:latin typeface="Calibri" pitchFamily="34" charset="0"/>
              <a:cs typeface="Calibri" pitchFamily="34" charset="0"/>
            </a:rPr>
            <a:t>Vision diminishes further; increased incidence of </a:t>
          </a:r>
          <a:r>
            <a:rPr lang="en-US" b="1" i="1" spc="100">
              <a:latin typeface="Calibri" pitchFamily="34" charset="0"/>
              <a:cs typeface="Calibri" pitchFamily="34" charset="0"/>
            </a:rPr>
            <a:t>cataracts</a:t>
          </a:r>
          <a:r>
            <a:rPr lang="en-US">
              <a:latin typeface="Calibri" pitchFamily="34" charset="0"/>
              <a:cs typeface="Calibri" pitchFamily="34" charset="0"/>
            </a:rPr>
            <a:t> and </a:t>
          </a:r>
          <a:r>
            <a:rPr lang="en-US" b="1" i="1" spc="100">
              <a:latin typeface="Calibri" pitchFamily="34" charset="0"/>
              <a:cs typeface="Calibri" pitchFamily="34" charset="0"/>
            </a:rPr>
            <a:t>macular degeneration</a:t>
          </a:r>
          <a:r>
            <a:rPr lang="en-US">
              <a:latin typeface="Calibri" pitchFamily="34" charset="0"/>
              <a:cs typeface="Calibri" pitchFamily="34" charset="0"/>
            </a:rPr>
            <a:t> </a:t>
          </a:r>
        </a:p>
      </dgm:t>
    </dgm:pt>
    <dgm:pt modelId="{BA9E53D4-A247-4087-9E87-4666F1375270}" type="parTrans" cxnId="{54E0932B-6BB9-4B69-A310-6E9D4EC87638}">
      <dgm:prSet/>
      <dgm:spPr/>
      <dgm:t>
        <a:bodyPr/>
        <a:lstStyle/>
        <a:p>
          <a:endParaRPr lang="en-GB"/>
        </a:p>
      </dgm:t>
    </dgm:pt>
    <dgm:pt modelId="{5875EF35-5269-41FB-9DEF-E24253A60CEA}" type="sibTrans" cxnId="{54E0932B-6BB9-4B69-A310-6E9D4EC87638}">
      <dgm:prSet/>
      <dgm:spPr/>
      <dgm:t>
        <a:bodyPr/>
        <a:lstStyle/>
        <a:p>
          <a:endParaRPr lang="en-GB"/>
        </a:p>
      </dgm:t>
    </dgm:pt>
    <dgm:pt modelId="{2F173318-A5B9-498C-84BC-0E42EA8E350E}">
      <dgm:prSet/>
      <dgm:spPr/>
      <dgm:t>
        <a:bodyPr/>
        <a:lstStyle/>
        <a:p>
          <a:r>
            <a:rPr lang="en-US" dirty="0">
              <a:latin typeface="Calibri" pitchFamily="34" charset="0"/>
              <a:cs typeface="Calibri" pitchFamily="34" charset="0"/>
            </a:rPr>
            <a:t>Hearing diminishes further; reduced responsiveness to startling tones, difficulty discriminating complex tone patterns; difficulty detecting content and emotionally expressive features of conversation </a:t>
          </a:r>
        </a:p>
      </dgm:t>
    </dgm:pt>
    <dgm:pt modelId="{2C7CDF61-17F4-459C-A9C1-C265B46EA022}" type="parTrans" cxnId="{D26BED48-6566-4A28-98A8-8FDCBC507478}">
      <dgm:prSet/>
      <dgm:spPr/>
      <dgm:t>
        <a:bodyPr/>
        <a:lstStyle/>
        <a:p>
          <a:endParaRPr lang="en-GB"/>
        </a:p>
      </dgm:t>
    </dgm:pt>
    <dgm:pt modelId="{9B5D6D1E-8A76-412E-ABF1-AE00EE3E5A44}" type="sibTrans" cxnId="{D26BED48-6566-4A28-98A8-8FDCBC507478}">
      <dgm:prSet/>
      <dgm:spPr/>
      <dgm:t>
        <a:bodyPr/>
        <a:lstStyle/>
        <a:p>
          <a:endParaRPr lang="en-GB"/>
        </a:p>
      </dgm:t>
    </dgm:pt>
    <dgm:pt modelId="{66FB33E0-5864-46D6-AF7A-85C6AA934587}">
      <dgm:prSet/>
      <dgm:spPr/>
      <dgm:t>
        <a:bodyPr/>
        <a:lstStyle/>
        <a:p>
          <a:r>
            <a:rPr lang="en-US">
              <a:latin typeface="Calibri" pitchFamily="34" charset="0"/>
              <a:cs typeface="Calibri" pitchFamily="34" charset="0"/>
            </a:rPr>
            <a:t>Cardiovascular and respiratory systems </a:t>
          </a:r>
          <a:endParaRPr lang="en-US" dirty="0">
            <a:latin typeface="Calibri" pitchFamily="34" charset="0"/>
            <a:cs typeface="Calibri" pitchFamily="34" charset="0"/>
          </a:endParaRPr>
        </a:p>
      </dgm:t>
    </dgm:pt>
    <dgm:pt modelId="{D0DBE954-4EF5-4809-90C2-A9BF8CB62E90}" type="parTrans" cxnId="{B3CC791D-D63D-40B0-A7D3-401C807E4DAA}">
      <dgm:prSet/>
      <dgm:spPr/>
      <dgm:t>
        <a:bodyPr/>
        <a:lstStyle/>
        <a:p>
          <a:endParaRPr lang="en-GB"/>
        </a:p>
      </dgm:t>
    </dgm:pt>
    <dgm:pt modelId="{18F0E4A0-49F4-4B02-80C3-13784A0AC260}" type="sibTrans" cxnId="{B3CC791D-D63D-40B0-A7D3-401C807E4DAA}">
      <dgm:prSet/>
      <dgm:spPr/>
      <dgm:t>
        <a:bodyPr/>
        <a:lstStyle/>
        <a:p>
          <a:endParaRPr lang="en-GB"/>
        </a:p>
      </dgm:t>
    </dgm:pt>
    <dgm:pt modelId="{C4D7ABB1-54C4-49AE-8F91-1F7A0F4B6C37}">
      <dgm:prSet/>
      <dgm:spPr/>
      <dgm:t>
        <a:bodyPr/>
        <a:lstStyle/>
        <a:p>
          <a:r>
            <a:rPr lang="en-US">
              <a:latin typeface="Calibri" pitchFamily="34" charset="0"/>
              <a:cs typeface="Calibri" pitchFamily="34" charset="0"/>
            </a:rPr>
            <a:t>Heart pumps with less force, maximum heart rate decreases, blood flow throughout circulatory system slows </a:t>
          </a:r>
        </a:p>
      </dgm:t>
    </dgm:pt>
    <dgm:pt modelId="{DAAA08E0-873D-4212-B548-BB687C8FF76D}" type="parTrans" cxnId="{8C0B2270-883B-4764-81DC-45F3C349A64F}">
      <dgm:prSet/>
      <dgm:spPr/>
      <dgm:t>
        <a:bodyPr/>
        <a:lstStyle/>
        <a:p>
          <a:endParaRPr lang="en-GB"/>
        </a:p>
      </dgm:t>
    </dgm:pt>
    <dgm:pt modelId="{B564BA3D-6599-402C-9CDC-3793951AF497}" type="sibTrans" cxnId="{8C0B2270-883B-4764-81DC-45F3C349A64F}">
      <dgm:prSet/>
      <dgm:spPr/>
      <dgm:t>
        <a:bodyPr/>
        <a:lstStyle/>
        <a:p>
          <a:endParaRPr lang="en-GB"/>
        </a:p>
      </dgm:t>
    </dgm:pt>
    <dgm:pt modelId="{11FFE801-8DE1-4A0E-B1EE-9CFA1DAC0C88}">
      <dgm:prSet/>
      <dgm:spPr/>
      <dgm:t>
        <a:bodyPr/>
        <a:lstStyle/>
        <a:p>
          <a:r>
            <a:rPr lang="en-US" b="1" i="1" spc="100">
              <a:latin typeface="Calibri" pitchFamily="34" charset="0"/>
              <a:cs typeface="Calibri" pitchFamily="34" charset="0"/>
            </a:rPr>
            <a:t>Vital capacity</a:t>
          </a:r>
          <a:r>
            <a:rPr lang="en-US">
              <a:latin typeface="Calibri" pitchFamily="34" charset="0"/>
              <a:cs typeface="Calibri" pitchFamily="34" charset="0"/>
            </a:rPr>
            <a:t> of lungs is reduced by half </a:t>
          </a:r>
        </a:p>
      </dgm:t>
    </dgm:pt>
    <dgm:pt modelId="{25B7DDCF-17E5-4095-92EB-28C65D9455AE}" type="parTrans" cxnId="{836A5F35-75DF-427E-B18A-B72C0186FD83}">
      <dgm:prSet/>
      <dgm:spPr/>
      <dgm:t>
        <a:bodyPr/>
        <a:lstStyle/>
        <a:p>
          <a:endParaRPr lang="en-GB"/>
        </a:p>
      </dgm:t>
    </dgm:pt>
    <dgm:pt modelId="{02D441DB-3D91-4C6F-9BB2-9B4362CA85F6}" type="sibTrans" cxnId="{836A5F35-75DF-427E-B18A-B72C0186FD83}">
      <dgm:prSet/>
      <dgm:spPr/>
      <dgm:t>
        <a:bodyPr/>
        <a:lstStyle/>
        <a:p>
          <a:endParaRPr lang="en-GB"/>
        </a:p>
      </dgm:t>
    </dgm:pt>
    <dgm:pt modelId="{094BDBDF-F36D-4D9F-B290-169A2883A301}">
      <dgm:prSet/>
      <dgm:spPr/>
      <dgm:t>
        <a:bodyPr/>
        <a:lstStyle/>
        <a:p>
          <a:r>
            <a:rPr lang="en-US">
              <a:latin typeface="Calibri" pitchFamily="34" charset="0"/>
              <a:cs typeface="Calibri" pitchFamily="34" charset="0"/>
            </a:rPr>
            <a:t>Physical appearance and body build </a:t>
          </a:r>
          <a:endParaRPr lang="en-US" dirty="0">
            <a:latin typeface="Calibri" pitchFamily="34" charset="0"/>
            <a:cs typeface="Calibri" pitchFamily="34" charset="0"/>
          </a:endParaRPr>
        </a:p>
      </dgm:t>
    </dgm:pt>
    <dgm:pt modelId="{D554FE3F-F891-421A-8574-6599AFACADDB}" type="parTrans" cxnId="{1674ADF2-2B8F-4E6A-BFCC-A32E55242223}">
      <dgm:prSet/>
      <dgm:spPr/>
      <dgm:t>
        <a:bodyPr/>
        <a:lstStyle/>
        <a:p>
          <a:endParaRPr lang="en-GB"/>
        </a:p>
      </dgm:t>
    </dgm:pt>
    <dgm:pt modelId="{C37E4FD5-C7DF-44D1-BECC-F030D70C78B5}" type="sibTrans" cxnId="{1674ADF2-2B8F-4E6A-BFCC-A32E55242223}">
      <dgm:prSet/>
      <dgm:spPr/>
      <dgm:t>
        <a:bodyPr/>
        <a:lstStyle/>
        <a:p>
          <a:endParaRPr lang="en-GB"/>
        </a:p>
      </dgm:t>
    </dgm:pt>
    <dgm:pt modelId="{2B7EC785-863D-461E-A344-B234DC172283}">
      <dgm:prSet/>
      <dgm:spPr/>
      <dgm:t>
        <a:bodyPr/>
        <a:lstStyle/>
        <a:p>
          <a:r>
            <a:rPr lang="en-US">
              <a:latin typeface="Calibri" pitchFamily="34" charset="0"/>
              <a:cs typeface="Calibri" pitchFamily="34" charset="0"/>
            </a:rPr>
            <a:t>Height and weight decrease; decline in muscle and bone strength and in strength and flexibility of joints, ligaments, and tendons leads to decreased </a:t>
          </a:r>
          <a:r>
            <a:rPr lang="en-US" b="1" i="1" spc="100">
              <a:latin typeface="Calibri" pitchFamily="34" charset="0"/>
              <a:cs typeface="Calibri" pitchFamily="34" charset="0"/>
            </a:rPr>
            <a:t>mobility</a:t>
          </a:r>
          <a:r>
            <a:rPr lang="en-US">
              <a:latin typeface="Calibri" pitchFamily="34" charset="0"/>
              <a:cs typeface="Calibri" pitchFamily="34" charset="0"/>
            </a:rPr>
            <a:t> </a:t>
          </a:r>
          <a:endParaRPr lang="el-GR">
            <a:latin typeface="Calibri" pitchFamily="34" charset="0"/>
            <a:cs typeface="Calibri" pitchFamily="34" charset="0"/>
          </a:endParaRPr>
        </a:p>
      </dgm:t>
    </dgm:pt>
    <dgm:pt modelId="{E385B670-1AE3-4D71-8197-C3BCC33CE680}" type="parTrans" cxnId="{3C58DAED-8F1C-4F84-8445-45DE187E08A9}">
      <dgm:prSet/>
      <dgm:spPr/>
      <dgm:t>
        <a:bodyPr/>
        <a:lstStyle/>
        <a:p>
          <a:endParaRPr lang="en-GB"/>
        </a:p>
      </dgm:t>
    </dgm:pt>
    <dgm:pt modelId="{D01E94A7-E603-4960-8B35-06CB4A4094D8}" type="sibTrans" cxnId="{3C58DAED-8F1C-4F84-8445-45DE187E08A9}">
      <dgm:prSet/>
      <dgm:spPr/>
      <dgm:t>
        <a:bodyPr/>
        <a:lstStyle/>
        <a:p>
          <a:endParaRPr lang="en-GB"/>
        </a:p>
      </dgm:t>
    </dgm:pt>
    <dgm:pt modelId="{BDE4CC4D-5350-4AEE-8C46-2EF910C978E9}" type="pres">
      <dgm:prSet presAssocID="{A89EED5C-4032-41B0-AA2E-E1FCC7E29941}" presName="Name0" presStyleCnt="0">
        <dgm:presLayoutVars>
          <dgm:dir/>
          <dgm:animLvl val="lvl"/>
          <dgm:resizeHandles val="exact"/>
        </dgm:presLayoutVars>
      </dgm:prSet>
      <dgm:spPr/>
    </dgm:pt>
    <dgm:pt modelId="{90DD22EE-1047-410F-9BBC-B4693FCC488C}" type="pres">
      <dgm:prSet presAssocID="{3A552DD3-A337-47F6-8CD9-51207EA5DDCE}" presName="linNode" presStyleCnt="0"/>
      <dgm:spPr/>
    </dgm:pt>
    <dgm:pt modelId="{F1422063-06BF-4C7B-AF16-18B85FF58A2E}" type="pres">
      <dgm:prSet presAssocID="{3A552DD3-A337-47F6-8CD9-51207EA5DDCE}" presName="parentText" presStyleLbl="alignNode1" presStyleIdx="0" presStyleCnt="3">
        <dgm:presLayoutVars>
          <dgm:chMax val="1"/>
          <dgm:bulletEnabled/>
        </dgm:presLayoutVars>
      </dgm:prSet>
      <dgm:spPr/>
    </dgm:pt>
    <dgm:pt modelId="{FC0832D5-1D62-4257-94AF-C4EA988E5824}" type="pres">
      <dgm:prSet presAssocID="{3A552DD3-A337-47F6-8CD9-51207EA5DDCE}" presName="descendantText" presStyleLbl="alignAccFollowNode1" presStyleIdx="0" presStyleCnt="3">
        <dgm:presLayoutVars>
          <dgm:bulletEnabled/>
        </dgm:presLayoutVars>
      </dgm:prSet>
      <dgm:spPr/>
    </dgm:pt>
    <dgm:pt modelId="{38790787-45DA-4515-8C26-3907CA7AA01F}" type="pres">
      <dgm:prSet presAssocID="{BD400AB0-C643-4ECD-8B91-32A0B33D9064}" presName="sp" presStyleCnt="0"/>
      <dgm:spPr/>
    </dgm:pt>
    <dgm:pt modelId="{7FBA7CFA-FBBC-40B5-9ED1-17B8A1D866A7}" type="pres">
      <dgm:prSet presAssocID="{66FB33E0-5864-46D6-AF7A-85C6AA934587}" presName="linNode" presStyleCnt="0"/>
      <dgm:spPr/>
    </dgm:pt>
    <dgm:pt modelId="{3DA2FE0F-47F9-404D-B47D-9FC3578DE12F}" type="pres">
      <dgm:prSet presAssocID="{66FB33E0-5864-46D6-AF7A-85C6AA934587}" presName="parentText" presStyleLbl="alignNode1" presStyleIdx="1" presStyleCnt="3">
        <dgm:presLayoutVars>
          <dgm:chMax val="1"/>
          <dgm:bulletEnabled/>
        </dgm:presLayoutVars>
      </dgm:prSet>
      <dgm:spPr/>
    </dgm:pt>
    <dgm:pt modelId="{5083FA05-D95B-45B9-8BB3-84A01A01AD28}" type="pres">
      <dgm:prSet presAssocID="{66FB33E0-5864-46D6-AF7A-85C6AA934587}" presName="descendantText" presStyleLbl="alignAccFollowNode1" presStyleIdx="1" presStyleCnt="3">
        <dgm:presLayoutVars>
          <dgm:bulletEnabled/>
        </dgm:presLayoutVars>
      </dgm:prSet>
      <dgm:spPr/>
    </dgm:pt>
    <dgm:pt modelId="{48E6811F-508A-44BF-B881-BA41F938AD97}" type="pres">
      <dgm:prSet presAssocID="{18F0E4A0-49F4-4B02-80C3-13784A0AC260}" presName="sp" presStyleCnt="0"/>
      <dgm:spPr/>
    </dgm:pt>
    <dgm:pt modelId="{0C312243-AB98-4C13-95B6-BBD1E66C8502}" type="pres">
      <dgm:prSet presAssocID="{094BDBDF-F36D-4D9F-B290-169A2883A301}" presName="linNode" presStyleCnt="0"/>
      <dgm:spPr/>
    </dgm:pt>
    <dgm:pt modelId="{E732FAAA-6658-43B2-ACDD-CBE79A0C175D}" type="pres">
      <dgm:prSet presAssocID="{094BDBDF-F36D-4D9F-B290-169A2883A301}" presName="parentText" presStyleLbl="alignNode1" presStyleIdx="2" presStyleCnt="3">
        <dgm:presLayoutVars>
          <dgm:chMax val="1"/>
          <dgm:bulletEnabled/>
        </dgm:presLayoutVars>
      </dgm:prSet>
      <dgm:spPr/>
    </dgm:pt>
    <dgm:pt modelId="{CE6F4780-DF22-4499-B1ED-277ACADAF345}" type="pres">
      <dgm:prSet presAssocID="{094BDBDF-F36D-4D9F-B290-169A2883A301}" presName="descendantText" presStyleLbl="alignAccFollowNode1" presStyleIdx="2" presStyleCnt="3">
        <dgm:presLayoutVars>
          <dgm:bulletEnabled/>
        </dgm:presLayoutVars>
      </dgm:prSet>
      <dgm:spPr/>
    </dgm:pt>
  </dgm:ptLst>
  <dgm:cxnLst>
    <dgm:cxn modelId="{ED634805-F798-4DB7-A008-8A22060B1871}" type="presOf" srcId="{2F173318-A5B9-498C-84BC-0E42EA8E350E}" destId="{FC0832D5-1D62-4257-94AF-C4EA988E5824}" srcOrd="0" destOrd="1" presId="urn:microsoft.com/office/officeart/2016/7/layout/VerticalSolidActionList"/>
    <dgm:cxn modelId="{B3CC791D-D63D-40B0-A7D3-401C807E4DAA}" srcId="{A89EED5C-4032-41B0-AA2E-E1FCC7E29941}" destId="{66FB33E0-5864-46D6-AF7A-85C6AA934587}" srcOrd="1" destOrd="0" parTransId="{D0DBE954-4EF5-4809-90C2-A9BF8CB62E90}" sibTransId="{18F0E4A0-49F4-4B02-80C3-13784A0AC260}"/>
    <dgm:cxn modelId="{54E0932B-6BB9-4B69-A310-6E9D4EC87638}" srcId="{3A552DD3-A337-47F6-8CD9-51207EA5DDCE}" destId="{BC3685CC-E6DC-4603-9533-65C7D356F910}" srcOrd="0" destOrd="0" parTransId="{BA9E53D4-A247-4087-9E87-4666F1375270}" sibTransId="{5875EF35-5269-41FB-9DEF-E24253A60CEA}"/>
    <dgm:cxn modelId="{836A5F35-75DF-427E-B18A-B72C0186FD83}" srcId="{66FB33E0-5864-46D6-AF7A-85C6AA934587}" destId="{11FFE801-8DE1-4A0E-B1EE-9CFA1DAC0C88}" srcOrd="1" destOrd="0" parTransId="{25B7DDCF-17E5-4095-92EB-28C65D9455AE}" sibTransId="{02D441DB-3D91-4C6F-9BB2-9B4362CA85F6}"/>
    <dgm:cxn modelId="{A6863A5C-6BE5-48F0-ABB4-881D4EF59A70}" type="presOf" srcId="{C4D7ABB1-54C4-49AE-8F91-1F7A0F4B6C37}" destId="{5083FA05-D95B-45B9-8BB3-84A01A01AD28}" srcOrd="0" destOrd="0" presId="urn:microsoft.com/office/officeart/2016/7/layout/VerticalSolidActionList"/>
    <dgm:cxn modelId="{D26BED48-6566-4A28-98A8-8FDCBC507478}" srcId="{3A552DD3-A337-47F6-8CD9-51207EA5DDCE}" destId="{2F173318-A5B9-498C-84BC-0E42EA8E350E}" srcOrd="1" destOrd="0" parTransId="{2C7CDF61-17F4-459C-A9C1-C265B46EA022}" sibTransId="{9B5D6D1E-8A76-412E-ABF1-AE00EE3E5A44}"/>
    <dgm:cxn modelId="{8C0B2270-883B-4764-81DC-45F3C349A64F}" srcId="{66FB33E0-5864-46D6-AF7A-85C6AA934587}" destId="{C4D7ABB1-54C4-49AE-8F91-1F7A0F4B6C37}" srcOrd="0" destOrd="0" parTransId="{DAAA08E0-873D-4212-B548-BB687C8FF76D}" sibTransId="{B564BA3D-6599-402C-9CDC-3793951AF497}"/>
    <dgm:cxn modelId="{01796C7A-8616-4BF8-959F-66EBC06CACCA}" type="presOf" srcId="{66FB33E0-5864-46D6-AF7A-85C6AA934587}" destId="{3DA2FE0F-47F9-404D-B47D-9FC3578DE12F}" srcOrd="0" destOrd="0" presId="urn:microsoft.com/office/officeart/2016/7/layout/VerticalSolidActionList"/>
    <dgm:cxn modelId="{15E76992-3A23-41E2-B3A8-E9AC83EA1FB8}" type="presOf" srcId="{11FFE801-8DE1-4A0E-B1EE-9CFA1DAC0C88}" destId="{5083FA05-D95B-45B9-8BB3-84A01A01AD28}" srcOrd="0" destOrd="1" presId="urn:microsoft.com/office/officeart/2016/7/layout/VerticalSolidActionList"/>
    <dgm:cxn modelId="{777846A0-F59A-4100-9558-0453847416FB}" type="presOf" srcId="{BC3685CC-E6DC-4603-9533-65C7D356F910}" destId="{FC0832D5-1D62-4257-94AF-C4EA988E5824}" srcOrd="0" destOrd="0" presId="urn:microsoft.com/office/officeart/2016/7/layout/VerticalSolidActionList"/>
    <dgm:cxn modelId="{6A7DCFBD-5C76-4018-A056-FCFEDA74F5CD}" type="presOf" srcId="{2B7EC785-863D-461E-A344-B234DC172283}" destId="{CE6F4780-DF22-4499-B1ED-277ACADAF345}" srcOrd="0" destOrd="0" presId="urn:microsoft.com/office/officeart/2016/7/layout/VerticalSolidActionList"/>
    <dgm:cxn modelId="{6DCFFFD1-6D4F-4CDD-8860-4BD3436E7782}" type="presOf" srcId="{3A552DD3-A337-47F6-8CD9-51207EA5DDCE}" destId="{F1422063-06BF-4C7B-AF16-18B85FF58A2E}" srcOrd="0" destOrd="0" presId="urn:microsoft.com/office/officeart/2016/7/layout/VerticalSolidActionList"/>
    <dgm:cxn modelId="{B7FBCAE2-9A49-492A-928F-E91085800D7E}" type="presOf" srcId="{A89EED5C-4032-41B0-AA2E-E1FCC7E29941}" destId="{BDE4CC4D-5350-4AEE-8C46-2EF910C978E9}" srcOrd="0" destOrd="0" presId="urn:microsoft.com/office/officeart/2016/7/layout/VerticalSolidActionList"/>
    <dgm:cxn modelId="{3FE44DED-7081-4B18-811A-CBBEA55F82B3}" srcId="{A89EED5C-4032-41B0-AA2E-E1FCC7E29941}" destId="{3A552DD3-A337-47F6-8CD9-51207EA5DDCE}" srcOrd="0" destOrd="0" parTransId="{27512466-2B73-4587-88BB-59C55CFAF3B2}" sibTransId="{BD400AB0-C643-4ECD-8B91-32A0B33D9064}"/>
    <dgm:cxn modelId="{3C58DAED-8F1C-4F84-8445-45DE187E08A9}" srcId="{094BDBDF-F36D-4D9F-B290-169A2883A301}" destId="{2B7EC785-863D-461E-A344-B234DC172283}" srcOrd="0" destOrd="0" parTransId="{E385B670-1AE3-4D71-8197-C3BCC33CE680}" sibTransId="{D01E94A7-E603-4960-8B35-06CB4A4094D8}"/>
    <dgm:cxn modelId="{079F0CF1-9B89-4878-B3B9-5473DAC853D7}" type="presOf" srcId="{094BDBDF-F36D-4D9F-B290-169A2883A301}" destId="{E732FAAA-6658-43B2-ACDD-CBE79A0C175D}" srcOrd="0" destOrd="0" presId="urn:microsoft.com/office/officeart/2016/7/layout/VerticalSolidActionList"/>
    <dgm:cxn modelId="{1674ADF2-2B8F-4E6A-BFCC-A32E55242223}" srcId="{A89EED5C-4032-41B0-AA2E-E1FCC7E29941}" destId="{094BDBDF-F36D-4D9F-B290-169A2883A301}" srcOrd="2" destOrd="0" parTransId="{D554FE3F-F891-421A-8574-6599AFACADDB}" sibTransId="{C37E4FD5-C7DF-44D1-BECC-F030D70C78B5}"/>
    <dgm:cxn modelId="{AB17303D-95F8-4474-AA76-1185FF75CF66}" type="presParOf" srcId="{BDE4CC4D-5350-4AEE-8C46-2EF910C978E9}" destId="{90DD22EE-1047-410F-9BBC-B4693FCC488C}" srcOrd="0" destOrd="0" presId="urn:microsoft.com/office/officeart/2016/7/layout/VerticalSolidActionList"/>
    <dgm:cxn modelId="{00666949-BA98-4B68-972D-6AE5CAAE5FCD}" type="presParOf" srcId="{90DD22EE-1047-410F-9BBC-B4693FCC488C}" destId="{F1422063-06BF-4C7B-AF16-18B85FF58A2E}" srcOrd="0" destOrd="0" presId="urn:microsoft.com/office/officeart/2016/7/layout/VerticalSolidActionList"/>
    <dgm:cxn modelId="{C3490871-6E21-455D-A63D-5953AA644679}" type="presParOf" srcId="{90DD22EE-1047-410F-9BBC-B4693FCC488C}" destId="{FC0832D5-1D62-4257-94AF-C4EA988E5824}" srcOrd="1" destOrd="0" presId="urn:microsoft.com/office/officeart/2016/7/layout/VerticalSolidActionList"/>
    <dgm:cxn modelId="{F547F16C-F7EC-4FA8-BB9D-4C4417301A3E}" type="presParOf" srcId="{BDE4CC4D-5350-4AEE-8C46-2EF910C978E9}" destId="{38790787-45DA-4515-8C26-3907CA7AA01F}" srcOrd="1" destOrd="0" presId="urn:microsoft.com/office/officeart/2016/7/layout/VerticalSolidActionList"/>
    <dgm:cxn modelId="{ABD30174-AFEB-4C0D-809F-1DDED516BA28}" type="presParOf" srcId="{BDE4CC4D-5350-4AEE-8C46-2EF910C978E9}" destId="{7FBA7CFA-FBBC-40B5-9ED1-17B8A1D866A7}" srcOrd="2" destOrd="0" presId="urn:microsoft.com/office/officeart/2016/7/layout/VerticalSolidActionList"/>
    <dgm:cxn modelId="{1B437287-D99A-4EF8-8DC3-4F0CD90A9343}" type="presParOf" srcId="{7FBA7CFA-FBBC-40B5-9ED1-17B8A1D866A7}" destId="{3DA2FE0F-47F9-404D-B47D-9FC3578DE12F}" srcOrd="0" destOrd="0" presId="urn:microsoft.com/office/officeart/2016/7/layout/VerticalSolidActionList"/>
    <dgm:cxn modelId="{F2A32120-27B3-4CCF-B25D-11FA8CB0066D}" type="presParOf" srcId="{7FBA7CFA-FBBC-40B5-9ED1-17B8A1D866A7}" destId="{5083FA05-D95B-45B9-8BB3-84A01A01AD28}" srcOrd="1" destOrd="0" presId="urn:microsoft.com/office/officeart/2016/7/layout/VerticalSolidActionList"/>
    <dgm:cxn modelId="{DE46EA27-5EDA-471C-91F5-BD05BAEE91A2}" type="presParOf" srcId="{BDE4CC4D-5350-4AEE-8C46-2EF910C978E9}" destId="{48E6811F-508A-44BF-B881-BA41F938AD97}" srcOrd="3" destOrd="0" presId="urn:microsoft.com/office/officeart/2016/7/layout/VerticalSolidActionList"/>
    <dgm:cxn modelId="{D562CBD8-A134-44B8-8BF5-487CA781A491}" type="presParOf" srcId="{BDE4CC4D-5350-4AEE-8C46-2EF910C978E9}" destId="{0C312243-AB98-4C13-95B6-BBD1E66C8502}" srcOrd="4" destOrd="0" presId="urn:microsoft.com/office/officeart/2016/7/layout/VerticalSolidActionList"/>
    <dgm:cxn modelId="{A39C36E6-137B-49A1-9691-483D4C7A3372}" type="presParOf" srcId="{0C312243-AB98-4C13-95B6-BBD1E66C8502}" destId="{E732FAAA-6658-43B2-ACDD-CBE79A0C175D}" srcOrd="0" destOrd="0" presId="urn:microsoft.com/office/officeart/2016/7/layout/VerticalSolidActionList"/>
    <dgm:cxn modelId="{0B203507-36AA-4A55-B187-15E2CC772EDF}" type="presParOf" srcId="{0C312243-AB98-4C13-95B6-BBD1E66C8502}" destId="{CE6F4780-DF22-4499-B1ED-277ACADAF345}" srcOrd="1" destOrd="0" presId="urn:microsoft.com/office/officeart/2016/7/layout/VerticalSolid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8BE2C5-EFDE-4F73-9FF1-222135113EFA}" type="doc">
      <dgm:prSet loTypeId="urn:diagrams.loki3.com/BracketList" loCatId="list" qsTypeId="urn:microsoft.com/office/officeart/2005/8/quickstyle/simple1#51" qsCatId="simple" csTypeId="urn:microsoft.com/office/officeart/2005/8/colors/colorful1#18" csCatId="colorful" phldr="1"/>
      <dgm:spPr/>
      <dgm:t>
        <a:bodyPr/>
        <a:lstStyle/>
        <a:p>
          <a:endParaRPr lang="en-GB"/>
        </a:p>
      </dgm:t>
    </dgm:pt>
    <dgm:pt modelId="{31CE25DC-7C04-4E9F-8089-F33449EE02AF}">
      <dgm:prSet phldrT="[Text]"/>
      <dgm:spPr/>
      <dgm:t>
        <a:bodyPr/>
        <a:lstStyle/>
        <a:p>
          <a:r>
            <a:rPr lang="en-US" noProof="0" dirty="0"/>
            <a:t>General slowing</a:t>
          </a:r>
          <a:endParaRPr lang="en-GB" dirty="0"/>
        </a:p>
      </dgm:t>
    </dgm:pt>
    <dgm:pt modelId="{05AB842F-0626-4CE5-9215-DB0C67F7D7BD}" type="parTrans" cxnId="{317A7276-CFBE-49A9-90B0-4A310E035314}">
      <dgm:prSet/>
      <dgm:spPr/>
      <dgm:t>
        <a:bodyPr/>
        <a:lstStyle/>
        <a:p>
          <a:endParaRPr lang="en-GB"/>
        </a:p>
      </dgm:t>
    </dgm:pt>
    <dgm:pt modelId="{3E5EA3DA-EF05-4319-9EC4-1621A00FFDDA}" type="sibTrans" cxnId="{317A7276-CFBE-49A9-90B0-4A310E035314}">
      <dgm:prSet/>
      <dgm:spPr/>
      <dgm:t>
        <a:bodyPr/>
        <a:lstStyle/>
        <a:p>
          <a:endParaRPr lang="en-GB"/>
        </a:p>
      </dgm:t>
    </dgm:pt>
    <dgm:pt modelId="{49610506-A648-4977-8DD7-5A331074A88C}">
      <dgm:prSet phldrT="[Text]"/>
      <dgm:spPr/>
      <dgm:t>
        <a:bodyPr/>
        <a:lstStyle/>
        <a:p>
          <a:r>
            <a:rPr lang="en-US" noProof="0" dirty="0"/>
            <a:t>Motor functions:</a:t>
          </a:r>
          <a:endParaRPr lang="en-GB" dirty="0"/>
        </a:p>
      </dgm:t>
    </dgm:pt>
    <dgm:pt modelId="{298CCAC9-A953-4ABE-AC93-A903563C34F1}" type="parTrans" cxnId="{6BBAAB65-5A3C-4F37-9179-B96CCEB7849C}">
      <dgm:prSet/>
      <dgm:spPr/>
      <dgm:t>
        <a:bodyPr/>
        <a:lstStyle/>
        <a:p>
          <a:endParaRPr lang="en-GB"/>
        </a:p>
      </dgm:t>
    </dgm:pt>
    <dgm:pt modelId="{1C885580-24F2-416A-9D9B-3DECE6EB54D8}" type="sibTrans" cxnId="{6BBAAB65-5A3C-4F37-9179-B96CCEB7849C}">
      <dgm:prSet/>
      <dgm:spPr/>
      <dgm:t>
        <a:bodyPr/>
        <a:lstStyle/>
        <a:p>
          <a:endParaRPr lang="en-GB"/>
        </a:p>
      </dgm:t>
    </dgm:pt>
    <dgm:pt modelId="{0BCD2F93-50B9-43A4-85C5-F8BA7A9822D2}">
      <dgm:prSet phldrT="[Text]"/>
      <dgm:spPr/>
      <dgm:t>
        <a:bodyPr/>
        <a:lstStyle/>
        <a:p>
          <a:r>
            <a:rPr lang="en-US" noProof="0" dirty="0"/>
            <a:t>Sleeping and eating patterns:	</a:t>
          </a:r>
          <a:endParaRPr lang="en-GB" dirty="0"/>
        </a:p>
      </dgm:t>
    </dgm:pt>
    <dgm:pt modelId="{A2EBBCBE-3E9D-484C-96A2-40E0599CB4A2}" type="parTrans" cxnId="{9B1FE991-206A-4936-A750-DACC1D2665A2}">
      <dgm:prSet/>
      <dgm:spPr/>
      <dgm:t>
        <a:bodyPr/>
        <a:lstStyle/>
        <a:p>
          <a:endParaRPr lang="en-GB"/>
        </a:p>
      </dgm:t>
    </dgm:pt>
    <dgm:pt modelId="{1C11C7F7-8956-4AA2-BD5E-FD3F7BE16FE4}" type="sibTrans" cxnId="{9B1FE991-206A-4936-A750-DACC1D2665A2}">
      <dgm:prSet/>
      <dgm:spPr/>
      <dgm:t>
        <a:bodyPr/>
        <a:lstStyle/>
        <a:p>
          <a:endParaRPr lang="en-GB"/>
        </a:p>
      </dgm:t>
    </dgm:pt>
    <dgm:pt modelId="{5DFC1C4F-0AC5-4916-A3FD-485237E261F0}">
      <dgm:prSet phldrT="[Text]"/>
      <dgm:spPr/>
      <dgm:t>
        <a:bodyPr/>
        <a:lstStyle/>
        <a:p>
          <a:r>
            <a:rPr lang="en-US" noProof="0" dirty="0"/>
            <a:t>Sexual activity:</a:t>
          </a:r>
          <a:endParaRPr lang="en-GB" dirty="0"/>
        </a:p>
      </dgm:t>
    </dgm:pt>
    <dgm:pt modelId="{AFCA4FDD-C50D-48E8-B18B-ABC34B38E1B2}" type="parTrans" cxnId="{8AF23CDD-591C-4693-B6E4-3ACD109043AC}">
      <dgm:prSet/>
      <dgm:spPr/>
      <dgm:t>
        <a:bodyPr/>
        <a:lstStyle/>
        <a:p>
          <a:endParaRPr lang="en-GB"/>
        </a:p>
      </dgm:t>
    </dgm:pt>
    <dgm:pt modelId="{B98FAABC-5B70-4128-9EBF-FB86F6266243}" type="sibTrans" cxnId="{8AF23CDD-591C-4693-B6E4-3ACD109043AC}">
      <dgm:prSet/>
      <dgm:spPr/>
      <dgm:t>
        <a:bodyPr/>
        <a:lstStyle/>
        <a:p>
          <a:endParaRPr lang="en-GB"/>
        </a:p>
      </dgm:t>
    </dgm:pt>
    <dgm:pt modelId="{8A2CB02E-BDA9-45F9-BA86-DF5D5D3C994E}">
      <dgm:prSet/>
      <dgm:spPr/>
      <dgm:t>
        <a:bodyPr/>
        <a:lstStyle/>
        <a:p>
          <a:r>
            <a:rPr lang="en-US" noProof="0" dirty="0"/>
            <a:t>Dendrite loss</a:t>
          </a:r>
        </a:p>
      </dgm:t>
    </dgm:pt>
    <dgm:pt modelId="{2DCE157C-7B38-4D2D-95E0-FB6E35438724}" type="parTrans" cxnId="{C8A3A666-2BE9-4F8E-92E2-F38466A38935}">
      <dgm:prSet/>
      <dgm:spPr/>
      <dgm:t>
        <a:bodyPr/>
        <a:lstStyle/>
        <a:p>
          <a:endParaRPr lang="en-GB"/>
        </a:p>
      </dgm:t>
    </dgm:pt>
    <dgm:pt modelId="{A50FA6BA-FCFF-416C-B68D-38185618B856}" type="sibTrans" cxnId="{C8A3A666-2BE9-4F8E-92E2-F38466A38935}">
      <dgm:prSet/>
      <dgm:spPr/>
      <dgm:t>
        <a:bodyPr/>
        <a:lstStyle/>
        <a:p>
          <a:endParaRPr lang="en-GB"/>
        </a:p>
      </dgm:t>
    </dgm:pt>
    <dgm:pt modelId="{B02B42EF-4E75-4836-B734-0695271C657A}">
      <dgm:prSet/>
      <dgm:spPr/>
      <dgm:t>
        <a:bodyPr/>
        <a:lstStyle/>
        <a:p>
          <a:r>
            <a:rPr lang="en-US" noProof="0" dirty="0"/>
            <a:t>Loss of muscle elasticity</a:t>
          </a:r>
        </a:p>
      </dgm:t>
    </dgm:pt>
    <dgm:pt modelId="{CE651B8C-C14F-4810-8603-996FE543362F}" type="parTrans" cxnId="{68B98C4B-59B5-49AB-B60E-D236F1A88392}">
      <dgm:prSet/>
      <dgm:spPr/>
      <dgm:t>
        <a:bodyPr/>
        <a:lstStyle/>
        <a:p>
          <a:endParaRPr lang="en-GB"/>
        </a:p>
      </dgm:t>
    </dgm:pt>
    <dgm:pt modelId="{ADA5CEBC-70A1-42B3-9CD9-878FC0D49E9B}" type="sibTrans" cxnId="{68B98C4B-59B5-49AB-B60E-D236F1A88392}">
      <dgm:prSet/>
      <dgm:spPr/>
      <dgm:t>
        <a:bodyPr/>
        <a:lstStyle/>
        <a:p>
          <a:endParaRPr lang="en-GB"/>
        </a:p>
      </dgm:t>
    </dgm:pt>
    <dgm:pt modelId="{263EE1CA-1C60-4266-B5F8-0935204F65E0}">
      <dgm:prSet/>
      <dgm:spPr/>
      <dgm:t>
        <a:bodyPr/>
        <a:lstStyle/>
        <a:p>
          <a:r>
            <a:rPr lang="en-US" noProof="0" dirty="0"/>
            <a:t>Decline in speed of nerve impulses</a:t>
          </a:r>
        </a:p>
      </dgm:t>
    </dgm:pt>
    <dgm:pt modelId="{B5563DEC-966A-456E-8678-193FA40425D5}" type="parTrans" cxnId="{6AA72699-8647-4FE0-A04F-8E860927D235}">
      <dgm:prSet/>
      <dgm:spPr/>
      <dgm:t>
        <a:bodyPr/>
        <a:lstStyle/>
        <a:p>
          <a:endParaRPr lang="en-GB"/>
        </a:p>
      </dgm:t>
    </dgm:pt>
    <dgm:pt modelId="{DD0A8198-C00D-49F1-84A3-D5CBC0E741E0}" type="sibTrans" cxnId="{6AA72699-8647-4FE0-A04F-8E860927D235}">
      <dgm:prSet/>
      <dgm:spPr/>
      <dgm:t>
        <a:bodyPr/>
        <a:lstStyle/>
        <a:p>
          <a:endParaRPr lang="en-GB"/>
        </a:p>
      </dgm:t>
    </dgm:pt>
    <dgm:pt modelId="{36815360-5035-4332-825D-D3A4FD061C17}">
      <dgm:prSet/>
      <dgm:spPr/>
      <dgm:t>
        <a:bodyPr/>
        <a:lstStyle/>
        <a:p>
          <a:r>
            <a:rPr lang="en-US" noProof="0" dirty="0"/>
            <a:t>Changes in temperature sensitivity</a:t>
          </a:r>
        </a:p>
      </dgm:t>
    </dgm:pt>
    <dgm:pt modelId="{D39C410D-AF3F-44A2-8BA9-39FC21FBB308}" type="parTrans" cxnId="{8D7661BC-EA55-4ADF-BB71-26C3A4B2FD86}">
      <dgm:prSet/>
      <dgm:spPr/>
      <dgm:t>
        <a:bodyPr/>
        <a:lstStyle/>
        <a:p>
          <a:endParaRPr lang="en-GB"/>
        </a:p>
      </dgm:t>
    </dgm:pt>
    <dgm:pt modelId="{FBFD7C90-A877-4311-9189-BB59DEC17B27}" type="sibTrans" cxnId="{8D7661BC-EA55-4ADF-BB71-26C3A4B2FD86}">
      <dgm:prSet/>
      <dgm:spPr/>
      <dgm:t>
        <a:bodyPr/>
        <a:lstStyle/>
        <a:p>
          <a:endParaRPr lang="en-GB"/>
        </a:p>
      </dgm:t>
    </dgm:pt>
    <dgm:pt modelId="{3DEC63F4-2D78-4837-8E9B-07901438B874}">
      <dgm:prSet phldrT="[Text]"/>
      <dgm:spPr/>
      <dgm:t>
        <a:bodyPr/>
        <a:lstStyle/>
        <a:p>
          <a:r>
            <a:rPr lang="en-GB" dirty="0"/>
            <a:t>Behavioural  effects of physical  changes</a:t>
          </a:r>
        </a:p>
      </dgm:t>
    </dgm:pt>
    <dgm:pt modelId="{86D5F553-341A-4A4C-BA9A-95291EBEAA52}" type="parTrans" cxnId="{0FFAAD80-B905-4389-8D6B-C777A74B567F}">
      <dgm:prSet/>
      <dgm:spPr/>
      <dgm:t>
        <a:bodyPr/>
        <a:lstStyle/>
        <a:p>
          <a:endParaRPr lang="en-GB"/>
        </a:p>
      </dgm:t>
    </dgm:pt>
    <dgm:pt modelId="{942DFBAF-D32F-43F3-A4C1-D634CE146EC4}" type="sibTrans" cxnId="{0FFAAD80-B905-4389-8D6B-C777A74B567F}">
      <dgm:prSet/>
      <dgm:spPr/>
      <dgm:t>
        <a:bodyPr/>
        <a:lstStyle/>
        <a:p>
          <a:endParaRPr lang="en-GB"/>
        </a:p>
      </dgm:t>
    </dgm:pt>
    <dgm:pt modelId="{8F6E680D-B1B0-4453-9FC2-AD9B265D9D36}">
      <dgm:prSet/>
      <dgm:spPr/>
      <dgm:t>
        <a:bodyPr/>
        <a:lstStyle/>
        <a:p>
          <a:r>
            <a:rPr lang="en-US" noProof="0" dirty="0"/>
            <a:t>Reduction in stamina, dexterity, and balance</a:t>
          </a:r>
        </a:p>
      </dgm:t>
    </dgm:pt>
    <dgm:pt modelId="{03713CC9-26F6-4AD9-86AE-FF967DE9EFF9}" type="parTrans" cxnId="{9C1AEA78-F84F-46CC-8169-6D8D072A699F}">
      <dgm:prSet/>
      <dgm:spPr/>
      <dgm:t>
        <a:bodyPr/>
        <a:lstStyle/>
        <a:p>
          <a:endParaRPr lang="en-GB"/>
        </a:p>
      </dgm:t>
    </dgm:pt>
    <dgm:pt modelId="{B86EA3DB-0CDB-44C2-B3FF-F492D98AD6F9}" type="sibTrans" cxnId="{9C1AEA78-F84F-46CC-8169-6D8D072A699F}">
      <dgm:prSet/>
      <dgm:spPr/>
      <dgm:t>
        <a:bodyPr/>
        <a:lstStyle/>
        <a:p>
          <a:endParaRPr lang="en-GB"/>
        </a:p>
      </dgm:t>
    </dgm:pt>
    <dgm:pt modelId="{891C3718-0BB0-4ECC-AF28-D06B69827656}">
      <dgm:prSet/>
      <dgm:spPr/>
      <dgm:t>
        <a:bodyPr/>
        <a:lstStyle/>
        <a:p>
          <a:r>
            <a:rPr lang="en-US" noProof="0" dirty="0"/>
            <a:t>Loss of balance is associated with higher risk of falling.</a:t>
          </a:r>
        </a:p>
      </dgm:t>
    </dgm:pt>
    <dgm:pt modelId="{0784B164-97C8-4F6C-B501-835FF11D440A}" type="parTrans" cxnId="{57AD79E9-7090-41A1-9A09-AA762A553C66}">
      <dgm:prSet/>
      <dgm:spPr/>
      <dgm:t>
        <a:bodyPr/>
        <a:lstStyle/>
        <a:p>
          <a:endParaRPr lang="en-GB"/>
        </a:p>
      </dgm:t>
    </dgm:pt>
    <dgm:pt modelId="{5730DFB1-7D30-464C-985B-D6B34B008612}" type="sibTrans" cxnId="{57AD79E9-7090-41A1-9A09-AA762A553C66}">
      <dgm:prSet/>
      <dgm:spPr/>
      <dgm:t>
        <a:bodyPr/>
        <a:lstStyle/>
        <a:p>
          <a:endParaRPr lang="en-GB"/>
        </a:p>
      </dgm:t>
    </dgm:pt>
    <dgm:pt modelId="{51885680-37D0-466B-B437-0708EB9BF79F}">
      <dgm:prSet/>
      <dgm:spPr/>
      <dgm:t>
        <a:bodyPr/>
        <a:lstStyle/>
        <a:p>
          <a:r>
            <a:rPr lang="en-US" noProof="0" dirty="0"/>
            <a:t>More problems with fine-motor control</a:t>
          </a:r>
        </a:p>
      </dgm:t>
    </dgm:pt>
    <dgm:pt modelId="{D09A269A-FD79-4C83-9109-FFED3572954F}" type="parTrans" cxnId="{CE70709B-0F1A-4C78-B195-266734DA359A}">
      <dgm:prSet/>
      <dgm:spPr/>
      <dgm:t>
        <a:bodyPr/>
        <a:lstStyle/>
        <a:p>
          <a:endParaRPr lang="en-GB"/>
        </a:p>
      </dgm:t>
    </dgm:pt>
    <dgm:pt modelId="{99C48F49-93AE-4560-9A26-47571CF2CFB9}" type="sibTrans" cxnId="{CE70709B-0F1A-4C78-B195-266734DA359A}">
      <dgm:prSet/>
      <dgm:spPr/>
      <dgm:t>
        <a:bodyPr/>
        <a:lstStyle/>
        <a:p>
          <a:endParaRPr lang="en-GB"/>
        </a:p>
      </dgm:t>
    </dgm:pt>
    <dgm:pt modelId="{6A08D068-5C45-4730-AB27-BD14CB4FD08E}">
      <dgm:prSet/>
      <dgm:spPr/>
      <dgm:t>
        <a:bodyPr/>
        <a:lstStyle/>
        <a:p>
          <a:r>
            <a:rPr lang="en-US" noProof="0" dirty="0"/>
            <a:t>Sleeping</a:t>
          </a:r>
        </a:p>
      </dgm:t>
    </dgm:pt>
    <dgm:pt modelId="{D0E679AC-9006-4286-ACE2-F8BE2D141239}" type="parTrans" cxnId="{8D773270-E7C8-4643-867A-C39DF15994B9}">
      <dgm:prSet/>
      <dgm:spPr/>
      <dgm:t>
        <a:bodyPr/>
        <a:lstStyle/>
        <a:p>
          <a:endParaRPr lang="en-GB"/>
        </a:p>
      </dgm:t>
    </dgm:pt>
    <dgm:pt modelId="{0887EFD8-49EF-4439-B038-19437444B7E7}" type="sibTrans" cxnId="{8D773270-E7C8-4643-867A-C39DF15994B9}">
      <dgm:prSet/>
      <dgm:spPr/>
      <dgm:t>
        <a:bodyPr/>
        <a:lstStyle/>
        <a:p>
          <a:endParaRPr lang="en-GB"/>
        </a:p>
      </dgm:t>
    </dgm:pt>
    <dgm:pt modelId="{6978E2ED-4D08-4386-9133-801E44C80468}">
      <dgm:prSet/>
      <dgm:spPr/>
      <dgm:t>
        <a:bodyPr/>
        <a:lstStyle/>
        <a:p>
          <a:r>
            <a:rPr lang="en-US" noProof="0"/>
            <a:t>Eating</a:t>
          </a:r>
          <a:endParaRPr lang="en-US" noProof="0" dirty="0"/>
        </a:p>
      </dgm:t>
    </dgm:pt>
    <dgm:pt modelId="{ED7246DC-E5AB-4545-A781-7C216CB32CFA}" type="parTrans" cxnId="{6CBB34BC-F904-4B06-9671-38682037C10D}">
      <dgm:prSet/>
      <dgm:spPr/>
      <dgm:t>
        <a:bodyPr/>
        <a:lstStyle/>
        <a:p>
          <a:endParaRPr lang="en-GB"/>
        </a:p>
      </dgm:t>
    </dgm:pt>
    <dgm:pt modelId="{35563078-9D59-4849-9422-1DEE115ACD6D}" type="sibTrans" cxnId="{6CBB34BC-F904-4B06-9671-38682037C10D}">
      <dgm:prSet/>
      <dgm:spPr/>
      <dgm:t>
        <a:bodyPr/>
        <a:lstStyle/>
        <a:p>
          <a:endParaRPr lang="en-GB"/>
        </a:p>
      </dgm:t>
    </dgm:pt>
    <dgm:pt modelId="{94B1CDE4-5E6A-47E7-B232-B4702BD62294}">
      <dgm:prSet/>
      <dgm:spPr/>
      <dgm: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noProof="0" dirty="0"/>
            <a:t>Seventy percent of young-old and about half of old-old people continue to have sex.</a:t>
          </a:r>
        </a:p>
      </dgm:t>
    </dgm:pt>
    <dgm:pt modelId="{7326626A-E1D1-4D31-85C4-E0E1FA955293}" type="parTrans" cxnId="{6C8CDBE9-84CF-4A83-B12A-83EBB6C37B2D}">
      <dgm:prSet/>
      <dgm:spPr/>
      <dgm:t>
        <a:bodyPr/>
        <a:lstStyle/>
        <a:p>
          <a:endParaRPr lang="en-GB"/>
        </a:p>
      </dgm:t>
    </dgm:pt>
    <dgm:pt modelId="{9E148B28-1A5A-40D3-AB1E-8C67ABAB1B92}" type="sibTrans" cxnId="{6C8CDBE9-84CF-4A83-B12A-83EBB6C37B2D}">
      <dgm:prSet/>
      <dgm:spPr/>
      <dgm:t>
        <a:bodyPr/>
        <a:lstStyle/>
        <a:p>
          <a:endParaRPr lang="en-GB"/>
        </a:p>
      </dgm:t>
    </dgm:pt>
    <dgm:pt modelId="{4AC155B9-7FB1-4132-AF93-C9FA30E743C1}">
      <dgm:prSet/>
      <dgm:spPr/>
      <dgm: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noProof="0" dirty="0"/>
            <a:t>Decreases in sexual activity have many causes.</a:t>
          </a:r>
        </a:p>
      </dgm:t>
    </dgm:pt>
    <dgm:pt modelId="{0A723FDB-35E7-496C-A762-B0825EC9491E}" type="parTrans" cxnId="{1569BB09-2EC2-4FBB-BB2D-909A0C4D7861}">
      <dgm:prSet/>
      <dgm:spPr/>
      <dgm:t>
        <a:bodyPr/>
        <a:lstStyle/>
        <a:p>
          <a:endParaRPr lang="en-GB"/>
        </a:p>
      </dgm:t>
    </dgm:pt>
    <dgm:pt modelId="{9518D5BB-6F12-42F7-A982-40A5A64252A9}" type="sibTrans" cxnId="{1569BB09-2EC2-4FBB-BB2D-909A0C4D7861}">
      <dgm:prSet/>
      <dgm:spPr/>
      <dgm:t>
        <a:bodyPr/>
        <a:lstStyle/>
        <a:p>
          <a:endParaRPr lang="en-GB"/>
        </a:p>
      </dgm:t>
    </dgm:pt>
    <dgm:pt modelId="{5515574F-B6EF-4896-9BF1-8BD5DF519DF2}">
      <dgm:prSet/>
      <dgm:spPr/>
      <dgm: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noProof="0" dirty="0"/>
            <a:t>Decline in testosterone</a:t>
          </a:r>
        </a:p>
      </dgm:t>
    </dgm:pt>
    <dgm:pt modelId="{4703015D-14C1-459D-A0D9-CD03E3C79688}" type="parTrans" cxnId="{67165E84-3C0D-4578-933F-0C24B7414F24}">
      <dgm:prSet/>
      <dgm:spPr/>
      <dgm:t>
        <a:bodyPr/>
        <a:lstStyle/>
        <a:p>
          <a:endParaRPr lang="en-GB"/>
        </a:p>
      </dgm:t>
    </dgm:pt>
    <dgm:pt modelId="{A30E3244-2C17-4C8B-BC24-C8E251D44835}" type="sibTrans" cxnId="{67165E84-3C0D-4578-933F-0C24B7414F24}">
      <dgm:prSet/>
      <dgm:spPr/>
      <dgm:t>
        <a:bodyPr/>
        <a:lstStyle/>
        <a:p>
          <a:endParaRPr lang="en-GB"/>
        </a:p>
      </dgm:t>
    </dgm:pt>
    <dgm:pt modelId="{BD5B230D-5629-49DD-AB85-9CABF68EBEFA}">
      <dgm:prSet/>
      <dgm:spPr/>
      <dgm: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noProof="0" dirty="0"/>
            <a:t>Certain medications or physical pain may affect sexual activities</a:t>
          </a:r>
        </a:p>
      </dgm:t>
    </dgm:pt>
    <dgm:pt modelId="{C4A9895E-22A7-4EAE-BCE7-697ABBD914C5}" type="parTrans" cxnId="{FE6EAB0F-ACD7-46D9-9D04-7940571DF4FC}">
      <dgm:prSet/>
      <dgm:spPr/>
      <dgm:t>
        <a:bodyPr/>
        <a:lstStyle/>
        <a:p>
          <a:endParaRPr lang="en-GB"/>
        </a:p>
      </dgm:t>
    </dgm:pt>
    <dgm:pt modelId="{5ABC4AE4-1C3B-40AC-BA6C-D7C2EBCE54B7}" type="sibTrans" cxnId="{FE6EAB0F-ACD7-46D9-9D04-7940571DF4FC}">
      <dgm:prSet/>
      <dgm:spPr/>
      <dgm:t>
        <a:bodyPr/>
        <a:lstStyle/>
        <a:p>
          <a:endParaRPr lang="en-GB"/>
        </a:p>
      </dgm:t>
    </dgm:pt>
    <dgm:pt modelId="{E4DE32FF-22D1-4E59-8488-D9538E4F9F0B}" type="pres">
      <dgm:prSet presAssocID="{338BE2C5-EFDE-4F73-9FF1-222135113EFA}" presName="Name0" presStyleCnt="0">
        <dgm:presLayoutVars>
          <dgm:dir/>
          <dgm:animLvl val="lvl"/>
          <dgm:resizeHandles val="exact"/>
        </dgm:presLayoutVars>
      </dgm:prSet>
      <dgm:spPr/>
    </dgm:pt>
    <dgm:pt modelId="{7B65A97B-C81C-42C8-8E79-5B67D304CB7B}" type="pres">
      <dgm:prSet presAssocID="{3DEC63F4-2D78-4837-8E9B-07901438B874}" presName="linNode" presStyleCnt="0"/>
      <dgm:spPr/>
    </dgm:pt>
    <dgm:pt modelId="{E1746F09-51B7-42B5-B6AD-810E3EE60F1F}" type="pres">
      <dgm:prSet presAssocID="{3DEC63F4-2D78-4837-8E9B-07901438B874}" presName="parTx" presStyleLbl="revTx" presStyleIdx="0" presStyleCnt="4">
        <dgm:presLayoutVars>
          <dgm:chMax val="1"/>
          <dgm:bulletEnabled val="1"/>
        </dgm:presLayoutVars>
      </dgm:prSet>
      <dgm:spPr/>
    </dgm:pt>
    <dgm:pt modelId="{7E18DDE2-48A6-4205-85A7-64C9D1AA1347}" type="pres">
      <dgm:prSet presAssocID="{3DEC63F4-2D78-4837-8E9B-07901438B874}" presName="bracket" presStyleLbl="parChTrans1D1" presStyleIdx="0" presStyleCnt="4"/>
      <dgm:spPr/>
    </dgm:pt>
    <dgm:pt modelId="{FD4FDC1F-6B22-435A-9E4A-8C61554951B6}" type="pres">
      <dgm:prSet presAssocID="{3DEC63F4-2D78-4837-8E9B-07901438B874}" presName="spH" presStyleCnt="0"/>
      <dgm:spPr/>
    </dgm:pt>
    <dgm:pt modelId="{B7F25A57-9589-4786-A74C-06AE8A800A17}" type="pres">
      <dgm:prSet presAssocID="{3DEC63F4-2D78-4837-8E9B-07901438B874}" presName="desTx" presStyleLbl="node1" presStyleIdx="0" presStyleCnt="4">
        <dgm:presLayoutVars>
          <dgm:bulletEnabled val="1"/>
        </dgm:presLayoutVars>
      </dgm:prSet>
      <dgm:spPr/>
    </dgm:pt>
    <dgm:pt modelId="{C70CB2D1-4DA1-4EB4-B371-A12704CF0EF9}" type="pres">
      <dgm:prSet presAssocID="{942DFBAF-D32F-43F3-A4C1-D634CE146EC4}" presName="spV" presStyleCnt="0"/>
      <dgm:spPr/>
    </dgm:pt>
    <dgm:pt modelId="{CA4E6F09-D2BA-4013-91DF-F53A5F0EA139}" type="pres">
      <dgm:prSet presAssocID="{49610506-A648-4977-8DD7-5A331074A88C}" presName="linNode" presStyleCnt="0"/>
      <dgm:spPr/>
    </dgm:pt>
    <dgm:pt modelId="{ADDAAE3D-B01B-4837-BB2D-B68225194EED}" type="pres">
      <dgm:prSet presAssocID="{49610506-A648-4977-8DD7-5A331074A88C}" presName="parTx" presStyleLbl="revTx" presStyleIdx="1" presStyleCnt="4">
        <dgm:presLayoutVars>
          <dgm:chMax val="1"/>
          <dgm:bulletEnabled val="1"/>
        </dgm:presLayoutVars>
      </dgm:prSet>
      <dgm:spPr/>
    </dgm:pt>
    <dgm:pt modelId="{45F2805A-328F-457C-B84B-86FAA20D913D}" type="pres">
      <dgm:prSet presAssocID="{49610506-A648-4977-8DD7-5A331074A88C}" presName="bracket" presStyleLbl="parChTrans1D1" presStyleIdx="1" presStyleCnt="4"/>
      <dgm:spPr/>
    </dgm:pt>
    <dgm:pt modelId="{A4E857E0-138C-4134-80DA-5B63EC92A97D}" type="pres">
      <dgm:prSet presAssocID="{49610506-A648-4977-8DD7-5A331074A88C}" presName="spH" presStyleCnt="0"/>
      <dgm:spPr/>
    </dgm:pt>
    <dgm:pt modelId="{3D2E9C64-786C-4B62-AD41-B1A621597EBA}" type="pres">
      <dgm:prSet presAssocID="{49610506-A648-4977-8DD7-5A331074A88C}" presName="desTx" presStyleLbl="node1" presStyleIdx="1" presStyleCnt="4">
        <dgm:presLayoutVars>
          <dgm:bulletEnabled val="1"/>
        </dgm:presLayoutVars>
      </dgm:prSet>
      <dgm:spPr/>
    </dgm:pt>
    <dgm:pt modelId="{77C5A2F4-D6F9-4FF3-A172-D602321DD245}" type="pres">
      <dgm:prSet presAssocID="{1C885580-24F2-416A-9D9B-3DECE6EB54D8}" presName="spV" presStyleCnt="0"/>
      <dgm:spPr/>
    </dgm:pt>
    <dgm:pt modelId="{EF48A568-7388-4561-BC75-0F9532B5E823}" type="pres">
      <dgm:prSet presAssocID="{0BCD2F93-50B9-43A4-85C5-F8BA7A9822D2}" presName="linNode" presStyleCnt="0"/>
      <dgm:spPr/>
    </dgm:pt>
    <dgm:pt modelId="{B1553E46-AC1E-4367-9E26-E806812370E4}" type="pres">
      <dgm:prSet presAssocID="{0BCD2F93-50B9-43A4-85C5-F8BA7A9822D2}" presName="parTx" presStyleLbl="revTx" presStyleIdx="2" presStyleCnt="4">
        <dgm:presLayoutVars>
          <dgm:chMax val="1"/>
          <dgm:bulletEnabled val="1"/>
        </dgm:presLayoutVars>
      </dgm:prSet>
      <dgm:spPr/>
    </dgm:pt>
    <dgm:pt modelId="{A9B5F9F0-559A-4DCF-9F0E-A6C2A1B7BD7E}" type="pres">
      <dgm:prSet presAssocID="{0BCD2F93-50B9-43A4-85C5-F8BA7A9822D2}" presName="bracket" presStyleLbl="parChTrans1D1" presStyleIdx="2" presStyleCnt="4"/>
      <dgm:spPr/>
    </dgm:pt>
    <dgm:pt modelId="{276FFBF7-851B-4DEB-B877-26076F2C9650}" type="pres">
      <dgm:prSet presAssocID="{0BCD2F93-50B9-43A4-85C5-F8BA7A9822D2}" presName="spH" presStyleCnt="0"/>
      <dgm:spPr/>
    </dgm:pt>
    <dgm:pt modelId="{3D04DDA7-5B6A-48EF-9450-A1C0C66D57A7}" type="pres">
      <dgm:prSet presAssocID="{0BCD2F93-50B9-43A4-85C5-F8BA7A9822D2}" presName="desTx" presStyleLbl="node1" presStyleIdx="2" presStyleCnt="4">
        <dgm:presLayoutVars>
          <dgm:bulletEnabled val="1"/>
        </dgm:presLayoutVars>
      </dgm:prSet>
      <dgm:spPr/>
    </dgm:pt>
    <dgm:pt modelId="{1CAA1241-65C0-4E26-9FE5-6946A8AC752E}" type="pres">
      <dgm:prSet presAssocID="{1C11C7F7-8956-4AA2-BD5E-FD3F7BE16FE4}" presName="spV" presStyleCnt="0"/>
      <dgm:spPr/>
    </dgm:pt>
    <dgm:pt modelId="{D3334354-1063-49BA-AAB9-F7854392286E}" type="pres">
      <dgm:prSet presAssocID="{5DFC1C4F-0AC5-4916-A3FD-485237E261F0}" presName="linNode" presStyleCnt="0"/>
      <dgm:spPr/>
    </dgm:pt>
    <dgm:pt modelId="{F76A2605-8744-47EA-9038-8AAEEED0FB5E}" type="pres">
      <dgm:prSet presAssocID="{5DFC1C4F-0AC5-4916-A3FD-485237E261F0}" presName="parTx" presStyleLbl="revTx" presStyleIdx="3" presStyleCnt="4">
        <dgm:presLayoutVars>
          <dgm:chMax val="1"/>
          <dgm:bulletEnabled val="1"/>
        </dgm:presLayoutVars>
      </dgm:prSet>
      <dgm:spPr/>
    </dgm:pt>
    <dgm:pt modelId="{698E65E7-7E55-4CA8-8E9E-75FC209B83F8}" type="pres">
      <dgm:prSet presAssocID="{5DFC1C4F-0AC5-4916-A3FD-485237E261F0}" presName="bracket" presStyleLbl="parChTrans1D1" presStyleIdx="3" presStyleCnt="4"/>
      <dgm:spPr/>
    </dgm:pt>
    <dgm:pt modelId="{4D3FD4CF-AF06-42B0-B2BC-63233E17E15D}" type="pres">
      <dgm:prSet presAssocID="{5DFC1C4F-0AC5-4916-A3FD-485237E261F0}" presName="spH" presStyleCnt="0"/>
      <dgm:spPr/>
    </dgm:pt>
    <dgm:pt modelId="{3593F58E-3BCD-4B42-8EDF-375067832776}" type="pres">
      <dgm:prSet presAssocID="{5DFC1C4F-0AC5-4916-A3FD-485237E261F0}" presName="desTx" presStyleLbl="node1" presStyleIdx="3" presStyleCnt="4">
        <dgm:presLayoutVars>
          <dgm:bulletEnabled val="1"/>
        </dgm:presLayoutVars>
      </dgm:prSet>
      <dgm:spPr/>
    </dgm:pt>
  </dgm:ptLst>
  <dgm:cxnLst>
    <dgm:cxn modelId="{5A9FA003-0160-407D-8206-BCE6AEB90772}" type="presOf" srcId="{8F6E680D-B1B0-4453-9FC2-AD9B265D9D36}" destId="{3D2E9C64-786C-4B62-AD41-B1A621597EBA}" srcOrd="0" destOrd="0" presId="urn:diagrams.loki3.com/BracketList"/>
    <dgm:cxn modelId="{8FE14508-ED03-467B-9643-99CC1F5F85C9}" type="presOf" srcId="{B02B42EF-4E75-4836-B734-0695271C657A}" destId="{B7F25A57-9589-4786-A74C-06AE8A800A17}" srcOrd="0" destOrd="2" presId="urn:diagrams.loki3.com/BracketList"/>
    <dgm:cxn modelId="{1569BB09-2EC2-4FBB-BB2D-909A0C4D7861}" srcId="{5DFC1C4F-0AC5-4916-A3FD-485237E261F0}" destId="{4AC155B9-7FB1-4132-AF93-C9FA30E743C1}" srcOrd="1" destOrd="0" parTransId="{0A723FDB-35E7-496C-A762-B0825EC9491E}" sibTransId="{9518D5BB-6F12-42F7-A982-40A5A64252A9}"/>
    <dgm:cxn modelId="{E3B19F0E-C7FF-44B3-9C8D-25AA8749473A}" type="presOf" srcId="{5515574F-B6EF-4896-9BF1-8BD5DF519DF2}" destId="{3593F58E-3BCD-4B42-8EDF-375067832776}" srcOrd="0" destOrd="2" presId="urn:diagrams.loki3.com/BracketList"/>
    <dgm:cxn modelId="{FE6EAB0F-ACD7-46D9-9D04-7940571DF4FC}" srcId="{5DFC1C4F-0AC5-4916-A3FD-485237E261F0}" destId="{BD5B230D-5629-49DD-AB85-9CABF68EBEFA}" srcOrd="3" destOrd="0" parTransId="{C4A9895E-22A7-4EAE-BCE7-697ABBD914C5}" sibTransId="{5ABC4AE4-1C3B-40AC-BA6C-D7C2EBCE54B7}"/>
    <dgm:cxn modelId="{8E0FA710-DAF6-48BE-9105-2AAFA631D697}" type="presOf" srcId="{5DFC1C4F-0AC5-4916-A3FD-485237E261F0}" destId="{F76A2605-8744-47EA-9038-8AAEEED0FB5E}" srcOrd="0" destOrd="0" presId="urn:diagrams.loki3.com/BracketList"/>
    <dgm:cxn modelId="{2593F130-AD4A-4D8F-93E2-BFDB710D3770}" type="presOf" srcId="{6A08D068-5C45-4730-AB27-BD14CB4FD08E}" destId="{3D04DDA7-5B6A-48EF-9450-A1C0C66D57A7}" srcOrd="0" destOrd="0" presId="urn:diagrams.loki3.com/BracketList"/>
    <dgm:cxn modelId="{7E645B34-4D84-4971-900B-4F2729FDF545}" type="presOf" srcId="{6978E2ED-4D08-4386-9133-801E44C80468}" destId="{3D04DDA7-5B6A-48EF-9450-A1C0C66D57A7}" srcOrd="0" destOrd="1" presId="urn:diagrams.loki3.com/BracketList"/>
    <dgm:cxn modelId="{63541136-A096-4FFB-B220-739530810A35}" type="presOf" srcId="{94B1CDE4-5E6A-47E7-B232-B4702BD62294}" destId="{3593F58E-3BCD-4B42-8EDF-375067832776}" srcOrd="0" destOrd="0" presId="urn:diagrams.loki3.com/BracketList"/>
    <dgm:cxn modelId="{E9463160-F825-4333-BD7C-6260CE6E02EF}" type="presOf" srcId="{8A2CB02E-BDA9-45F9-BA86-DF5D5D3C994E}" destId="{B7F25A57-9589-4786-A74C-06AE8A800A17}" srcOrd="0" destOrd="1" presId="urn:diagrams.loki3.com/BracketList"/>
    <dgm:cxn modelId="{52D5AB63-C1DE-48BB-A4A9-3A468BF8AE30}" type="presOf" srcId="{338BE2C5-EFDE-4F73-9FF1-222135113EFA}" destId="{E4DE32FF-22D1-4E59-8488-D9538E4F9F0B}" srcOrd="0" destOrd="0" presId="urn:diagrams.loki3.com/BracketList"/>
    <dgm:cxn modelId="{6BBAAB65-5A3C-4F37-9179-B96CCEB7849C}" srcId="{338BE2C5-EFDE-4F73-9FF1-222135113EFA}" destId="{49610506-A648-4977-8DD7-5A331074A88C}" srcOrd="1" destOrd="0" parTransId="{298CCAC9-A953-4ABE-AC93-A903563C34F1}" sibTransId="{1C885580-24F2-416A-9D9B-3DECE6EB54D8}"/>
    <dgm:cxn modelId="{C8A3A666-2BE9-4F8E-92E2-F38466A38935}" srcId="{3DEC63F4-2D78-4837-8E9B-07901438B874}" destId="{8A2CB02E-BDA9-45F9-BA86-DF5D5D3C994E}" srcOrd="1" destOrd="0" parTransId="{2DCE157C-7B38-4D2D-95E0-FB6E35438724}" sibTransId="{A50FA6BA-FCFF-416C-B68D-38185618B856}"/>
    <dgm:cxn modelId="{1A78066A-E7E1-4AF6-9F79-BA6F94F208B3}" type="presOf" srcId="{3DEC63F4-2D78-4837-8E9B-07901438B874}" destId="{E1746F09-51B7-42B5-B6AD-810E3EE60F1F}" srcOrd="0" destOrd="0" presId="urn:diagrams.loki3.com/BracketList"/>
    <dgm:cxn modelId="{68B98C4B-59B5-49AB-B60E-D236F1A88392}" srcId="{3DEC63F4-2D78-4837-8E9B-07901438B874}" destId="{B02B42EF-4E75-4836-B734-0695271C657A}" srcOrd="2" destOrd="0" parTransId="{CE651B8C-C14F-4810-8603-996FE543362F}" sibTransId="{ADA5CEBC-70A1-42B3-9CD9-878FC0D49E9B}"/>
    <dgm:cxn modelId="{8D773270-E7C8-4643-867A-C39DF15994B9}" srcId="{0BCD2F93-50B9-43A4-85C5-F8BA7A9822D2}" destId="{6A08D068-5C45-4730-AB27-BD14CB4FD08E}" srcOrd="0" destOrd="0" parTransId="{D0E679AC-9006-4286-ACE2-F8BE2D141239}" sibTransId="{0887EFD8-49EF-4439-B038-19437444B7E7}"/>
    <dgm:cxn modelId="{317A7276-CFBE-49A9-90B0-4A310E035314}" srcId="{3DEC63F4-2D78-4837-8E9B-07901438B874}" destId="{31CE25DC-7C04-4E9F-8089-F33449EE02AF}" srcOrd="0" destOrd="0" parTransId="{05AB842F-0626-4CE5-9215-DB0C67F7D7BD}" sibTransId="{3E5EA3DA-EF05-4319-9EC4-1621A00FFDDA}"/>
    <dgm:cxn modelId="{9C1AEA78-F84F-46CC-8169-6D8D072A699F}" srcId="{49610506-A648-4977-8DD7-5A331074A88C}" destId="{8F6E680D-B1B0-4453-9FC2-AD9B265D9D36}" srcOrd="0" destOrd="0" parTransId="{03713CC9-26F6-4AD9-86AE-FF967DE9EFF9}" sibTransId="{B86EA3DB-0CDB-44C2-B3FF-F492D98AD6F9}"/>
    <dgm:cxn modelId="{0FFAAD80-B905-4389-8D6B-C777A74B567F}" srcId="{338BE2C5-EFDE-4F73-9FF1-222135113EFA}" destId="{3DEC63F4-2D78-4837-8E9B-07901438B874}" srcOrd="0" destOrd="0" parTransId="{86D5F553-341A-4A4C-BA9A-95291EBEAA52}" sibTransId="{942DFBAF-D32F-43F3-A4C1-D634CE146EC4}"/>
    <dgm:cxn modelId="{67165E84-3C0D-4578-933F-0C24B7414F24}" srcId="{5DFC1C4F-0AC5-4916-A3FD-485237E261F0}" destId="{5515574F-B6EF-4896-9BF1-8BD5DF519DF2}" srcOrd="2" destOrd="0" parTransId="{4703015D-14C1-459D-A0D9-CD03E3C79688}" sibTransId="{A30E3244-2C17-4C8B-BC24-C8E251D44835}"/>
    <dgm:cxn modelId="{23FBB289-11CE-4C06-A8CE-50280F4AC02B}" type="presOf" srcId="{BD5B230D-5629-49DD-AB85-9CABF68EBEFA}" destId="{3593F58E-3BCD-4B42-8EDF-375067832776}" srcOrd="0" destOrd="3" presId="urn:diagrams.loki3.com/BracketList"/>
    <dgm:cxn modelId="{9B1FE991-206A-4936-A750-DACC1D2665A2}" srcId="{338BE2C5-EFDE-4F73-9FF1-222135113EFA}" destId="{0BCD2F93-50B9-43A4-85C5-F8BA7A9822D2}" srcOrd="2" destOrd="0" parTransId="{A2EBBCBE-3E9D-484C-96A2-40E0599CB4A2}" sibTransId="{1C11C7F7-8956-4AA2-BD5E-FD3F7BE16FE4}"/>
    <dgm:cxn modelId="{A5AC3992-D6B9-4D17-93C8-C5E426979EC2}" type="presOf" srcId="{4AC155B9-7FB1-4132-AF93-C9FA30E743C1}" destId="{3593F58E-3BCD-4B42-8EDF-375067832776}" srcOrd="0" destOrd="1" presId="urn:diagrams.loki3.com/BracketList"/>
    <dgm:cxn modelId="{CEBD7695-AEB4-469A-B5AE-2C51F0E4C23F}" type="presOf" srcId="{263EE1CA-1C60-4266-B5F8-0935204F65E0}" destId="{B7F25A57-9589-4786-A74C-06AE8A800A17}" srcOrd="0" destOrd="3" presId="urn:diagrams.loki3.com/BracketList"/>
    <dgm:cxn modelId="{6AA72699-8647-4FE0-A04F-8E860927D235}" srcId="{3DEC63F4-2D78-4837-8E9B-07901438B874}" destId="{263EE1CA-1C60-4266-B5F8-0935204F65E0}" srcOrd="3" destOrd="0" parTransId="{B5563DEC-966A-456E-8678-193FA40425D5}" sibTransId="{DD0A8198-C00D-49F1-84A3-D5CBC0E741E0}"/>
    <dgm:cxn modelId="{CE70709B-0F1A-4C78-B195-266734DA359A}" srcId="{49610506-A648-4977-8DD7-5A331074A88C}" destId="{51885680-37D0-466B-B437-0708EB9BF79F}" srcOrd="2" destOrd="0" parTransId="{D09A269A-FD79-4C83-9109-FFED3572954F}" sibTransId="{99C48F49-93AE-4560-9A26-47571CF2CFB9}"/>
    <dgm:cxn modelId="{2FDE78A1-F135-4FF0-B083-DC42581794EF}" type="presOf" srcId="{31CE25DC-7C04-4E9F-8089-F33449EE02AF}" destId="{B7F25A57-9589-4786-A74C-06AE8A800A17}" srcOrd="0" destOrd="0" presId="urn:diagrams.loki3.com/BracketList"/>
    <dgm:cxn modelId="{18ECFAA3-48DF-4E2B-B644-A90B338CA56F}" type="presOf" srcId="{51885680-37D0-466B-B437-0708EB9BF79F}" destId="{3D2E9C64-786C-4B62-AD41-B1A621597EBA}" srcOrd="0" destOrd="2" presId="urn:diagrams.loki3.com/BracketList"/>
    <dgm:cxn modelId="{CA07A5A5-779D-4C50-AE09-77A5907B7D84}" type="presOf" srcId="{0BCD2F93-50B9-43A4-85C5-F8BA7A9822D2}" destId="{B1553E46-AC1E-4367-9E26-E806812370E4}" srcOrd="0" destOrd="0" presId="urn:diagrams.loki3.com/BracketList"/>
    <dgm:cxn modelId="{3A54B0B6-8557-4D4B-B914-A03A6CFA8E5E}" type="presOf" srcId="{891C3718-0BB0-4ECC-AF28-D06B69827656}" destId="{3D2E9C64-786C-4B62-AD41-B1A621597EBA}" srcOrd="0" destOrd="1" presId="urn:diagrams.loki3.com/BracketList"/>
    <dgm:cxn modelId="{357D29B7-5100-4647-A556-56CCC6FAA4A7}" type="presOf" srcId="{36815360-5035-4332-825D-D3A4FD061C17}" destId="{B7F25A57-9589-4786-A74C-06AE8A800A17}" srcOrd="0" destOrd="4" presId="urn:diagrams.loki3.com/BracketList"/>
    <dgm:cxn modelId="{6CBB34BC-F904-4B06-9671-38682037C10D}" srcId="{0BCD2F93-50B9-43A4-85C5-F8BA7A9822D2}" destId="{6978E2ED-4D08-4386-9133-801E44C80468}" srcOrd="1" destOrd="0" parTransId="{ED7246DC-E5AB-4545-A781-7C216CB32CFA}" sibTransId="{35563078-9D59-4849-9422-1DEE115ACD6D}"/>
    <dgm:cxn modelId="{8D7661BC-EA55-4ADF-BB71-26C3A4B2FD86}" srcId="{3DEC63F4-2D78-4837-8E9B-07901438B874}" destId="{36815360-5035-4332-825D-D3A4FD061C17}" srcOrd="4" destOrd="0" parTransId="{D39C410D-AF3F-44A2-8BA9-39FC21FBB308}" sibTransId="{FBFD7C90-A877-4311-9189-BB59DEC17B27}"/>
    <dgm:cxn modelId="{5AD9C8DA-B10B-499D-8AFE-3B13E49845A4}" type="presOf" srcId="{49610506-A648-4977-8DD7-5A331074A88C}" destId="{ADDAAE3D-B01B-4837-BB2D-B68225194EED}" srcOrd="0" destOrd="0" presId="urn:diagrams.loki3.com/BracketList"/>
    <dgm:cxn modelId="{8AF23CDD-591C-4693-B6E4-3ACD109043AC}" srcId="{338BE2C5-EFDE-4F73-9FF1-222135113EFA}" destId="{5DFC1C4F-0AC5-4916-A3FD-485237E261F0}" srcOrd="3" destOrd="0" parTransId="{AFCA4FDD-C50D-48E8-B18B-ABC34B38E1B2}" sibTransId="{B98FAABC-5B70-4128-9EBF-FB86F6266243}"/>
    <dgm:cxn modelId="{57AD79E9-7090-41A1-9A09-AA762A553C66}" srcId="{49610506-A648-4977-8DD7-5A331074A88C}" destId="{891C3718-0BB0-4ECC-AF28-D06B69827656}" srcOrd="1" destOrd="0" parTransId="{0784B164-97C8-4F6C-B501-835FF11D440A}" sibTransId="{5730DFB1-7D30-464C-985B-D6B34B008612}"/>
    <dgm:cxn modelId="{6C8CDBE9-84CF-4A83-B12A-83EBB6C37B2D}" srcId="{5DFC1C4F-0AC5-4916-A3FD-485237E261F0}" destId="{94B1CDE4-5E6A-47E7-B232-B4702BD62294}" srcOrd="0" destOrd="0" parTransId="{7326626A-E1D1-4D31-85C4-E0E1FA955293}" sibTransId="{9E148B28-1A5A-40D3-AB1E-8C67ABAB1B92}"/>
    <dgm:cxn modelId="{15640588-D474-4626-A48B-9BAA722F585D}" type="presParOf" srcId="{E4DE32FF-22D1-4E59-8488-D9538E4F9F0B}" destId="{7B65A97B-C81C-42C8-8E79-5B67D304CB7B}" srcOrd="0" destOrd="0" presId="urn:diagrams.loki3.com/BracketList"/>
    <dgm:cxn modelId="{B842EEC7-3A25-4E1E-ACE5-8FC3B12A0DB0}" type="presParOf" srcId="{7B65A97B-C81C-42C8-8E79-5B67D304CB7B}" destId="{E1746F09-51B7-42B5-B6AD-810E3EE60F1F}" srcOrd="0" destOrd="0" presId="urn:diagrams.loki3.com/BracketList"/>
    <dgm:cxn modelId="{8D0FA632-E78E-4D8C-B90D-C356B5CBF108}" type="presParOf" srcId="{7B65A97B-C81C-42C8-8E79-5B67D304CB7B}" destId="{7E18DDE2-48A6-4205-85A7-64C9D1AA1347}" srcOrd="1" destOrd="0" presId="urn:diagrams.loki3.com/BracketList"/>
    <dgm:cxn modelId="{118DD6F7-0AD7-4CB4-902C-A6E8CB5E1E4D}" type="presParOf" srcId="{7B65A97B-C81C-42C8-8E79-5B67D304CB7B}" destId="{FD4FDC1F-6B22-435A-9E4A-8C61554951B6}" srcOrd="2" destOrd="0" presId="urn:diagrams.loki3.com/BracketList"/>
    <dgm:cxn modelId="{C3066308-39C0-4E2C-8C12-8829FC0B200E}" type="presParOf" srcId="{7B65A97B-C81C-42C8-8E79-5B67D304CB7B}" destId="{B7F25A57-9589-4786-A74C-06AE8A800A17}" srcOrd="3" destOrd="0" presId="urn:diagrams.loki3.com/BracketList"/>
    <dgm:cxn modelId="{13FA74F2-7E52-4AD5-9C38-6A8CD0F402ED}" type="presParOf" srcId="{E4DE32FF-22D1-4E59-8488-D9538E4F9F0B}" destId="{C70CB2D1-4DA1-4EB4-B371-A12704CF0EF9}" srcOrd="1" destOrd="0" presId="urn:diagrams.loki3.com/BracketList"/>
    <dgm:cxn modelId="{BE82A82B-A30F-43FE-97A6-E5FA0246FAF1}" type="presParOf" srcId="{E4DE32FF-22D1-4E59-8488-D9538E4F9F0B}" destId="{CA4E6F09-D2BA-4013-91DF-F53A5F0EA139}" srcOrd="2" destOrd="0" presId="urn:diagrams.loki3.com/BracketList"/>
    <dgm:cxn modelId="{B668BD08-8769-49CE-98AB-96F8A8ABFBA0}" type="presParOf" srcId="{CA4E6F09-D2BA-4013-91DF-F53A5F0EA139}" destId="{ADDAAE3D-B01B-4837-BB2D-B68225194EED}" srcOrd="0" destOrd="0" presId="urn:diagrams.loki3.com/BracketList"/>
    <dgm:cxn modelId="{25EB3726-8BDC-43FF-83BE-270A4BCBBC63}" type="presParOf" srcId="{CA4E6F09-D2BA-4013-91DF-F53A5F0EA139}" destId="{45F2805A-328F-457C-B84B-86FAA20D913D}" srcOrd="1" destOrd="0" presId="urn:diagrams.loki3.com/BracketList"/>
    <dgm:cxn modelId="{4E0718C2-354E-4927-BF59-1B7D4A86A619}" type="presParOf" srcId="{CA4E6F09-D2BA-4013-91DF-F53A5F0EA139}" destId="{A4E857E0-138C-4134-80DA-5B63EC92A97D}" srcOrd="2" destOrd="0" presId="urn:diagrams.loki3.com/BracketList"/>
    <dgm:cxn modelId="{2797672C-80C4-40AF-A752-82967471DE85}" type="presParOf" srcId="{CA4E6F09-D2BA-4013-91DF-F53A5F0EA139}" destId="{3D2E9C64-786C-4B62-AD41-B1A621597EBA}" srcOrd="3" destOrd="0" presId="urn:diagrams.loki3.com/BracketList"/>
    <dgm:cxn modelId="{F960D52F-217A-4917-BAFD-BD34766479C9}" type="presParOf" srcId="{E4DE32FF-22D1-4E59-8488-D9538E4F9F0B}" destId="{77C5A2F4-D6F9-4FF3-A172-D602321DD245}" srcOrd="3" destOrd="0" presId="urn:diagrams.loki3.com/BracketList"/>
    <dgm:cxn modelId="{A5E67C84-5B61-4AB0-838D-390C9F15ABB0}" type="presParOf" srcId="{E4DE32FF-22D1-4E59-8488-D9538E4F9F0B}" destId="{EF48A568-7388-4561-BC75-0F9532B5E823}" srcOrd="4" destOrd="0" presId="urn:diagrams.loki3.com/BracketList"/>
    <dgm:cxn modelId="{AF68E8DD-0994-4CF8-ADB6-CB30E57905A6}" type="presParOf" srcId="{EF48A568-7388-4561-BC75-0F9532B5E823}" destId="{B1553E46-AC1E-4367-9E26-E806812370E4}" srcOrd="0" destOrd="0" presId="urn:diagrams.loki3.com/BracketList"/>
    <dgm:cxn modelId="{91C2C87C-B260-4C53-BDE7-4829F9554D93}" type="presParOf" srcId="{EF48A568-7388-4561-BC75-0F9532B5E823}" destId="{A9B5F9F0-559A-4DCF-9F0E-A6C2A1B7BD7E}" srcOrd="1" destOrd="0" presId="urn:diagrams.loki3.com/BracketList"/>
    <dgm:cxn modelId="{A58360C6-C7E8-4F27-9011-5536E0805CED}" type="presParOf" srcId="{EF48A568-7388-4561-BC75-0F9532B5E823}" destId="{276FFBF7-851B-4DEB-B877-26076F2C9650}" srcOrd="2" destOrd="0" presId="urn:diagrams.loki3.com/BracketList"/>
    <dgm:cxn modelId="{DE7A9370-B179-4C40-B515-BEBD97341EDB}" type="presParOf" srcId="{EF48A568-7388-4561-BC75-0F9532B5E823}" destId="{3D04DDA7-5B6A-48EF-9450-A1C0C66D57A7}" srcOrd="3" destOrd="0" presId="urn:diagrams.loki3.com/BracketList"/>
    <dgm:cxn modelId="{644C47A9-A348-477A-8117-817715D312EF}" type="presParOf" srcId="{E4DE32FF-22D1-4E59-8488-D9538E4F9F0B}" destId="{1CAA1241-65C0-4E26-9FE5-6946A8AC752E}" srcOrd="5" destOrd="0" presId="urn:diagrams.loki3.com/BracketList"/>
    <dgm:cxn modelId="{90DDE053-BEEC-4B80-B081-8EAEEB3F5F93}" type="presParOf" srcId="{E4DE32FF-22D1-4E59-8488-D9538E4F9F0B}" destId="{D3334354-1063-49BA-AAB9-F7854392286E}" srcOrd="6" destOrd="0" presId="urn:diagrams.loki3.com/BracketList"/>
    <dgm:cxn modelId="{A2DD8D4F-55E8-4F93-B146-7B4E496AEB35}" type="presParOf" srcId="{D3334354-1063-49BA-AAB9-F7854392286E}" destId="{F76A2605-8744-47EA-9038-8AAEEED0FB5E}" srcOrd="0" destOrd="0" presId="urn:diagrams.loki3.com/BracketList"/>
    <dgm:cxn modelId="{ECA25DCD-7800-4C9C-9328-D2F8D8295E85}" type="presParOf" srcId="{D3334354-1063-49BA-AAB9-F7854392286E}" destId="{698E65E7-7E55-4CA8-8E9E-75FC209B83F8}" srcOrd="1" destOrd="0" presId="urn:diagrams.loki3.com/BracketList"/>
    <dgm:cxn modelId="{264719C1-6243-48D4-AC8A-5507863096FA}" type="presParOf" srcId="{D3334354-1063-49BA-AAB9-F7854392286E}" destId="{4D3FD4CF-AF06-42B0-B2BC-63233E17E15D}" srcOrd="2" destOrd="0" presId="urn:diagrams.loki3.com/BracketList"/>
    <dgm:cxn modelId="{BCDAEB07-D152-4D38-9A7B-2BE61E90FC5E}" type="presParOf" srcId="{D3334354-1063-49BA-AAB9-F7854392286E}" destId="{3593F58E-3BCD-4B42-8EDF-375067832776}" srcOrd="3" destOrd="0" presId="urn:diagrams.loki3.com/Bracket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BD9C9F6-82E8-4C04-9E95-DACF4CEF64C5}" type="doc">
      <dgm:prSet loTypeId="urn:microsoft.com/office/officeart/2005/8/layout/vList2" loCatId="list" qsTypeId="urn:microsoft.com/office/officeart/2005/8/quickstyle/simple1#70" qsCatId="simple" csTypeId="urn:microsoft.com/office/officeart/2005/8/colors/accent1_2#52" csCatId="accent1"/>
      <dgm:spPr/>
      <dgm:t>
        <a:bodyPr/>
        <a:lstStyle/>
        <a:p>
          <a:endParaRPr lang="en-US"/>
        </a:p>
      </dgm:t>
    </dgm:pt>
    <dgm:pt modelId="{BED236D3-6652-4635-9A4E-3E4F7F8B938F}">
      <dgm:prSet/>
      <dgm:spPr/>
      <dgm:t>
        <a:bodyPr/>
        <a:lstStyle/>
        <a:p>
          <a:r>
            <a:rPr lang="en-GB"/>
            <a:t>Grandparent</a:t>
          </a:r>
          <a:endParaRPr lang="en-US"/>
        </a:p>
      </dgm:t>
    </dgm:pt>
    <dgm:pt modelId="{21EA42F5-4DD7-428D-8199-B33380B5B5AF}" type="parTrans" cxnId="{B1E6FC36-FE3E-43B9-BB88-C21569B25F2E}">
      <dgm:prSet/>
      <dgm:spPr/>
      <dgm:t>
        <a:bodyPr/>
        <a:lstStyle/>
        <a:p>
          <a:endParaRPr lang="en-US"/>
        </a:p>
      </dgm:t>
    </dgm:pt>
    <dgm:pt modelId="{7D9C0B92-93D1-46FA-8DCE-41B141A3A1F6}" type="sibTrans" cxnId="{B1E6FC36-FE3E-43B9-BB88-C21569B25F2E}">
      <dgm:prSet/>
      <dgm:spPr/>
      <dgm:t>
        <a:bodyPr/>
        <a:lstStyle/>
        <a:p>
          <a:endParaRPr lang="en-US"/>
        </a:p>
      </dgm:t>
    </dgm:pt>
    <dgm:pt modelId="{C3B207A4-2316-4C8D-9D1A-1DA692EE29A3}">
      <dgm:prSet/>
      <dgm:spPr/>
      <dgm:t>
        <a:bodyPr/>
        <a:lstStyle/>
        <a:p>
          <a:r>
            <a:rPr lang="en-GB"/>
            <a:t>Volunteering</a:t>
          </a:r>
          <a:endParaRPr lang="en-US"/>
        </a:p>
      </dgm:t>
    </dgm:pt>
    <dgm:pt modelId="{F991250B-33B3-49C8-B73B-C4DBAF559EBC}" type="parTrans" cxnId="{4AFA085D-62D9-4A05-9C7A-475F67DD5A94}">
      <dgm:prSet/>
      <dgm:spPr/>
      <dgm:t>
        <a:bodyPr/>
        <a:lstStyle/>
        <a:p>
          <a:endParaRPr lang="en-US"/>
        </a:p>
      </dgm:t>
    </dgm:pt>
    <dgm:pt modelId="{816AFA2F-F021-49C0-B90D-C44FC3E0A17F}" type="sibTrans" cxnId="{4AFA085D-62D9-4A05-9C7A-475F67DD5A94}">
      <dgm:prSet/>
      <dgm:spPr/>
      <dgm:t>
        <a:bodyPr/>
        <a:lstStyle/>
        <a:p>
          <a:endParaRPr lang="en-US"/>
        </a:p>
      </dgm:t>
    </dgm:pt>
    <dgm:pt modelId="{B68648D8-773F-4221-BB26-C81306685335}">
      <dgm:prSet/>
      <dgm:spPr/>
      <dgm:t>
        <a:bodyPr/>
        <a:lstStyle/>
        <a:p>
          <a:r>
            <a:rPr lang="en-GB"/>
            <a:t>Mentoring</a:t>
          </a:r>
          <a:endParaRPr lang="en-US"/>
        </a:p>
      </dgm:t>
    </dgm:pt>
    <dgm:pt modelId="{3A3A3C0E-B1D6-4B86-9051-FFB1B5DD5616}" type="parTrans" cxnId="{B30CB64D-F4EE-4CB9-B4C1-2C00DF2161BF}">
      <dgm:prSet/>
      <dgm:spPr/>
      <dgm:t>
        <a:bodyPr/>
        <a:lstStyle/>
        <a:p>
          <a:endParaRPr lang="en-US"/>
        </a:p>
      </dgm:t>
    </dgm:pt>
    <dgm:pt modelId="{F61EBDFB-3806-4C3F-A289-8AE0E2077DD6}" type="sibTrans" cxnId="{B30CB64D-F4EE-4CB9-B4C1-2C00DF2161BF}">
      <dgm:prSet/>
      <dgm:spPr/>
      <dgm:t>
        <a:bodyPr/>
        <a:lstStyle/>
        <a:p>
          <a:endParaRPr lang="en-US"/>
        </a:p>
      </dgm:t>
    </dgm:pt>
    <dgm:pt modelId="{B0569078-C206-4AA3-BBA3-7245ADF4AF31}">
      <dgm:prSet/>
      <dgm:spPr/>
      <dgm:t>
        <a:bodyPr/>
        <a:lstStyle/>
        <a:p>
          <a:r>
            <a:rPr lang="en-GB"/>
            <a:t>Increased emotional regulation</a:t>
          </a:r>
          <a:endParaRPr lang="en-US"/>
        </a:p>
      </dgm:t>
    </dgm:pt>
    <dgm:pt modelId="{C6A5E6E8-0369-4C24-8ED9-CF972BF271AA}" type="parTrans" cxnId="{0C09F5A9-CD97-49E1-B299-29EFB574300D}">
      <dgm:prSet/>
      <dgm:spPr/>
      <dgm:t>
        <a:bodyPr/>
        <a:lstStyle/>
        <a:p>
          <a:endParaRPr lang="en-US"/>
        </a:p>
      </dgm:t>
    </dgm:pt>
    <dgm:pt modelId="{35616FBD-0FB1-4BF9-BF27-F587ABF784BC}" type="sibTrans" cxnId="{0C09F5A9-CD97-49E1-B299-29EFB574300D}">
      <dgm:prSet/>
      <dgm:spPr/>
      <dgm:t>
        <a:bodyPr/>
        <a:lstStyle/>
        <a:p>
          <a:endParaRPr lang="en-US"/>
        </a:p>
      </dgm:t>
    </dgm:pt>
    <dgm:pt modelId="{2C907B0D-F3FC-4222-886B-1355C2BCD18D}">
      <dgm:prSet/>
      <dgm:spPr/>
      <dgm:t>
        <a:bodyPr/>
        <a:lstStyle/>
        <a:p>
          <a:r>
            <a:rPr lang="en-GB"/>
            <a:t>Expertise and wisdom</a:t>
          </a:r>
          <a:endParaRPr lang="en-US"/>
        </a:p>
      </dgm:t>
    </dgm:pt>
    <dgm:pt modelId="{86304ECA-762A-4FF9-8273-7F9237F3E875}" type="parTrans" cxnId="{14DD1135-00D7-4E54-A7C8-85FDEB527405}">
      <dgm:prSet/>
      <dgm:spPr/>
      <dgm:t>
        <a:bodyPr/>
        <a:lstStyle/>
        <a:p>
          <a:endParaRPr lang="en-US"/>
        </a:p>
      </dgm:t>
    </dgm:pt>
    <dgm:pt modelId="{421D3495-02DB-44F5-A25F-B891781FF18B}" type="sibTrans" cxnId="{14DD1135-00D7-4E54-A7C8-85FDEB527405}">
      <dgm:prSet/>
      <dgm:spPr/>
      <dgm:t>
        <a:bodyPr/>
        <a:lstStyle/>
        <a:p>
          <a:endParaRPr lang="en-US"/>
        </a:p>
      </dgm:t>
    </dgm:pt>
    <dgm:pt modelId="{526DFC8E-5A9C-46AC-93E9-B44A7667FF67}">
      <dgm:prSet/>
      <dgm:spPr/>
      <dgm:t>
        <a:bodyPr/>
        <a:lstStyle/>
        <a:p>
          <a:r>
            <a:rPr lang="en-GB"/>
            <a:t>Post retirement identity development</a:t>
          </a:r>
          <a:endParaRPr lang="en-US"/>
        </a:p>
      </dgm:t>
    </dgm:pt>
    <dgm:pt modelId="{AAA0041A-A14D-4BD4-A2E7-F7A225728211}" type="parTrans" cxnId="{97EF753A-8406-4824-944C-C3A76E9B7C9A}">
      <dgm:prSet/>
      <dgm:spPr/>
      <dgm:t>
        <a:bodyPr/>
        <a:lstStyle/>
        <a:p>
          <a:endParaRPr lang="en-US"/>
        </a:p>
      </dgm:t>
    </dgm:pt>
    <dgm:pt modelId="{41C3345F-FFC4-4902-B7C5-0C400AA067E5}" type="sibTrans" cxnId="{97EF753A-8406-4824-944C-C3A76E9B7C9A}">
      <dgm:prSet/>
      <dgm:spPr/>
      <dgm:t>
        <a:bodyPr/>
        <a:lstStyle/>
        <a:p>
          <a:endParaRPr lang="en-US"/>
        </a:p>
      </dgm:t>
    </dgm:pt>
    <dgm:pt modelId="{2E12FCEF-E1A6-4452-BFF7-49BBF8DC4C0D}" type="pres">
      <dgm:prSet presAssocID="{8BD9C9F6-82E8-4C04-9E95-DACF4CEF64C5}" presName="linear" presStyleCnt="0">
        <dgm:presLayoutVars>
          <dgm:animLvl val="lvl"/>
          <dgm:resizeHandles val="exact"/>
        </dgm:presLayoutVars>
      </dgm:prSet>
      <dgm:spPr/>
    </dgm:pt>
    <dgm:pt modelId="{7F0003B3-570A-4FEE-BD20-21440757BD0B}" type="pres">
      <dgm:prSet presAssocID="{BED236D3-6652-4635-9A4E-3E4F7F8B938F}" presName="parentText" presStyleLbl="node1" presStyleIdx="0" presStyleCnt="6">
        <dgm:presLayoutVars>
          <dgm:chMax val="0"/>
          <dgm:bulletEnabled val="1"/>
        </dgm:presLayoutVars>
      </dgm:prSet>
      <dgm:spPr/>
    </dgm:pt>
    <dgm:pt modelId="{FDA81852-E99D-40EA-8F30-B643AFA8608E}" type="pres">
      <dgm:prSet presAssocID="{7D9C0B92-93D1-46FA-8DCE-41B141A3A1F6}" presName="spacer" presStyleCnt="0"/>
      <dgm:spPr/>
    </dgm:pt>
    <dgm:pt modelId="{A7374DF4-F46A-4DC1-BEAF-9C02FC09900B}" type="pres">
      <dgm:prSet presAssocID="{C3B207A4-2316-4C8D-9D1A-1DA692EE29A3}" presName="parentText" presStyleLbl="node1" presStyleIdx="1" presStyleCnt="6">
        <dgm:presLayoutVars>
          <dgm:chMax val="0"/>
          <dgm:bulletEnabled val="1"/>
        </dgm:presLayoutVars>
      </dgm:prSet>
      <dgm:spPr/>
    </dgm:pt>
    <dgm:pt modelId="{CFC6D203-490C-43DA-B254-15D1F6FE607D}" type="pres">
      <dgm:prSet presAssocID="{816AFA2F-F021-49C0-B90D-C44FC3E0A17F}" presName="spacer" presStyleCnt="0"/>
      <dgm:spPr/>
    </dgm:pt>
    <dgm:pt modelId="{CCB0D624-F5F5-4B42-A44C-EC6E6F832A10}" type="pres">
      <dgm:prSet presAssocID="{B68648D8-773F-4221-BB26-C81306685335}" presName="parentText" presStyleLbl="node1" presStyleIdx="2" presStyleCnt="6">
        <dgm:presLayoutVars>
          <dgm:chMax val="0"/>
          <dgm:bulletEnabled val="1"/>
        </dgm:presLayoutVars>
      </dgm:prSet>
      <dgm:spPr/>
    </dgm:pt>
    <dgm:pt modelId="{2E2B0206-C576-47B7-BF19-FF1E902C15B2}" type="pres">
      <dgm:prSet presAssocID="{F61EBDFB-3806-4C3F-A289-8AE0E2077DD6}" presName="spacer" presStyleCnt="0"/>
      <dgm:spPr/>
    </dgm:pt>
    <dgm:pt modelId="{2C9E2151-5D74-47AD-8DEB-7FB1A5B4204C}" type="pres">
      <dgm:prSet presAssocID="{B0569078-C206-4AA3-BBA3-7245ADF4AF31}" presName="parentText" presStyleLbl="node1" presStyleIdx="3" presStyleCnt="6">
        <dgm:presLayoutVars>
          <dgm:chMax val="0"/>
          <dgm:bulletEnabled val="1"/>
        </dgm:presLayoutVars>
      </dgm:prSet>
      <dgm:spPr/>
    </dgm:pt>
    <dgm:pt modelId="{D3F2C074-9514-4E11-BD58-7D96EDB28BD5}" type="pres">
      <dgm:prSet presAssocID="{35616FBD-0FB1-4BF9-BF27-F587ABF784BC}" presName="spacer" presStyleCnt="0"/>
      <dgm:spPr/>
    </dgm:pt>
    <dgm:pt modelId="{E5E9E008-DFA6-460B-84FA-5DC3BC60F92F}" type="pres">
      <dgm:prSet presAssocID="{2C907B0D-F3FC-4222-886B-1355C2BCD18D}" presName="parentText" presStyleLbl="node1" presStyleIdx="4" presStyleCnt="6">
        <dgm:presLayoutVars>
          <dgm:chMax val="0"/>
          <dgm:bulletEnabled val="1"/>
        </dgm:presLayoutVars>
      </dgm:prSet>
      <dgm:spPr/>
    </dgm:pt>
    <dgm:pt modelId="{92B6EDF6-F1BE-4069-8531-723445C1D31F}" type="pres">
      <dgm:prSet presAssocID="{421D3495-02DB-44F5-A25F-B891781FF18B}" presName="spacer" presStyleCnt="0"/>
      <dgm:spPr/>
    </dgm:pt>
    <dgm:pt modelId="{C40F787B-106B-47B6-9D90-DA57B6909397}" type="pres">
      <dgm:prSet presAssocID="{526DFC8E-5A9C-46AC-93E9-B44A7667FF67}" presName="parentText" presStyleLbl="node1" presStyleIdx="5" presStyleCnt="6">
        <dgm:presLayoutVars>
          <dgm:chMax val="0"/>
          <dgm:bulletEnabled val="1"/>
        </dgm:presLayoutVars>
      </dgm:prSet>
      <dgm:spPr/>
    </dgm:pt>
  </dgm:ptLst>
  <dgm:cxnLst>
    <dgm:cxn modelId="{14DD1135-00D7-4E54-A7C8-85FDEB527405}" srcId="{8BD9C9F6-82E8-4C04-9E95-DACF4CEF64C5}" destId="{2C907B0D-F3FC-4222-886B-1355C2BCD18D}" srcOrd="4" destOrd="0" parTransId="{86304ECA-762A-4FF9-8273-7F9237F3E875}" sibTransId="{421D3495-02DB-44F5-A25F-B891781FF18B}"/>
    <dgm:cxn modelId="{B1E6FC36-FE3E-43B9-BB88-C21569B25F2E}" srcId="{8BD9C9F6-82E8-4C04-9E95-DACF4CEF64C5}" destId="{BED236D3-6652-4635-9A4E-3E4F7F8B938F}" srcOrd="0" destOrd="0" parTransId="{21EA42F5-4DD7-428D-8199-B33380B5B5AF}" sibTransId="{7D9C0B92-93D1-46FA-8DCE-41B141A3A1F6}"/>
    <dgm:cxn modelId="{97EF753A-8406-4824-944C-C3A76E9B7C9A}" srcId="{8BD9C9F6-82E8-4C04-9E95-DACF4CEF64C5}" destId="{526DFC8E-5A9C-46AC-93E9-B44A7667FF67}" srcOrd="5" destOrd="0" parTransId="{AAA0041A-A14D-4BD4-A2E7-F7A225728211}" sibTransId="{41C3345F-FFC4-4902-B7C5-0C400AA067E5}"/>
    <dgm:cxn modelId="{4AFA085D-62D9-4A05-9C7A-475F67DD5A94}" srcId="{8BD9C9F6-82E8-4C04-9E95-DACF4CEF64C5}" destId="{C3B207A4-2316-4C8D-9D1A-1DA692EE29A3}" srcOrd="1" destOrd="0" parTransId="{F991250B-33B3-49C8-B73B-C4DBAF559EBC}" sibTransId="{816AFA2F-F021-49C0-B90D-C44FC3E0A17F}"/>
    <dgm:cxn modelId="{B30CB64D-F4EE-4CB9-B4C1-2C00DF2161BF}" srcId="{8BD9C9F6-82E8-4C04-9E95-DACF4CEF64C5}" destId="{B68648D8-773F-4221-BB26-C81306685335}" srcOrd="2" destOrd="0" parTransId="{3A3A3C0E-B1D6-4B86-9051-FFB1B5DD5616}" sibTransId="{F61EBDFB-3806-4C3F-A289-8AE0E2077DD6}"/>
    <dgm:cxn modelId="{2FAFCD73-A5A0-4A3D-9F81-5CB432FD6B05}" type="presOf" srcId="{8BD9C9F6-82E8-4C04-9E95-DACF4CEF64C5}" destId="{2E12FCEF-E1A6-4452-BFF7-49BBF8DC4C0D}" srcOrd="0" destOrd="0" presId="urn:microsoft.com/office/officeart/2005/8/layout/vList2"/>
    <dgm:cxn modelId="{6C39EE79-1EBA-4696-B02A-373CAE1BCDE6}" type="presOf" srcId="{2C907B0D-F3FC-4222-886B-1355C2BCD18D}" destId="{E5E9E008-DFA6-460B-84FA-5DC3BC60F92F}" srcOrd="0" destOrd="0" presId="urn:microsoft.com/office/officeart/2005/8/layout/vList2"/>
    <dgm:cxn modelId="{03EBAB81-4F5B-4890-8839-6BCA6DCF1EE3}" type="presOf" srcId="{526DFC8E-5A9C-46AC-93E9-B44A7667FF67}" destId="{C40F787B-106B-47B6-9D90-DA57B6909397}" srcOrd="0" destOrd="0" presId="urn:microsoft.com/office/officeart/2005/8/layout/vList2"/>
    <dgm:cxn modelId="{3EFCE4A2-6588-4551-AD8A-C8EC41375F73}" type="presOf" srcId="{C3B207A4-2316-4C8D-9D1A-1DA692EE29A3}" destId="{A7374DF4-F46A-4DC1-BEAF-9C02FC09900B}" srcOrd="0" destOrd="0" presId="urn:microsoft.com/office/officeart/2005/8/layout/vList2"/>
    <dgm:cxn modelId="{0C09F5A9-CD97-49E1-B299-29EFB574300D}" srcId="{8BD9C9F6-82E8-4C04-9E95-DACF4CEF64C5}" destId="{B0569078-C206-4AA3-BBA3-7245ADF4AF31}" srcOrd="3" destOrd="0" parTransId="{C6A5E6E8-0369-4C24-8ED9-CF972BF271AA}" sibTransId="{35616FBD-0FB1-4BF9-BF27-F587ABF784BC}"/>
    <dgm:cxn modelId="{95BE79C4-BC46-4BE2-A014-D6CDC05693B5}" type="presOf" srcId="{BED236D3-6652-4635-9A4E-3E4F7F8B938F}" destId="{7F0003B3-570A-4FEE-BD20-21440757BD0B}" srcOrd="0" destOrd="0" presId="urn:microsoft.com/office/officeart/2005/8/layout/vList2"/>
    <dgm:cxn modelId="{13C805EB-F3CE-4311-B3B2-885976B71976}" type="presOf" srcId="{B0569078-C206-4AA3-BBA3-7245ADF4AF31}" destId="{2C9E2151-5D74-47AD-8DEB-7FB1A5B4204C}" srcOrd="0" destOrd="0" presId="urn:microsoft.com/office/officeart/2005/8/layout/vList2"/>
    <dgm:cxn modelId="{91949CF1-757B-45BA-A397-4AE6A1534CE3}" type="presOf" srcId="{B68648D8-773F-4221-BB26-C81306685335}" destId="{CCB0D624-F5F5-4B42-A44C-EC6E6F832A10}" srcOrd="0" destOrd="0" presId="urn:microsoft.com/office/officeart/2005/8/layout/vList2"/>
    <dgm:cxn modelId="{C71F0A54-B23A-4440-BE23-FBE40F03CE4F}" type="presParOf" srcId="{2E12FCEF-E1A6-4452-BFF7-49BBF8DC4C0D}" destId="{7F0003B3-570A-4FEE-BD20-21440757BD0B}" srcOrd="0" destOrd="0" presId="urn:microsoft.com/office/officeart/2005/8/layout/vList2"/>
    <dgm:cxn modelId="{D60EE194-2766-43EE-BD67-586EAB186AE6}" type="presParOf" srcId="{2E12FCEF-E1A6-4452-BFF7-49BBF8DC4C0D}" destId="{FDA81852-E99D-40EA-8F30-B643AFA8608E}" srcOrd="1" destOrd="0" presId="urn:microsoft.com/office/officeart/2005/8/layout/vList2"/>
    <dgm:cxn modelId="{127579D3-6DB1-4514-8565-7C1030862BF0}" type="presParOf" srcId="{2E12FCEF-E1A6-4452-BFF7-49BBF8DC4C0D}" destId="{A7374DF4-F46A-4DC1-BEAF-9C02FC09900B}" srcOrd="2" destOrd="0" presId="urn:microsoft.com/office/officeart/2005/8/layout/vList2"/>
    <dgm:cxn modelId="{1B98DBEB-7899-4AE4-996A-03E228DF4B38}" type="presParOf" srcId="{2E12FCEF-E1A6-4452-BFF7-49BBF8DC4C0D}" destId="{CFC6D203-490C-43DA-B254-15D1F6FE607D}" srcOrd="3" destOrd="0" presId="urn:microsoft.com/office/officeart/2005/8/layout/vList2"/>
    <dgm:cxn modelId="{76939D49-2DA0-4C92-BF39-0D0C57858150}" type="presParOf" srcId="{2E12FCEF-E1A6-4452-BFF7-49BBF8DC4C0D}" destId="{CCB0D624-F5F5-4B42-A44C-EC6E6F832A10}" srcOrd="4" destOrd="0" presId="urn:microsoft.com/office/officeart/2005/8/layout/vList2"/>
    <dgm:cxn modelId="{43556582-E215-4945-B13F-E049394AE6C9}" type="presParOf" srcId="{2E12FCEF-E1A6-4452-BFF7-49BBF8DC4C0D}" destId="{2E2B0206-C576-47B7-BF19-FF1E902C15B2}" srcOrd="5" destOrd="0" presId="urn:microsoft.com/office/officeart/2005/8/layout/vList2"/>
    <dgm:cxn modelId="{85F5EA64-8FA8-4709-B959-C7919F3F53AF}" type="presParOf" srcId="{2E12FCEF-E1A6-4452-BFF7-49BBF8DC4C0D}" destId="{2C9E2151-5D74-47AD-8DEB-7FB1A5B4204C}" srcOrd="6" destOrd="0" presId="urn:microsoft.com/office/officeart/2005/8/layout/vList2"/>
    <dgm:cxn modelId="{41131F03-D7EB-4807-929D-CAA59D0D0733}" type="presParOf" srcId="{2E12FCEF-E1A6-4452-BFF7-49BBF8DC4C0D}" destId="{D3F2C074-9514-4E11-BD58-7D96EDB28BD5}" srcOrd="7" destOrd="0" presId="urn:microsoft.com/office/officeart/2005/8/layout/vList2"/>
    <dgm:cxn modelId="{5EAC9591-82AC-412B-8436-AB35F6597A75}" type="presParOf" srcId="{2E12FCEF-E1A6-4452-BFF7-49BBF8DC4C0D}" destId="{E5E9E008-DFA6-460B-84FA-5DC3BC60F92F}" srcOrd="8" destOrd="0" presId="urn:microsoft.com/office/officeart/2005/8/layout/vList2"/>
    <dgm:cxn modelId="{ED7C6874-AA11-4D39-9D57-3FB8196AD1D2}" type="presParOf" srcId="{2E12FCEF-E1A6-4452-BFF7-49BBF8DC4C0D}" destId="{92B6EDF6-F1BE-4069-8531-723445C1D31F}" srcOrd="9" destOrd="0" presId="urn:microsoft.com/office/officeart/2005/8/layout/vList2"/>
    <dgm:cxn modelId="{9E984FEF-5475-4015-A1D9-B3DFE1DB7BB0}" type="presParOf" srcId="{2E12FCEF-E1A6-4452-BFF7-49BBF8DC4C0D}" destId="{C40F787B-106B-47B6-9D90-DA57B690939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CEB57D-2390-4FFD-958D-CB8B185A6056}">
      <dsp:nvSpPr>
        <dsp:cNvPr id="0" name=""/>
        <dsp:cNvSpPr/>
      </dsp:nvSpPr>
      <dsp:spPr>
        <a:xfrm>
          <a:off x="0" y="18931"/>
          <a:ext cx="4045020" cy="455715"/>
        </a:xfrm>
        <a:prstGeom prst="roundRect">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Motor performance </a:t>
          </a:r>
          <a:endParaRPr lang="en-GB" sz="1900" kern="1200"/>
        </a:p>
      </dsp:txBody>
      <dsp:txXfrm>
        <a:off x="22246" y="41177"/>
        <a:ext cx="4000528" cy="411223"/>
      </dsp:txXfrm>
    </dsp:sp>
    <dsp:sp modelId="{C1C97D05-DBC6-4E27-B90A-526F1FBA426C}">
      <dsp:nvSpPr>
        <dsp:cNvPr id="0" name=""/>
        <dsp:cNvSpPr/>
      </dsp:nvSpPr>
      <dsp:spPr>
        <a:xfrm>
          <a:off x="0" y="474646"/>
          <a:ext cx="4045020" cy="2241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429"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a:t>Declines in heart and lung functioning under exertion, and gradual muscle loss lead to declines in motor performance </a:t>
          </a:r>
        </a:p>
        <a:p>
          <a:pPr marL="114300" lvl="1" indent="-114300" algn="l" defTabSz="666750">
            <a:lnSpc>
              <a:spcPct val="90000"/>
            </a:lnSpc>
            <a:spcBef>
              <a:spcPct val="0"/>
            </a:spcBef>
            <a:spcAft>
              <a:spcPct val="20000"/>
            </a:spcAft>
            <a:buChar char="•"/>
          </a:pPr>
          <a:r>
            <a:rPr lang="en-US" sz="1500" kern="1200"/>
            <a:t>Athletic tasks that require speed of limb movement, explosive strength, gross-motor coordination peak in early 20s; those that depend on endurance, arm-hand steadiness, aiming peak in late 20s or early 30s </a:t>
          </a:r>
        </a:p>
        <a:p>
          <a:pPr marL="114300" lvl="1" indent="-114300" algn="l" defTabSz="666750">
            <a:lnSpc>
              <a:spcPct val="90000"/>
            </a:lnSpc>
            <a:spcBef>
              <a:spcPct val="0"/>
            </a:spcBef>
            <a:spcAft>
              <a:spcPct val="20000"/>
            </a:spcAft>
            <a:buChar char="•"/>
          </a:pPr>
          <a:r>
            <a:rPr lang="en-US" sz="1500" kern="1200"/>
            <a:t>As long as practice continues, performance drops only slightly until 60s or 70s </a:t>
          </a:r>
        </a:p>
      </dsp:txBody>
      <dsp:txXfrm>
        <a:off x="0" y="474646"/>
        <a:ext cx="4045020" cy="2241809"/>
      </dsp:txXfrm>
    </dsp:sp>
    <dsp:sp modelId="{83325FDA-4665-4D04-9ED2-120DBEFC8FB1}">
      <dsp:nvSpPr>
        <dsp:cNvPr id="0" name=""/>
        <dsp:cNvSpPr/>
      </dsp:nvSpPr>
      <dsp:spPr>
        <a:xfrm>
          <a:off x="0" y="2716456"/>
          <a:ext cx="4045020" cy="455715"/>
        </a:xfrm>
        <a:prstGeom prst="roundRect">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Reproductive capacity </a:t>
          </a:r>
        </a:p>
      </dsp:txBody>
      <dsp:txXfrm>
        <a:off x="22246" y="2738702"/>
        <a:ext cx="4000528" cy="411223"/>
      </dsp:txXfrm>
    </dsp:sp>
    <dsp:sp modelId="{A16F807A-BB18-4202-8CB8-97BEB351E095}">
      <dsp:nvSpPr>
        <dsp:cNvPr id="0" name=""/>
        <dsp:cNvSpPr/>
      </dsp:nvSpPr>
      <dsp:spPr>
        <a:xfrm>
          <a:off x="0" y="3172171"/>
          <a:ext cx="4045020" cy="1160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429"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a:t>In women, fertility declines with age, due to reduced number and quality of ova; </a:t>
          </a:r>
          <a:endParaRPr lang="el-GR" sz="1500" kern="1200"/>
        </a:p>
        <a:p>
          <a:pPr marL="114300" lvl="1" indent="-114300" algn="l" defTabSz="666750">
            <a:lnSpc>
              <a:spcPct val="90000"/>
            </a:lnSpc>
            <a:spcBef>
              <a:spcPct val="0"/>
            </a:spcBef>
            <a:spcAft>
              <a:spcPct val="20000"/>
            </a:spcAft>
            <a:buChar char="•"/>
          </a:pPr>
          <a:r>
            <a:rPr lang="en-US" sz="1500" kern="1200"/>
            <a:t>in men, decreased fertility is the result of reduced sperm motility and reduced percentage of normal sperm </a:t>
          </a:r>
          <a:endParaRPr lang="el-GR" sz="1500" kern="1200"/>
        </a:p>
      </dsp:txBody>
      <dsp:txXfrm>
        <a:off x="0" y="3172171"/>
        <a:ext cx="4045020" cy="11602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9426E-77D2-4A2D-BBCE-360A67275946}">
      <dsp:nvSpPr>
        <dsp:cNvPr id="0" name=""/>
        <dsp:cNvSpPr/>
      </dsp:nvSpPr>
      <dsp:spPr>
        <a:xfrm>
          <a:off x="0" y="207909"/>
          <a:ext cx="4045020" cy="120960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3938" tIns="249936" rIns="313938"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a:latin typeface="Calibri" pitchFamily="34" charset="0"/>
              <a:cs typeface="Calibri" pitchFamily="34" charset="0"/>
            </a:rPr>
            <a:t>Difficulty reading small print, limited ability to see in dim light, increased sensitivity to glare, limited colour discrimination, increased risk of </a:t>
          </a:r>
          <a:r>
            <a:rPr lang="en-US" sz="1200" b="1" i="1" kern="1200" spc="100">
              <a:latin typeface="Calibri" pitchFamily="34" charset="0"/>
              <a:cs typeface="Calibri" pitchFamily="34" charset="0"/>
            </a:rPr>
            <a:t>glaucoma</a:t>
          </a:r>
          <a:r>
            <a:rPr lang="en-US" sz="1200" kern="1200" spc="100">
              <a:latin typeface="Calibri" pitchFamily="34" charset="0"/>
              <a:cs typeface="Calibri" pitchFamily="34" charset="0"/>
            </a:rPr>
            <a:t> </a:t>
          </a:r>
        </a:p>
        <a:p>
          <a:pPr marL="114300" lvl="1" indent="-114300" algn="l" defTabSz="533400">
            <a:lnSpc>
              <a:spcPct val="90000"/>
            </a:lnSpc>
            <a:spcBef>
              <a:spcPct val="0"/>
            </a:spcBef>
            <a:spcAft>
              <a:spcPct val="15000"/>
            </a:spcAft>
            <a:buChar char="•"/>
          </a:pPr>
          <a:r>
            <a:rPr lang="en-US" sz="1200" kern="1200">
              <a:latin typeface="Calibri" pitchFamily="34" charset="0"/>
              <a:cs typeface="Calibri" pitchFamily="34" charset="0"/>
            </a:rPr>
            <a:t>Decline in sensitivity to high frequency sounds, which gradually extends to all frequencies</a:t>
          </a:r>
        </a:p>
      </dsp:txBody>
      <dsp:txXfrm>
        <a:off x="0" y="207909"/>
        <a:ext cx="4045020" cy="1209600"/>
      </dsp:txXfrm>
    </dsp:sp>
    <dsp:sp modelId="{EEBDDA48-6015-4774-BE06-1D73A1A2F8AE}">
      <dsp:nvSpPr>
        <dsp:cNvPr id="0" name=""/>
        <dsp:cNvSpPr/>
      </dsp:nvSpPr>
      <dsp:spPr>
        <a:xfrm>
          <a:off x="202251" y="30789"/>
          <a:ext cx="2831514" cy="354240"/>
        </a:xfrm>
        <a:prstGeom prst="round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07024" tIns="0" rIns="107024" bIns="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Calibri" pitchFamily="34" charset="0"/>
              <a:cs typeface="Calibri" pitchFamily="34" charset="0"/>
            </a:rPr>
            <a:t>Sensory</a:t>
          </a:r>
          <a:endParaRPr lang="en-GB" sz="1200" kern="1200" dirty="0"/>
        </a:p>
      </dsp:txBody>
      <dsp:txXfrm>
        <a:off x="219544" y="48082"/>
        <a:ext cx="2796928" cy="319654"/>
      </dsp:txXfrm>
    </dsp:sp>
    <dsp:sp modelId="{09BDF6A5-CE01-497F-BD63-29FE33E0D965}">
      <dsp:nvSpPr>
        <dsp:cNvPr id="0" name=""/>
        <dsp:cNvSpPr/>
      </dsp:nvSpPr>
      <dsp:spPr>
        <a:xfrm>
          <a:off x="0" y="1659429"/>
          <a:ext cx="4045020" cy="1209600"/>
        </a:xfrm>
        <a:prstGeom prst="rect">
          <a:avLst/>
        </a:prstGeom>
        <a:solidFill>
          <a:schemeClr val="lt1">
            <a:alpha val="90000"/>
            <a:hueOff val="0"/>
            <a:satOff val="0"/>
            <a:lumOff val="0"/>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3938" tIns="249936" rIns="313938"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a:latin typeface="Calibri" pitchFamily="34" charset="0"/>
              <a:cs typeface="Calibri" pitchFamily="34" charset="0"/>
            </a:rPr>
            <a:t>Increase in fat, largely affecting the torso</a:t>
          </a:r>
        </a:p>
        <a:p>
          <a:pPr marL="114300" lvl="1" indent="-114300" algn="l" defTabSz="533400">
            <a:lnSpc>
              <a:spcPct val="90000"/>
            </a:lnSpc>
            <a:spcBef>
              <a:spcPct val="0"/>
            </a:spcBef>
            <a:spcAft>
              <a:spcPct val="15000"/>
            </a:spcAft>
            <a:buChar char="•"/>
          </a:pPr>
          <a:r>
            <a:rPr lang="en-US" sz="1200" kern="1200">
              <a:latin typeface="Calibri" pitchFamily="34" charset="0"/>
              <a:cs typeface="Calibri" pitchFamily="34" charset="0"/>
            </a:rPr>
            <a:t>Gradual loss of </a:t>
          </a:r>
          <a:r>
            <a:rPr lang="en-US" sz="1200" b="1" i="1" kern="1200" spc="100">
              <a:latin typeface="Calibri" pitchFamily="34" charset="0"/>
              <a:cs typeface="Calibri" pitchFamily="34" charset="0"/>
            </a:rPr>
            <a:t>bone density,</a:t>
          </a:r>
          <a:r>
            <a:rPr lang="en-US" sz="1200" kern="1200">
              <a:latin typeface="Calibri" pitchFamily="34" charset="0"/>
              <a:cs typeface="Calibri" pitchFamily="34" charset="0"/>
            </a:rPr>
            <a:t> beginning around age 40 and accelerating after age 50; loss of </a:t>
          </a:r>
          <a:r>
            <a:rPr lang="en-US" sz="1200" b="1" i="1" kern="1200" spc="100">
              <a:latin typeface="Calibri" pitchFamily="34" charset="0"/>
              <a:cs typeface="Calibri" pitchFamily="34" charset="0"/>
            </a:rPr>
            <a:t>bone strength</a:t>
          </a:r>
          <a:r>
            <a:rPr lang="en-US" sz="1200" kern="1200">
              <a:latin typeface="Calibri" pitchFamily="34" charset="0"/>
              <a:cs typeface="Calibri" pitchFamily="34" charset="0"/>
            </a:rPr>
            <a:t> causes height to drop, bones to fracture more easily and heal more slowly </a:t>
          </a:r>
        </a:p>
      </dsp:txBody>
      <dsp:txXfrm>
        <a:off x="0" y="1659429"/>
        <a:ext cx="4045020" cy="1209600"/>
      </dsp:txXfrm>
    </dsp:sp>
    <dsp:sp modelId="{CC8EF63E-7AE1-4761-90B0-3CA707EBB964}">
      <dsp:nvSpPr>
        <dsp:cNvPr id="0" name=""/>
        <dsp:cNvSpPr/>
      </dsp:nvSpPr>
      <dsp:spPr>
        <a:xfrm>
          <a:off x="202251" y="1482309"/>
          <a:ext cx="2831514" cy="354240"/>
        </a:xfrm>
        <a:prstGeom prst="roundRect">
          <a:avLst/>
        </a:prstGeom>
        <a:solidFill>
          <a:schemeClr val="accent5">
            <a:hueOff val="-4966938"/>
            <a:satOff val="19906"/>
            <a:lumOff val="4314"/>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07024" tIns="0" rIns="107024" bIns="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Calibri" pitchFamily="34" charset="0"/>
              <a:cs typeface="Calibri" pitchFamily="34" charset="0"/>
            </a:rPr>
            <a:t>Muscle-fat makeup and skeleton </a:t>
          </a:r>
        </a:p>
      </dsp:txBody>
      <dsp:txXfrm>
        <a:off x="219544" y="1499602"/>
        <a:ext cx="2796928" cy="319654"/>
      </dsp:txXfrm>
    </dsp:sp>
    <dsp:sp modelId="{A9DEFD9A-A904-491B-BB90-F5CF1AFAFEAB}">
      <dsp:nvSpPr>
        <dsp:cNvPr id="0" name=""/>
        <dsp:cNvSpPr/>
      </dsp:nvSpPr>
      <dsp:spPr>
        <a:xfrm>
          <a:off x="0" y="3110949"/>
          <a:ext cx="4045020" cy="1209600"/>
        </a:xfrm>
        <a:prstGeom prst="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3938" tIns="249936" rIns="313938"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a:latin typeface="Calibri" pitchFamily="34" charset="0"/>
              <a:cs typeface="Calibri" pitchFamily="34" charset="0"/>
            </a:rPr>
            <a:t>In women, </a:t>
          </a:r>
          <a:r>
            <a:rPr lang="en-US" sz="1200" b="1" i="1" kern="1200" spc="100">
              <a:latin typeface="Calibri" pitchFamily="34" charset="0"/>
              <a:cs typeface="Calibri" pitchFamily="34" charset="0"/>
            </a:rPr>
            <a:t>climacteric</a:t>
          </a:r>
          <a:r>
            <a:rPr lang="en-US" sz="1200" b="1" i="1" kern="1200">
              <a:latin typeface="Calibri" pitchFamily="34" charset="0"/>
              <a:cs typeface="Calibri" pitchFamily="34" charset="0"/>
            </a:rPr>
            <a:t> </a:t>
          </a:r>
          <a:r>
            <a:rPr lang="en-US" sz="1200" kern="1200">
              <a:latin typeface="Calibri" pitchFamily="34" charset="0"/>
              <a:cs typeface="Calibri" pitchFamily="34" charset="0"/>
            </a:rPr>
            <a:t>occurs gradually as estrogen production drops, concludes with </a:t>
          </a:r>
          <a:r>
            <a:rPr lang="en-US" sz="1200" b="1" i="1" kern="1200" spc="100">
              <a:latin typeface="Calibri" pitchFamily="34" charset="0"/>
              <a:cs typeface="Calibri" pitchFamily="34" charset="0"/>
            </a:rPr>
            <a:t>menopause</a:t>
          </a:r>
          <a:r>
            <a:rPr lang="en-US" sz="1200" b="1" i="1" kern="1200">
              <a:latin typeface="Calibri" pitchFamily="34" charset="0"/>
              <a:cs typeface="Calibri" pitchFamily="34" charset="0"/>
            </a:rPr>
            <a:t> </a:t>
          </a:r>
        </a:p>
        <a:p>
          <a:pPr marL="114300" lvl="1" indent="-114300" algn="l" defTabSz="533400">
            <a:lnSpc>
              <a:spcPct val="90000"/>
            </a:lnSpc>
            <a:spcBef>
              <a:spcPct val="0"/>
            </a:spcBef>
            <a:spcAft>
              <a:spcPct val="15000"/>
            </a:spcAft>
            <a:buChar char="•"/>
          </a:pPr>
          <a:r>
            <a:rPr lang="en-US" sz="1200" kern="1200">
              <a:latin typeface="Calibri" pitchFamily="34" charset="0"/>
              <a:cs typeface="Calibri" pitchFamily="34" charset="0"/>
            </a:rPr>
            <a:t>In men, sperm production continues throughout life, but quantity of semen diminishes and erections become harder to attain and maintain </a:t>
          </a:r>
          <a:endParaRPr lang="el-GR" sz="1200" kern="1200">
            <a:latin typeface="Calibri" pitchFamily="34" charset="0"/>
            <a:cs typeface="Calibri" pitchFamily="34" charset="0"/>
          </a:endParaRPr>
        </a:p>
      </dsp:txBody>
      <dsp:txXfrm>
        <a:off x="0" y="3110949"/>
        <a:ext cx="4045020" cy="1209600"/>
      </dsp:txXfrm>
    </dsp:sp>
    <dsp:sp modelId="{CCB9E16D-1A35-4D73-A6C2-92302DE5EB2C}">
      <dsp:nvSpPr>
        <dsp:cNvPr id="0" name=""/>
        <dsp:cNvSpPr/>
      </dsp:nvSpPr>
      <dsp:spPr>
        <a:xfrm>
          <a:off x="202251" y="2933829"/>
          <a:ext cx="2831514" cy="354240"/>
        </a:xfrm>
        <a:prstGeom prst="roundRect">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07024" tIns="0" rIns="107024" bIns="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Calibri" pitchFamily="34" charset="0"/>
              <a:cs typeface="Calibri" pitchFamily="34" charset="0"/>
            </a:rPr>
            <a:t>Reproductive system </a:t>
          </a:r>
        </a:p>
      </dsp:txBody>
      <dsp:txXfrm>
        <a:off x="219544" y="2951122"/>
        <a:ext cx="2796928" cy="3196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0832D5-1D62-4257-94AF-C4EA988E5824}">
      <dsp:nvSpPr>
        <dsp:cNvPr id="0" name=""/>
        <dsp:cNvSpPr/>
      </dsp:nvSpPr>
      <dsp:spPr>
        <a:xfrm>
          <a:off x="872135" y="1081"/>
          <a:ext cx="3488543" cy="1108651"/>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7687" tIns="281597" rIns="67687" bIns="281597" numCol="1" spcCol="1270" anchor="ctr" anchorCtr="0">
          <a:noAutofit/>
        </a:bodyPr>
        <a:lstStyle/>
        <a:p>
          <a:pPr marL="0" lvl="0" indent="0" algn="l" defTabSz="488950">
            <a:lnSpc>
              <a:spcPct val="90000"/>
            </a:lnSpc>
            <a:spcBef>
              <a:spcPct val="0"/>
            </a:spcBef>
            <a:spcAft>
              <a:spcPct val="35000"/>
            </a:spcAft>
            <a:buNone/>
          </a:pPr>
          <a:r>
            <a:rPr lang="en-US" sz="1100" kern="1200">
              <a:latin typeface="Calibri" pitchFamily="34" charset="0"/>
              <a:cs typeface="Calibri" pitchFamily="34" charset="0"/>
            </a:rPr>
            <a:t>Vision diminishes further; increased incidence of </a:t>
          </a:r>
          <a:r>
            <a:rPr lang="en-US" sz="1100" b="1" i="1" kern="1200" spc="100">
              <a:latin typeface="Calibri" pitchFamily="34" charset="0"/>
              <a:cs typeface="Calibri" pitchFamily="34" charset="0"/>
            </a:rPr>
            <a:t>cataracts</a:t>
          </a:r>
          <a:r>
            <a:rPr lang="en-US" sz="1100" kern="1200">
              <a:latin typeface="Calibri" pitchFamily="34" charset="0"/>
              <a:cs typeface="Calibri" pitchFamily="34" charset="0"/>
            </a:rPr>
            <a:t> and </a:t>
          </a:r>
          <a:r>
            <a:rPr lang="en-US" sz="1100" b="1" i="1" kern="1200" spc="100">
              <a:latin typeface="Calibri" pitchFamily="34" charset="0"/>
              <a:cs typeface="Calibri" pitchFamily="34" charset="0"/>
            </a:rPr>
            <a:t>macular degeneration</a:t>
          </a:r>
          <a:r>
            <a:rPr lang="en-US" sz="1100" kern="1200">
              <a:latin typeface="Calibri" pitchFamily="34" charset="0"/>
              <a:cs typeface="Calibri" pitchFamily="34" charset="0"/>
            </a:rPr>
            <a:t> </a:t>
          </a:r>
        </a:p>
        <a:p>
          <a:pPr marL="0" lvl="0" indent="0" algn="l" defTabSz="488950">
            <a:lnSpc>
              <a:spcPct val="90000"/>
            </a:lnSpc>
            <a:spcBef>
              <a:spcPct val="0"/>
            </a:spcBef>
            <a:spcAft>
              <a:spcPct val="35000"/>
            </a:spcAft>
            <a:buNone/>
          </a:pPr>
          <a:r>
            <a:rPr lang="en-US" sz="1100" kern="1200" dirty="0">
              <a:latin typeface="Calibri" pitchFamily="34" charset="0"/>
              <a:cs typeface="Calibri" pitchFamily="34" charset="0"/>
            </a:rPr>
            <a:t>Hearing diminishes further; reduced responsiveness to startling tones, difficulty discriminating complex tone patterns; difficulty detecting content and emotionally expressive features of conversation </a:t>
          </a:r>
        </a:p>
      </dsp:txBody>
      <dsp:txXfrm>
        <a:off x="872135" y="1081"/>
        <a:ext cx="3488543" cy="1108651"/>
      </dsp:txXfrm>
    </dsp:sp>
    <dsp:sp modelId="{F1422063-06BF-4C7B-AF16-18B85FF58A2E}">
      <dsp:nvSpPr>
        <dsp:cNvPr id="0" name=""/>
        <dsp:cNvSpPr/>
      </dsp:nvSpPr>
      <dsp:spPr>
        <a:xfrm>
          <a:off x="0" y="1081"/>
          <a:ext cx="872135" cy="1108651"/>
        </a:xfrm>
        <a:prstGeom prst="rect">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151" tIns="109510" rIns="46151" bIns="10951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Calibri" pitchFamily="34" charset="0"/>
              <a:cs typeface="Calibri" pitchFamily="34" charset="0"/>
            </a:rPr>
            <a:t>Sensory systems </a:t>
          </a:r>
          <a:endParaRPr lang="en-GB" sz="1400" kern="1200" dirty="0"/>
        </a:p>
      </dsp:txBody>
      <dsp:txXfrm>
        <a:off x="0" y="1081"/>
        <a:ext cx="872135" cy="1108651"/>
      </dsp:txXfrm>
    </dsp:sp>
    <dsp:sp modelId="{5083FA05-D95B-45B9-8BB3-84A01A01AD28}">
      <dsp:nvSpPr>
        <dsp:cNvPr id="0" name=""/>
        <dsp:cNvSpPr/>
      </dsp:nvSpPr>
      <dsp:spPr>
        <a:xfrm>
          <a:off x="872135" y="1176251"/>
          <a:ext cx="3488543" cy="1108651"/>
        </a:xfrm>
        <a:prstGeom prst="rect">
          <a:avLst/>
        </a:prstGeom>
        <a:solidFill>
          <a:schemeClr val="accent5">
            <a:tint val="40000"/>
            <a:alpha val="90000"/>
            <a:hueOff val="-5370241"/>
            <a:satOff val="24126"/>
            <a:lumOff val="1658"/>
            <a:alphaOff val="0"/>
          </a:schemeClr>
        </a:solidFill>
        <a:ln w="25400" cap="flat" cmpd="sng" algn="ctr">
          <a:solidFill>
            <a:schemeClr val="accent5">
              <a:tint val="40000"/>
              <a:alpha val="90000"/>
              <a:hueOff val="-5370241"/>
              <a:satOff val="24126"/>
              <a:lumOff val="16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7687" tIns="281597" rIns="67687" bIns="281597" numCol="1" spcCol="1270" anchor="ctr" anchorCtr="0">
          <a:noAutofit/>
        </a:bodyPr>
        <a:lstStyle/>
        <a:p>
          <a:pPr marL="0" lvl="0" indent="0" algn="l" defTabSz="488950">
            <a:lnSpc>
              <a:spcPct val="90000"/>
            </a:lnSpc>
            <a:spcBef>
              <a:spcPct val="0"/>
            </a:spcBef>
            <a:spcAft>
              <a:spcPct val="35000"/>
            </a:spcAft>
            <a:buNone/>
          </a:pPr>
          <a:r>
            <a:rPr lang="en-US" sz="1100" kern="1200">
              <a:latin typeface="Calibri" pitchFamily="34" charset="0"/>
              <a:cs typeface="Calibri" pitchFamily="34" charset="0"/>
            </a:rPr>
            <a:t>Heart pumps with less force, maximum heart rate decreases, blood flow throughout circulatory system slows </a:t>
          </a:r>
        </a:p>
        <a:p>
          <a:pPr marL="0" lvl="0" indent="0" algn="l" defTabSz="488950">
            <a:lnSpc>
              <a:spcPct val="90000"/>
            </a:lnSpc>
            <a:spcBef>
              <a:spcPct val="0"/>
            </a:spcBef>
            <a:spcAft>
              <a:spcPct val="35000"/>
            </a:spcAft>
            <a:buNone/>
          </a:pPr>
          <a:r>
            <a:rPr lang="en-US" sz="1100" b="1" i="1" kern="1200" spc="100">
              <a:latin typeface="Calibri" pitchFamily="34" charset="0"/>
              <a:cs typeface="Calibri" pitchFamily="34" charset="0"/>
            </a:rPr>
            <a:t>Vital capacity</a:t>
          </a:r>
          <a:r>
            <a:rPr lang="en-US" sz="1100" kern="1200">
              <a:latin typeface="Calibri" pitchFamily="34" charset="0"/>
              <a:cs typeface="Calibri" pitchFamily="34" charset="0"/>
            </a:rPr>
            <a:t> of lungs is reduced by half </a:t>
          </a:r>
        </a:p>
      </dsp:txBody>
      <dsp:txXfrm>
        <a:off x="872135" y="1176251"/>
        <a:ext cx="3488543" cy="1108651"/>
      </dsp:txXfrm>
    </dsp:sp>
    <dsp:sp modelId="{3DA2FE0F-47F9-404D-B47D-9FC3578DE12F}">
      <dsp:nvSpPr>
        <dsp:cNvPr id="0" name=""/>
        <dsp:cNvSpPr/>
      </dsp:nvSpPr>
      <dsp:spPr>
        <a:xfrm>
          <a:off x="0" y="1176251"/>
          <a:ext cx="872135" cy="1108651"/>
        </a:xfrm>
        <a:prstGeom prst="rect">
          <a:avLst/>
        </a:prstGeom>
        <a:solidFill>
          <a:schemeClr val="accent5">
            <a:hueOff val="-4966938"/>
            <a:satOff val="19906"/>
            <a:lumOff val="4314"/>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151" tIns="109510" rIns="46151" bIns="109510" numCol="1" spcCol="1270" anchor="ctr" anchorCtr="0">
          <a:noAutofit/>
        </a:bodyPr>
        <a:lstStyle/>
        <a:p>
          <a:pPr marL="0" lvl="0" indent="0" algn="ctr" defTabSz="622300">
            <a:lnSpc>
              <a:spcPct val="90000"/>
            </a:lnSpc>
            <a:spcBef>
              <a:spcPct val="0"/>
            </a:spcBef>
            <a:spcAft>
              <a:spcPct val="35000"/>
            </a:spcAft>
            <a:buNone/>
          </a:pPr>
          <a:r>
            <a:rPr lang="en-US" sz="1400" kern="1200">
              <a:latin typeface="Calibri" pitchFamily="34" charset="0"/>
              <a:cs typeface="Calibri" pitchFamily="34" charset="0"/>
            </a:rPr>
            <a:t>Cardiovascular and respiratory systems </a:t>
          </a:r>
          <a:endParaRPr lang="en-US" sz="1400" kern="1200" dirty="0">
            <a:latin typeface="Calibri" pitchFamily="34" charset="0"/>
            <a:cs typeface="Calibri" pitchFamily="34" charset="0"/>
          </a:endParaRPr>
        </a:p>
      </dsp:txBody>
      <dsp:txXfrm>
        <a:off x="0" y="1176251"/>
        <a:ext cx="872135" cy="1108651"/>
      </dsp:txXfrm>
    </dsp:sp>
    <dsp:sp modelId="{CE6F4780-DF22-4499-B1ED-277ACADAF345}">
      <dsp:nvSpPr>
        <dsp:cNvPr id="0" name=""/>
        <dsp:cNvSpPr/>
      </dsp:nvSpPr>
      <dsp:spPr>
        <a:xfrm>
          <a:off x="872135" y="2351422"/>
          <a:ext cx="3488543" cy="1108651"/>
        </a:xfrm>
        <a:prstGeom prst="rect">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7687" tIns="281597" rIns="67687" bIns="281597" numCol="1" spcCol="1270" anchor="ctr" anchorCtr="0">
          <a:noAutofit/>
        </a:bodyPr>
        <a:lstStyle/>
        <a:p>
          <a:pPr marL="0" lvl="0" indent="0" algn="l" defTabSz="488950">
            <a:lnSpc>
              <a:spcPct val="90000"/>
            </a:lnSpc>
            <a:spcBef>
              <a:spcPct val="0"/>
            </a:spcBef>
            <a:spcAft>
              <a:spcPct val="35000"/>
            </a:spcAft>
            <a:buNone/>
          </a:pPr>
          <a:r>
            <a:rPr lang="en-US" sz="1100" kern="1200">
              <a:latin typeface="Calibri" pitchFamily="34" charset="0"/>
              <a:cs typeface="Calibri" pitchFamily="34" charset="0"/>
            </a:rPr>
            <a:t>Height and weight decrease; decline in muscle and bone strength and in strength and flexibility of joints, ligaments, and tendons leads to decreased </a:t>
          </a:r>
          <a:r>
            <a:rPr lang="en-US" sz="1100" b="1" i="1" kern="1200" spc="100">
              <a:latin typeface="Calibri" pitchFamily="34" charset="0"/>
              <a:cs typeface="Calibri" pitchFamily="34" charset="0"/>
            </a:rPr>
            <a:t>mobility</a:t>
          </a:r>
          <a:r>
            <a:rPr lang="en-US" sz="1100" kern="1200">
              <a:latin typeface="Calibri" pitchFamily="34" charset="0"/>
              <a:cs typeface="Calibri" pitchFamily="34" charset="0"/>
            </a:rPr>
            <a:t> </a:t>
          </a:r>
          <a:endParaRPr lang="el-GR" sz="1100" kern="1200">
            <a:latin typeface="Calibri" pitchFamily="34" charset="0"/>
            <a:cs typeface="Calibri" pitchFamily="34" charset="0"/>
          </a:endParaRPr>
        </a:p>
      </dsp:txBody>
      <dsp:txXfrm>
        <a:off x="872135" y="2351422"/>
        <a:ext cx="3488543" cy="1108651"/>
      </dsp:txXfrm>
    </dsp:sp>
    <dsp:sp modelId="{E732FAAA-6658-43B2-ACDD-CBE79A0C175D}">
      <dsp:nvSpPr>
        <dsp:cNvPr id="0" name=""/>
        <dsp:cNvSpPr/>
      </dsp:nvSpPr>
      <dsp:spPr>
        <a:xfrm>
          <a:off x="0" y="2351422"/>
          <a:ext cx="872135" cy="1108651"/>
        </a:xfrm>
        <a:prstGeom prst="rect">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151" tIns="109510" rIns="46151" bIns="109510" numCol="1" spcCol="1270" anchor="ctr" anchorCtr="0">
          <a:noAutofit/>
        </a:bodyPr>
        <a:lstStyle/>
        <a:p>
          <a:pPr marL="0" lvl="0" indent="0" algn="ctr" defTabSz="622300">
            <a:lnSpc>
              <a:spcPct val="90000"/>
            </a:lnSpc>
            <a:spcBef>
              <a:spcPct val="0"/>
            </a:spcBef>
            <a:spcAft>
              <a:spcPct val="35000"/>
            </a:spcAft>
            <a:buNone/>
          </a:pPr>
          <a:r>
            <a:rPr lang="en-US" sz="1400" kern="1200">
              <a:latin typeface="Calibri" pitchFamily="34" charset="0"/>
              <a:cs typeface="Calibri" pitchFamily="34" charset="0"/>
            </a:rPr>
            <a:t>Physical appearance and body build </a:t>
          </a:r>
          <a:endParaRPr lang="en-US" sz="1400" kern="1200" dirty="0">
            <a:latin typeface="Calibri" pitchFamily="34" charset="0"/>
            <a:cs typeface="Calibri" pitchFamily="34" charset="0"/>
          </a:endParaRPr>
        </a:p>
      </dsp:txBody>
      <dsp:txXfrm>
        <a:off x="0" y="2351422"/>
        <a:ext cx="872135" cy="11086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746F09-51B7-42B5-B6AD-810E3EE60F1F}">
      <dsp:nvSpPr>
        <dsp:cNvPr id="0" name=""/>
        <dsp:cNvSpPr/>
      </dsp:nvSpPr>
      <dsp:spPr>
        <a:xfrm>
          <a:off x="2312" y="280436"/>
          <a:ext cx="1182801" cy="517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27940" rIns="78232" bIns="27940" numCol="1" spcCol="1270" anchor="ctr" anchorCtr="0">
          <a:noAutofit/>
        </a:bodyPr>
        <a:lstStyle/>
        <a:p>
          <a:pPr marL="0" lvl="0" indent="0" algn="r" defTabSz="488950">
            <a:lnSpc>
              <a:spcPct val="90000"/>
            </a:lnSpc>
            <a:spcBef>
              <a:spcPct val="0"/>
            </a:spcBef>
            <a:spcAft>
              <a:spcPct val="35000"/>
            </a:spcAft>
            <a:buNone/>
          </a:pPr>
          <a:r>
            <a:rPr lang="en-GB" sz="1100" kern="1200" dirty="0"/>
            <a:t>Behavioural  effects of physical  changes</a:t>
          </a:r>
        </a:p>
      </dsp:txBody>
      <dsp:txXfrm>
        <a:off x="2312" y="280436"/>
        <a:ext cx="1182801" cy="517275"/>
      </dsp:txXfrm>
    </dsp:sp>
    <dsp:sp modelId="{7E18DDE2-48A6-4205-85A7-64C9D1AA1347}">
      <dsp:nvSpPr>
        <dsp:cNvPr id="0" name=""/>
        <dsp:cNvSpPr/>
      </dsp:nvSpPr>
      <dsp:spPr>
        <a:xfrm>
          <a:off x="1185113" y="62210"/>
          <a:ext cx="236560" cy="953725"/>
        </a:xfrm>
        <a:prstGeom prst="leftBrace">
          <a:avLst>
            <a:gd name="adj1" fmla="val 35000"/>
            <a:gd name="adj2" fmla="val 50000"/>
          </a:avLst>
        </a:prstGeom>
        <a:noFill/>
        <a:ln w="25400"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7F25A57-9589-4786-A74C-06AE8A800A17}">
      <dsp:nvSpPr>
        <dsp:cNvPr id="0" name=""/>
        <dsp:cNvSpPr/>
      </dsp:nvSpPr>
      <dsp:spPr>
        <a:xfrm>
          <a:off x="1516298" y="62210"/>
          <a:ext cx="3217219" cy="953725"/>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57150" lvl="1" indent="-57150" algn="l" defTabSz="488950">
            <a:lnSpc>
              <a:spcPct val="90000"/>
            </a:lnSpc>
            <a:spcBef>
              <a:spcPct val="0"/>
            </a:spcBef>
            <a:spcAft>
              <a:spcPct val="15000"/>
            </a:spcAft>
            <a:buChar char="•"/>
          </a:pPr>
          <a:r>
            <a:rPr lang="en-US" sz="1100" kern="1200" noProof="0" dirty="0"/>
            <a:t>General slowing</a:t>
          </a:r>
          <a:endParaRPr lang="en-GB" sz="1100" kern="1200" dirty="0"/>
        </a:p>
        <a:p>
          <a:pPr marL="57150" lvl="1" indent="-57150" algn="l" defTabSz="488950">
            <a:lnSpc>
              <a:spcPct val="90000"/>
            </a:lnSpc>
            <a:spcBef>
              <a:spcPct val="0"/>
            </a:spcBef>
            <a:spcAft>
              <a:spcPct val="15000"/>
            </a:spcAft>
            <a:buChar char="•"/>
          </a:pPr>
          <a:r>
            <a:rPr lang="en-US" sz="1100" kern="1200" noProof="0" dirty="0"/>
            <a:t>Dendrite loss</a:t>
          </a:r>
        </a:p>
        <a:p>
          <a:pPr marL="57150" lvl="1" indent="-57150" algn="l" defTabSz="488950">
            <a:lnSpc>
              <a:spcPct val="90000"/>
            </a:lnSpc>
            <a:spcBef>
              <a:spcPct val="0"/>
            </a:spcBef>
            <a:spcAft>
              <a:spcPct val="15000"/>
            </a:spcAft>
            <a:buChar char="•"/>
          </a:pPr>
          <a:r>
            <a:rPr lang="en-US" sz="1100" kern="1200" noProof="0" dirty="0"/>
            <a:t>Loss of muscle elasticity</a:t>
          </a:r>
        </a:p>
        <a:p>
          <a:pPr marL="57150" lvl="1" indent="-57150" algn="l" defTabSz="488950">
            <a:lnSpc>
              <a:spcPct val="90000"/>
            </a:lnSpc>
            <a:spcBef>
              <a:spcPct val="0"/>
            </a:spcBef>
            <a:spcAft>
              <a:spcPct val="15000"/>
            </a:spcAft>
            <a:buChar char="•"/>
          </a:pPr>
          <a:r>
            <a:rPr lang="en-US" sz="1100" kern="1200" noProof="0" dirty="0"/>
            <a:t>Decline in speed of nerve impulses</a:t>
          </a:r>
        </a:p>
        <a:p>
          <a:pPr marL="57150" lvl="1" indent="-57150" algn="l" defTabSz="488950">
            <a:lnSpc>
              <a:spcPct val="90000"/>
            </a:lnSpc>
            <a:spcBef>
              <a:spcPct val="0"/>
            </a:spcBef>
            <a:spcAft>
              <a:spcPct val="15000"/>
            </a:spcAft>
            <a:buChar char="•"/>
          </a:pPr>
          <a:r>
            <a:rPr lang="en-US" sz="1100" kern="1200" noProof="0" dirty="0"/>
            <a:t>Changes in temperature sensitivity</a:t>
          </a:r>
        </a:p>
      </dsp:txBody>
      <dsp:txXfrm>
        <a:off x="1516298" y="62210"/>
        <a:ext cx="3217219" cy="953725"/>
      </dsp:txXfrm>
    </dsp:sp>
    <dsp:sp modelId="{ADDAAE3D-B01B-4837-BB2D-B68225194EED}">
      <dsp:nvSpPr>
        <dsp:cNvPr id="0" name=""/>
        <dsp:cNvSpPr/>
      </dsp:nvSpPr>
      <dsp:spPr>
        <a:xfrm>
          <a:off x="2312" y="1327786"/>
          <a:ext cx="1182801" cy="217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27940" rIns="78232" bIns="27940" numCol="1" spcCol="1270" anchor="ctr" anchorCtr="0">
          <a:noAutofit/>
        </a:bodyPr>
        <a:lstStyle/>
        <a:p>
          <a:pPr marL="0" lvl="0" indent="0" algn="r" defTabSz="488950">
            <a:lnSpc>
              <a:spcPct val="90000"/>
            </a:lnSpc>
            <a:spcBef>
              <a:spcPct val="0"/>
            </a:spcBef>
            <a:spcAft>
              <a:spcPct val="35000"/>
            </a:spcAft>
            <a:buNone/>
          </a:pPr>
          <a:r>
            <a:rPr lang="en-US" sz="1100" kern="1200" noProof="0" dirty="0"/>
            <a:t>Motor functions:</a:t>
          </a:r>
          <a:endParaRPr lang="en-GB" sz="1100" kern="1200" dirty="0"/>
        </a:p>
      </dsp:txBody>
      <dsp:txXfrm>
        <a:off x="2312" y="1327786"/>
        <a:ext cx="1182801" cy="217800"/>
      </dsp:txXfrm>
    </dsp:sp>
    <dsp:sp modelId="{45F2805A-328F-457C-B84B-86FAA20D913D}">
      <dsp:nvSpPr>
        <dsp:cNvPr id="0" name=""/>
        <dsp:cNvSpPr/>
      </dsp:nvSpPr>
      <dsp:spPr>
        <a:xfrm>
          <a:off x="1185113" y="1055536"/>
          <a:ext cx="236560" cy="762300"/>
        </a:xfrm>
        <a:prstGeom prst="leftBrace">
          <a:avLst>
            <a:gd name="adj1" fmla="val 35000"/>
            <a:gd name="adj2" fmla="val 50000"/>
          </a:avLst>
        </a:prstGeom>
        <a:noFill/>
        <a:ln w="25400"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2E9C64-786C-4B62-AD41-B1A621597EBA}">
      <dsp:nvSpPr>
        <dsp:cNvPr id="0" name=""/>
        <dsp:cNvSpPr/>
      </dsp:nvSpPr>
      <dsp:spPr>
        <a:xfrm>
          <a:off x="1516298" y="1055536"/>
          <a:ext cx="3217219" cy="76230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57150" lvl="1" indent="-57150" algn="l" defTabSz="488950">
            <a:lnSpc>
              <a:spcPct val="90000"/>
            </a:lnSpc>
            <a:spcBef>
              <a:spcPct val="0"/>
            </a:spcBef>
            <a:spcAft>
              <a:spcPct val="15000"/>
            </a:spcAft>
            <a:buChar char="•"/>
          </a:pPr>
          <a:r>
            <a:rPr lang="en-US" sz="1100" kern="1200" noProof="0" dirty="0"/>
            <a:t>Reduction in stamina, dexterity, and balance</a:t>
          </a:r>
        </a:p>
        <a:p>
          <a:pPr marL="57150" lvl="1" indent="-57150" algn="l" defTabSz="488950">
            <a:lnSpc>
              <a:spcPct val="90000"/>
            </a:lnSpc>
            <a:spcBef>
              <a:spcPct val="0"/>
            </a:spcBef>
            <a:spcAft>
              <a:spcPct val="15000"/>
            </a:spcAft>
            <a:buChar char="•"/>
          </a:pPr>
          <a:r>
            <a:rPr lang="en-US" sz="1100" kern="1200" noProof="0" dirty="0"/>
            <a:t>Loss of balance is associated with higher risk of falling.</a:t>
          </a:r>
        </a:p>
        <a:p>
          <a:pPr marL="57150" lvl="1" indent="-57150" algn="l" defTabSz="488950">
            <a:lnSpc>
              <a:spcPct val="90000"/>
            </a:lnSpc>
            <a:spcBef>
              <a:spcPct val="0"/>
            </a:spcBef>
            <a:spcAft>
              <a:spcPct val="15000"/>
            </a:spcAft>
            <a:buChar char="•"/>
          </a:pPr>
          <a:r>
            <a:rPr lang="en-US" sz="1100" kern="1200" noProof="0" dirty="0"/>
            <a:t>More problems with fine-motor control</a:t>
          </a:r>
        </a:p>
      </dsp:txBody>
      <dsp:txXfrm>
        <a:off x="1516298" y="1055536"/>
        <a:ext cx="3217219" cy="762300"/>
      </dsp:txXfrm>
    </dsp:sp>
    <dsp:sp modelId="{B1553E46-AC1E-4367-9E26-E806812370E4}">
      <dsp:nvSpPr>
        <dsp:cNvPr id="0" name=""/>
        <dsp:cNvSpPr/>
      </dsp:nvSpPr>
      <dsp:spPr>
        <a:xfrm>
          <a:off x="2312" y="1886150"/>
          <a:ext cx="1182801" cy="367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27940" rIns="78232" bIns="27940" numCol="1" spcCol="1270" anchor="ctr" anchorCtr="0">
          <a:noAutofit/>
        </a:bodyPr>
        <a:lstStyle/>
        <a:p>
          <a:pPr marL="0" lvl="0" indent="0" algn="r" defTabSz="488950">
            <a:lnSpc>
              <a:spcPct val="90000"/>
            </a:lnSpc>
            <a:spcBef>
              <a:spcPct val="0"/>
            </a:spcBef>
            <a:spcAft>
              <a:spcPct val="35000"/>
            </a:spcAft>
            <a:buNone/>
          </a:pPr>
          <a:r>
            <a:rPr lang="en-US" sz="1100" kern="1200" noProof="0" dirty="0"/>
            <a:t>Sleeping and eating patterns:	</a:t>
          </a:r>
          <a:endParaRPr lang="en-GB" sz="1100" kern="1200" dirty="0"/>
        </a:p>
      </dsp:txBody>
      <dsp:txXfrm>
        <a:off x="2312" y="1886150"/>
        <a:ext cx="1182801" cy="367537"/>
      </dsp:txXfrm>
    </dsp:sp>
    <dsp:sp modelId="{A9B5F9F0-559A-4DCF-9F0E-A6C2A1B7BD7E}">
      <dsp:nvSpPr>
        <dsp:cNvPr id="0" name=""/>
        <dsp:cNvSpPr/>
      </dsp:nvSpPr>
      <dsp:spPr>
        <a:xfrm>
          <a:off x="1185113" y="1857436"/>
          <a:ext cx="236560" cy="424965"/>
        </a:xfrm>
        <a:prstGeom prst="leftBrace">
          <a:avLst>
            <a:gd name="adj1" fmla="val 35000"/>
            <a:gd name="adj2" fmla="val 50000"/>
          </a:avLst>
        </a:prstGeom>
        <a:noFill/>
        <a:ln w="25400"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04DDA7-5B6A-48EF-9450-A1C0C66D57A7}">
      <dsp:nvSpPr>
        <dsp:cNvPr id="0" name=""/>
        <dsp:cNvSpPr/>
      </dsp:nvSpPr>
      <dsp:spPr>
        <a:xfrm>
          <a:off x="1516298" y="1857436"/>
          <a:ext cx="3217219" cy="424965"/>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57150" lvl="1" indent="-57150" algn="l" defTabSz="488950">
            <a:lnSpc>
              <a:spcPct val="90000"/>
            </a:lnSpc>
            <a:spcBef>
              <a:spcPct val="0"/>
            </a:spcBef>
            <a:spcAft>
              <a:spcPct val="15000"/>
            </a:spcAft>
            <a:buChar char="•"/>
          </a:pPr>
          <a:r>
            <a:rPr lang="en-US" sz="1100" kern="1200" noProof="0" dirty="0"/>
            <a:t>Sleeping</a:t>
          </a:r>
        </a:p>
        <a:p>
          <a:pPr marL="57150" lvl="1" indent="-57150" algn="l" defTabSz="488950">
            <a:lnSpc>
              <a:spcPct val="90000"/>
            </a:lnSpc>
            <a:spcBef>
              <a:spcPct val="0"/>
            </a:spcBef>
            <a:spcAft>
              <a:spcPct val="15000"/>
            </a:spcAft>
            <a:buChar char="•"/>
          </a:pPr>
          <a:r>
            <a:rPr lang="en-US" sz="1100" kern="1200" noProof="0"/>
            <a:t>Eating</a:t>
          </a:r>
          <a:endParaRPr lang="en-US" sz="1100" kern="1200" noProof="0" dirty="0"/>
        </a:p>
      </dsp:txBody>
      <dsp:txXfrm>
        <a:off x="1516298" y="1857436"/>
        <a:ext cx="3217219" cy="424965"/>
      </dsp:txXfrm>
    </dsp:sp>
    <dsp:sp modelId="{F76A2605-8744-47EA-9038-8AAEEED0FB5E}">
      <dsp:nvSpPr>
        <dsp:cNvPr id="0" name=""/>
        <dsp:cNvSpPr/>
      </dsp:nvSpPr>
      <dsp:spPr>
        <a:xfrm>
          <a:off x="2312" y="2771214"/>
          <a:ext cx="1182801" cy="217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27940" rIns="78232" bIns="27940" numCol="1" spcCol="1270" anchor="ctr" anchorCtr="0">
          <a:noAutofit/>
        </a:bodyPr>
        <a:lstStyle/>
        <a:p>
          <a:pPr marL="0" lvl="0" indent="0" algn="r" defTabSz="488950">
            <a:lnSpc>
              <a:spcPct val="90000"/>
            </a:lnSpc>
            <a:spcBef>
              <a:spcPct val="0"/>
            </a:spcBef>
            <a:spcAft>
              <a:spcPct val="35000"/>
            </a:spcAft>
            <a:buNone/>
          </a:pPr>
          <a:r>
            <a:rPr lang="en-US" sz="1100" kern="1200" noProof="0" dirty="0"/>
            <a:t>Sexual activity:</a:t>
          </a:r>
          <a:endParaRPr lang="en-GB" sz="1100" kern="1200" dirty="0"/>
        </a:p>
      </dsp:txBody>
      <dsp:txXfrm>
        <a:off x="2312" y="2771214"/>
        <a:ext cx="1182801" cy="217800"/>
      </dsp:txXfrm>
    </dsp:sp>
    <dsp:sp modelId="{698E65E7-7E55-4CA8-8E9E-75FC209B83F8}">
      <dsp:nvSpPr>
        <dsp:cNvPr id="0" name=""/>
        <dsp:cNvSpPr/>
      </dsp:nvSpPr>
      <dsp:spPr>
        <a:xfrm>
          <a:off x="1185113" y="2322002"/>
          <a:ext cx="236560" cy="1116225"/>
        </a:xfrm>
        <a:prstGeom prst="leftBrace">
          <a:avLst>
            <a:gd name="adj1" fmla="val 35000"/>
            <a:gd name="adj2" fmla="val 50000"/>
          </a:avLst>
        </a:prstGeom>
        <a:noFill/>
        <a:ln w="25400"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593F58E-3BCD-4B42-8EDF-375067832776}">
      <dsp:nvSpPr>
        <dsp:cNvPr id="0" name=""/>
        <dsp:cNvSpPr/>
      </dsp:nvSpPr>
      <dsp:spPr>
        <a:xfrm>
          <a:off x="1516298" y="2322002"/>
          <a:ext cx="3217219" cy="1116225"/>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marR="0" lvl="0" indent="0" algn="l"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kern="1200" noProof="0" dirty="0"/>
            <a:t>Seventy percent of young-old and about half of old-old people continue to have sex.</a:t>
          </a:r>
        </a:p>
        <a:p>
          <a:pPr marL="0" marR="0" lvl="0" indent="0" algn="l"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kern="1200" noProof="0" dirty="0"/>
            <a:t>Decreases in sexual activity have many causes.</a:t>
          </a:r>
        </a:p>
        <a:p>
          <a:pPr marL="0" marR="0" lvl="0" indent="0" algn="l"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kern="1200" noProof="0" dirty="0"/>
            <a:t>Decline in testosterone</a:t>
          </a:r>
        </a:p>
        <a:p>
          <a:pPr marL="0" marR="0" lvl="0" indent="0" algn="l"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kern="1200" noProof="0" dirty="0"/>
            <a:t>Certain medications or physical pain may affect sexual activities</a:t>
          </a:r>
        </a:p>
      </dsp:txBody>
      <dsp:txXfrm>
        <a:off x="1516298" y="2322002"/>
        <a:ext cx="3217219" cy="11162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0003B3-570A-4FEE-BD20-21440757BD0B}">
      <dsp:nvSpPr>
        <dsp:cNvPr id="0" name=""/>
        <dsp:cNvSpPr/>
      </dsp:nvSpPr>
      <dsp:spPr>
        <a:xfrm>
          <a:off x="0" y="46641"/>
          <a:ext cx="8229600" cy="6715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Grandparent</a:t>
          </a:r>
          <a:endParaRPr lang="en-US" sz="2800" kern="1200"/>
        </a:p>
      </dsp:txBody>
      <dsp:txXfrm>
        <a:off x="32784" y="79425"/>
        <a:ext cx="8164032" cy="606012"/>
      </dsp:txXfrm>
    </dsp:sp>
    <dsp:sp modelId="{A7374DF4-F46A-4DC1-BEAF-9C02FC09900B}">
      <dsp:nvSpPr>
        <dsp:cNvPr id="0" name=""/>
        <dsp:cNvSpPr/>
      </dsp:nvSpPr>
      <dsp:spPr>
        <a:xfrm>
          <a:off x="0" y="798861"/>
          <a:ext cx="8229600" cy="6715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Volunteering</a:t>
          </a:r>
          <a:endParaRPr lang="en-US" sz="2800" kern="1200"/>
        </a:p>
      </dsp:txBody>
      <dsp:txXfrm>
        <a:off x="32784" y="831645"/>
        <a:ext cx="8164032" cy="606012"/>
      </dsp:txXfrm>
    </dsp:sp>
    <dsp:sp modelId="{CCB0D624-F5F5-4B42-A44C-EC6E6F832A10}">
      <dsp:nvSpPr>
        <dsp:cNvPr id="0" name=""/>
        <dsp:cNvSpPr/>
      </dsp:nvSpPr>
      <dsp:spPr>
        <a:xfrm>
          <a:off x="0" y="1551081"/>
          <a:ext cx="8229600" cy="6715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Mentoring</a:t>
          </a:r>
          <a:endParaRPr lang="en-US" sz="2800" kern="1200"/>
        </a:p>
      </dsp:txBody>
      <dsp:txXfrm>
        <a:off x="32784" y="1583865"/>
        <a:ext cx="8164032" cy="606012"/>
      </dsp:txXfrm>
    </dsp:sp>
    <dsp:sp modelId="{2C9E2151-5D74-47AD-8DEB-7FB1A5B4204C}">
      <dsp:nvSpPr>
        <dsp:cNvPr id="0" name=""/>
        <dsp:cNvSpPr/>
      </dsp:nvSpPr>
      <dsp:spPr>
        <a:xfrm>
          <a:off x="0" y="2303301"/>
          <a:ext cx="8229600" cy="6715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Increased emotional regulation</a:t>
          </a:r>
          <a:endParaRPr lang="en-US" sz="2800" kern="1200"/>
        </a:p>
      </dsp:txBody>
      <dsp:txXfrm>
        <a:off x="32784" y="2336085"/>
        <a:ext cx="8164032" cy="606012"/>
      </dsp:txXfrm>
    </dsp:sp>
    <dsp:sp modelId="{E5E9E008-DFA6-460B-84FA-5DC3BC60F92F}">
      <dsp:nvSpPr>
        <dsp:cNvPr id="0" name=""/>
        <dsp:cNvSpPr/>
      </dsp:nvSpPr>
      <dsp:spPr>
        <a:xfrm>
          <a:off x="0" y="3055521"/>
          <a:ext cx="8229600" cy="6715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Expertise and wisdom</a:t>
          </a:r>
          <a:endParaRPr lang="en-US" sz="2800" kern="1200"/>
        </a:p>
      </dsp:txBody>
      <dsp:txXfrm>
        <a:off x="32784" y="3088305"/>
        <a:ext cx="8164032" cy="606012"/>
      </dsp:txXfrm>
    </dsp:sp>
    <dsp:sp modelId="{C40F787B-106B-47B6-9D90-DA57B6909397}">
      <dsp:nvSpPr>
        <dsp:cNvPr id="0" name=""/>
        <dsp:cNvSpPr/>
      </dsp:nvSpPr>
      <dsp:spPr>
        <a:xfrm>
          <a:off x="0" y="3807741"/>
          <a:ext cx="8229600" cy="6715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Post retirement identity development</a:t>
          </a:r>
          <a:endParaRPr lang="en-US" sz="2800" kern="1200"/>
        </a:p>
      </dsp:txBody>
      <dsp:txXfrm>
        <a:off x="32784" y="3840525"/>
        <a:ext cx="8164032" cy="6060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11">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5">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6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5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7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F8BF0D-D7C1-4C56-A6F9-D9016EB96F60}" type="datetimeFigureOut">
              <a:rPr lang="en-GB" smtClean="0"/>
              <a:t>13/10/2026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A3E74D-6724-4472-8797-7FE13C9F8BAF}" type="slidenum">
              <a:rPr lang="en-GB" smtClean="0"/>
              <a:t>‹#›</a:t>
            </a:fld>
            <a:endParaRPr lang="en-GB"/>
          </a:p>
        </p:txBody>
      </p:sp>
    </p:spTree>
    <p:extLst>
      <p:ext uri="{BB962C8B-B14F-4D97-AF65-F5344CB8AC3E}">
        <p14:creationId xmlns:p14="http://schemas.microsoft.com/office/powerpoint/2010/main" val="219693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bbc.co.uk/news/articles/cd9dwxexp77o"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453DD4-3A76-4C73-B34B-687D4EA9B30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34039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pick up loneliness later</a:t>
            </a:r>
          </a:p>
          <a:p>
            <a:r>
              <a:rPr lang="en-GB" dirty="0"/>
              <a:t>This short video presents an overview of some challenges older adults experience.  </a:t>
            </a:r>
          </a:p>
        </p:txBody>
      </p:sp>
      <p:sp>
        <p:nvSpPr>
          <p:cNvPr id="4" name="Slide Number Placeholder 3"/>
          <p:cNvSpPr>
            <a:spLocks noGrp="1"/>
          </p:cNvSpPr>
          <p:nvPr>
            <p:ph type="sldNum" sz="quarter" idx="5"/>
          </p:nvPr>
        </p:nvSpPr>
        <p:spPr/>
        <p:txBody>
          <a:bodyPr/>
          <a:lstStyle/>
          <a:p>
            <a:fld id="{33453DD4-3A76-4C73-B34B-687D4EA9B305}" type="slidenum">
              <a:rPr lang="en-GB" smtClean="0"/>
              <a:t>5</a:t>
            </a:fld>
            <a:endParaRPr lang="en-GB"/>
          </a:p>
        </p:txBody>
      </p:sp>
    </p:spTree>
    <p:extLst>
      <p:ext uri="{BB962C8B-B14F-4D97-AF65-F5344CB8AC3E}">
        <p14:creationId xmlns:p14="http://schemas.microsoft.com/office/powerpoint/2010/main" val="13293893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453DD4-3A76-4C73-B34B-687D4EA9B305}" type="slidenum">
              <a:rPr lang="en-GB" smtClean="0"/>
              <a:t>7</a:t>
            </a:fld>
            <a:endParaRPr lang="en-GB"/>
          </a:p>
        </p:txBody>
      </p:sp>
    </p:spTree>
    <p:extLst>
      <p:ext uri="{BB962C8B-B14F-4D97-AF65-F5344CB8AC3E}">
        <p14:creationId xmlns:p14="http://schemas.microsoft.com/office/powerpoint/2010/main" val="42877934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Domain differences: speed vs strength vs endurance</a:t>
            </a:r>
          </a:p>
          <a:p>
            <a:r>
              <a:rPr lang="en-GB" dirty="0"/>
              <a:t>Gender differences </a:t>
            </a:r>
          </a:p>
          <a:p>
            <a:endParaRPr lang="en-GB" dirty="0"/>
          </a:p>
        </p:txBody>
      </p:sp>
      <p:sp>
        <p:nvSpPr>
          <p:cNvPr id="4" name="Slide Number Placeholder 3"/>
          <p:cNvSpPr>
            <a:spLocks noGrp="1"/>
          </p:cNvSpPr>
          <p:nvPr>
            <p:ph type="sldNum" sz="quarter" idx="5"/>
          </p:nvPr>
        </p:nvSpPr>
        <p:spPr/>
        <p:txBody>
          <a:bodyPr/>
          <a:lstStyle/>
          <a:p>
            <a:fld id="{33453DD4-3A76-4C73-B34B-687D4EA9B305}" type="slidenum">
              <a:rPr lang="en-GB" smtClean="0"/>
              <a:t>8</a:t>
            </a:fld>
            <a:endParaRPr lang="en-GB"/>
          </a:p>
        </p:txBody>
      </p:sp>
    </p:spTree>
    <p:extLst>
      <p:ext uri="{BB962C8B-B14F-4D97-AF65-F5344CB8AC3E}">
        <p14:creationId xmlns:p14="http://schemas.microsoft.com/office/powerpoint/2010/main" val="2408534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Identity, roles and responsibilities</a:t>
            </a:r>
          </a:p>
        </p:txBody>
      </p:sp>
      <p:sp>
        <p:nvSpPr>
          <p:cNvPr id="4" name="Slide Number Placeholder 3"/>
          <p:cNvSpPr>
            <a:spLocks noGrp="1"/>
          </p:cNvSpPr>
          <p:nvPr>
            <p:ph type="sldNum" sz="quarter" idx="5"/>
          </p:nvPr>
        </p:nvSpPr>
        <p:spPr/>
        <p:txBody>
          <a:bodyPr/>
          <a:lstStyle/>
          <a:p>
            <a:fld id="{33453DD4-3A76-4C73-B34B-687D4EA9B305}" type="slidenum">
              <a:rPr lang="en-GB" smtClean="0"/>
              <a:t>9</a:t>
            </a:fld>
            <a:endParaRPr lang="en-GB"/>
          </a:p>
        </p:txBody>
      </p:sp>
    </p:spTree>
    <p:extLst>
      <p:ext uri="{BB962C8B-B14F-4D97-AF65-F5344CB8AC3E}">
        <p14:creationId xmlns:p14="http://schemas.microsoft.com/office/powerpoint/2010/main" val="519914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all negative.  This slide focuses more on areas where we can do better in health and social care.   It would be good to remind students that this is also the time where individuals are making positive changes to our life and mentoring our youngsters.   </a:t>
            </a:r>
          </a:p>
        </p:txBody>
      </p:sp>
      <p:sp>
        <p:nvSpPr>
          <p:cNvPr id="4" name="Slide Number Placeholder 3"/>
          <p:cNvSpPr>
            <a:spLocks noGrp="1"/>
          </p:cNvSpPr>
          <p:nvPr>
            <p:ph type="sldNum" sz="quarter" idx="5"/>
          </p:nvPr>
        </p:nvSpPr>
        <p:spPr/>
        <p:txBody>
          <a:bodyPr/>
          <a:lstStyle/>
          <a:p>
            <a:fld id="{33453DD4-3A76-4C73-B34B-687D4EA9B305}" type="slidenum">
              <a:rPr lang="en-GB" smtClean="0"/>
              <a:t>12</a:t>
            </a:fld>
            <a:endParaRPr lang="en-GB"/>
          </a:p>
        </p:txBody>
      </p:sp>
    </p:spTree>
    <p:extLst>
      <p:ext uri="{BB962C8B-B14F-4D97-AF65-F5344CB8AC3E}">
        <p14:creationId xmlns:p14="http://schemas.microsoft.com/office/powerpoint/2010/main" val="13388225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01600" indent="0">
              <a:buNone/>
            </a:pPr>
            <a:r>
              <a:rPr lang="en-US" noProof="0" dirty="0"/>
              <a:t>To </a:t>
            </a:r>
            <a:r>
              <a:rPr lang="en-US" noProof="0" dirty="0" err="1"/>
              <a:t>summarise</a:t>
            </a:r>
            <a:r>
              <a:rPr lang="en-US" noProof="0" dirty="0"/>
              <a:t> the changes we looked at so far. </a:t>
            </a:r>
          </a:p>
          <a:p>
            <a:pPr marL="101600" indent="0">
              <a:buNone/>
            </a:pPr>
            <a:endParaRPr lang="en-US" noProof="0" dirty="0"/>
          </a:p>
          <a:p>
            <a:pPr marL="101600" indent="0">
              <a:buNone/>
            </a:pPr>
            <a:r>
              <a:rPr lang="en-US" noProof="0" dirty="0"/>
              <a:t>Describe the behavioral effects associated with physical changes in older adults </a:t>
            </a:r>
          </a:p>
          <a:p>
            <a:r>
              <a:rPr lang="en-US" noProof="0" dirty="0"/>
              <a:t>Behavioral effects of physical changes:</a:t>
            </a:r>
          </a:p>
          <a:p>
            <a:pPr lvl="1"/>
            <a:r>
              <a:rPr lang="en-US" noProof="0" dirty="0"/>
              <a:t>General slowing of information processing, reaction time  </a:t>
            </a:r>
          </a:p>
          <a:p>
            <a:pPr lvl="1"/>
            <a:r>
              <a:rPr lang="en-US" noProof="0" dirty="0"/>
              <a:t>Dendrite loss</a:t>
            </a:r>
          </a:p>
          <a:p>
            <a:pPr lvl="1"/>
            <a:r>
              <a:rPr lang="en-US" noProof="0" dirty="0"/>
              <a:t>Loss of muscle elasticity</a:t>
            </a:r>
          </a:p>
          <a:p>
            <a:pPr lvl="1"/>
            <a:r>
              <a:rPr lang="en-US" noProof="0" dirty="0"/>
              <a:t>Decline in speed of nerve impulses</a:t>
            </a:r>
          </a:p>
          <a:p>
            <a:pPr lvl="1"/>
            <a:r>
              <a:rPr lang="en-US" noProof="0" dirty="0"/>
              <a:t>Changes in temperature sensitivity</a:t>
            </a:r>
          </a:p>
          <a:p>
            <a:endParaRPr lang="en-GB" dirty="0"/>
          </a:p>
          <a:p>
            <a:r>
              <a:rPr lang="en-US" noProof="0" dirty="0"/>
              <a:t>Motor functions:</a:t>
            </a:r>
          </a:p>
          <a:p>
            <a:pPr lvl="1"/>
            <a:r>
              <a:rPr lang="en-US" noProof="0" dirty="0"/>
              <a:t>Reduction in stamina, dexterity, and balance</a:t>
            </a:r>
          </a:p>
          <a:p>
            <a:pPr lvl="1"/>
            <a:r>
              <a:rPr lang="en-US" noProof="0" dirty="0"/>
              <a:t>Loss of balance is associated with higher risk of falling.</a:t>
            </a:r>
          </a:p>
          <a:p>
            <a:pPr lvl="1"/>
            <a:r>
              <a:rPr lang="en-US" noProof="0" dirty="0"/>
              <a:t>More problems with fine-motor control</a:t>
            </a:r>
          </a:p>
          <a:p>
            <a:endParaRPr lang="en-GB" dirty="0"/>
          </a:p>
          <a:p>
            <a:pPr marL="171450" lvl="0" indent="-171450">
              <a:lnSpc>
                <a:spcPct val="200000"/>
              </a:lnSpc>
              <a:buFont typeface="Arial"/>
              <a:buChar char="•"/>
            </a:pPr>
            <a:r>
              <a:rPr lang="en-US" dirty="0"/>
              <a:t>Sleeping:</a:t>
            </a:r>
          </a:p>
          <a:p>
            <a:pPr marL="628650" marR="0" lvl="1" indent="-171450" algn="l" defTabSz="457200" rtl="0" eaLnBrk="1" fontAlgn="auto" latinLnBrk="0" hangingPunct="1">
              <a:lnSpc>
                <a:spcPct val="200000"/>
              </a:lnSpc>
              <a:spcBef>
                <a:spcPts val="0"/>
              </a:spcBef>
              <a:spcAft>
                <a:spcPts val="0"/>
              </a:spcAft>
              <a:buClrTx/>
              <a:buSzTx/>
              <a:buFont typeface="Arial"/>
              <a:buChar char="•"/>
              <a:tabLst/>
              <a:defRPr/>
            </a:pPr>
            <a:r>
              <a:rPr lang="en-US" dirty="0"/>
              <a:t>Wake early in morning, go to bed early at night.</a:t>
            </a:r>
          </a:p>
          <a:p>
            <a:pPr marL="628650" lvl="1" indent="-171450">
              <a:lnSpc>
                <a:spcPct val="200000"/>
              </a:lnSpc>
              <a:buFont typeface="Arial"/>
              <a:buChar char="•"/>
            </a:pPr>
            <a:r>
              <a:rPr lang="en-US" dirty="0"/>
              <a:t>Shifts in sleep patterns</a:t>
            </a:r>
          </a:p>
          <a:p>
            <a:pPr marL="628650" lvl="1" indent="-171450">
              <a:lnSpc>
                <a:spcPct val="200000"/>
              </a:lnSpc>
              <a:buFont typeface="Arial"/>
              <a:buChar char="•"/>
            </a:pPr>
            <a:r>
              <a:rPr lang="en-US" dirty="0"/>
              <a:t>Wake more frequently at night</a:t>
            </a:r>
          </a:p>
          <a:p>
            <a:pPr marL="628650" lvl="1" indent="-171450">
              <a:lnSpc>
                <a:spcPct val="200000"/>
              </a:lnSpc>
              <a:buFont typeface="Arial"/>
              <a:buChar char="•"/>
            </a:pPr>
            <a:r>
              <a:rPr lang="en-US" dirty="0"/>
              <a:t>Show decreases in REM sleep</a:t>
            </a:r>
          </a:p>
          <a:p>
            <a:pPr marL="171450" lvl="0" indent="-171450">
              <a:lnSpc>
                <a:spcPct val="200000"/>
              </a:lnSpc>
              <a:buFont typeface="Arial"/>
              <a:buChar char="•"/>
            </a:pPr>
            <a:r>
              <a:rPr lang="en-US" dirty="0"/>
              <a:t>Eating:</a:t>
            </a:r>
          </a:p>
          <a:p>
            <a:pPr marL="628650" lvl="1" indent="-171450">
              <a:lnSpc>
                <a:spcPct val="200000"/>
              </a:lnSpc>
              <a:buFont typeface="Arial"/>
              <a:buChar char="•"/>
            </a:pPr>
            <a:r>
              <a:rPr lang="en-US" dirty="0"/>
              <a:t>Loss of feelings of satiety, thus overeat</a:t>
            </a:r>
          </a:p>
          <a:p>
            <a:pPr marL="628650" lvl="1" indent="-171450">
              <a:lnSpc>
                <a:spcPct val="200000"/>
              </a:lnSpc>
              <a:buFont typeface="Arial"/>
              <a:buChar char="•"/>
            </a:pPr>
            <a:r>
              <a:rPr lang="en-US" dirty="0"/>
              <a:t>May become rigid in meal times and food selection to compensate</a:t>
            </a:r>
          </a:p>
          <a:p>
            <a:pPr marL="171450" lvl="1" indent="-171450">
              <a:lnSpc>
                <a:spcPct val="200000"/>
              </a:lnSpc>
              <a:buFont typeface="Arial"/>
              <a:buChar char="•"/>
            </a:pPr>
            <a:r>
              <a:rPr lang="en-US" dirty="0"/>
              <a:t>	The</a:t>
            </a:r>
            <a:r>
              <a:rPr lang="en-US" baseline="0" dirty="0"/>
              <a:t> a</a:t>
            </a:r>
            <a:r>
              <a:rPr lang="en-US" dirty="0"/>
              <a:t>bility to regulate appetite changes with age.</a:t>
            </a:r>
          </a:p>
          <a:p>
            <a:pPr marL="171450" lvl="1" indent="-171450">
              <a:lnSpc>
                <a:spcPct val="200000"/>
              </a:lnSpc>
              <a:buFont typeface="Arial"/>
              <a:buChar char="•"/>
            </a:pPr>
            <a:endParaRPr lang="en-US" dirty="0"/>
          </a:p>
          <a:p>
            <a:pPr marL="171450" indent="-171450" eaLnBrk="1" hangingPunct="1">
              <a:lnSpc>
                <a:spcPct val="200000"/>
              </a:lnSpc>
              <a:buFont typeface="Arial"/>
              <a:buChar char="•"/>
            </a:pPr>
            <a:r>
              <a:rPr lang="en-US" dirty="0"/>
              <a:t>Motor functions: </a:t>
            </a:r>
          </a:p>
          <a:p>
            <a:pPr marL="628650" lvl="1" indent="-171450" eaLnBrk="1" hangingPunct="1">
              <a:lnSpc>
                <a:spcPct val="200000"/>
              </a:lnSpc>
              <a:buFont typeface="Arial"/>
              <a:buChar char="•"/>
            </a:pPr>
            <a:r>
              <a:rPr lang="en-US" dirty="0"/>
              <a:t>Reduction in stamina, dexterity, and balance</a:t>
            </a:r>
          </a:p>
          <a:p>
            <a:pPr marL="628650" lvl="1" indent="-171450" eaLnBrk="1" hangingPunct="1">
              <a:lnSpc>
                <a:spcPct val="200000"/>
              </a:lnSpc>
              <a:buFont typeface="Arial"/>
              <a:buChar char="•"/>
            </a:pPr>
            <a:r>
              <a:rPr lang="en-US" dirty="0"/>
              <a:t>Loss of balance is associated with higher risk of falling.</a:t>
            </a:r>
          </a:p>
          <a:p>
            <a:pPr marL="1085850" lvl="2" indent="-171450" eaLnBrk="1" hangingPunct="1">
              <a:lnSpc>
                <a:spcPct val="200000"/>
              </a:lnSpc>
              <a:buFont typeface="Arial"/>
              <a:buChar char="•"/>
            </a:pPr>
            <a:r>
              <a:rPr lang="en-US" dirty="0"/>
              <a:t>Activities such as golf or tai chi may help with balance.</a:t>
            </a:r>
          </a:p>
          <a:p>
            <a:pPr marL="171450" indent="-171450" eaLnBrk="1" hangingPunct="1">
              <a:lnSpc>
                <a:spcPct val="200000"/>
              </a:lnSpc>
              <a:buFont typeface="Arial"/>
              <a:buChar char="•"/>
            </a:pPr>
            <a:r>
              <a:rPr lang="en-US" dirty="0"/>
              <a:t>More problems with fine-motor control</a:t>
            </a:r>
          </a:p>
          <a:p>
            <a:pPr marL="628650" lvl="1" indent="-171450" eaLnBrk="1" hangingPunct="1">
              <a:lnSpc>
                <a:spcPct val="200000"/>
              </a:lnSpc>
              <a:buFont typeface="Arial"/>
              <a:buChar char="•"/>
            </a:pPr>
            <a:r>
              <a:rPr lang="en-US" dirty="0"/>
              <a:t>Impairs the rate at which older adults learn new skills, such as computer mouse activities</a:t>
            </a:r>
          </a:p>
          <a:p>
            <a:pPr marL="171450" lvl="1" indent="-171450">
              <a:lnSpc>
                <a:spcPct val="200000"/>
              </a:lnSpc>
              <a:buFont typeface="Arial"/>
              <a:buChar char="•"/>
            </a:pPr>
            <a:endParaRPr lang="en-US" dirty="0"/>
          </a:p>
          <a:p>
            <a:endParaRPr lang="en-GB" dirty="0"/>
          </a:p>
          <a:p>
            <a:r>
              <a:rPr lang="en-GB" dirty="0"/>
              <a:t>Sexual </a:t>
            </a:r>
          </a:p>
          <a:p>
            <a:pPr marL="171450" marR="0" lvl="0" indent="-171450" algn="l" defTabSz="914400" rtl="0" eaLnBrk="1" fontAlgn="auto" latinLnBrk="0" hangingPunct="1">
              <a:lnSpc>
                <a:spcPct val="200000"/>
              </a:lnSpc>
              <a:spcBef>
                <a:spcPts val="0"/>
              </a:spcBef>
              <a:spcAft>
                <a:spcPts val="0"/>
              </a:spcAft>
              <a:buClrTx/>
              <a:buSzTx/>
              <a:buFont typeface="Arial"/>
              <a:buChar char="•"/>
              <a:tabLst/>
              <a:defRPr/>
            </a:pPr>
            <a:r>
              <a:rPr lang="en-US" dirty="0"/>
              <a:t>Seventy percent of young-old and about half of old-old people</a:t>
            </a:r>
            <a:r>
              <a:rPr lang="en-US" baseline="0" dirty="0"/>
              <a:t> </a:t>
            </a:r>
            <a:r>
              <a:rPr lang="en-US" dirty="0"/>
              <a:t>continue to have sex.</a:t>
            </a:r>
          </a:p>
          <a:p>
            <a:pPr marL="628650" marR="0" lvl="1" indent="-171450" algn="l" defTabSz="914400" rtl="0" eaLnBrk="1" fontAlgn="auto" latinLnBrk="0" hangingPunct="1">
              <a:lnSpc>
                <a:spcPct val="200000"/>
              </a:lnSpc>
              <a:spcBef>
                <a:spcPts val="0"/>
              </a:spcBef>
              <a:spcAft>
                <a:spcPts val="0"/>
              </a:spcAft>
              <a:buClrTx/>
              <a:buSzTx/>
              <a:buFont typeface="Arial"/>
              <a:buChar char="•"/>
              <a:tabLst/>
              <a:defRPr/>
            </a:pPr>
            <a:r>
              <a:rPr lang="en-US" dirty="0">
                <a:sym typeface="Wingdings" panose="05000000000000000000" pitchFamily="2" charset="2"/>
              </a:rPr>
              <a:t> </a:t>
            </a:r>
            <a:r>
              <a:rPr lang="en-US" dirty="0"/>
              <a:t>Stereotypes that portray old age as asexual</a:t>
            </a:r>
          </a:p>
          <a:p>
            <a:pPr marL="628650" marR="0" lvl="1" indent="-171450" algn="l" defTabSz="914400" rtl="0" eaLnBrk="1" fontAlgn="auto" latinLnBrk="0" hangingPunct="1">
              <a:lnSpc>
                <a:spcPct val="200000"/>
              </a:lnSpc>
              <a:spcBef>
                <a:spcPts val="0"/>
              </a:spcBef>
              <a:spcAft>
                <a:spcPts val="0"/>
              </a:spcAft>
              <a:buClrTx/>
              <a:buSzTx/>
              <a:buFont typeface="Arial"/>
              <a:buChar char="•"/>
              <a:tabLst/>
              <a:defRPr/>
            </a:pPr>
            <a:r>
              <a:rPr lang="en-US" dirty="0">
                <a:sym typeface="Wingdings" panose="05000000000000000000" pitchFamily="2" charset="2"/>
              </a:rPr>
              <a:t> </a:t>
            </a:r>
            <a:r>
              <a:rPr lang="en-US" dirty="0"/>
              <a:t>Women may become more sexually adventurous.</a:t>
            </a:r>
          </a:p>
          <a:p>
            <a:pPr marL="628650" marR="0" lvl="1" indent="-171450" algn="l" defTabSz="914400" rtl="0" eaLnBrk="1" fontAlgn="auto" latinLnBrk="0" hangingPunct="1">
              <a:lnSpc>
                <a:spcPct val="200000"/>
              </a:lnSpc>
              <a:spcBef>
                <a:spcPts val="0"/>
              </a:spcBef>
              <a:spcAft>
                <a:spcPts val="0"/>
              </a:spcAft>
              <a:buClrTx/>
              <a:buSzTx/>
              <a:buFont typeface="Arial"/>
              <a:buChar char="•"/>
              <a:tabLst/>
              <a:defRPr/>
            </a:pPr>
            <a:endParaRPr lang="en-US" dirty="0"/>
          </a:p>
          <a:p>
            <a:pPr marL="628650" marR="0" lvl="1" indent="-171450" algn="l" defTabSz="914400" rtl="0" eaLnBrk="1" fontAlgn="auto" latinLnBrk="0" hangingPunct="1">
              <a:lnSpc>
                <a:spcPct val="200000"/>
              </a:lnSpc>
              <a:spcBef>
                <a:spcPts val="0"/>
              </a:spcBef>
              <a:spcAft>
                <a:spcPts val="0"/>
              </a:spcAft>
              <a:buClrTx/>
              <a:buSzTx/>
              <a:buFont typeface="Arial"/>
              <a:buChar char="•"/>
              <a:tabLst/>
              <a:defRPr/>
            </a:pPr>
            <a:r>
              <a:rPr lang="en-US" dirty="0"/>
              <a:t>Not sure if this is appropriate: a current trial in France showing men involved in the rape case (some were over 60?) were sexually active: </a:t>
            </a:r>
            <a:r>
              <a:rPr lang="en-GB" dirty="0">
                <a:hlinkClick r:id="rId3"/>
              </a:rPr>
              <a:t>Woman describes horror of learning husband drugged her so others could rape her - BBC News</a:t>
            </a:r>
            <a:r>
              <a:rPr lang="en-US" dirty="0"/>
              <a:t> </a:t>
            </a:r>
          </a:p>
          <a:p>
            <a:pPr marL="171450" indent="-171450" eaLnBrk="1" hangingPunct="1">
              <a:lnSpc>
                <a:spcPct val="200000"/>
              </a:lnSpc>
              <a:buFont typeface="Arial"/>
              <a:buChar char="•"/>
            </a:pPr>
            <a:r>
              <a:rPr lang="en-US" dirty="0"/>
              <a:t>Decreases in sexual activity have many causes.</a:t>
            </a:r>
          </a:p>
          <a:p>
            <a:pPr marL="171450" indent="-171450" eaLnBrk="1" hangingPunct="1">
              <a:lnSpc>
                <a:spcPct val="200000"/>
              </a:lnSpc>
              <a:buFont typeface="Arial"/>
              <a:buChar char="•"/>
            </a:pPr>
            <a:r>
              <a:rPr lang="en-US" dirty="0"/>
              <a:t>Continued decline in testosterone</a:t>
            </a:r>
          </a:p>
          <a:p>
            <a:pPr marL="171450" indent="-171450" eaLnBrk="1" hangingPunct="1">
              <a:lnSpc>
                <a:spcPct val="200000"/>
              </a:lnSpc>
              <a:buFont typeface="Arial"/>
              <a:buChar char="•"/>
            </a:pPr>
            <a:r>
              <a:rPr lang="en-US" dirty="0"/>
              <a:t>Certain medications or physical pain may affect sexual activities.</a:t>
            </a:r>
          </a:p>
          <a:p>
            <a:endParaRPr lang="en-GB" dirty="0"/>
          </a:p>
          <a:p>
            <a:endParaRPr lang="en-GB" dirty="0"/>
          </a:p>
        </p:txBody>
      </p:sp>
      <p:sp>
        <p:nvSpPr>
          <p:cNvPr id="4" name="Slide Number Placeholder 3"/>
          <p:cNvSpPr>
            <a:spLocks noGrp="1"/>
          </p:cNvSpPr>
          <p:nvPr>
            <p:ph type="sldNum" sz="quarter" idx="5"/>
          </p:nvPr>
        </p:nvSpPr>
        <p:spPr/>
        <p:txBody>
          <a:bodyPr/>
          <a:lstStyle/>
          <a:p>
            <a:fld id="{33453DD4-3A76-4C73-B34B-687D4EA9B305}" type="slidenum">
              <a:rPr lang="en-GB" smtClean="0"/>
              <a:t>14</a:t>
            </a:fld>
            <a:endParaRPr lang="en-GB"/>
          </a:p>
        </p:txBody>
      </p:sp>
    </p:spTree>
    <p:extLst>
      <p:ext uri="{BB962C8B-B14F-4D97-AF65-F5344CB8AC3E}">
        <p14:creationId xmlns:p14="http://schemas.microsoft.com/office/powerpoint/2010/main" val="23557421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…suggests that George has developed a sense of </a:t>
            </a:r>
            <a:r>
              <a:rPr lang="en-GB" sz="1200" b="1" i="0" kern="1200" dirty="0">
                <a:solidFill>
                  <a:schemeClr val="tx1"/>
                </a:solidFill>
                <a:effectLst/>
                <a:latin typeface="+mn-lt"/>
                <a:ea typeface="+mn-ea"/>
                <a:cs typeface="+mn-cs"/>
              </a:rPr>
              <a:t>ego integrity</a:t>
            </a:r>
            <a:r>
              <a:rPr lang="en-GB" sz="1200" b="0" i="0" kern="1200" dirty="0">
                <a:solidFill>
                  <a:schemeClr val="tx1"/>
                </a:solidFill>
                <a:effectLst/>
                <a:latin typeface="+mn-lt"/>
                <a:ea typeface="+mn-ea"/>
                <a:cs typeface="+mn-cs"/>
              </a:rPr>
              <a:t>, as he views his life as meaningful and worthwhile.</a:t>
            </a:r>
          </a:p>
          <a:p>
            <a:pPr fontAlgn="t"/>
            <a:r>
              <a:rPr lang="en-GB" sz="1200" b="0" i="0" kern="1200" dirty="0">
                <a:solidFill>
                  <a:schemeClr val="tx1"/>
                </a:solidFill>
                <a:effectLst/>
                <a:latin typeface="+mn-lt"/>
                <a:ea typeface="+mn-ea"/>
                <a:cs typeface="+mn-cs"/>
              </a:rPr>
              <a:t>From a health and social care perspective, staff can support George's wellbeing through </a:t>
            </a:r>
            <a:r>
              <a:rPr lang="en-GB" sz="1200" b="1" i="0" kern="1200" dirty="0">
                <a:solidFill>
                  <a:schemeClr val="tx1"/>
                </a:solidFill>
                <a:effectLst/>
                <a:latin typeface="+mn-lt"/>
                <a:ea typeface="+mn-ea"/>
                <a:cs typeface="+mn-cs"/>
              </a:rPr>
              <a:t>reminiscence activities</a:t>
            </a:r>
            <a:r>
              <a:rPr lang="en-GB" sz="1200" b="0" i="0" kern="1200" dirty="0">
                <a:solidFill>
                  <a:schemeClr val="tx1"/>
                </a:solidFill>
                <a:effectLst/>
                <a:latin typeface="+mn-lt"/>
                <a:ea typeface="+mn-ea"/>
                <a:cs typeface="+mn-cs"/>
              </a:rPr>
              <a:t>, such as discussing life experiences, looking through photographs, or creating a life story book. These approaches can help reinforce feelings of achievement and personal identity.</a:t>
            </a:r>
          </a:p>
          <a:p>
            <a:pPr fontAlgn="t"/>
            <a:r>
              <a:rPr lang="en-GB" sz="1200" b="0" i="0" kern="1200" dirty="0">
                <a:solidFill>
                  <a:schemeClr val="tx1"/>
                </a:solidFill>
                <a:effectLst/>
                <a:latin typeface="+mn-lt"/>
                <a:ea typeface="+mn-ea"/>
                <a:cs typeface="+mn-cs"/>
              </a:rPr>
              <a:t>However, if George focused mainly on regrets, such as missed opportunities or damaged relationships, he might experience </a:t>
            </a:r>
            <a:r>
              <a:rPr lang="en-GB" sz="1200" b="1" i="0" kern="1200" dirty="0">
                <a:solidFill>
                  <a:schemeClr val="tx1"/>
                </a:solidFill>
                <a:effectLst/>
                <a:latin typeface="+mn-lt"/>
                <a:ea typeface="+mn-ea"/>
                <a:cs typeface="+mn-cs"/>
              </a:rPr>
              <a:t>despair</a:t>
            </a:r>
            <a:r>
              <a:rPr lang="en-GB" sz="1200" b="0" i="0" kern="1200" dirty="0">
                <a:solidFill>
                  <a:schemeClr val="tx1"/>
                </a:solidFill>
                <a:effectLst/>
                <a:latin typeface="+mn-lt"/>
                <a:ea typeface="+mn-ea"/>
                <a:cs typeface="+mn-cs"/>
              </a:rPr>
              <a:t>. This could lead to feelings of sadness, hopelessness, and anxiety about ageing and death. In this situation, care staff could provide emotional support and opportunities for meaningful social interaction to help promote positive reflection.</a:t>
            </a:r>
          </a:p>
          <a:p>
            <a:endParaRPr lang="en-GB" dirty="0"/>
          </a:p>
        </p:txBody>
      </p:sp>
      <p:sp>
        <p:nvSpPr>
          <p:cNvPr id="4" name="Slide Number Placeholder 3"/>
          <p:cNvSpPr>
            <a:spLocks noGrp="1"/>
          </p:cNvSpPr>
          <p:nvPr>
            <p:ph type="sldNum" sz="quarter" idx="5"/>
          </p:nvPr>
        </p:nvSpPr>
        <p:spPr/>
        <p:txBody>
          <a:bodyPr/>
          <a:lstStyle/>
          <a:p>
            <a:fld id="{EFA3E74D-6724-4472-8797-7FE13C9F8BAF}" type="slidenum">
              <a:rPr lang="en-GB" smtClean="0"/>
              <a:t>18</a:t>
            </a:fld>
            <a:endParaRPr lang="en-GB"/>
          </a:p>
        </p:txBody>
      </p:sp>
    </p:spTree>
    <p:extLst>
      <p:ext uri="{BB962C8B-B14F-4D97-AF65-F5344CB8AC3E}">
        <p14:creationId xmlns:p14="http://schemas.microsoft.com/office/powerpoint/2010/main" val="14206430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last week that more recently young to middle aged adults prioritise their social class identity over gender or ethnicity identity</a:t>
            </a:r>
          </a:p>
        </p:txBody>
      </p:sp>
      <p:sp>
        <p:nvSpPr>
          <p:cNvPr id="4" name="Slide Number Placeholder 3"/>
          <p:cNvSpPr>
            <a:spLocks noGrp="1"/>
          </p:cNvSpPr>
          <p:nvPr>
            <p:ph type="sldNum" sz="quarter" idx="5"/>
          </p:nvPr>
        </p:nvSpPr>
        <p:spPr/>
        <p:txBody>
          <a:bodyPr/>
          <a:lstStyle/>
          <a:p>
            <a:fld id="{33453DD4-3A76-4C73-B34B-687D4EA9B305}" type="slidenum">
              <a:rPr lang="en-GB" smtClean="0"/>
              <a:t>21</a:t>
            </a:fld>
            <a:endParaRPr lang="en-GB"/>
          </a:p>
        </p:txBody>
      </p:sp>
    </p:spTree>
    <p:extLst>
      <p:ext uri="{BB962C8B-B14F-4D97-AF65-F5344CB8AC3E}">
        <p14:creationId xmlns:p14="http://schemas.microsoft.com/office/powerpoint/2010/main" val="8737207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Ask the students to think back to their first activity where they consider the challenges and concerns of their next decade when discussing the third point about the missing points in two theories.  </a:t>
            </a:r>
          </a:p>
          <a:p>
            <a:endParaRPr lang="en-GB" sz="1200" dirty="0"/>
          </a:p>
          <a:p>
            <a:r>
              <a:rPr lang="en-GB" sz="1200" dirty="0"/>
              <a:t>We have not covered the theories of biological ageing due to time constrains.  Could prompt students to think about if we also need to consider the impacts of biological ageing.  The final question is to get the students to look up more recent theories (or to read more as more recent theories are included in Boyd &amp; Bee’s chapter about ageing. Therefore they don’t need to go far ;-)). </a:t>
            </a:r>
          </a:p>
          <a:p>
            <a:endParaRPr lang="en-GB" sz="1200" dirty="0"/>
          </a:p>
          <a:p>
            <a:endParaRPr lang="en-GB" dirty="0"/>
          </a:p>
        </p:txBody>
      </p:sp>
      <p:sp>
        <p:nvSpPr>
          <p:cNvPr id="4" name="Slide Number Placeholder 3"/>
          <p:cNvSpPr>
            <a:spLocks noGrp="1"/>
          </p:cNvSpPr>
          <p:nvPr>
            <p:ph type="sldNum" sz="quarter" idx="5"/>
          </p:nvPr>
        </p:nvSpPr>
        <p:spPr/>
        <p:txBody>
          <a:bodyPr/>
          <a:lstStyle/>
          <a:p>
            <a:fld id="{33453DD4-3A76-4C73-B34B-687D4EA9B305}" type="slidenum">
              <a:rPr lang="en-GB" smtClean="0"/>
              <a:t>27</a:t>
            </a:fld>
            <a:endParaRPr lang="en-GB"/>
          </a:p>
        </p:txBody>
      </p:sp>
    </p:spTree>
    <p:extLst>
      <p:ext uri="{BB962C8B-B14F-4D97-AF65-F5344CB8AC3E}">
        <p14:creationId xmlns:p14="http://schemas.microsoft.com/office/powerpoint/2010/main" val="1162833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sure to give the students time to have a go at this exercise. </a:t>
            </a:r>
          </a:p>
          <a:p>
            <a:r>
              <a:rPr lang="en-GB" dirty="0"/>
              <a:t>Suggest groups of 3-4 and 20-30mins for the task.</a:t>
            </a:r>
          </a:p>
        </p:txBody>
      </p:sp>
      <p:sp>
        <p:nvSpPr>
          <p:cNvPr id="4" name="Slide Number Placeholder 3"/>
          <p:cNvSpPr>
            <a:spLocks noGrp="1"/>
          </p:cNvSpPr>
          <p:nvPr>
            <p:ph type="sldNum" sz="quarter" idx="5"/>
          </p:nvPr>
        </p:nvSpPr>
        <p:spPr/>
        <p:txBody>
          <a:bodyPr/>
          <a:lstStyle/>
          <a:p>
            <a:fld id="{33453DD4-3A76-4C73-B34B-687D4EA9B305}" type="slidenum">
              <a:rPr lang="en-GB" smtClean="0"/>
              <a:t>29</a:t>
            </a:fld>
            <a:endParaRPr lang="en-GB"/>
          </a:p>
        </p:txBody>
      </p:sp>
    </p:spTree>
    <p:extLst>
      <p:ext uri="{BB962C8B-B14F-4D97-AF65-F5344CB8AC3E}">
        <p14:creationId xmlns:p14="http://schemas.microsoft.com/office/powerpoint/2010/main" val="3787499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A2332-C40E-4C85-166F-7B1FA1B0ACB7}"/>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1700F13F-238B-491B-8E5E-D025AD41DE70}"/>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B93FF8-7399-13A7-0868-A6B38217EEA7}"/>
              </a:ext>
            </a:extLst>
          </p:cNvPr>
          <p:cNvSpPr>
            <a:spLocks noGrp="1"/>
          </p:cNvSpPr>
          <p:nvPr>
            <p:ph type="dt" sz="half" idx="10"/>
          </p:nvPr>
        </p:nvSpPr>
        <p:spPr/>
        <p:txBody>
          <a:bodyPr/>
          <a:lstStyle/>
          <a:p>
            <a:fld id="{A439E2DB-81E3-427F-BDB2-A251831FF28B}" type="datetimeFigureOut">
              <a:rPr lang="en-GB" smtClean="0"/>
              <a:t>13/10/2026</a:t>
            </a:fld>
            <a:endParaRPr lang="en-GB"/>
          </a:p>
        </p:txBody>
      </p:sp>
      <p:sp>
        <p:nvSpPr>
          <p:cNvPr id="5" name="Footer Placeholder 4">
            <a:extLst>
              <a:ext uri="{FF2B5EF4-FFF2-40B4-BE49-F238E27FC236}">
                <a16:creationId xmlns:a16="http://schemas.microsoft.com/office/drawing/2014/main" id="{070AC18A-3717-0D88-A110-D258E6B951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AF7428-1ABA-EB3A-23B9-A8C76A7110BF}"/>
              </a:ext>
            </a:extLst>
          </p:cNvPr>
          <p:cNvSpPr>
            <a:spLocks noGrp="1"/>
          </p:cNvSpPr>
          <p:nvPr>
            <p:ph type="sldNum" sz="quarter" idx="12"/>
          </p:nvPr>
        </p:nvSpPr>
        <p:spPr/>
        <p:txBody>
          <a:bodyPr/>
          <a:lstStyle/>
          <a:p>
            <a:fld id="{5B02DC1C-4FE4-4624-9565-F2A75B67BA0D}" type="slidenum">
              <a:rPr lang="en-GB" smtClean="0"/>
              <a:t>‹#›</a:t>
            </a:fld>
            <a:endParaRPr lang="en-GB"/>
          </a:p>
        </p:txBody>
      </p:sp>
    </p:spTree>
    <p:extLst>
      <p:ext uri="{BB962C8B-B14F-4D97-AF65-F5344CB8AC3E}">
        <p14:creationId xmlns:p14="http://schemas.microsoft.com/office/powerpoint/2010/main" val="41914789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A795E-686D-D74D-12E5-CD328A3234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C7C73E-1EAC-91C8-24E2-84CB1C0774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F39F52-5828-96E9-B977-CBFE3F8C1A88}"/>
              </a:ext>
            </a:extLst>
          </p:cNvPr>
          <p:cNvSpPr>
            <a:spLocks noGrp="1"/>
          </p:cNvSpPr>
          <p:nvPr>
            <p:ph type="dt" sz="half" idx="10"/>
          </p:nvPr>
        </p:nvSpPr>
        <p:spPr/>
        <p:txBody>
          <a:bodyPr/>
          <a:lstStyle/>
          <a:p>
            <a:fld id="{A439E2DB-81E3-427F-BDB2-A251831FF28B}" type="datetimeFigureOut">
              <a:rPr lang="en-GB" smtClean="0"/>
              <a:t>13/10/2026</a:t>
            </a:fld>
            <a:endParaRPr lang="en-GB"/>
          </a:p>
        </p:txBody>
      </p:sp>
      <p:sp>
        <p:nvSpPr>
          <p:cNvPr id="5" name="Footer Placeholder 4">
            <a:extLst>
              <a:ext uri="{FF2B5EF4-FFF2-40B4-BE49-F238E27FC236}">
                <a16:creationId xmlns:a16="http://schemas.microsoft.com/office/drawing/2014/main" id="{172B42E5-A151-9B7B-7283-3C030E2E2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F65BFF-58B1-45A3-AAD9-1F2367005466}"/>
              </a:ext>
            </a:extLst>
          </p:cNvPr>
          <p:cNvSpPr>
            <a:spLocks noGrp="1"/>
          </p:cNvSpPr>
          <p:nvPr>
            <p:ph type="sldNum" sz="quarter" idx="12"/>
          </p:nvPr>
        </p:nvSpPr>
        <p:spPr/>
        <p:txBody>
          <a:bodyPr/>
          <a:lstStyle/>
          <a:p>
            <a:fld id="{5B02DC1C-4FE4-4624-9565-F2A75B67BA0D}" type="slidenum">
              <a:rPr lang="en-GB" smtClean="0"/>
              <a:t>‹#›</a:t>
            </a:fld>
            <a:endParaRPr lang="en-GB"/>
          </a:p>
        </p:txBody>
      </p:sp>
    </p:spTree>
    <p:extLst>
      <p:ext uri="{BB962C8B-B14F-4D97-AF65-F5344CB8AC3E}">
        <p14:creationId xmlns:p14="http://schemas.microsoft.com/office/powerpoint/2010/main" val="32040985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A2F04-602F-15FD-2DD7-9C7F259E0650}"/>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486B1F-6F68-63FD-5497-4F9DE5DE6C31}"/>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FB9E1A-D0F9-C620-3868-435036DD2D0D}"/>
              </a:ext>
            </a:extLst>
          </p:cNvPr>
          <p:cNvSpPr>
            <a:spLocks noGrp="1"/>
          </p:cNvSpPr>
          <p:nvPr>
            <p:ph type="dt" sz="half" idx="10"/>
          </p:nvPr>
        </p:nvSpPr>
        <p:spPr/>
        <p:txBody>
          <a:bodyPr/>
          <a:lstStyle/>
          <a:p>
            <a:fld id="{A439E2DB-81E3-427F-BDB2-A251831FF28B}" type="datetimeFigureOut">
              <a:rPr lang="en-GB" smtClean="0"/>
              <a:t>13/10/2026</a:t>
            </a:fld>
            <a:endParaRPr lang="en-GB"/>
          </a:p>
        </p:txBody>
      </p:sp>
      <p:sp>
        <p:nvSpPr>
          <p:cNvPr id="5" name="Footer Placeholder 4">
            <a:extLst>
              <a:ext uri="{FF2B5EF4-FFF2-40B4-BE49-F238E27FC236}">
                <a16:creationId xmlns:a16="http://schemas.microsoft.com/office/drawing/2014/main" id="{FD76106A-D5AF-7245-7BDB-F7E3DB2643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790BC4-DA5B-AC82-FA54-CB41F423E30C}"/>
              </a:ext>
            </a:extLst>
          </p:cNvPr>
          <p:cNvSpPr>
            <a:spLocks noGrp="1"/>
          </p:cNvSpPr>
          <p:nvPr>
            <p:ph type="sldNum" sz="quarter" idx="12"/>
          </p:nvPr>
        </p:nvSpPr>
        <p:spPr/>
        <p:txBody>
          <a:bodyPr/>
          <a:lstStyle/>
          <a:p>
            <a:fld id="{5B02DC1C-4FE4-4624-9565-F2A75B67BA0D}" type="slidenum">
              <a:rPr lang="en-GB" smtClean="0"/>
              <a:t>‹#›</a:t>
            </a:fld>
            <a:endParaRPr lang="en-GB"/>
          </a:p>
        </p:txBody>
      </p:sp>
    </p:spTree>
    <p:extLst>
      <p:ext uri="{BB962C8B-B14F-4D97-AF65-F5344CB8AC3E}">
        <p14:creationId xmlns:p14="http://schemas.microsoft.com/office/powerpoint/2010/main" val="2901148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5AF34-7090-89DE-5EF3-915A7AC793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1F5391-EAFD-D195-9456-4EA13993E9E9}"/>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9120BD2-84EE-1633-E47C-910AD30EDA4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8C0F229-9D3D-446B-3921-8C765F7C90EC}"/>
              </a:ext>
            </a:extLst>
          </p:cNvPr>
          <p:cNvSpPr>
            <a:spLocks noGrp="1"/>
          </p:cNvSpPr>
          <p:nvPr>
            <p:ph type="dt" sz="half" idx="10"/>
          </p:nvPr>
        </p:nvSpPr>
        <p:spPr/>
        <p:txBody>
          <a:bodyPr/>
          <a:lstStyle/>
          <a:p>
            <a:fld id="{A439E2DB-81E3-427F-BDB2-A251831FF28B}" type="datetimeFigureOut">
              <a:rPr lang="en-GB" smtClean="0"/>
              <a:t>13/10/2026</a:t>
            </a:fld>
            <a:endParaRPr lang="en-GB"/>
          </a:p>
        </p:txBody>
      </p:sp>
      <p:sp>
        <p:nvSpPr>
          <p:cNvPr id="6" name="Footer Placeholder 5">
            <a:extLst>
              <a:ext uri="{FF2B5EF4-FFF2-40B4-BE49-F238E27FC236}">
                <a16:creationId xmlns:a16="http://schemas.microsoft.com/office/drawing/2014/main" id="{D1F52F25-69F4-2C47-CD15-5F21E0902A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42D47C-52F2-3CC6-7EB5-EE0503161293}"/>
              </a:ext>
            </a:extLst>
          </p:cNvPr>
          <p:cNvSpPr>
            <a:spLocks noGrp="1"/>
          </p:cNvSpPr>
          <p:nvPr>
            <p:ph type="sldNum" sz="quarter" idx="12"/>
          </p:nvPr>
        </p:nvSpPr>
        <p:spPr/>
        <p:txBody>
          <a:bodyPr/>
          <a:lstStyle/>
          <a:p>
            <a:fld id="{5B02DC1C-4FE4-4624-9565-F2A75B67BA0D}" type="slidenum">
              <a:rPr lang="en-GB" smtClean="0"/>
              <a:t>‹#›</a:t>
            </a:fld>
            <a:endParaRPr lang="en-GB"/>
          </a:p>
        </p:txBody>
      </p:sp>
    </p:spTree>
    <p:extLst>
      <p:ext uri="{BB962C8B-B14F-4D97-AF65-F5344CB8AC3E}">
        <p14:creationId xmlns:p14="http://schemas.microsoft.com/office/powerpoint/2010/main" val="9877337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96BEB-EAD0-3FAE-9391-B13889F6CB8A}"/>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C6F053-8734-4319-5DF8-182B93D3B9BF}"/>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B55B1B76-191A-5AF4-85C0-063F085F1901}"/>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30A0AB-A480-8C8F-3043-389378977BF2}"/>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B4286738-38A4-5727-524D-63CA22928941}"/>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9BC002D-1FF2-D933-3F5C-DC80FEC9C42C}"/>
              </a:ext>
            </a:extLst>
          </p:cNvPr>
          <p:cNvSpPr>
            <a:spLocks noGrp="1"/>
          </p:cNvSpPr>
          <p:nvPr>
            <p:ph type="dt" sz="half" idx="10"/>
          </p:nvPr>
        </p:nvSpPr>
        <p:spPr/>
        <p:txBody>
          <a:bodyPr/>
          <a:lstStyle/>
          <a:p>
            <a:fld id="{A439E2DB-81E3-427F-BDB2-A251831FF28B}" type="datetimeFigureOut">
              <a:rPr lang="en-GB" smtClean="0"/>
              <a:t>13/10/2026</a:t>
            </a:fld>
            <a:endParaRPr lang="en-GB"/>
          </a:p>
        </p:txBody>
      </p:sp>
      <p:sp>
        <p:nvSpPr>
          <p:cNvPr id="8" name="Footer Placeholder 7">
            <a:extLst>
              <a:ext uri="{FF2B5EF4-FFF2-40B4-BE49-F238E27FC236}">
                <a16:creationId xmlns:a16="http://schemas.microsoft.com/office/drawing/2014/main" id="{5AFF410C-D645-43A4-27C0-FD379EE403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D641F44-A2E2-E1AE-7DBA-7622E3DD2397}"/>
              </a:ext>
            </a:extLst>
          </p:cNvPr>
          <p:cNvSpPr>
            <a:spLocks noGrp="1"/>
          </p:cNvSpPr>
          <p:nvPr>
            <p:ph type="sldNum" sz="quarter" idx="12"/>
          </p:nvPr>
        </p:nvSpPr>
        <p:spPr/>
        <p:txBody>
          <a:bodyPr/>
          <a:lstStyle/>
          <a:p>
            <a:fld id="{5B02DC1C-4FE4-4624-9565-F2A75B67BA0D}" type="slidenum">
              <a:rPr lang="en-GB" smtClean="0"/>
              <a:t>‹#›</a:t>
            </a:fld>
            <a:endParaRPr lang="en-GB"/>
          </a:p>
        </p:txBody>
      </p:sp>
    </p:spTree>
    <p:extLst>
      <p:ext uri="{BB962C8B-B14F-4D97-AF65-F5344CB8AC3E}">
        <p14:creationId xmlns:p14="http://schemas.microsoft.com/office/powerpoint/2010/main" val="19544780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3133B-C296-46ED-E04B-2AB2436C47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29B6CC-873F-3C95-C4ED-F1FDF9492337}"/>
              </a:ext>
            </a:extLst>
          </p:cNvPr>
          <p:cNvSpPr>
            <a:spLocks noGrp="1"/>
          </p:cNvSpPr>
          <p:nvPr>
            <p:ph type="dt" sz="half" idx="10"/>
          </p:nvPr>
        </p:nvSpPr>
        <p:spPr/>
        <p:txBody>
          <a:bodyPr/>
          <a:lstStyle/>
          <a:p>
            <a:fld id="{A439E2DB-81E3-427F-BDB2-A251831FF28B}" type="datetimeFigureOut">
              <a:rPr lang="en-GB" smtClean="0"/>
              <a:t>13/10/2026</a:t>
            </a:fld>
            <a:endParaRPr lang="en-GB"/>
          </a:p>
        </p:txBody>
      </p:sp>
      <p:sp>
        <p:nvSpPr>
          <p:cNvPr id="4" name="Footer Placeholder 3">
            <a:extLst>
              <a:ext uri="{FF2B5EF4-FFF2-40B4-BE49-F238E27FC236}">
                <a16:creationId xmlns:a16="http://schemas.microsoft.com/office/drawing/2014/main" id="{BAE6C857-D0CC-C618-2939-53DA097B4B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AA74E3D-5E2D-8568-EE4D-1062D61928AD}"/>
              </a:ext>
            </a:extLst>
          </p:cNvPr>
          <p:cNvSpPr>
            <a:spLocks noGrp="1"/>
          </p:cNvSpPr>
          <p:nvPr>
            <p:ph type="sldNum" sz="quarter" idx="12"/>
          </p:nvPr>
        </p:nvSpPr>
        <p:spPr/>
        <p:txBody>
          <a:bodyPr/>
          <a:lstStyle/>
          <a:p>
            <a:fld id="{5B02DC1C-4FE4-4624-9565-F2A75B67BA0D}" type="slidenum">
              <a:rPr lang="en-GB" smtClean="0"/>
              <a:t>‹#›</a:t>
            </a:fld>
            <a:endParaRPr lang="en-GB"/>
          </a:p>
        </p:txBody>
      </p:sp>
    </p:spTree>
    <p:extLst>
      <p:ext uri="{BB962C8B-B14F-4D97-AF65-F5344CB8AC3E}">
        <p14:creationId xmlns:p14="http://schemas.microsoft.com/office/powerpoint/2010/main" val="19140533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EF6EC9-7E40-FD6E-4628-D147980A740E}"/>
              </a:ext>
            </a:extLst>
          </p:cNvPr>
          <p:cNvSpPr>
            <a:spLocks noGrp="1"/>
          </p:cNvSpPr>
          <p:nvPr>
            <p:ph type="dt" sz="half" idx="10"/>
          </p:nvPr>
        </p:nvSpPr>
        <p:spPr/>
        <p:txBody>
          <a:bodyPr/>
          <a:lstStyle/>
          <a:p>
            <a:fld id="{A439E2DB-81E3-427F-BDB2-A251831FF28B}" type="datetimeFigureOut">
              <a:rPr lang="en-GB" smtClean="0"/>
              <a:t>13/10/2026</a:t>
            </a:fld>
            <a:endParaRPr lang="en-GB"/>
          </a:p>
        </p:txBody>
      </p:sp>
      <p:sp>
        <p:nvSpPr>
          <p:cNvPr id="3" name="Footer Placeholder 2">
            <a:extLst>
              <a:ext uri="{FF2B5EF4-FFF2-40B4-BE49-F238E27FC236}">
                <a16:creationId xmlns:a16="http://schemas.microsoft.com/office/drawing/2014/main" id="{D5676AF2-6F42-E7CE-867E-D7F6E69A515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F7B5E0-053B-4B35-E75B-C6F34D288F0F}"/>
              </a:ext>
            </a:extLst>
          </p:cNvPr>
          <p:cNvSpPr>
            <a:spLocks noGrp="1"/>
          </p:cNvSpPr>
          <p:nvPr>
            <p:ph type="sldNum" sz="quarter" idx="12"/>
          </p:nvPr>
        </p:nvSpPr>
        <p:spPr/>
        <p:txBody>
          <a:bodyPr/>
          <a:lstStyle/>
          <a:p>
            <a:fld id="{5B02DC1C-4FE4-4624-9565-F2A75B67BA0D}" type="slidenum">
              <a:rPr lang="en-GB" smtClean="0"/>
              <a:t>‹#›</a:t>
            </a:fld>
            <a:endParaRPr lang="en-GB"/>
          </a:p>
        </p:txBody>
      </p:sp>
    </p:spTree>
    <p:extLst>
      <p:ext uri="{BB962C8B-B14F-4D97-AF65-F5344CB8AC3E}">
        <p14:creationId xmlns:p14="http://schemas.microsoft.com/office/powerpoint/2010/main" val="1400384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B51ED-303F-161D-5DFF-0A990FE83394}"/>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0D44D94-2EF1-B5F1-07D0-B2EE5F966BD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F040FA-B0A6-70F9-D04F-32E8D15C73E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234C5660-11CD-0A9D-A3F2-48CA8D13571A}"/>
              </a:ext>
            </a:extLst>
          </p:cNvPr>
          <p:cNvSpPr>
            <a:spLocks noGrp="1"/>
          </p:cNvSpPr>
          <p:nvPr>
            <p:ph type="dt" sz="half" idx="10"/>
          </p:nvPr>
        </p:nvSpPr>
        <p:spPr/>
        <p:txBody>
          <a:bodyPr/>
          <a:lstStyle/>
          <a:p>
            <a:fld id="{A439E2DB-81E3-427F-BDB2-A251831FF28B}" type="datetimeFigureOut">
              <a:rPr lang="en-GB" smtClean="0"/>
              <a:t>13/10/2026</a:t>
            </a:fld>
            <a:endParaRPr lang="en-GB"/>
          </a:p>
        </p:txBody>
      </p:sp>
      <p:sp>
        <p:nvSpPr>
          <p:cNvPr id="6" name="Footer Placeholder 5">
            <a:extLst>
              <a:ext uri="{FF2B5EF4-FFF2-40B4-BE49-F238E27FC236}">
                <a16:creationId xmlns:a16="http://schemas.microsoft.com/office/drawing/2014/main" id="{46CA47EE-0443-2392-2FE9-03A2BF1D8D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2DF227-D0CA-E4AB-9146-A453D759284B}"/>
              </a:ext>
            </a:extLst>
          </p:cNvPr>
          <p:cNvSpPr>
            <a:spLocks noGrp="1"/>
          </p:cNvSpPr>
          <p:nvPr>
            <p:ph type="sldNum" sz="quarter" idx="12"/>
          </p:nvPr>
        </p:nvSpPr>
        <p:spPr/>
        <p:txBody>
          <a:bodyPr/>
          <a:lstStyle/>
          <a:p>
            <a:fld id="{5B02DC1C-4FE4-4624-9565-F2A75B67BA0D}" type="slidenum">
              <a:rPr lang="en-GB" smtClean="0"/>
              <a:t>‹#›</a:t>
            </a:fld>
            <a:endParaRPr lang="en-GB"/>
          </a:p>
        </p:txBody>
      </p:sp>
    </p:spTree>
    <p:extLst>
      <p:ext uri="{BB962C8B-B14F-4D97-AF65-F5344CB8AC3E}">
        <p14:creationId xmlns:p14="http://schemas.microsoft.com/office/powerpoint/2010/main" val="33719120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E94A7-8C47-4796-02B5-F606131DE9B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75D8649-FDC5-54DD-DC9B-B0BDA21EE0F1}"/>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E00E7A24-AD62-081A-D155-F9C24B2D70B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66047B95-49B9-AA54-DBA1-4EC6E61D46E8}"/>
              </a:ext>
            </a:extLst>
          </p:cNvPr>
          <p:cNvSpPr>
            <a:spLocks noGrp="1"/>
          </p:cNvSpPr>
          <p:nvPr>
            <p:ph type="dt" sz="half" idx="10"/>
          </p:nvPr>
        </p:nvSpPr>
        <p:spPr/>
        <p:txBody>
          <a:bodyPr/>
          <a:lstStyle/>
          <a:p>
            <a:fld id="{A439E2DB-81E3-427F-BDB2-A251831FF28B}" type="datetimeFigureOut">
              <a:rPr lang="en-GB" smtClean="0"/>
              <a:t>13/10/2026</a:t>
            </a:fld>
            <a:endParaRPr lang="en-GB"/>
          </a:p>
        </p:txBody>
      </p:sp>
      <p:sp>
        <p:nvSpPr>
          <p:cNvPr id="6" name="Footer Placeholder 5">
            <a:extLst>
              <a:ext uri="{FF2B5EF4-FFF2-40B4-BE49-F238E27FC236}">
                <a16:creationId xmlns:a16="http://schemas.microsoft.com/office/drawing/2014/main" id="{98561D42-1F0C-C735-461B-FE05B06F1B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25FA49-B7F9-C6BC-0213-A7C8B703681B}"/>
              </a:ext>
            </a:extLst>
          </p:cNvPr>
          <p:cNvSpPr>
            <a:spLocks noGrp="1"/>
          </p:cNvSpPr>
          <p:nvPr>
            <p:ph type="sldNum" sz="quarter" idx="12"/>
          </p:nvPr>
        </p:nvSpPr>
        <p:spPr/>
        <p:txBody>
          <a:bodyPr/>
          <a:lstStyle/>
          <a:p>
            <a:fld id="{5B02DC1C-4FE4-4624-9565-F2A75B67BA0D}" type="slidenum">
              <a:rPr lang="en-GB" smtClean="0"/>
              <a:t>‹#›</a:t>
            </a:fld>
            <a:endParaRPr lang="en-GB"/>
          </a:p>
        </p:txBody>
      </p:sp>
    </p:spTree>
    <p:extLst>
      <p:ext uri="{BB962C8B-B14F-4D97-AF65-F5344CB8AC3E}">
        <p14:creationId xmlns:p14="http://schemas.microsoft.com/office/powerpoint/2010/main" val="549669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28927-1D04-F9BF-6EC9-73D2A409186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6610E3-0CA6-0EED-CF06-70F76254F0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3C13B1-4D38-AB23-D7AA-6E09C0A9E642}"/>
              </a:ext>
            </a:extLst>
          </p:cNvPr>
          <p:cNvSpPr>
            <a:spLocks noGrp="1"/>
          </p:cNvSpPr>
          <p:nvPr>
            <p:ph type="dt" sz="half" idx="10"/>
          </p:nvPr>
        </p:nvSpPr>
        <p:spPr/>
        <p:txBody>
          <a:bodyPr/>
          <a:lstStyle/>
          <a:p>
            <a:fld id="{A439E2DB-81E3-427F-BDB2-A251831FF28B}" type="datetimeFigureOut">
              <a:rPr lang="en-GB" smtClean="0"/>
              <a:t>13/10/2026</a:t>
            </a:fld>
            <a:endParaRPr lang="en-GB"/>
          </a:p>
        </p:txBody>
      </p:sp>
      <p:sp>
        <p:nvSpPr>
          <p:cNvPr id="5" name="Footer Placeholder 4">
            <a:extLst>
              <a:ext uri="{FF2B5EF4-FFF2-40B4-BE49-F238E27FC236}">
                <a16:creationId xmlns:a16="http://schemas.microsoft.com/office/drawing/2014/main" id="{FD905088-D306-F022-E6F6-63BC983CB3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1BEF85-841C-CF2A-72CE-56BAC7FF9F21}"/>
              </a:ext>
            </a:extLst>
          </p:cNvPr>
          <p:cNvSpPr>
            <a:spLocks noGrp="1"/>
          </p:cNvSpPr>
          <p:nvPr>
            <p:ph type="sldNum" sz="quarter" idx="12"/>
          </p:nvPr>
        </p:nvSpPr>
        <p:spPr/>
        <p:txBody>
          <a:bodyPr/>
          <a:lstStyle/>
          <a:p>
            <a:fld id="{5B02DC1C-4FE4-4624-9565-F2A75B67BA0D}" type="slidenum">
              <a:rPr lang="en-GB" smtClean="0"/>
              <a:t>‹#›</a:t>
            </a:fld>
            <a:endParaRPr lang="en-GB"/>
          </a:p>
        </p:txBody>
      </p:sp>
    </p:spTree>
    <p:extLst>
      <p:ext uri="{BB962C8B-B14F-4D97-AF65-F5344CB8AC3E}">
        <p14:creationId xmlns:p14="http://schemas.microsoft.com/office/powerpoint/2010/main" val="22080142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CBCE44-3D7A-97A3-074C-3E9C86DEEBD6}"/>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F0F464-3579-AA02-8C9A-5B3FB6DACB9A}"/>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B44ABE-E119-42D2-B507-EDF1D50A3BF8}"/>
              </a:ext>
            </a:extLst>
          </p:cNvPr>
          <p:cNvSpPr>
            <a:spLocks noGrp="1"/>
          </p:cNvSpPr>
          <p:nvPr>
            <p:ph type="dt" sz="half" idx="10"/>
          </p:nvPr>
        </p:nvSpPr>
        <p:spPr/>
        <p:txBody>
          <a:bodyPr/>
          <a:lstStyle/>
          <a:p>
            <a:fld id="{A439E2DB-81E3-427F-BDB2-A251831FF28B}" type="datetimeFigureOut">
              <a:rPr lang="en-GB" smtClean="0"/>
              <a:t>13/10/2026</a:t>
            </a:fld>
            <a:endParaRPr lang="en-GB"/>
          </a:p>
        </p:txBody>
      </p:sp>
      <p:sp>
        <p:nvSpPr>
          <p:cNvPr id="5" name="Footer Placeholder 4">
            <a:extLst>
              <a:ext uri="{FF2B5EF4-FFF2-40B4-BE49-F238E27FC236}">
                <a16:creationId xmlns:a16="http://schemas.microsoft.com/office/drawing/2014/main" id="{F36CA654-8CE2-D308-FD90-6812BF3508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263927-D3BC-1E58-EF30-83004B11EA8B}"/>
              </a:ext>
            </a:extLst>
          </p:cNvPr>
          <p:cNvSpPr>
            <a:spLocks noGrp="1"/>
          </p:cNvSpPr>
          <p:nvPr>
            <p:ph type="sldNum" sz="quarter" idx="12"/>
          </p:nvPr>
        </p:nvSpPr>
        <p:spPr/>
        <p:txBody>
          <a:bodyPr/>
          <a:lstStyle/>
          <a:p>
            <a:fld id="{5B02DC1C-4FE4-4624-9565-F2A75B67BA0D}" type="slidenum">
              <a:rPr lang="en-GB" smtClean="0"/>
              <a:t>‹#›</a:t>
            </a:fld>
            <a:endParaRPr lang="en-GB"/>
          </a:p>
        </p:txBody>
      </p:sp>
    </p:spTree>
    <p:extLst>
      <p:ext uri="{BB962C8B-B14F-4D97-AF65-F5344CB8AC3E}">
        <p14:creationId xmlns:p14="http://schemas.microsoft.com/office/powerpoint/2010/main" val="401091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B2A764-81D1-9F99-5DE4-C75B319496C3}"/>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29FBBA-7195-6CAF-BB59-371AD7131BE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CCC326-7574-C290-7E00-EA83FCB7930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A439E2DB-81E3-427F-BDB2-A251831FF28B}" type="datetimeFigureOut">
              <a:rPr lang="en-GB" smtClean="0"/>
              <a:t>13/10/2026</a:t>
            </a:fld>
            <a:endParaRPr lang="en-GB"/>
          </a:p>
        </p:txBody>
      </p:sp>
      <p:sp>
        <p:nvSpPr>
          <p:cNvPr id="5" name="Footer Placeholder 4">
            <a:extLst>
              <a:ext uri="{FF2B5EF4-FFF2-40B4-BE49-F238E27FC236}">
                <a16:creationId xmlns:a16="http://schemas.microsoft.com/office/drawing/2014/main" id="{440A137A-83F2-B507-565D-AFE2AE740D2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810DDDB-3E96-C692-1339-EE54B57B126D}"/>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5B02DC1C-4FE4-4624-9565-F2A75B67BA0D}" type="slidenum">
              <a:rPr lang="en-GB" smtClean="0"/>
              <a:t>‹#›</a:t>
            </a:fld>
            <a:endParaRPr lang="en-GB"/>
          </a:p>
        </p:txBody>
      </p:sp>
    </p:spTree>
    <p:extLst>
      <p:ext uri="{BB962C8B-B14F-4D97-AF65-F5344CB8AC3E}">
        <p14:creationId xmlns:p14="http://schemas.microsoft.com/office/powerpoint/2010/main" val="36362280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agewithoutlimits.org/take-action"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N5tKI0KM9l4?feature=oembed" TargetMode="Externa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5.1"/><Relationship Id="rId7" Type="http://schemas.openxmlformats.org/officeDocument/2006/relationships/diagramQuickStyle" Target="../diagrams/quickStyle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www.rawpixel.com/search/running" TargetMode="External"/><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6.png"/><Relationship Id="rId7" Type="http://schemas.openxmlformats.org/officeDocument/2006/relationships/hyperlink" Target="https://creativecommons.org/licenses/by-sa/3.0/"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labellezayeltiempo.blogspot.com/2020/05/razon-escepticismo-pseudociencias-i.html" TargetMode="External"/><Relationship Id="rId11" Type="http://schemas.openxmlformats.org/officeDocument/2006/relationships/hyperlink" Target="https://creativecommons.org/licenses/by-nc-nd/3.0/" TargetMode="External"/><Relationship Id="rId5" Type="http://schemas.openxmlformats.org/officeDocument/2006/relationships/image" Target="../media/image7.jpg"/><Relationship Id="rId10" Type="http://schemas.openxmlformats.org/officeDocument/2006/relationships/hyperlink" Target="https://creativecommons.org/licenses/by/3.0/" TargetMode="External"/><Relationship Id="rId4" Type="http://schemas.openxmlformats.org/officeDocument/2006/relationships/hyperlink" Target="https://byrdnick.com/archives/11793/christopher-peacocke-reflective-self-consciousness" TargetMode="External"/><Relationship Id="rId9" Type="http://schemas.openxmlformats.org/officeDocument/2006/relationships/hyperlink" Target="https://open.baypath.edu/psy321book/chapter/c8p1/"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www.jdlines.com/2016/01/4-akibat-mengkonsumsi-garam-berlebih.html" TargetMode="External"/><Relationship Id="rId7" Type="http://schemas.openxmlformats.org/officeDocument/2006/relationships/diagramColors" Target="../diagrams/colors2.xml"/><Relationship Id="rId2" Type="http://schemas.openxmlformats.org/officeDocument/2006/relationships/image" Target="../media/image10.jp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hyperlink" Target="https://creativecommons.org/licenses/by/3.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labellezayeltiempo.blogspot.com/2020/05/razon-escepticismo-pseudociencias-i.html" TargetMode="External"/></Relationships>
</file>

<file path=ppt/slides/_rels/slide1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2.jpeg"/><Relationship Id="rId7" Type="http://schemas.openxmlformats.org/officeDocument/2006/relationships/diagramColors" Target="../diagrams/colors3.xml"/><Relationship Id="rId2" Type="http://schemas.openxmlformats.org/officeDocument/2006/relationships/image" Target="../media/image11.jp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7.jpg"/><Relationship Id="rId7" Type="http://schemas.openxmlformats.org/officeDocument/2006/relationships/diagramLayout" Target="../diagrams/layout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Data" Target="../diagrams/data4.xml"/><Relationship Id="rId5" Type="http://schemas.openxmlformats.org/officeDocument/2006/relationships/hyperlink" Target="https://creativecommons.org/licenses/by-sa/3.0/" TargetMode="External"/><Relationship Id="rId10" Type="http://schemas.microsoft.com/office/2007/relationships/diagramDrawing" Target="../diagrams/drawing4.xml"/><Relationship Id="rId4" Type="http://schemas.openxmlformats.org/officeDocument/2006/relationships/hyperlink" Target="https://labellezayeltiempo.blogspot.com/2020/05/razon-escepticismo-pseudociencias-i.html" TargetMode="External"/><Relationship Id="rId9" Type="http://schemas.openxmlformats.org/officeDocument/2006/relationships/diagramColors" Target="../diagrams/colors4.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pxhere.com/en/photo/605972"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22.jpg"/><Relationship Id="rId7" Type="http://schemas.openxmlformats.org/officeDocument/2006/relationships/hyperlink" Target="https://labellezayeltiempo.blogspot.com/2020/05/razon-escepticismo-pseudociencias-i.html"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hyperlink" Target="https://creativecommons.org/licenses/by-nc-nd/3.0/" TargetMode="External"/><Relationship Id="rId4" Type="http://schemas.openxmlformats.org/officeDocument/2006/relationships/hyperlink" Target="https://policystudies.blogs.bristol.ac.uk/2017/03/14/crisis-in-care-homes-how-can-we-improve-standards-in-the-context-of-austerity/" TargetMode="Externa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sv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flatworldknowledge.lardbucket.org/books/a-primer-on-social-problems/s09-aging-and-ageism.html" TargetMode="External"/></Relationships>
</file>

<file path=ppt/slides/_rels/slide32.xml.rels><?xml version="1.0" encoding="UTF-8" standalone="yes"?>
<Relationships xmlns="http://schemas.openxmlformats.org/package/2006/relationships"><Relationship Id="rId2" Type="http://schemas.openxmlformats.org/officeDocument/2006/relationships/hyperlink" Target="https://doi.org/10.4324/9781315684734"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pic>
        <p:nvPicPr>
          <p:cNvPr id="3" name="Picture 2">
            <a:extLst>
              <a:ext uri="{FF2B5EF4-FFF2-40B4-BE49-F238E27FC236}">
                <a16:creationId xmlns:a16="http://schemas.microsoft.com/office/drawing/2014/main" id="{34785069-F3CA-50ED-2D37-A68F560EEB33}"/>
              </a:ext>
            </a:extLst>
          </p:cNvPr>
          <p:cNvPicPr>
            <a:picLocks noChangeAspect="1"/>
          </p:cNvPicPr>
          <p:nvPr/>
        </p:nvPicPr>
        <p:blipFill>
          <a:blip r:embed="rId3">
            <a:extLst>
              <a:ext uri="{28A0092B-C50C-407E-A947-70E740481C1C}">
                <a14:useLocalDpi xmlns:a14="http://schemas.microsoft.com/office/drawing/2010/main" val="0"/>
              </a:ext>
            </a:extLst>
          </a:blip>
          <a:srcRect l="704" r="28196"/>
          <a:stretch>
            <a:fillRect/>
          </a:stretch>
        </p:blipFill>
        <p:spPr>
          <a:xfrm>
            <a:off x="2642616" y="857257"/>
            <a:ext cx="6501384" cy="5143493"/>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7317451" cy="51435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Aptos" panose="02110004020202020204"/>
            </a:endParaRPr>
          </a:p>
        </p:txBody>
      </p:sp>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358486" y="1699022"/>
            <a:ext cx="3017520" cy="2403101"/>
          </a:xfrm>
        </p:spPr>
        <p:txBody>
          <a:bodyPr anchor="b">
            <a:normAutofit/>
          </a:bodyPr>
          <a:lstStyle/>
          <a:p>
            <a:pPr algn="l"/>
            <a:r>
              <a:rPr lang="en-GB" sz="2775" b="1" dirty="0">
                <a:latin typeface="+mn-lt"/>
              </a:rPr>
              <a:t>LCHS4010 Psychology in </a:t>
            </a:r>
            <a:br>
              <a:rPr lang="en-GB" sz="2775" b="1" dirty="0">
                <a:latin typeface="+mn-lt"/>
              </a:rPr>
            </a:br>
            <a:r>
              <a:rPr lang="en-GB" sz="2775" b="1" dirty="0">
                <a:latin typeface="+mn-lt"/>
              </a:rPr>
              <a:t>Health and Social Care</a:t>
            </a:r>
            <a:br>
              <a:rPr lang="en-GB" sz="2775" b="1" dirty="0">
                <a:latin typeface="+mn-lt"/>
              </a:rPr>
            </a:br>
            <a:br>
              <a:rPr lang="en-GB" sz="2775" b="1" dirty="0">
                <a:latin typeface="+mn-lt"/>
              </a:rPr>
            </a:br>
            <a:endParaRPr lang="en-GB" sz="2775" b="1" dirty="0">
              <a:latin typeface="+mn-lt"/>
            </a:endParaRPr>
          </a:p>
        </p:txBody>
      </p:sp>
      <p:sp>
        <p:nvSpPr>
          <p:cNvPr id="5" name="Subtitle 4">
            <a:extLst>
              <a:ext uri="{FF2B5EF4-FFF2-40B4-BE49-F238E27FC236}">
                <a16:creationId xmlns:a16="http://schemas.microsoft.com/office/drawing/2014/main" id="{D057F87C-DC89-1DD0-2DE2-352DE9DF8ED8}"/>
              </a:ext>
            </a:extLst>
          </p:cNvPr>
          <p:cNvSpPr>
            <a:spLocks noGrp="1"/>
          </p:cNvSpPr>
          <p:nvPr>
            <p:ph type="subTitle" idx="1"/>
          </p:nvPr>
        </p:nvSpPr>
        <p:spPr>
          <a:xfrm>
            <a:off x="358486" y="3698422"/>
            <a:ext cx="3017519" cy="1719626"/>
          </a:xfrm>
        </p:spPr>
        <p:txBody>
          <a:bodyPr>
            <a:normAutofit fontScale="92500" lnSpcReduction="10000"/>
          </a:bodyPr>
          <a:lstStyle/>
          <a:p>
            <a:pPr algn="l"/>
            <a:r>
              <a:rPr lang="en-GB" dirty="0"/>
              <a:t>Psychology of Ageing and Older Adults</a:t>
            </a:r>
          </a:p>
          <a:p>
            <a:pPr algn="l"/>
            <a:r>
              <a:rPr lang="en-GB" dirty="0"/>
              <a:t>Week 7 2026</a:t>
            </a:r>
          </a:p>
          <a:p>
            <a:pPr algn="l"/>
            <a:endParaRPr lang="en-GB" dirty="0"/>
          </a:p>
          <a:p>
            <a:pPr algn="l"/>
            <a:endParaRPr lang="en-GB" dirty="0"/>
          </a:p>
          <a:p>
            <a:pPr algn="l"/>
            <a:r>
              <a:rPr lang="en-GB" sz="675" dirty="0"/>
              <a:t>Image generated by CoPilot</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941" y="1117343"/>
            <a:ext cx="109728"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2" y="4267440"/>
            <a:ext cx="2983230"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3172906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700"/>
                                        <p:tgtEl>
                                          <p:spTgt spid="5">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1500"/>
                                  </p:stCondLst>
                                  <p:iterate>
                                    <p:tmPct val="10000"/>
                                  </p:iterate>
                                  <p:childTnLst>
                                    <p:set>
                                      <p:cBhvr>
                                        <p:cTn id="17" dur="1" fill="hold">
                                          <p:stCondLst>
                                            <p:cond delay="0"/>
                                          </p:stCondLst>
                                        </p:cTn>
                                        <p:tgtEl>
                                          <p:spTgt spid="5">
                                            <p:txEl>
                                              <p:pRg st="4" end="4"/>
                                            </p:txEl>
                                          </p:spTgt>
                                        </p:tgtEl>
                                        <p:attrNameLst>
                                          <p:attrName>style.visibility</p:attrName>
                                        </p:attrNameLst>
                                      </p:cBhvr>
                                      <p:to>
                                        <p:strVal val="visible"/>
                                      </p:to>
                                    </p:set>
                                    <p:animEffect transition="in" filter="fade">
                                      <p:cBhvr>
                                        <p:cTn id="18" dur="7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2" name="Group 31">
            <a:extLst>
              <a:ext uri="{FF2B5EF4-FFF2-40B4-BE49-F238E27FC236}">
                <a16:creationId xmlns:a16="http://schemas.microsoft.com/office/drawing/2014/main" id="{601C064A-E6E4-44D2-B345-2BB7514A70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4" cy="6858000"/>
            <a:chOff x="651279" y="598259"/>
            <a:chExt cx="10889442" cy="5680742"/>
          </a:xfrm>
        </p:grpSpPr>
        <p:sp>
          <p:nvSpPr>
            <p:cNvPr id="33" name="Color">
              <a:extLst>
                <a:ext uri="{FF2B5EF4-FFF2-40B4-BE49-F238E27FC236}">
                  <a16:creationId xmlns:a16="http://schemas.microsoft.com/office/drawing/2014/main" id="{DB12EA1C-AD22-49E2-9660-D9CDC6B61C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Color">
              <a:extLst>
                <a:ext uri="{FF2B5EF4-FFF2-40B4-BE49-F238E27FC236}">
                  <a16:creationId xmlns:a16="http://schemas.microsoft.com/office/drawing/2014/main" id="{67CE115B-4A96-4B14-8520-5C5FC624E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6" name="Color">
            <a:extLst>
              <a:ext uri="{FF2B5EF4-FFF2-40B4-BE49-F238E27FC236}">
                <a16:creationId xmlns:a16="http://schemas.microsoft.com/office/drawing/2014/main" id="{D1945E2A-ABF1-415C-B37A-BD0A5C199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3" y="598259"/>
            <a:ext cx="8167081" cy="5680742"/>
          </a:xfrm>
          <a:prstGeom prst="rect">
            <a:avLst/>
          </a:prstGeom>
          <a:solidFill>
            <a:srgbClr val="A268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4678EAF5-C65D-85A1-FC7D-E86C40835690}"/>
              </a:ext>
            </a:extLst>
          </p:cNvPr>
          <p:cNvPicPr>
            <a:picLocks noChangeAspect="1"/>
          </p:cNvPicPr>
          <p:nvPr/>
        </p:nvPicPr>
        <p:blipFill>
          <a:blip r:embed="rId2"/>
          <a:srcRect l="35156" r="14035" b="-1"/>
          <a:stretch>
            <a:fillRect/>
          </a:stretch>
        </p:blipFill>
        <p:spPr>
          <a:xfrm>
            <a:off x="3560479" y="653615"/>
            <a:ext cx="5026459" cy="5540004"/>
          </a:xfrm>
          <a:prstGeom prst="rect">
            <a:avLst/>
          </a:prstGeom>
        </p:spPr>
      </p:pic>
      <p:grpSp>
        <p:nvGrpSpPr>
          <p:cNvPr id="38" name="Group 37">
            <a:extLst>
              <a:ext uri="{FF2B5EF4-FFF2-40B4-BE49-F238E27FC236}">
                <a16:creationId xmlns:a16="http://schemas.microsoft.com/office/drawing/2014/main" id="{BCCEE623-F22A-4681-990C-036558C135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7" cy="6858000"/>
            <a:chOff x="0" y="0"/>
            <a:chExt cx="12188952" cy="6858000"/>
          </a:xfrm>
        </p:grpSpPr>
        <p:sp>
          <p:nvSpPr>
            <p:cNvPr id="39" name="Freeform: Shape 38">
              <a:extLst>
                <a:ext uri="{FF2B5EF4-FFF2-40B4-BE49-F238E27FC236}">
                  <a16:creationId xmlns:a16="http://schemas.microsoft.com/office/drawing/2014/main" id="{39928A56-DDFB-4B12-BB34-20833166BD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6B3765F0-85F4-4EB3-93DA-59F421CD4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38E03A00-A562-4753-8BA0-93F8B05DE9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55F5D032-1BA8-410D-B68E-0DD597582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8BA3FCDE-79E0-49F5-A381-232AB935D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0E27297F-31E8-46C6-8569-1FD12C653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A374C063-2A46-4D9F-A085-0FB2F194C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589788" y="841249"/>
            <a:ext cx="2821282" cy="3018870"/>
          </a:xfrm>
        </p:spPr>
        <p:txBody>
          <a:bodyPr vert="horz" lIns="91440" tIns="45720" rIns="91440" bIns="45720" rtlCol="0" anchor="b">
            <a:normAutofit/>
          </a:bodyPr>
          <a:lstStyle/>
          <a:p>
            <a:pPr algn="l" defTabSz="914400"/>
            <a:r>
              <a:rPr lang="en-US" sz="4200">
                <a:solidFill>
                  <a:schemeClr val="tx2"/>
                </a:solidFill>
              </a:rPr>
              <a:t>Starter Activity</a:t>
            </a:r>
          </a:p>
        </p:txBody>
      </p:sp>
      <p:sp>
        <p:nvSpPr>
          <p:cNvPr id="3" name="Content Placeholder 2"/>
          <p:cNvSpPr>
            <a:spLocks noGrp="1"/>
          </p:cNvSpPr>
          <p:nvPr>
            <p:ph idx="1"/>
          </p:nvPr>
        </p:nvSpPr>
        <p:spPr>
          <a:xfrm>
            <a:off x="589787" y="3952172"/>
            <a:ext cx="2821282" cy="2229172"/>
          </a:xfrm>
        </p:spPr>
        <p:txBody>
          <a:bodyPr vert="horz" lIns="91440" tIns="45720" rIns="91440" bIns="45720" rtlCol="0" anchor="t">
            <a:normAutofit/>
          </a:bodyPr>
          <a:lstStyle/>
          <a:p>
            <a:pPr marL="0" indent="0" defTabSz="914400">
              <a:spcBef>
                <a:spcPts val="1000"/>
              </a:spcBef>
              <a:buNone/>
            </a:pPr>
            <a:r>
              <a:rPr lang="en-US" sz="1600" dirty="0">
                <a:solidFill>
                  <a:schemeClr val="tx2"/>
                </a:solidFill>
              </a:rPr>
              <a:t>Write three words you associate with older adults.</a:t>
            </a:r>
          </a:p>
          <a:p>
            <a:pPr marL="0" indent="0" defTabSz="914400">
              <a:spcBef>
                <a:spcPts val="1000"/>
              </a:spcBef>
              <a:buNone/>
            </a:pPr>
            <a:r>
              <a:rPr lang="en-US" sz="1600" dirty="0">
                <a:solidFill>
                  <a:schemeClr val="tx2"/>
                </a:solidFill>
              </a:rPr>
              <a:t> Discuss positive/negative assumptions.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963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4119"/>
            <a:ext cx="914171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5D095D3E-C464-41D5-87FA-07742698A7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4" cy="6858000"/>
            <a:chOff x="651279" y="598259"/>
            <a:chExt cx="10889442" cy="5680742"/>
          </a:xfrm>
        </p:grpSpPr>
        <p:sp>
          <p:nvSpPr>
            <p:cNvPr id="14" name="Color">
              <a:extLst>
                <a:ext uri="{FF2B5EF4-FFF2-40B4-BE49-F238E27FC236}">
                  <a16:creationId xmlns:a16="http://schemas.microsoft.com/office/drawing/2014/main" id="{7722DCE9-76F1-42AC-AC0A-487CFB087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B29A5FA1-D0E7-448B-AB7D-032F01D5B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Color">
            <a:extLst>
              <a:ext uri="{FF2B5EF4-FFF2-40B4-BE49-F238E27FC236}">
                <a16:creationId xmlns:a16="http://schemas.microsoft.com/office/drawing/2014/main" id="{C58F402F-FDB5-409B-8818-B6FCE06E5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3" y="598259"/>
            <a:ext cx="8167081" cy="568074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64C01B7-3645-49E4-206A-EBF04C4F3E6A}"/>
              </a:ext>
            </a:extLst>
          </p:cNvPr>
          <p:cNvSpPr>
            <a:spLocks noGrp="1"/>
          </p:cNvSpPr>
          <p:nvPr>
            <p:ph type="title"/>
          </p:nvPr>
        </p:nvSpPr>
        <p:spPr>
          <a:xfrm>
            <a:off x="759483" y="842332"/>
            <a:ext cx="2688835" cy="2782056"/>
          </a:xfrm>
        </p:spPr>
        <p:txBody>
          <a:bodyPr vert="horz" lIns="91440" tIns="45720" rIns="91440" bIns="45720" rtlCol="0" anchor="b">
            <a:normAutofit/>
          </a:bodyPr>
          <a:lstStyle/>
          <a:p>
            <a:pPr algn="l" defTabSz="914400">
              <a:lnSpc>
                <a:spcPct val="90000"/>
              </a:lnSpc>
            </a:pPr>
            <a:r>
              <a:rPr lang="en-US" sz="4200" kern="1200">
                <a:solidFill>
                  <a:schemeClr val="tx2"/>
                </a:solidFill>
                <a:latin typeface="+mj-lt"/>
                <a:ea typeface="+mj-ea"/>
                <a:cs typeface="+mj-cs"/>
              </a:rPr>
              <a:t>Ageing: Fact or False.</a:t>
            </a:r>
          </a:p>
        </p:txBody>
      </p:sp>
      <p:graphicFrame>
        <p:nvGraphicFramePr>
          <p:cNvPr id="4" name="Content Placeholder 3">
            <a:extLst>
              <a:ext uri="{FF2B5EF4-FFF2-40B4-BE49-F238E27FC236}">
                <a16:creationId xmlns:a16="http://schemas.microsoft.com/office/drawing/2014/main" id="{7C53B68C-B225-7FB6-D473-0D3C0F358A61}"/>
              </a:ext>
            </a:extLst>
          </p:cNvPr>
          <p:cNvGraphicFramePr>
            <a:graphicFrameLocks noGrp="1"/>
          </p:cNvGraphicFramePr>
          <p:nvPr>
            <p:ph idx="1"/>
            <p:extLst>
              <p:ext uri="{D42A27DB-BD31-4B8C-83A1-F6EECF244321}">
                <p14:modId xmlns:p14="http://schemas.microsoft.com/office/powerpoint/2010/main" val="2082713756"/>
              </p:ext>
            </p:extLst>
          </p:nvPr>
        </p:nvGraphicFramePr>
        <p:xfrm>
          <a:off x="3560480" y="1386040"/>
          <a:ext cx="5033644" cy="4075154"/>
        </p:xfrm>
        <a:graphic>
          <a:graphicData uri="http://schemas.openxmlformats.org/drawingml/2006/table">
            <a:tbl>
              <a:tblPr>
                <a:noFill/>
              </a:tblPr>
              <a:tblGrid>
                <a:gridCol w="5033644">
                  <a:extLst>
                    <a:ext uri="{9D8B030D-6E8A-4147-A177-3AD203B41FA5}">
                      <a16:colId xmlns:a16="http://schemas.microsoft.com/office/drawing/2014/main" val="3959197955"/>
                    </a:ext>
                  </a:extLst>
                </a:gridCol>
              </a:tblGrid>
              <a:tr h="533596">
                <a:tc>
                  <a:txBody>
                    <a:bodyPr/>
                    <a:lstStyle/>
                    <a:p>
                      <a:pPr fontAlgn="t">
                        <a:lnSpc>
                          <a:spcPts val="1500"/>
                        </a:lnSpc>
                        <a:buNone/>
                      </a:pPr>
                      <a:endParaRPr lang="en-GB" sz="1800" b="0" i="0" cap="none" spc="0">
                        <a:solidFill>
                          <a:schemeClr val="tx1"/>
                        </a:solidFill>
                        <a:effectLst/>
                        <a:latin typeface="Segoe UI" panose="020B0502040204020203" pitchFamily="34" charset="0"/>
                      </a:endParaRPr>
                    </a:p>
                  </a:txBody>
                  <a:tcPr marL="89208" marR="89208" marT="118944" marB="44604">
                    <a:lnL w="12700" cmpd="sng">
                      <a:noFill/>
                      <a:prstDash val="solid"/>
                    </a:lnL>
                    <a:lnR w="12700" cmpd="sng">
                      <a:noFill/>
                      <a:prstDash val="solid"/>
                    </a:lnR>
                    <a:lnT w="12700" cap="flat" cmpd="sng" algn="ctr">
                      <a:noFill/>
                      <a:prstDash val="solid"/>
                    </a:lnT>
                    <a:lnB w="12700" cmpd="sng">
                      <a:noFill/>
                      <a:prstDash val="solid"/>
                    </a:lnB>
                    <a:noFill/>
                  </a:tcPr>
                </a:tc>
                <a:extLst>
                  <a:ext uri="{0D108BD9-81ED-4DB2-BD59-A6C34878D82A}">
                    <a16:rowId xmlns:a16="http://schemas.microsoft.com/office/drawing/2014/main" val="3917411807"/>
                  </a:ext>
                </a:extLst>
              </a:tr>
              <a:tr h="3541558">
                <a:tc>
                  <a:txBody>
                    <a:bodyPr/>
                    <a:lstStyle/>
                    <a:p>
                      <a:endParaRPr lang="en-GB" sz="1800" cap="none" spc="0">
                        <a:solidFill>
                          <a:schemeClr val="tx1"/>
                        </a:solidFill>
                      </a:endParaRPr>
                    </a:p>
                    <a:p>
                      <a:r>
                        <a:rPr lang="en-GB" sz="1800" cap="none" spc="0">
                          <a:solidFill>
                            <a:schemeClr val="tx1"/>
                          </a:solidFill>
                        </a:rPr>
                        <a:t>Most older adults are lonely</a:t>
                      </a:r>
                    </a:p>
                    <a:p>
                      <a:endParaRPr lang="en-GB" sz="1800" cap="none" spc="0">
                        <a:solidFill>
                          <a:schemeClr val="tx1"/>
                        </a:solidFill>
                      </a:endParaRPr>
                    </a:p>
                    <a:p>
                      <a:r>
                        <a:rPr lang="en-GB" sz="1800" cap="none" spc="0">
                          <a:solidFill>
                            <a:schemeClr val="tx1"/>
                          </a:solidFill>
                        </a:rPr>
                        <a:t>Memory always declines significantly with age</a:t>
                      </a:r>
                    </a:p>
                    <a:p>
                      <a:endParaRPr lang="en-GB" sz="1800" cap="none" spc="0">
                        <a:solidFill>
                          <a:schemeClr val="tx1"/>
                        </a:solidFill>
                      </a:endParaRPr>
                    </a:p>
                    <a:p>
                      <a:r>
                        <a:rPr lang="en-GB" sz="1800" cap="none" spc="0">
                          <a:solidFill>
                            <a:schemeClr val="tx1"/>
                          </a:solidFill>
                        </a:rPr>
                        <a:t>Most older adults live in care homes</a:t>
                      </a:r>
                    </a:p>
                    <a:p>
                      <a:endParaRPr lang="en-GB" sz="1800" cap="none" spc="0">
                        <a:solidFill>
                          <a:schemeClr val="tx1"/>
                        </a:solidFill>
                      </a:endParaRPr>
                    </a:p>
                    <a:p>
                      <a:r>
                        <a:rPr lang="en-GB" sz="1800" cap="none" spc="0">
                          <a:solidFill>
                            <a:schemeClr val="tx1"/>
                          </a:solidFill>
                        </a:rPr>
                        <a:t>Older adults can’t learn new skills</a:t>
                      </a:r>
                    </a:p>
                    <a:p>
                      <a:endParaRPr lang="en-GB" sz="1800" cap="none" spc="0">
                        <a:solidFill>
                          <a:schemeClr val="tx1"/>
                        </a:solidFill>
                      </a:endParaRPr>
                    </a:p>
                    <a:p>
                      <a:r>
                        <a:rPr lang="en-GB" sz="1800" cap="none" spc="0">
                          <a:solidFill>
                            <a:schemeClr val="tx1"/>
                          </a:solidFill>
                        </a:rPr>
                        <a:t>Older adults are not interested in relationships</a:t>
                      </a:r>
                    </a:p>
                    <a:p>
                      <a:endParaRPr lang="en-GB" sz="1800" cap="none" spc="0">
                        <a:solidFill>
                          <a:schemeClr val="tx1"/>
                        </a:solidFill>
                      </a:endParaRPr>
                    </a:p>
                    <a:p>
                      <a:r>
                        <a:rPr lang="en-GB" sz="1800" b="1" cap="none" spc="0">
                          <a:solidFill>
                            <a:schemeClr val="tx1"/>
                          </a:solidFill>
                        </a:rPr>
                        <a:t>True? False? Depends?</a:t>
                      </a:r>
                    </a:p>
                  </a:txBody>
                  <a:tcPr marL="89208" marR="89208" marT="118944" marB="44604">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032040774"/>
                  </a:ext>
                </a:extLst>
              </a:tr>
            </a:tbl>
          </a:graphicData>
        </a:graphic>
      </p:graphicFrame>
    </p:spTree>
    <p:extLst>
      <p:ext uri="{BB962C8B-B14F-4D97-AF65-F5344CB8AC3E}">
        <p14:creationId xmlns:p14="http://schemas.microsoft.com/office/powerpoint/2010/main" val="2755916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a:solidFill>
                  <a:srgbClr val="FFFFFF"/>
                </a:solidFill>
              </a:rPr>
              <a:t>Ageism in Health and Social Care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lnSpcReduction="10000"/>
          </a:bodyPr>
          <a:lstStyle/>
          <a:p>
            <a:pPr marL="0" indent="0">
              <a:lnSpc>
                <a:spcPct val="90000"/>
              </a:lnSpc>
              <a:buNone/>
            </a:pPr>
            <a:r>
              <a:rPr lang="en-GB" sz="1800" dirty="0">
                <a:latin typeface="Arial" panose="020B0604020202020204" pitchFamily="34" charset="0"/>
                <a:cs typeface="Arial" panose="020B0604020202020204" pitchFamily="34" charset="0"/>
              </a:rPr>
              <a:t>Examples: </a:t>
            </a:r>
          </a:p>
          <a:p>
            <a:pPr>
              <a:lnSpc>
                <a:spcPct val="90000"/>
              </a:lnSpc>
            </a:pPr>
            <a:r>
              <a:rPr lang="en-GB" sz="2500" dirty="0">
                <a:latin typeface="Arial" panose="020B0604020202020204" pitchFamily="34" charset="0"/>
                <a:cs typeface="Arial" panose="020B0604020202020204" pitchFamily="34" charset="0"/>
              </a:rPr>
              <a:t>assuming getting older is only about decline and incapacity – “let me help you”</a:t>
            </a:r>
          </a:p>
          <a:p>
            <a:pPr>
              <a:lnSpc>
                <a:spcPct val="90000"/>
              </a:lnSpc>
            </a:pPr>
            <a:r>
              <a:rPr lang="en-GB" sz="2500" dirty="0">
                <a:latin typeface="Arial" panose="020B0604020202020204" pitchFamily="34" charset="0"/>
                <a:cs typeface="Arial" panose="020B0604020202020204" pitchFamily="34" charset="0"/>
              </a:rPr>
              <a:t>excluding from decisions</a:t>
            </a:r>
          </a:p>
          <a:p>
            <a:pPr>
              <a:lnSpc>
                <a:spcPct val="90000"/>
              </a:lnSpc>
            </a:pPr>
            <a:r>
              <a:rPr lang="en-GB" sz="2500" dirty="0">
                <a:latin typeface="Arial" panose="020B0604020202020204" pitchFamily="34" charset="0"/>
                <a:cs typeface="Arial" panose="020B0604020202020204" pitchFamily="34" charset="0"/>
              </a:rPr>
              <a:t>speaking to relatives not residents.</a:t>
            </a:r>
          </a:p>
          <a:p>
            <a:pPr>
              <a:lnSpc>
                <a:spcPct val="90000"/>
              </a:lnSpc>
            </a:pPr>
            <a:endParaRPr lang="en-GB" sz="2500" dirty="0">
              <a:latin typeface="Arial" panose="020B0604020202020204" pitchFamily="34" charset="0"/>
              <a:cs typeface="Arial" panose="020B0604020202020204" pitchFamily="34" charset="0"/>
            </a:endParaRPr>
          </a:p>
          <a:p>
            <a:pPr marL="0" indent="0">
              <a:lnSpc>
                <a:spcPct val="90000"/>
              </a:lnSpc>
              <a:buNone/>
            </a:pPr>
            <a:r>
              <a:rPr lang="en-GB" sz="2200" dirty="0">
                <a:latin typeface="Arial" panose="020B0604020202020204" pitchFamily="34" charset="0"/>
                <a:cs typeface="Arial" panose="020B0604020202020204" pitchFamily="34" charset="0"/>
              </a:rPr>
              <a:t>“Ageism isn’t always obvious. It shows up in everyday language, casual jokes, workplace assumptions and the media we consume. Because it’s so normalised, we often don’t notice it.”</a:t>
            </a:r>
          </a:p>
          <a:p>
            <a:pPr marL="0" indent="0">
              <a:lnSpc>
                <a:spcPct val="90000"/>
              </a:lnSpc>
              <a:buNone/>
            </a:pPr>
            <a:r>
              <a:rPr lang="en-GB" sz="1600" dirty="0">
                <a:hlinkClick r:id="rId2"/>
              </a:rPr>
              <a:t>Take action | Age without limits</a:t>
            </a:r>
            <a:endParaRPr lang="en-GB" sz="1600" dirty="0"/>
          </a:p>
          <a:p>
            <a:pPr marL="0" indent="0">
              <a:lnSpc>
                <a:spcPct val="90000"/>
              </a:lnSpc>
              <a:buNone/>
            </a:pPr>
            <a:endParaRPr lang="en-GB" sz="1600" dirty="0"/>
          </a:p>
          <a:p>
            <a:pPr marL="0" indent="0">
              <a:lnSpc>
                <a:spcPct val="90000"/>
              </a:lnSpc>
              <a:buNone/>
            </a:pPr>
            <a:r>
              <a:rPr lang="en-GB" sz="1600" b="1" dirty="0">
                <a:latin typeface="Segoe UI Semilight" panose="020B0402040204020203" pitchFamily="34" charset="0"/>
                <a:cs typeface="Segoe UI Semilight" panose="020B0402040204020203" pitchFamily="34" charset="0"/>
              </a:rPr>
              <a:t>The World Health Organization identifies ageism as a significant barrier to healthy ageing and wellbeing. (WHO, 2021).</a:t>
            </a:r>
          </a:p>
          <a:p>
            <a:pPr marL="0" indent="0">
              <a:lnSpc>
                <a:spcPct val="90000"/>
              </a:lnSpc>
              <a:buNone/>
            </a:pPr>
            <a:endParaRPr lang="en-GB"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elp us make ageing better">
            <a:hlinkClick r:id="" action="ppaction://media"/>
            <a:extLst>
              <a:ext uri="{FF2B5EF4-FFF2-40B4-BE49-F238E27FC236}">
                <a16:creationId xmlns:a16="http://schemas.microsoft.com/office/drawing/2014/main" id="{10F45441-33BB-BC66-2393-71E1951D986D}"/>
              </a:ext>
            </a:extLst>
          </p:cNvPr>
          <p:cNvPicPr>
            <a:picLocks noGrp="1" noRot="1" noChangeAspect="1"/>
          </p:cNvPicPr>
          <p:nvPr>
            <p:ph idx="1"/>
            <a:videoFile r:link="rId1"/>
          </p:nvPr>
        </p:nvPicPr>
        <p:blipFill>
          <a:blip r:embed="rId4"/>
          <a:stretch>
            <a:fillRect/>
          </a:stretch>
        </p:blipFill>
        <p:spPr>
          <a:xfrm>
            <a:off x="874390" y="1339850"/>
            <a:ext cx="7395220" cy="4178300"/>
          </a:xfrm>
          <a:prstGeom prst="rect">
            <a:avLst/>
          </a:prstGeom>
        </p:spPr>
      </p:pic>
    </p:spTree>
    <p:extLst>
      <p:ext uri="{BB962C8B-B14F-4D97-AF65-F5344CB8AC3E}">
        <p14:creationId xmlns:p14="http://schemas.microsoft.com/office/powerpoint/2010/main" val="2715837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Ageing as a Biopsychosocial Process</a:t>
            </a:r>
          </a:p>
        </p:txBody>
      </p:sp>
      <p:sp>
        <p:nvSpPr>
          <p:cNvPr id="3" name="Content Placeholder 2"/>
          <p:cNvSpPr>
            <a:spLocks noGrp="1"/>
          </p:cNvSpPr>
          <p:nvPr>
            <p:ph idx="1"/>
          </p:nvPr>
        </p:nvSpPr>
        <p:spPr/>
        <p:txBody>
          <a:bodyPr/>
          <a:lstStyle/>
          <a:p>
            <a:r>
              <a:t>Biological, Psychological and Social influences interact.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1" name="Picture 6" descr="a group of young adules in a class"/>
          <p:cNvPicPr>
            <a:picLocks noChangeAspect="1" noChangeArrowheads="1"/>
          </p:cNvPicPr>
          <p:nvPr/>
        </p:nvPicPr>
        <p:blipFill rotWithShape="1">
          <a:blip r:embed="rId3"/>
          <a:srcRect t="-13494" r="25095" b="-23365"/>
          <a:stretch/>
        </p:blipFill>
        <p:spPr bwMode="auto">
          <a:xfrm>
            <a:off x="373000" y="1361071"/>
            <a:ext cx="4652131" cy="4250000"/>
          </a:xfrm>
          <a:prstGeom prst="rect">
            <a:avLst/>
          </a:prstGeom>
          <a:noFill/>
        </p:spPr>
      </p:pic>
      <p:sp>
        <p:nvSpPr>
          <p:cNvPr id="37889" name="Rectangle 2"/>
          <p:cNvSpPr>
            <a:spLocks noGrp="1" noChangeArrowheads="1"/>
          </p:cNvSpPr>
          <p:nvPr>
            <p:ph type="ctrTitle"/>
          </p:nvPr>
        </p:nvSpPr>
        <p:spPr>
          <a:xfrm>
            <a:off x="5446451" y="1921669"/>
            <a:ext cx="3086938" cy="1137761"/>
          </a:xfrm>
        </p:spPr>
        <p:txBody>
          <a:bodyPr>
            <a:normAutofit fontScale="90000"/>
          </a:bodyPr>
          <a:lstStyle/>
          <a:p>
            <a:pPr eaLnBrk="1" hangingPunct="1"/>
            <a:r>
              <a:rPr lang="en-US" b="1" dirty="0">
                <a:solidFill>
                  <a:srgbClr val="FFFFFF"/>
                </a:solidFill>
              </a:rPr>
              <a:t>Early adulthood </a:t>
            </a:r>
            <a:endParaRPr lang="el-GR" b="1" dirty="0">
              <a:solidFill>
                <a:srgbClr val="FFFFFF"/>
              </a:solidFill>
            </a:endParaRPr>
          </a:p>
        </p:txBody>
      </p:sp>
      <p:sp>
        <p:nvSpPr>
          <p:cNvPr id="37890" name="Rectangle 3"/>
          <p:cNvSpPr>
            <a:spLocks noGrp="1" noChangeArrowheads="1"/>
          </p:cNvSpPr>
          <p:nvPr>
            <p:ph type="subTitle" idx="1"/>
          </p:nvPr>
        </p:nvSpPr>
        <p:spPr>
          <a:xfrm>
            <a:off x="5332151" y="2369701"/>
            <a:ext cx="3086938" cy="2232739"/>
          </a:xfrm>
        </p:spPr>
        <p:txBody>
          <a:bodyPr>
            <a:normAutofit fontScale="55000" lnSpcReduction="20000"/>
          </a:bodyPr>
          <a:lstStyle/>
          <a:p>
            <a:pPr eaLnBrk="1" hangingPunct="1"/>
            <a:r>
              <a:rPr lang="en-US" dirty="0"/>
              <a:t>Young adulthood: 18-40 years  </a:t>
            </a:r>
          </a:p>
          <a:p>
            <a:r>
              <a:rPr lang="en-US" cap="none" dirty="0"/>
              <a:t>Once body structures reach maximum capacity and efficiency, </a:t>
            </a:r>
            <a:r>
              <a:rPr lang="en-US" b="1" i="1" cap="none" dirty="0"/>
              <a:t>biological ageing (senescence)</a:t>
            </a:r>
            <a:r>
              <a:rPr lang="en-US" cap="none" dirty="0"/>
              <a:t> begins </a:t>
            </a:r>
          </a:p>
          <a:p>
            <a:endParaRPr lang="en-US" dirty="0"/>
          </a:p>
          <a:p>
            <a:r>
              <a:rPr lang="en-US" cap="none" dirty="0"/>
              <a:t>Note: c</a:t>
            </a:r>
            <a:r>
              <a:rPr lang="en-US" sz="1800" dirty="0"/>
              <a:t>hanges in appearance and declines in body functioning are so gradual that most are hardly noticeable </a:t>
            </a:r>
          </a:p>
          <a:p>
            <a:endParaRPr lang="en-US" cap="none" dirty="0"/>
          </a:p>
          <a:p>
            <a:pPr eaLnBrk="1" hangingPunct="1"/>
            <a:endParaRPr lang="el-G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30" name="Rectangle 3892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8913" name="Rectangle 2"/>
          <p:cNvSpPr>
            <a:spLocks noGrp="1" noChangeArrowheads="1"/>
          </p:cNvSpPr>
          <p:nvPr>
            <p:ph type="title"/>
          </p:nvPr>
        </p:nvSpPr>
        <p:spPr>
          <a:xfrm>
            <a:off x="628650" y="365125"/>
            <a:ext cx="4045020" cy="1325563"/>
          </a:xfrm>
        </p:spPr>
        <p:txBody>
          <a:bodyPr>
            <a:normAutofit/>
          </a:bodyPr>
          <a:lstStyle/>
          <a:p>
            <a:pPr eaLnBrk="1" hangingPunct="1">
              <a:lnSpc>
                <a:spcPct val="90000"/>
              </a:lnSpc>
            </a:pPr>
            <a:r>
              <a:rPr lang="en-US" sz="2800" b="1"/>
              <a:t>Physical development and changes in early to middle adulthood </a:t>
            </a:r>
            <a:endParaRPr lang="el-GR" sz="2800" b="1"/>
          </a:p>
        </p:txBody>
      </p:sp>
      <p:pic>
        <p:nvPicPr>
          <p:cNvPr id="3" name="Picture 2" descr="two adults running outdoor ">
            <a:extLst>
              <a:ext uri="{FF2B5EF4-FFF2-40B4-BE49-F238E27FC236}">
                <a16:creationId xmlns:a16="http://schemas.microsoft.com/office/drawing/2014/main" id="{B16C5FC8-5333-43D7-A183-AC0AA42E575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936" r="33000" b="-2"/>
          <a:stretch>
            <a:fillRect/>
          </a:stretch>
        </p:blipFill>
        <p:spPr>
          <a:xfrm>
            <a:off x="4781190" y="758514"/>
            <a:ext cx="384167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893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4696411" y="687822"/>
            <a:ext cx="4103360"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8932"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6420" y="921125"/>
            <a:ext cx="593266"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2" name="Content Placeholder 1">
            <a:extLst>
              <a:ext uri="{FF2B5EF4-FFF2-40B4-BE49-F238E27FC236}">
                <a16:creationId xmlns:a16="http://schemas.microsoft.com/office/drawing/2014/main" id="{1C27D056-4B57-35A5-A66C-19FA0E786390}"/>
              </a:ext>
            </a:extLst>
          </p:cNvPr>
          <p:cNvGraphicFramePr>
            <a:graphicFrameLocks noGrp="1"/>
          </p:cNvGraphicFramePr>
          <p:nvPr>
            <p:ph idx="1"/>
            <p:extLst>
              <p:ext uri="{D42A27DB-BD31-4B8C-83A1-F6EECF244321}">
                <p14:modId xmlns:p14="http://schemas.microsoft.com/office/powerpoint/2010/main" val="361666738"/>
              </p:ext>
            </p:extLst>
          </p:nvPr>
        </p:nvGraphicFramePr>
        <p:xfrm>
          <a:off x="628650" y="1825625"/>
          <a:ext cx="404502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erson looking at himself in the mirror&#10;&#10;Description automatically generated">
            <a:extLst>
              <a:ext uri="{FF2B5EF4-FFF2-40B4-BE49-F238E27FC236}">
                <a16:creationId xmlns:a16="http://schemas.microsoft.com/office/drawing/2014/main" id="{45829D9F-EA81-27C3-E1B4-A9EBC02744C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3265" y="4159162"/>
            <a:ext cx="2979041" cy="1841588"/>
          </a:xfrm>
          <a:prstGeom prst="rect">
            <a:avLst/>
          </a:prstGeom>
        </p:spPr>
      </p:pic>
      <p:sp>
        <p:nvSpPr>
          <p:cNvPr id="2" name="Title 1">
            <a:extLst>
              <a:ext uri="{FF2B5EF4-FFF2-40B4-BE49-F238E27FC236}">
                <a16:creationId xmlns:a16="http://schemas.microsoft.com/office/drawing/2014/main" id="{03157A36-93B4-2924-E5C0-59BE7FC61019}"/>
              </a:ext>
            </a:extLst>
          </p:cNvPr>
          <p:cNvSpPr>
            <a:spLocks noGrp="1"/>
          </p:cNvSpPr>
          <p:nvPr>
            <p:ph type="title"/>
          </p:nvPr>
        </p:nvSpPr>
        <p:spPr/>
        <p:txBody>
          <a:bodyPr>
            <a:normAutofit fontScale="90000"/>
          </a:bodyPr>
          <a:lstStyle/>
          <a:p>
            <a:r>
              <a:rPr lang="en-GB" dirty="0"/>
              <a:t>What else are going on during this life stage? </a:t>
            </a:r>
          </a:p>
        </p:txBody>
      </p:sp>
      <p:pic>
        <p:nvPicPr>
          <p:cNvPr id="5" name="Content Placeholder 4" descr="A pencil drawing a line on a paper&#10;&#10;Description automatically generated">
            <a:extLst>
              <a:ext uri="{FF2B5EF4-FFF2-40B4-BE49-F238E27FC236}">
                <a16:creationId xmlns:a16="http://schemas.microsoft.com/office/drawing/2014/main" id="{64824E0C-E59C-6AD8-6DEF-7D94D00979CC}"/>
              </a:ext>
            </a:extLst>
          </p:cNvPr>
          <p:cNvPicPr>
            <a:picLocks noGrp="1" noChangeAspect="1"/>
          </p:cNvPicPr>
          <p:nvPr>
            <p:ph idx="1"/>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5400000">
            <a:off x="5856898" y="2577746"/>
            <a:ext cx="2985565" cy="2979039"/>
          </a:xfrm>
        </p:spPr>
      </p:pic>
      <p:sp>
        <p:nvSpPr>
          <p:cNvPr id="6" name="TextBox 5">
            <a:extLst>
              <a:ext uri="{FF2B5EF4-FFF2-40B4-BE49-F238E27FC236}">
                <a16:creationId xmlns:a16="http://schemas.microsoft.com/office/drawing/2014/main" id="{949D86FC-2074-16AF-0C95-10876F4E473E}"/>
              </a:ext>
            </a:extLst>
          </p:cNvPr>
          <p:cNvSpPr txBox="1"/>
          <p:nvPr/>
        </p:nvSpPr>
        <p:spPr>
          <a:xfrm rot="5400000">
            <a:off x="5591009" y="5461943"/>
            <a:ext cx="2347556" cy="196208"/>
          </a:xfrm>
          <a:prstGeom prst="rect">
            <a:avLst/>
          </a:prstGeom>
          <a:noFill/>
        </p:spPr>
        <p:txBody>
          <a:bodyPr wrap="square" rtlCol="0">
            <a:spAutoFit/>
          </a:bodyPr>
          <a:lstStyle/>
          <a:p>
            <a:r>
              <a:rPr lang="en-GB" sz="675">
                <a:hlinkClick r:id="rId6" tooltip="https://labellezayeltiempo.blogspot.com/2020/05/razon-escepticismo-pseudociencias-i.html"/>
              </a:rPr>
              <a:t>This Photo</a:t>
            </a:r>
            <a:r>
              <a:rPr lang="en-GB" sz="675"/>
              <a:t> by Unknown Author is licensed under </a:t>
            </a:r>
            <a:r>
              <a:rPr lang="en-GB" sz="675">
                <a:hlinkClick r:id="rId7" tooltip="https://creativecommons.org/licenses/by-sa/3.0/"/>
              </a:rPr>
              <a:t>CC BY-SA</a:t>
            </a:r>
            <a:endParaRPr lang="en-GB" sz="675"/>
          </a:p>
        </p:txBody>
      </p:sp>
      <p:pic>
        <p:nvPicPr>
          <p:cNvPr id="4" name="Picture 3" descr="A person in a suit and tie&#10;&#10;Description automatically generated">
            <a:extLst>
              <a:ext uri="{FF2B5EF4-FFF2-40B4-BE49-F238E27FC236}">
                <a16:creationId xmlns:a16="http://schemas.microsoft.com/office/drawing/2014/main" id="{332C0824-BB24-45CF-DB75-E0CF428A06A2}"/>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70510" y="1959798"/>
            <a:ext cx="1428750" cy="2143125"/>
          </a:xfrm>
          <a:prstGeom prst="rect">
            <a:avLst/>
          </a:prstGeom>
        </p:spPr>
      </p:pic>
      <p:sp>
        <p:nvSpPr>
          <p:cNvPr id="7" name="TextBox 6">
            <a:extLst>
              <a:ext uri="{FF2B5EF4-FFF2-40B4-BE49-F238E27FC236}">
                <a16:creationId xmlns:a16="http://schemas.microsoft.com/office/drawing/2014/main" id="{4B3D1609-83F7-4DE1-F276-A9978281D18A}"/>
              </a:ext>
            </a:extLst>
          </p:cNvPr>
          <p:cNvSpPr txBox="1"/>
          <p:nvPr/>
        </p:nvSpPr>
        <p:spPr>
          <a:xfrm>
            <a:off x="161925" y="5723751"/>
            <a:ext cx="1428750" cy="300082"/>
          </a:xfrm>
          <a:prstGeom prst="rect">
            <a:avLst/>
          </a:prstGeom>
          <a:noFill/>
        </p:spPr>
        <p:txBody>
          <a:bodyPr wrap="square" rtlCol="0">
            <a:spAutoFit/>
          </a:bodyPr>
          <a:lstStyle/>
          <a:p>
            <a:r>
              <a:rPr lang="en-GB" sz="675">
                <a:hlinkClick r:id="rId9" tooltip="https://open.baypath.edu/psy321book/chapter/c8p1/"/>
              </a:rPr>
              <a:t>This Photo</a:t>
            </a:r>
            <a:r>
              <a:rPr lang="en-GB" sz="675"/>
              <a:t> by Unknown Author is licensed under </a:t>
            </a:r>
            <a:r>
              <a:rPr lang="en-GB" sz="675">
                <a:hlinkClick r:id="rId10" tooltip="https://creativecommons.org/licenses/by/3.0/"/>
              </a:rPr>
              <a:t>CC BY</a:t>
            </a:r>
            <a:endParaRPr lang="en-GB" sz="675"/>
          </a:p>
        </p:txBody>
      </p:sp>
      <p:sp>
        <p:nvSpPr>
          <p:cNvPr id="8" name="TextBox 7">
            <a:extLst>
              <a:ext uri="{FF2B5EF4-FFF2-40B4-BE49-F238E27FC236}">
                <a16:creationId xmlns:a16="http://schemas.microsoft.com/office/drawing/2014/main" id="{A153AC67-5090-DB67-E3B9-D69F6AFB73C8}"/>
              </a:ext>
            </a:extLst>
          </p:cNvPr>
          <p:cNvSpPr txBox="1"/>
          <p:nvPr/>
        </p:nvSpPr>
        <p:spPr>
          <a:xfrm>
            <a:off x="1757496" y="1842686"/>
            <a:ext cx="3992880" cy="5262979"/>
          </a:xfrm>
          <a:prstGeom prst="rect">
            <a:avLst/>
          </a:prstGeom>
          <a:noFill/>
        </p:spPr>
        <p:txBody>
          <a:bodyPr wrap="square" rtlCol="0">
            <a:spAutoFit/>
          </a:bodyPr>
          <a:lstStyle/>
          <a:p>
            <a:r>
              <a:rPr lang="en-GB" sz="2100" dirty="0"/>
              <a:t>Intimate relationship and close relationships </a:t>
            </a:r>
          </a:p>
          <a:p>
            <a:endParaRPr lang="en-GB" sz="2100" dirty="0"/>
          </a:p>
          <a:p>
            <a:r>
              <a:rPr lang="en-GB" sz="2100" dirty="0"/>
              <a:t>Roles and responsibilities  </a:t>
            </a:r>
          </a:p>
          <a:p>
            <a:pPr marL="342900" indent="-342900">
              <a:buFont typeface="Arial" panose="020B0604020202020204" pitchFamily="34" charset="0"/>
              <a:buChar char="•"/>
            </a:pPr>
            <a:r>
              <a:rPr lang="en-GB" sz="2100" dirty="0"/>
              <a:t>Parenthood </a:t>
            </a:r>
          </a:p>
          <a:p>
            <a:pPr marL="342900" indent="-342900">
              <a:buFont typeface="Arial" panose="020B0604020202020204" pitchFamily="34" charset="0"/>
              <a:buChar char="•"/>
            </a:pPr>
            <a:r>
              <a:rPr lang="en-GB" sz="2100" dirty="0"/>
              <a:t>Employment</a:t>
            </a:r>
          </a:p>
          <a:p>
            <a:pPr marL="342900" indent="-342900">
              <a:buFont typeface="Arial" panose="020B0604020202020204" pitchFamily="34" charset="0"/>
              <a:buChar char="•"/>
            </a:pPr>
            <a:r>
              <a:rPr lang="en-GB" sz="2100" dirty="0"/>
              <a:t>Carer/mentorship </a:t>
            </a:r>
          </a:p>
          <a:p>
            <a:pPr marL="342900" indent="-342900">
              <a:buFont typeface="Arial" panose="020B0604020202020204" pitchFamily="34" charset="0"/>
              <a:buChar char="•"/>
            </a:pPr>
            <a:endParaRPr lang="en-GB" sz="2100" dirty="0"/>
          </a:p>
          <a:p>
            <a:r>
              <a:rPr lang="en-GB" sz="2100" dirty="0"/>
              <a:t>Work-life balance </a:t>
            </a:r>
          </a:p>
          <a:p>
            <a:r>
              <a:rPr lang="en-GB" sz="2100" dirty="0"/>
              <a:t>Life satisfaction</a:t>
            </a:r>
          </a:p>
          <a:p>
            <a:r>
              <a:rPr lang="en-GB" sz="2100" dirty="0"/>
              <a:t>Can you relate these to topics covered in previous weeks? </a:t>
            </a:r>
          </a:p>
          <a:p>
            <a:r>
              <a:rPr lang="en-GB" sz="2100" dirty="0"/>
              <a:t> </a:t>
            </a:r>
          </a:p>
          <a:p>
            <a:pPr marL="342900" indent="-342900">
              <a:buFont typeface="Arial" panose="020B0604020202020204" pitchFamily="34" charset="0"/>
              <a:buChar char="•"/>
            </a:pPr>
            <a:endParaRPr lang="en-GB" sz="2100" dirty="0"/>
          </a:p>
          <a:p>
            <a:endParaRPr lang="en-GB" sz="2100" dirty="0"/>
          </a:p>
          <a:p>
            <a:pPr marL="342900" indent="-342900">
              <a:buFont typeface="Arial" panose="020B0604020202020204" pitchFamily="34" charset="0"/>
              <a:buChar char="•"/>
            </a:pPr>
            <a:endParaRPr lang="en-GB" sz="2100" dirty="0"/>
          </a:p>
        </p:txBody>
      </p:sp>
      <p:sp>
        <p:nvSpPr>
          <p:cNvPr id="11" name="TextBox 10">
            <a:extLst>
              <a:ext uri="{FF2B5EF4-FFF2-40B4-BE49-F238E27FC236}">
                <a16:creationId xmlns:a16="http://schemas.microsoft.com/office/drawing/2014/main" id="{6C479101-871C-3571-511A-4F74B11257C1}"/>
              </a:ext>
            </a:extLst>
          </p:cNvPr>
          <p:cNvSpPr txBox="1"/>
          <p:nvPr/>
        </p:nvSpPr>
        <p:spPr>
          <a:xfrm>
            <a:off x="-1578335" y="7891598"/>
            <a:ext cx="2062877" cy="300082"/>
          </a:xfrm>
          <a:prstGeom prst="rect">
            <a:avLst/>
          </a:prstGeom>
          <a:noFill/>
        </p:spPr>
        <p:txBody>
          <a:bodyPr wrap="square" rtlCol="0">
            <a:spAutoFit/>
          </a:bodyPr>
          <a:lstStyle/>
          <a:p>
            <a:r>
              <a:rPr lang="en-GB" sz="675">
                <a:hlinkClick r:id="rId4" tooltip="https://byrdnick.com/archives/11793/christopher-peacocke-reflective-self-consciousness"/>
              </a:rPr>
              <a:t>This Photo</a:t>
            </a:r>
            <a:r>
              <a:rPr lang="en-GB" sz="675"/>
              <a:t> by Unknown Author is licensed under </a:t>
            </a:r>
            <a:r>
              <a:rPr lang="en-GB" sz="675">
                <a:hlinkClick r:id="rId11" tooltip="https://creativecommons.org/licenses/by-nc-nd/3.0/"/>
              </a:rPr>
              <a:t>CC BY-NC-ND</a:t>
            </a:r>
            <a:endParaRPr lang="en-GB" sz="675"/>
          </a:p>
        </p:txBody>
      </p:sp>
    </p:spTree>
    <p:extLst>
      <p:ext uri="{BB962C8B-B14F-4D97-AF65-F5344CB8AC3E}">
        <p14:creationId xmlns:p14="http://schemas.microsoft.com/office/powerpoint/2010/main" val="37431273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9" name="Picture 5" descr="middle-aged-couple-riding-bicycles"/>
          <p:cNvPicPr>
            <a:picLocks noChangeAspect="1" noChangeArrowheads="1"/>
          </p:cNvPicPr>
          <p:nvPr/>
        </p:nvPicPr>
        <p:blipFill rotWithShape="1">
          <a:blip r:embed="rId2" cstate="print"/>
          <a:srcRect l="23299" t="-3501" r="10992" b="-3215"/>
          <a:stretch/>
        </p:blipFill>
        <p:spPr bwMode="auto">
          <a:xfrm>
            <a:off x="258700" y="1400174"/>
            <a:ext cx="4652131" cy="4250000"/>
          </a:xfrm>
          <a:prstGeom prst="rect">
            <a:avLst/>
          </a:prstGeom>
          <a:noFill/>
        </p:spPr>
      </p:pic>
      <p:sp>
        <p:nvSpPr>
          <p:cNvPr id="39937" name="Rectangle 4"/>
          <p:cNvSpPr>
            <a:spLocks noGrp="1" noChangeArrowheads="1"/>
          </p:cNvSpPr>
          <p:nvPr>
            <p:ph type="ctrTitle"/>
          </p:nvPr>
        </p:nvSpPr>
        <p:spPr>
          <a:xfrm>
            <a:off x="5446451" y="1921669"/>
            <a:ext cx="3086938" cy="1564402"/>
          </a:xfrm>
        </p:spPr>
        <p:txBody>
          <a:bodyPr>
            <a:normAutofit/>
          </a:bodyPr>
          <a:lstStyle/>
          <a:p>
            <a:pPr eaLnBrk="1" hangingPunct="1"/>
            <a:r>
              <a:rPr lang="en-US" b="1">
                <a:solidFill>
                  <a:srgbClr val="FFFFFF"/>
                </a:solidFill>
                <a:latin typeface="Calibri" pitchFamily="34" charset="0"/>
              </a:rPr>
              <a:t>Middle adulthood </a:t>
            </a:r>
            <a:endParaRPr lang="el-GR" b="1">
              <a:solidFill>
                <a:srgbClr val="FFFFFF"/>
              </a:solidFill>
              <a:latin typeface="Calibri" pitchFamily="34" charset="0"/>
            </a:endParaRPr>
          </a:p>
        </p:txBody>
      </p:sp>
      <p:sp>
        <p:nvSpPr>
          <p:cNvPr id="39938" name="Rectangle 5"/>
          <p:cNvSpPr>
            <a:spLocks noGrp="1" noChangeArrowheads="1"/>
          </p:cNvSpPr>
          <p:nvPr>
            <p:ph type="subTitle" idx="1"/>
          </p:nvPr>
        </p:nvSpPr>
        <p:spPr>
          <a:xfrm>
            <a:off x="4975860" y="2069362"/>
            <a:ext cx="3832860" cy="3580812"/>
          </a:xfrm>
        </p:spPr>
        <p:txBody>
          <a:bodyPr>
            <a:normAutofit fontScale="92500" lnSpcReduction="20000"/>
          </a:bodyPr>
          <a:lstStyle/>
          <a:p>
            <a:r>
              <a:rPr lang="en-US" sz="2250" dirty="0">
                <a:latin typeface="Calibri" pitchFamily="34" charset="0"/>
              </a:rPr>
              <a:t>Between 40 and 65 years</a:t>
            </a:r>
          </a:p>
          <a:p>
            <a:pPr>
              <a:defRPr/>
            </a:pPr>
            <a:r>
              <a:rPr lang="en-US" sz="2250" dirty="0">
                <a:latin typeface="Calibri" pitchFamily="34" charset="0"/>
                <a:cs typeface="Calibri" pitchFamily="34" charset="0"/>
              </a:rPr>
              <a:t>Continuation of gradual changes under way since early adulthood </a:t>
            </a:r>
          </a:p>
          <a:p>
            <a:pPr>
              <a:defRPr/>
            </a:pPr>
            <a:r>
              <a:rPr lang="en-US" sz="2250" dirty="0">
                <a:latin typeface="Calibri" pitchFamily="34" charset="0"/>
                <a:cs typeface="Calibri" pitchFamily="34" charset="0"/>
              </a:rPr>
              <a:t>Noticeably older body </a:t>
            </a:r>
          </a:p>
          <a:p>
            <a:pPr>
              <a:defRPr/>
            </a:pPr>
            <a:r>
              <a:rPr lang="en-US" sz="2250" dirty="0">
                <a:latin typeface="Calibri" pitchFamily="34" charset="0"/>
                <a:cs typeface="Calibri" pitchFamily="34" charset="0"/>
              </a:rPr>
              <a:t>Increasing likelihood of life-threatening health episodes</a:t>
            </a:r>
          </a:p>
          <a:p>
            <a:pPr>
              <a:defRPr/>
            </a:pPr>
            <a:r>
              <a:rPr lang="en-US" sz="2250" dirty="0">
                <a:latin typeface="Calibri" pitchFamily="34" charset="0"/>
                <a:cs typeface="Calibri" pitchFamily="34" charset="0"/>
              </a:rPr>
              <a:t>Change in time orientation</a:t>
            </a:r>
          </a:p>
          <a:p>
            <a:pPr>
              <a:defRPr/>
            </a:pPr>
            <a:r>
              <a:rPr lang="en-US" sz="2250" dirty="0">
                <a:latin typeface="Calibri" pitchFamily="34" charset="0"/>
                <a:cs typeface="Calibri" pitchFamily="34" charset="0"/>
              </a:rPr>
              <a:t>Revised physical self-image that emphasizes feared declines </a:t>
            </a:r>
            <a:r>
              <a:rPr lang="en-US" sz="2250" i="1" dirty="0">
                <a:latin typeface="Calibri" pitchFamily="34" charset="0"/>
                <a:cs typeface="Calibri" pitchFamily="34" charset="0"/>
              </a:rPr>
              <a:t>vs. </a:t>
            </a:r>
            <a:r>
              <a:rPr lang="en-US" sz="2250" dirty="0">
                <a:latin typeface="Calibri" pitchFamily="34" charset="0"/>
                <a:cs typeface="Calibri" pitchFamily="34" charset="0"/>
              </a:rPr>
              <a:t>anticipated gains  </a:t>
            </a:r>
          </a:p>
          <a:p>
            <a:r>
              <a:rPr lang="en-US" dirty="0">
                <a:latin typeface="Calibri" pitchFamily="34" charset="0"/>
              </a:rPr>
              <a:t> </a:t>
            </a:r>
            <a:endParaRPr lang="el-GR" dirty="0">
              <a:latin typeface="Calibri"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990" name="Rectangle 4198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1985" name="Rectangle 2"/>
          <p:cNvSpPr>
            <a:spLocks noGrp="1" noChangeArrowheads="1"/>
          </p:cNvSpPr>
          <p:nvPr>
            <p:ph type="title"/>
          </p:nvPr>
        </p:nvSpPr>
        <p:spPr>
          <a:xfrm>
            <a:off x="628650" y="365125"/>
            <a:ext cx="4045020" cy="1325563"/>
          </a:xfrm>
        </p:spPr>
        <p:txBody>
          <a:bodyPr>
            <a:normAutofit/>
          </a:bodyPr>
          <a:lstStyle/>
          <a:p>
            <a:pPr eaLnBrk="1" hangingPunct="1">
              <a:lnSpc>
                <a:spcPct val="90000"/>
              </a:lnSpc>
            </a:pPr>
            <a:r>
              <a:rPr lang="en-US" sz="3400">
                <a:latin typeface="Calibri" pitchFamily="34" charset="0"/>
              </a:rPr>
              <a:t>Sensory and Physical changes (40-65)</a:t>
            </a:r>
            <a:endParaRPr lang="el-GR" sz="3400">
              <a:latin typeface="Calibri" pitchFamily="34" charset="0"/>
            </a:endParaRPr>
          </a:p>
        </p:txBody>
      </p:sp>
      <p:pic>
        <p:nvPicPr>
          <p:cNvPr id="3" name="Picture 2" descr="x-ray of skeltepns showing the effect of ageing ">
            <a:extLst>
              <a:ext uri="{FF2B5EF4-FFF2-40B4-BE49-F238E27FC236}">
                <a16:creationId xmlns:a16="http://schemas.microsoft.com/office/drawing/2014/main" id="{BCF470F5-18C5-4E84-A3A3-F8B7476E080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572" r="29429" b="1"/>
          <a:stretch>
            <a:fillRect/>
          </a:stretch>
        </p:blipFill>
        <p:spPr>
          <a:xfrm>
            <a:off x="4781190" y="758514"/>
            <a:ext cx="384167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4199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4696411" y="687822"/>
            <a:ext cx="4103360"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199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6420" y="921125"/>
            <a:ext cx="593266"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2" name="Content Placeholder 1">
            <a:extLst>
              <a:ext uri="{FF2B5EF4-FFF2-40B4-BE49-F238E27FC236}">
                <a16:creationId xmlns:a16="http://schemas.microsoft.com/office/drawing/2014/main" id="{FE1939FF-1592-D3EB-1034-DE8478138DFF}"/>
              </a:ext>
            </a:extLst>
          </p:cNvPr>
          <p:cNvGraphicFramePr>
            <a:graphicFrameLocks noGrp="1"/>
          </p:cNvGraphicFramePr>
          <p:nvPr>
            <p:ph idx="1"/>
            <p:extLst>
              <p:ext uri="{D42A27DB-BD31-4B8C-83A1-F6EECF244321}">
                <p14:modId xmlns:p14="http://schemas.microsoft.com/office/powerpoint/2010/main" val="3628108362"/>
              </p:ext>
            </p:extLst>
          </p:nvPr>
        </p:nvGraphicFramePr>
        <p:xfrm>
          <a:off x="628650" y="1825625"/>
          <a:ext cx="404502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1CBB5195-2B1D-4DE6-9131-D4D8F118F89D}"/>
              </a:ext>
            </a:extLst>
          </p:cNvPr>
          <p:cNvSpPr txBox="1"/>
          <p:nvPr/>
        </p:nvSpPr>
        <p:spPr>
          <a:xfrm>
            <a:off x="6957183" y="6657945"/>
            <a:ext cx="2186817" cy="200055"/>
          </a:xfrm>
          <a:prstGeom prst="rect">
            <a:avLst/>
          </a:prstGeom>
          <a:solidFill>
            <a:srgbClr val="000000"/>
          </a:solidFill>
        </p:spPr>
        <p:txBody>
          <a:bodyPr wrap="none" rtlCol="0">
            <a:spAutoFit/>
          </a:bodyPr>
          <a:lstStyle/>
          <a:p>
            <a:pPr algn="r">
              <a:spcAft>
                <a:spcPts val="450"/>
              </a:spcAft>
            </a:pPr>
            <a:r>
              <a:rPr lang="en-GB" sz="700">
                <a:solidFill>
                  <a:srgbClr val="FFFFFF"/>
                </a:solidFill>
                <a:hlinkClick r:id="rId3" tooltip="http://www.jdlines.com/2016/01/4-akibat-mengkonsumsi-garam-berlebih.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57A36-93B4-2924-E5C0-59BE7FC61019}"/>
              </a:ext>
            </a:extLst>
          </p:cNvPr>
          <p:cNvSpPr>
            <a:spLocks noGrp="1"/>
          </p:cNvSpPr>
          <p:nvPr>
            <p:ph type="title"/>
          </p:nvPr>
        </p:nvSpPr>
        <p:spPr>
          <a:xfrm>
            <a:off x="657520" y="1413294"/>
            <a:ext cx="3448310" cy="864542"/>
          </a:xfrm>
        </p:spPr>
        <p:txBody>
          <a:bodyPr vert="horz" lIns="68580" tIns="34290" rIns="68580" bIns="34290" rtlCol="0" anchor="b">
            <a:normAutofit fontScale="90000"/>
          </a:bodyPr>
          <a:lstStyle/>
          <a:p>
            <a:r>
              <a:rPr lang="en-US" sz="2400" dirty="0"/>
              <a:t>Consequences and what else is going on during this life stage? </a:t>
            </a:r>
          </a:p>
        </p:txBody>
      </p:sp>
      <p:sp>
        <p:nvSpPr>
          <p:cNvPr id="7" name="TextBox 6">
            <a:extLst>
              <a:ext uri="{FF2B5EF4-FFF2-40B4-BE49-F238E27FC236}">
                <a16:creationId xmlns:a16="http://schemas.microsoft.com/office/drawing/2014/main" id="{E670D372-1EFC-2DC4-8894-4219974C6FE4}"/>
              </a:ext>
            </a:extLst>
          </p:cNvPr>
          <p:cNvSpPr txBox="1"/>
          <p:nvPr/>
        </p:nvSpPr>
        <p:spPr>
          <a:xfrm>
            <a:off x="657520" y="2408464"/>
            <a:ext cx="5203784" cy="4106636"/>
          </a:xfrm>
          <a:prstGeom prst="rect">
            <a:avLst/>
          </a:prstGeom>
        </p:spPr>
        <p:txBody>
          <a:bodyPr vert="horz" lIns="68580" tIns="34290" rIns="68580" bIns="34290" rtlCol="0" anchor="t">
            <a:normAutofit lnSpcReduction="10000"/>
          </a:bodyPr>
          <a:lstStyle/>
          <a:p>
            <a:pPr>
              <a:lnSpc>
                <a:spcPct val="90000"/>
              </a:lnSpc>
              <a:spcAft>
                <a:spcPts val="450"/>
              </a:spcAft>
            </a:pPr>
            <a:r>
              <a:rPr lang="en-US" sz="1400" dirty="0"/>
              <a:t>Needing glasses, hearing aids or prescriptions for changing health </a:t>
            </a:r>
          </a:p>
          <a:p>
            <a:pPr indent="-171450">
              <a:lnSpc>
                <a:spcPct val="90000"/>
              </a:lnSpc>
              <a:spcAft>
                <a:spcPts val="450"/>
              </a:spcAft>
              <a:buFont typeface="Arial" panose="020B0604020202020204" pitchFamily="34" charset="0"/>
              <a:buChar char="•"/>
            </a:pPr>
            <a:endParaRPr lang="en-US" sz="1400" dirty="0"/>
          </a:p>
          <a:p>
            <a:pPr>
              <a:lnSpc>
                <a:spcPct val="90000"/>
              </a:lnSpc>
              <a:spcAft>
                <a:spcPts val="450"/>
              </a:spcAft>
            </a:pPr>
            <a:r>
              <a:rPr lang="en-US" sz="1400" dirty="0"/>
              <a:t>Menopause (World Health </a:t>
            </a:r>
            <a:r>
              <a:rPr lang="en-US" sz="1400" dirty="0" err="1"/>
              <a:t>Organisation</a:t>
            </a:r>
            <a:r>
              <a:rPr lang="en-US" sz="1400" dirty="0"/>
              <a:t>, 2022)</a:t>
            </a:r>
          </a:p>
          <a:p>
            <a:pPr>
              <a:lnSpc>
                <a:spcPct val="90000"/>
              </a:lnSpc>
              <a:spcAft>
                <a:spcPts val="450"/>
              </a:spcAft>
            </a:pPr>
            <a:endParaRPr lang="en-US" sz="1400" dirty="0"/>
          </a:p>
          <a:p>
            <a:pPr>
              <a:lnSpc>
                <a:spcPct val="90000"/>
              </a:lnSpc>
              <a:spcAft>
                <a:spcPts val="450"/>
              </a:spcAft>
            </a:pPr>
            <a:r>
              <a:rPr lang="en-US" sz="1400" dirty="0"/>
              <a:t>Impact on cognitive functioning, mood and identity </a:t>
            </a:r>
          </a:p>
          <a:p>
            <a:pPr indent="-171450">
              <a:lnSpc>
                <a:spcPct val="90000"/>
              </a:lnSpc>
              <a:spcAft>
                <a:spcPts val="450"/>
              </a:spcAft>
              <a:buFont typeface="Arial" panose="020B0604020202020204" pitchFamily="34" charset="0"/>
              <a:buChar char="•"/>
            </a:pPr>
            <a:endParaRPr lang="en-US" sz="1400" dirty="0"/>
          </a:p>
          <a:p>
            <a:pPr>
              <a:lnSpc>
                <a:spcPct val="90000"/>
              </a:lnSpc>
              <a:spcAft>
                <a:spcPts val="450"/>
              </a:spcAft>
            </a:pPr>
            <a:r>
              <a:rPr lang="en-US" sz="1400" dirty="0"/>
              <a:t>Potential role conflicts and strains as we transition into midlife and later adulthood </a:t>
            </a:r>
          </a:p>
          <a:p>
            <a:pPr indent="-171450">
              <a:lnSpc>
                <a:spcPct val="90000"/>
              </a:lnSpc>
              <a:spcAft>
                <a:spcPts val="450"/>
              </a:spcAft>
              <a:buFont typeface="Arial" panose="020B0604020202020204" pitchFamily="34" charset="0"/>
              <a:buChar char="•"/>
            </a:pPr>
            <a:endParaRPr lang="en-US" sz="1200" dirty="0"/>
          </a:p>
          <a:p>
            <a:pPr>
              <a:lnSpc>
                <a:spcPct val="90000"/>
              </a:lnSpc>
              <a:spcAft>
                <a:spcPts val="450"/>
              </a:spcAft>
            </a:pPr>
            <a:r>
              <a:rPr lang="en-US" sz="1400" b="1" u="sng" dirty="0"/>
              <a:t>Role shifts </a:t>
            </a:r>
          </a:p>
          <a:p>
            <a:pPr marL="385763" lvl="1">
              <a:lnSpc>
                <a:spcPct val="90000"/>
              </a:lnSpc>
              <a:spcAft>
                <a:spcPts val="450"/>
              </a:spcAft>
            </a:pPr>
            <a:r>
              <a:rPr lang="en-US" sz="1400" dirty="0"/>
              <a:t>Within the family such as becoming carer of parents, empty nest </a:t>
            </a:r>
          </a:p>
          <a:p>
            <a:pPr marL="385763" lvl="1">
              <a:lnSpc>
                <a:spcPct val="90000"/>
              </a:lnSpc>
              <a:spcAft>
                <a:spcPts val="450"/>
              </a:spcAft>
            </a:pPr>
            <a:r>
              <a:rPr lang="en-US" sz="1400" dirty="0"/>
              <a:t>Almost 1 in 5 women aged 50-65 is an unpaid carer (Centre for Ageing Better, 2023)</a:t>
            </a:r>
          </a:p>
          <a:p>
            <a:pPr marL="385763" lvl="1">
              <a:lnSpc>
                <a:spcPct val="90000"/>
              </a:lnSpc>
              <a:spcAft>
                <a:spcPts val="450"/>
              </a:spcAft>
            </a:pPr>
            <a:r>
              <a:rPr lang="en-US" sz="1400" dirty="0"/>
              <a:t>At workplace </a:t>
            </a:r>
          </a:p>
          <a:p>
            <a:pPr marL="385763" lvl="1">
              <a:lnSpc>
                <a:spcPct val="90000"/>
              </a:lnSpc>
              <a:spcAft>
                <a:spcPts val="450"/>
              </a:spcAft>
            </a:pPr>
            <a:r>
              <a:rPr lang="en-US" sz="1400" dirty="0"/>
              <a:t>Sickness as main reason why 50-65 unemployed: 1.32 million in the UK in 2022 (Centre for Ageing Better, 2023)</a:t>
            </a:r>
          </a:p>
          <a:p>
            <a:pPr indent="-171450">
              <a:lnSpc>
                <a:spcPct val="90000"/>
              </a:lnSpc>
              <a:spcAft>
                <a:spcPts val="450"/>
              </a:spcAft>
              <a:buFont typeface="Arial" panose="020B0604020202020204" pitchFamily="34" charset="0"/>
              <a:buChar char="•"/>
            </a:pPr>
            <a:endParaRPr lang="en-US" sz="600" dirty="0"/>
          </a:p>
          <a:p>
            <a:pPr indent="-171450">
              <a:lnSpc>
                <a:spcPct val="90000"/>
              </a:lnSpc>
              <a:spcAft>
                <a:spcPts val="450"/>
              </a:spcAft>
              <a:buFont typeface="Arial" panose="020B0604020202020204" pitchFamily="34" charset="0"/>
              <a:buChar char="•"/>
            </a:pPr>
            <a:endParaRPr lang="en-US" sz="600" dirty="0"/>
          </a:p>
          <a:p>
            <a:pPr indent="-171450">
              <a:lnSpc>
                <a:spcPct val="90000"/>
              </a:lnSpc>
              <a:spcAft>
                <a:spcPts val="450"/>
              </a:spcAft>
              <a:buFont typeface="Arial" panose="020B0604020202020204" pitchFamily="34" charset="0"/>
              <a:buChar char="•"/>
            </a:pPr>
            <a:r>
              <a:rPr lang="en-US" sz="600" dirty="0"/>
              <a:t> </a:t>
            </a:r>
          </a:p>
        </p:txBody>
      </p:sp>
      <p:pic>
        <p:nvPicPr>
          <p:cNvPr id="5" name="Content Placeholder 4" descr="A pencil drawing a line on a paper&#10;&#10;Description automatically generated">
            <a:extLst>
              <a:ext uri="{FF2B5EF4-FFF2-40B4-BE49-F238E27FC236}">
                <a16:creationId xmlns:a16="http://schemas.microsoft.com/office/drawing/2014/main" id="{64824E0C-E59C-6AD8-6DEF-7D94D00979CC}"/>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 b="3551"/>
          <a:stretch/>
        </p:blipFill>
        <p:spPr>
          <a:xfrm rot="5400000">
            <a:off x="5297044" y="2203090"/>
            <a:ext cx="3786593" cy="2395509"/>
          </a:xfrm>
          <a:prstGeom prst="rect">
            <a:avLst/>
          </a:prstGeom>
        </p:spPr>
      </p:pic>
      <p:sp>
        <p:nvSpPr>
          <p:cNvPr id="6" name="TextBox 5">
            <a:extLst>
              <a:ext uri="{FF2B5EF4-FFF2-40B4-BE49-F238E27FC236}">
                <a16:creationId xmlns:a16="http://schemas.microsoft.com/office/drawing/2014/main" id="{949D86FC-2074-16AF-0C95-10876F4E473E}"/>
              </a:ext>
            </a:extLst>
          </p:cNvPr>
          <p:cNvSpPr txBox="1"/>
          <p:nvPr/>
        </p:nvSpPr>
        <p:spPr>
          <a:xfrm>
            <a:off x="7378773" y="5850709"/>
            <a:ext cx="1765227" cy="173124"/>
          </a:xfrm>
          <a:prstGeom prst="rect">
            <a:avLst/>
          </a:prstGeom>
          <a:solidFill>
            <a:srgbClr val="000000"/>
          </a:solidFill>
        </p:spPr>
        <p:txBody>
          <a:bodyPr wrap="none" rtlCol="0">
            <a:spAutoFit/>
          </a:bodyPr>
          <a:lstStyle/>
          <a:p>
            <a:pPr algn="r">
              <a:spcAft>
                <a:spcPts val="450"/>
              </a:spcAft>
            </a:pPr>
            <a:r>
              <a:rPr lang="en-GB" sz="525">
                <a:solidFill>
                  <a:srgbClr val="FFFFFF"/>
                </a:solidFill>
                <a:hlinkClick r:id="rId4" tooltip="https://labellezayeltiempo.blogspot.com/2020/05/razon-escepticismo-pseudociencias-i.html">
                  <a:extLst>
                    <a:ext uri="{A12FA001-AC4F-418D-AE19-62706E023703}">
                      <ahyp:hlinkClr xmlns:ahyp="http://schemas.microsoft.com/office/drawing/2018/hyperlinkcolor" val="tx"/>
                    </a:ext>
                  </a:extLst>
                </a:hlinkClick>
              </a:rPr>
              <a:t>This Photo</a:t>
            </a:r>
            <a:r>
              <a:rPr lang="en-GB" sz="525">
                <a:solidFill>
                  <a:srgbClr val="FFFFFF"/>
                </a:solidFill>
              </a:rPr>
              <a:t> by Unknown Author is licensed under </a:t>
            </a:r>
            <a:r>
              <a:rPr lang="en-GB" sz="525">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525">
              <a:solidFill>
                <a:srgbClr val="FFFFFF"/>
              </a:solidFill>
            </a:endParaRPr>
          </a:p>
        </p:txBody>
      </p:sp>
    </p:spTree>
    <p:extLst>
      <p:ext uri="{BB962C8B-B14F-4D97-AF65-F5344CB8AC3E}">
        <p14:creationId xmlns:p14="http://schemas.microsoft.com/office/powerpoint/2010/main" val="41639313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086" name="Rectangle 46085">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1" name="Rectangle 2"/>
          <p:cNvSpPr>
            <a:spLocks noGrp="1" noChangeArrowheads="1"/>
          </p:cNvSpPr>
          <p:nvPr>
            <p:ph type="title"/>
          </p:nvPr>
        </p:nvSpPr>
        <p:spPr>
          <a:xfrm>
            <a:off x="852297" y="457201"/>
            <a:ext cx="4360680" cy="1556870"/>
          </a:xfrm>
        </p:spPr>
        <p:txBody>
          <a:bodyPr anchor="b">
            <a:normAutofit/>
          </a:bodyPr>
          <a:lstStyle/>
          <a:p>
            <a:r>
              <a:rPr lang="en-US" sz="3500">
                <a:latin typeface="Calibri" pitchFamily="34" charset="0"/>
              </a:rPr>
              <a:t>Sensory and physical changes from 65 </a:t>
            </a:r>
            <a:endParaRPr lang="el-GR" sz="3500">
              <a:latin typeface="Calibri" pitchFamily="34" charset="0"/>
            </a:endParaRPr>
          </a:p>
        </p:txBody>
      </p:sp>
      <p:pic>
        <p:nvPicPr>
          <p:cNvPr id="3" name="Picture 2" descr="Photos of David Attenberg across the decades ">
            <a:extLst>
              <a:ext uri="{FF2B5EF4-FFF2-40B4-BE49-F238E27FC236}">
                <a16:creationId xmlns:a16="http://schemas.microsoft.com/office/drawing/2014/main" id="{4203DBA1-D1CB-46A8-86EC-05197EAC7C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59824" y="1124739"/>
            <a:ext cx="2784652" cy="1559405"/>
          </a:xfrm>
          <a:prstGeom prst="rect">
            <a:avLst/>
          </a:prstGeom>
        </p:spPr>
      </p:pic>
      <p:pic>
        <p:nvPicPr>
          <p:cNvPr id="4" name="Picture 5" descr="a group of older adults ">
            <a:extLst>
              <a:ext uri="{FF2B5EF4-FFF2-40B4-BE49-F238E27FC236}">
                <a16:creationId xmlns:a16="http://schemas.microsoft.com/office/drawing/2014/main" id="{7090C111-891A-8AA9-AC17-A413CAFC7EB4}"/>
              </a:ext>
            </a:extLst>
          </p:cNvPr>
          <p:cNvPicPr>
            <a:picLocks noChangeAspect="1" noChangeArrowheads="1"/>
          </p:cNvPicPr>
          <p:nvPr/>
        </p:nvPicPr>
        <p:blipFill rotWithShape="1">
          <a:blip r:embed="rId3"/>
          <a:srcRect l="3986" t="-21029" r="-868" b="-12063"/>
          <a:stretch/>
        </p:blipFill>
        <p:spPr bwMode="auto">
          <a:xfrm>
            <a:off x="5913605" y="3375824"/>
            <a:ext cx="2455555" cy="2243263"/>
          </a:xfrm>
          <a:prstGeom prst="rect">
            <a:avLst/>
          </a:prstGeom>
          <a:noFill/>
        </p:spPr>
      </p:pic>
      <p:sp>
        <p:nvSpPr>
          <p:cNvPr id="46088" name="Rectangle 46087">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66000">
                <a:srgbClr val="000000"/>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90" name="Rectangle 46089">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800"/>
            <a:ext cx="6115049" cy="456772"/>
          </a:xfrm>
          <a:prstGeom prst="rect">
            <a:avLst/>
          </a:prstGeom>
          <a:gradFill>
            <a:gsLst>
              <a:gs pos="0">
                <a:srgbClr val="000000">
                  <a:alpha val="63000"/>
                </a:srgbClr>
              </a:gs>
              <a:gs pos="100000">
                <a:schemeClr val="accent1">
                  <a:lumMod val="7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Content Placeholder 1">
            <a:extLst>
              <a:ext uri="{FF2B5EF4-FFF2-40B4-BE49-F238E27FC236}">
                <a16:creationId xmlns:a16="http://schemas.microsoft.com/office/drawing/2014/main" id="{F4702143-9B47-4B93-7894-AD851FAABA59}"/>
              </a:ext>
            </a:extLst>
          </p:cNvPr>
          <p:cNvGraphicFramePr>
            <a:graphicFrameLocks noGrp="1"/>
          </p:cNvGraphicFramePr>
          <p:nvPr>
            <p:ph idx="1"/>
            <p:extLst>
              <p:ext uri="{D42A27DB-BD31-4B8C-83A1-F6EECF244321}">
                <p14:modId xmlns:p14="http://schemas.microsoft.com/office/powerpoint/2010/main" val="580887065"/>
              </p:ext>
            </p:extLst>
          </p:nvPr>
        </p:nvGraphicFramePr>
        <p:xfrm>
          <a:off x="852297" y="2277036"/>
          <a:ext cx="4360679" cy="34611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57A36-93B4-2924-E5C0-59BE7FC61019}"/>
              </a:ext>
            </a:extLst>
          </p:cNvPr>
          <p:cNvSpPr>
            <a:spLocks noGrp="1"/>
          </p:cNvSpPr>
          <p:nvPr>
            <p:ph type="title"/>
          </p:nvPr>
        </p:nvSpPr>
        <p:spPr/>
        <p:txBody>
          <a:bodyPr>
            <a:normAutofit fontScale="90000"/>
          </a:bodyPr>
          <a:lstStyle/>
          <a:p>
            <a:r>
              <a:rPr lang="en-GB" dirty="0"/>
              <a:t>What are the consequences of these changes? </a:t>
            </a:r>
          </a:p>
        </p:txBody>
      </p:sp>
      <p:pic>
        <p:nvPicPr>
          <p:cNvPr id="5" name="Content Placeholder 4" descr="A pencil drawing a line on a paper&#10;&#10;Description automatically generated">
            <a:extLst>
              <a:ext uri="{FF2B5EF4-FFF2-40B4-BE49-F238E27FC236}">
                <a16:creationId xmlns:a16="http://schemas.microsoft.com/office/drawing/2014/main" id="{64824E0C-E59C-6AD8-6DEF-7D94D00979CC}"/>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5400000">
            <a:off x="6980875" y="1018823"/>
            <a:ext cx="1967155" cy="1962855"/>
          </a:xfrm>
        </p:spPr>
      </p:pic>
      <p:sp>
        <p:nvSpPr>
          <p:cNvPr id="6" name="TextBox 5">
            <a:extLst>
              <a:ext uri="{FF2B5EF4-FFF2-40B4-BE49-F238E27FC236}">
                <a16:creationId xmlns:a16="http://schemas.microsoft.com/office/drawing/2014/main" id="{949D86FC-2074-16AF-0C95-10876F4E473E}"/>
              </a:ext>
            </a:extLst>
          </p:cNvPr>
          <p:cNvSpPr txBox="1"/>
          <p:nvPr/>
        </p:nvSpPr>
        <p:spPr>
          <a:xfrm>
            <a:off x="6796444" y="3011687"/>
            <a:ext cx="2347556" cy="196208"/>
          </a:xfrm>
          <a:prstGeom prst="rect">
            <a:avLst/>
          </a:prstGeom>
          <a:noFill/>
        </p:spPr>
        <p:txBody>
          <a:bodyPr wrap="square" rtlCol="0">
            <a:spAutoFit/>
          </a:bodyPr>
          <a:lstStyle/>
          <a:p>
            <a:r>
              <a:rPr lang="en-GB" sz="675" dirty="0">
                <a:hlinkClick r:id="rId4" tooltip="https://labellezayeltiempo.blogspot.com/2020/05/razon-escepticismo-pseudociencias-i.html"/>
              </a:rPr>
              <a:t>This Photo</a:t>
            </a:r>
            <a:r>
              <a:rPr lang="en-GB" sz="675" dirty="0"/>
              <a:t> by Unknown Author is licensed under </a:t>
            </a:r>
            <a:r>
              <a:rPr lang="en-GB" sz="675" dirty="0">
                <a:hlinkClick r:id="rId5" tooltip="https://creativecommons.org/licenses/by-sa/3.0/"/>
              </a:rPr>
              <a:t>CC BY-SA</a:t>
            </a:r>
            <a:endParaRPr lang="en-GB" sz="675" dirty="0"/>
          </a:p>
        </p:txBody>
      </p:sp>
      <p:graphicFrame>
        <p:nvGraphicFramePr>
          <p:cNvPr id="7" name="Content Placeholder 3">
            <a:extLst>
              <a:ext uri="{FF2B5EF4-FFF2-40B4-BE49-F238E27FC236}">
                <a16:creationId xmlns:a16="http://schemas.microsoft.com/office/drawing/2014/main" id="{0E054BEB-B7E4-A1AB-5AB3-0D6873C8416C}"/>
              </a:ext>
            </a:extLst>
          </p:cNvPr>
          <p:cNvGraphicFramePr>
            <a:graphicFrameLocks/>
          </p:cNvGraphicFramePr>
          <p:nvPr/>
        </p:nvGraphicFramePr>
        <p:xfrm>
          <a:off x="198120" y="2239687"/>
          <a:ext cx="4735830" cy="35004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8" name="TextBox 7">
            <a:extLst>
              <a:ext uri="{FF2B5EF4-FFF2-40B4-BE49-F238E27FC236}">
                <a16:creationId xmlns:a16="http://schemas.microsoft.com/office/drawing/2014/main" id="{932B0A46-D2B4-86E9-2FDF-CAE40D226FFD}"/>
              </a:ext>
            </a:extLst>
          </p:cNvPr>
          <p:cNvSpPr txBox="1"/>
          <p:nvPr/>
        </p:nvSpPr>
        <p:spPr>
          <a:xfrm>
            <a:off x="5082540" y="3231720"/>
            <a:ext cx="3863340" cy="2585323"/>
          </a:xfrm>
          <a:prstGeom prst="rect">
            <a:avLst/>
          </a:prstGeom>
          <a:noFill/>
        </p:spPr>
        <p:txBody>
          <a:bodyPr wrap="square" rtlCol="0">
            <a:spAutoFit/>
          </a:bodyPr>
          <a:lstStyle/>
          <a:p>
            <a:r>
              <a:rPr lang="en-GB" dirty="0"/>
              <a:t>Reduction in mobility and some may present frailty</a:t>
            </a:r>
          </a:p>
          <a:p>
            <a:r>
              <a:rPr lang="en-US" dirty="0"/>
              <a:t>Reduced sensorimotor functioning and mobility lead to loss of stamina, dexterity, and balance, increasing the risk of falls</a:t>
            </a:r>
          </a:p>
          <a:p>
            <a:r>
              <a:rPr lang="en-US" dirty="0"/>
              <a:t>Change in brain chemicals is related to reduced feelings of wellbeing (Age UK, 2017; Ogle et al., 2013) </a:t>
            </a:r>
          </a:p>
        </p:txBody>
      </p:sp>
      <p:sp>
        <p:nvSpPr>
          <p:cNvPr id="9" name="TextBox 8">
            <a:extLst>
              <a:ext uri="{FF2B5EF4-FFF2-40B4-BE49-F238E27FC236}">
                <a16:creationId xmlns:a16="http://schemas.microsoft.com/office/drawing/2014/main" id="{23649A8E-7A89-99DA-4976-D44BF52C0C4C}"/>
              </a:ext>
            </a:extLst>
          </p:cNvPr>
          <p:cNvSpPr txBox="1"/>
          <p:nvPr/>
        </p:nvSpPr>
        <p:spPr>
          <a:xfrm>
            <a:off x="4933950" y="1880237"/>
            <a:ext cx="2043470" cy="1131079"/>
          </a:xfrm>
          <a:prstGeom prst="rect">
            <a:avLst/>
          </a:prstGeom>
          <a:noFill/>
        </p:spPr>
        <p:txBody>
          <a:bodyPr wrap="square" rtlCol="0">
            <a:spAutoFit/>
          </a:bodyPr>
          <a:lstStyle/>
          <a:p>
            <a:r>
              <a:rPr lang="en-US" sz="1350" dirty="0"/>
              <a:t>Causes and effects of biological ageing </a:t>
            </a:r>
            <a:r>
              <a:rPr lang="en-US" sz="1350" dirty="0" err="1"/>
              <a:t>summarised</a:t>
            </a:r>
            <a:r>
              <a:rPr lang="en-US" sz="1350" dirty="0"/>
              <a:t> by Boyd &amp; Bee (2019)</a:t>
            </a:r>
          </a:p>
          <a:p>
            <a:endParaRPr lang="en-GB" sz="1350" dirty="0"/>
          </a:p>
        </p:txBody>
      </p:sp>
    </p:spTree>
    <p:extLst>
      <p:ext uri="{BB962C8B-B14F-4D97-AF65-F5344CB8AC3E}">
        <p14:creationId xmlns:p14="http://schemas.microsoft.com/office/powerpoint/2010/main" val="396178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4421221" y="479493"/>
            <a:ext cx="4094129" cy="1325563"/>
          </a:xfrm>
        </p:spPr>
        <p:txBody>
          <a:bodyPr>
            <a:normAutofit/>
          </a:bodyPr>
          <a:lstStyle/>
          <a:p>
            <a:pPr>
              <a:lnSpc>
                <a:spcPct val="90000"/>
              </a:lnSpc>
            </a:pPr>
            <a:r>
              <a:t>Consequences for Care</a:t>
            </a:r>
            <a:endParaRPr lang="en-GB"/>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B5C9A2A3-C571-78E8-B4BC-E04FA59B1E02}"/>
              </a:ext>
            </a:extLst>
          </p:cNvPr>
          <p:cNvPicPr>
            <a:picLocks noChangeAspect="1"/>
          </p:cNvPicPr>
          <p:nvPr/>
        </p:nvPicPr>
        <p:blipFill>
          <a:blip r:embed="rId2"/>
          <a:stretch>
            <a:fillRect/>
          </a:stretch>
        </p:blipFill>
        <p:spPr>
          <a:xfrm>
            <a:off x="527386" y="2291611"/>
            <a:ext cx="3583036" cy="210503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4041649" y="1984443"/>
            <a:ext cx="4473702" cy="4192520"/>
          </a:xfrm>
        </p:spPr>
        <p:txBody>
          <a:bodyPr>
            <a:normAutofit/>
          </a:bodyPr>
          <a:lstStyle/>
          <a:p>
            <a:pPr marL="0" indent="0">
              <a:buNone/>
            </a:pPr>
            <a:r>
              <a:rPr sz="2800" dirty="0"/>
              <a:t>Communication</a:t>
            </a:r>
            <a:r>
              <a:rPr lang="en-GB" sz="2800" dirty="0"/>
              <a:t> </a:t>
            </a:r>
            <a:r>
              <a:rPr sz="2800" dirty="0"/>
              <a:t>difficulties </a:t>
            </a:r>
            <a:endParaRPr lang="en-GB" sz="2800" dirty="0"/>
          </a:p>
          <a:p>
            <a:pPr marL="0" indent="0">
              <a:buNone/>
            </a:pPr>
            <a:endParaRPr lang="en-GB" sz="2800" dirty="0"/>
          </a:p>
          <a:p>
            <a:pPr marL="0" indent="0">
              <a:buNone/>
            </a:pPr>
            <a:r>
              <a:rPr lang="en-GB" sz="2800" dirty="0"/>
              <a:t>A</a:t>
            </a:r>
            <a:r>
              <a:rPr sz="2800" dirty="0" err="1"/>
              <a:t>nxiety</a:t>
            </a:r>
            <a:endParaRPr lang="en-GB" sz="2800" dirty="0"/>
          </a:p>
          <a:p>
            <a:pPr marL="0" indent="0">
              <a:buNone/>
            </a:pPr>
            <a:endParaRPr lang="en-GB" sz="2800" dirty="0"/>
          </a:p>
          <a:p>
            <a:pPr marL="0" indent="0">
              <a:buNone/>
            </a:pPr>
            <a:r>
              <a:rPr lang="en-GB" sz="2800" dirty="0"/>
              <a:t>R</a:t>
            </a:r>
            <a:r>
              <a:rPr sz="2800" dirty="0"/>
              <a:t>educed independence</a:t>
            </a:r>
            <a:endParaRPr lang="en-GB" sz="2800" dirty="0"/>
          </a:p>
          <a:p>
            <a:pPr marL="0" indent="0">
              <a:buNone/>
            </a:pPr>
            <a:endParaRPr lang="en-GB" sz="2800" dirty="0"/>
          </a:p>
          <a:p>
            <a:pPr marL="0" indent="0">
              <a:buNone/>
            </a:pPr>
            <a:r>
              <a:rPr lang="en-GB" sz="2800" dirty="0"/>
              <a:t>D</a:t>
            </a:r>
            <a:r>
              <a:rPr sz="2800" dirty="0" err="1"/>
              <a:t>istress</a:t>
            </a:r>
            <a:endParaRPr sz="2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F104E9-2365-937A-0B65-B060CB1EEC6A}"/>
              </a:ext>
            </a:extLst>
          </p:cNvPr>
          <p:cNvSpPr>
            <a:spLocks noGrp="1"/>
          </p:cNvSpPr>
          <p:nvPr>
            <p:ph type="title"/>
          </p:nvPr>
        </p:nvSpPr>
        <p:spPr>
          <a:xfrm>
            <a:off x="515125" y="1153572"/>
            <a:ext cx="2400300" cy="4461163"/>
          </a:xfrm>
        </p:spPr>
        <p:txBody>
          <a:bodyPr>
            <a:normAutofit/>
          </a:bodyPr>
          <a:lstStyle/>
          <a:p>
            <a:r>
              <a:rPr lang="en-GB" sz="2100" b="1" dirty="0">
                <a:solidFill>
                  <a:srgbClr val="FFFFFF"/>
                </a:solidFill>
                <a:latin typeface="Segoe UI" panose="020B0502040204020203" pitchFamily="34" charset="0"/>
              </a:rPr>
              <a:t>Ageing as a Biopsychosocial Process</a:t>
            </a:r>
            <a:br>
              <a:rPr lang="en-GB" sz="2100" b="1" dirty="0">
                <a:solidFill>
                  <a:srgbClr val="FFFFFF"/>
                </a:solidFill>
                <a:latin typeface="Segoe UI" panose="020B0502040204020203" pitchFamily="34" charset="0"/>
              </a:rPr>
            </a:br>
            <a:endParaRPr lang="en-GB" sz="21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1538AD5-B718-1FA0-F019-A4AFA615DE88}"/>
              </a:ext>
            </a:extLst>
          </p:cNvPr>
          <p:cNvSpPr>
            <a:spLocks noGrp="1"/>
          </p:cNvSpPr>
          <p:nvPr>
            <p:ph idx="1"/>
          </p:nvPr>
        </p:nvSpPr>
        <p:spPr>
          <a:xfrm>
            <a:off x="3335481" y="591344"/>
            <a:ext cx="5179868" cy="5585619"/>
          </a:xfrm>
        </p:spPr>
        <p:txBody>
          <a:bodyPr anchor="ctr">
            <a:normAutofit/>
          </a:bodyPr>
          <a:lstStyle/>
          <a:p>
            <a:pPr fontAlgn="t">
              <a:lnSpc>
                <a:spcPct val="90000"/>
              </a:lnSpc>
              <a:buNone/>
            </a:pPr>
            <a:r>
              <a:rPr lang="en-GB" sz="1500" b="1" dirty="0">
                <a:latin typeface="Segoe UI" panose="020B0502040204020203" pitchFamily="34" charset="0"/>
              </a:rPr>
              <a:t>Biological</a:t>
            </a:r>
            <a:endParaRPr lang="en-GB" sz="1500" dirty="0">
              <a:latin typeface="Segoe UI" panose="020B0502040204020203" pitchFamily="34" charset="0"/>
            </a:endParaRPr>
          </a:p>
          <a:p>
            <a:pPr marL="0" indent="0" fontAlgn="t">
              <a:lnSpc>
                <a:spcPct val="90000"/>
              </a:lnSpc>
              <a:buNone/>
            </a:pPr>
            <a:r>
              <a:rPr lang="en-GB" sz="1500" dirty="0">
                <a:latin typeface="Segoe UI" panose="020B0502040204020203" pitchFamily="34" charset="0"/>
              </a:rPr>
              <a:t>Vision</a:t>
            </a:r>
          </a:p>
          <a:p>
            <a:pPr marL="0" indent="0" fontAlgn="t">
              <a:lnSpc>
                <a:spcPct val="90000"/>
              </a:lnSpc>
              <a:buNone/>
            </a:pPr>
            <a:r>
              <a:rPr lang="en-GB" sz="1500" dirty="0">
                <a:latin typeface="Segoe UI" panose="020B0502040204020203" pitchFamily="34" charset="0"/>
              </a:rPr>
              <a:t>Hearing</a:t>
            </a:r>
          </a:p>
          <a:p>
            <a:pPr marL="0" indent="0" fontAlgn="t">
              <a:lnSpc>
                <a:spcPct val="90000"/>
              </a:lnSpc>
              <a:buNone/>
            </a:pPr>
            <a:r>
              <a:rPr lang="en-GB" sz="1500" dirty="0">
                <a:latin typeface="Segoe UI" panose="020B0502040204020203" pitchFamily="34" charset="0"/>
              </a:rPr>
              <a:t>Mobility</a:t>
            </a:r>
          </a:p>
          <a:p>
            <a:pPr fontAlgn="t">
              <a:lnSpc>
                <a:spcPct val="90000"/>
              </a:lnSpc>
              <a:buNone/>
            </a:pPr>
            <a:r>
              <a:rPr lang="en-GB" sz="1500" b="1" dirty="0">
                <a:latin typeface="Segoe UI" panose="020B0502040204020203" pitchFamily="34" charset="0"/>
              </a:rPr>
              <a:t>Psychological</a:t>
            </a:r>
            <a:endParaRPr lang="en-GB" sz="1500" dirty="0">
              <a:latin typeface="Segoe UI" panose="020B0502040204020203" pitchFamily="34" charset="0"/>
            </a:endParaRPr>
          </a:p>
          <a:p>
            <a:pPr marL="0" indent="0" fontAlgn="t">
              <a:lnSpc>
                <a:spcPct val="90000"/>
              </a:lnSpc>
              <a:buNone/>
            </a:pPr>
            <a:r>
              <a:rPr lang="en-GB" sz="1500" dirty="0">
                <a:latin typeface="Segoe UI" panose="020B0502040204020203" pitchFamily="34" charset="0"/>
              </a:rPr>
              <a:t>Memory</a:t>
            </a:r>
          </a:p>
          <a:p>
            <a:pPr marL="0" indent="0" fontAlgn="t">
              <a:lnSpc>
                <a:spcPct val="90000"/>
              </a:lnSpc>
              <a:buNone/>
            </a:pPr>
            <a:r>
              <a:rPr lang="en-GB" sz="1500" dirty="0">
                <a:latin typeface="Segoe UI" panose="020B0502040204020203" pitchFamily="34" charset="0"/>
              </a:rPr>
              <a:t>Identity</a:t>
            </a:r>
          </a:p>
          <a:p>
            <a:pPr marL="0" indent="0" fontAlgn="t">
              <a:lnSpc>
                <a:spcPct val="90000"/>
              </a:lnSpc>
              <a:buNone/>
            </a:pPr>
            <a:r>
              <a:rPr lang="en-GB" sz="1500" dirty="0">
                <a:latin typeface="Segoe UI" panose="020B0502040204020203" pitchFamily="34" charset="0"/>
              </a:rPr>
              <a:t>Emotional wellbeing</a:t>
            </a:r>
          </a:p>
          <a:p>
            <a:pPr fontAlgn="t">
              <a:lnSpc>
                <a:spcPct val="90000"/>
              </a:lnSpc>
              <a:buNone/>
            </a:pPr>
            <a:r>
              <a:rPr lang="en-GB" sz="1500" b="1" dirty="0">
                <a:latin typeface="Segoe UI" panose="020B0502040204020203" pitchFamily="34" charset="0"/>
              </a:rPr>
              <a:t>Social</a:t>
            </a:r>
            <a:endParaRPr lang="en-GB" sz="1500" dirty="0">
              <a:latin typeface="Segoe UI" panose="020B0502040204020203" pitchFamily="34" charset="0"/>
            </a:endParaRPr>
          </a:p>
          <a:p>
            <a:pPr marL="0" indent="0" fontAlgn="t">
              <a:lnSpc>
                <a:spcPct val="90000"/>
              </a:lnSpc>
              <a:buNone/>
            </a:pPr>
            <a:r>
              <a:rPr lang="en-GB" sz="1500" dirty="0">
                <a:latin typeface="Segoe UI" panose="020B0502040204020203" pitchFamily="34" charset="0"/>
              </a:rPr>
              <a:t>Retirement</a:t>
            </a:r>
          </a:p>
          <a:p>
            <a:pPr marL="0" indent="0" fontAlgn="t">
              <a:lnSpc>
                <a:spcPct val="90000"/>
              </a:lnSpc>
              <a:buNone/>
            </a:pPr>
            <a:r>
              <a:rPr lang="en-GB" sz="1500" dirty="0">
                <a:latin typeface="Segoe UI" panose="020B0502040204020203" pitchFamily="34" charset="0"/>
              </a:rPr>
              <a:t>Caring responsibilities</a:t>
            </a:r>
          </a:p>
          <a:p>
            <a:pPr marL="0" indent="0" fontAlgn="t">
              <a:lnSpc>
                <a:spcPct val="90000"/>
              </a:lnSpc>
              <a:buNone/>
            </a:pPr>
            <a:r>
              <a:rPr lang="en-GB" sz="1500" dirty="0">
                <a:latin typeface="Segoe UI" panose="020B0502040204020203" pitchFamily="34" charset="0"/>
              </a:rPr>
              <a:t>Relationships</a:t>
            </a:r>
          </a:p>
          <a:p>
            <a:pPr marL="0" indent="0" fontAlgn="t">
              <a:lnSpc>
                <a:spcPct val="90000"/>
              </a:lnSpc>
              <a:buNone/>
            </a:pPr>
            <a:endParaRPr lang="en-GB" sz="1500" dirty="0">
              <a:latin typeface="Segoe UI" panose="020B0502040204020203" pitchFamily="34" charset="0"/>
            </a:endParaRPr>
          </a:p>
          <a:p>
            <a:pPr fontAlgn="t">
              <a:lnSpc>
                <a:spcPct val="90000"/>
              </a:lnSpc>
              <a:buNone/>
            </a:pPr>
            <a:r>
              <a:rPr lang="en-GB" sz="2400" b="1" dirty="0">
                <a:latin typeface="Segoe UI" panose="020B0502040204020203" pitchFamily="34" charset="0"/>
              </a:rPr>
              <a:t>Which dimension has the greatest impact on quality of life?</a:t>
            </a:r>
          </a:p>
          <a:p>
            <a:pPr fontAlgn="t">
              <a:lnSpc>
                <a:spcPct val="90000"/>
              </a:lnSpc>
              <a:buNone/>
            </a:pPr>
            <a:endParaRPr lang="en-GB" sz="1500" dirty="0">
              <a:latin typeface="Segoe UI" panose="020B0502040204020203" pitchFamily="34" charset="0"/>
            </a:endParaRPr>
          </a:p>
          <a:p>
            <a:pPr fontAlgn="t">
              <a:lnSpc>
                <a:spcPct val="90000"/>
              </a:lnSpc>
              <a:buNone/>
            </a:pPr>
            <a:r>
              <a:rPr lang="en-GB" sz="1500" dirty="0">
                <a:latin typeface="Segoe UI" panose="020B0502040204020203" pitchFamily="34" charset="0"/>
              </a:rPr>
              <a:t>The biopsychosocial model remains one of the most widely accepted frameworks for understanding health and ageing because biological, psychological and social influences interact rather than operate independently. (Engel, 1977; Borrell-</a:t>
            </a:r>
            <a:r>
              <a:rPr lang="en-GB" sz="1500" dirty="0" err="1">
                <a:latin typeface="Segoe UI" panose="020B0502040204020203" pitchFamily="34" charset="0"/>
              </a:rPr>
              <a:t>Carrió</a:t>
            </a:r>
            <a:r>
              <a:rPr lang="en-GB" sz="1500" dirty="0">
                <a:latin typeface="Segoe UI" panose="020B0502040204020203" pitchFamily="34" charset="0"/>
              </a:rPr>
              <a:t> et al., 2004).</a:t>
            </a:r>
          </a:p>
          <a:p>
            <a:pPr>
              <a:lnSpc>
                <a:spcPct val="90000"/>
              </a:lnSpc>
            </a:pPr>
            <a:endParaRPr lang="en-GB" sz="1500" dirty="0"/>
          </a:p>
        </p:txBody>
      </p:sp>
    </p:spTree>
    <p:extLst>
      <p:ext uri="{BB962C8B-B14F-4D97-AF65-F5344CB8AC3E}">
        <p14:creationId xmlns:p14="http://schemas.microsoft.com/office/powerpoint/2010/main" val="24317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61B85AA-6EE7-EDB1-8320-B6D82E04364D}"/>
              </a:ext>
            </a:extLst>
          </p:cNvPr>
          <p:cNvSpPr>
            <a:spLocks noGrp="1"/>
          </p:cNvSpPr>
          <p:nvPr>
            <p:ph type="title"/>
          </p:nvPr>
        </p:nvSpPr>
        <p:spPr>
          <a:xfrm>
            <a:off x="495030" y="2767106"/>
            <a:ext cx="2160621" cy="3071906"/>
          </a:xfrm>
        </p:spPr>
        <p:txBody>
          <a:bodyPr vert="horz" lIns="91440" tIns="45720" rIns="91440" bIns="45720" rtlCol="0" anchor="t">
            <a:normAutofit/>
          </a:bodyPr>
          <a:lstStyle/>
          <a:p>
            <a:pPr algn="l" defTabSz="914400">
              <a:lnSpc>
                <a:spcPct val="90000"/>
              </a:lnSpc>
            </a:pPr>
            <a:r>
              <a:rPr lang="en-US" sz="3200" kern="1200">
                <a:solidFill>
                  <a:srgbClr val="FFFFFF"/>
                </a:solidFill>
                <a:latin typeface="+mj-lt"/>
                <a:ea typeface="+mj-ea"/>
                <a:cs typeface="+mj-cs"/>
              </a:rPr>
              <a:t>Remember Erikson’s 8</a:t>
            </a:r>
            <a:r>
              <a:rPr lang="en-US" sz="3200" kern="1200" baseline="30000">
                <a:solidFill>
                  <a:srgbClr val="FFFFFF"/>
                </a:solidFill>
                <a:latin typeface="+mj-lt"/>
                <a:ea typeface="+mj-ea"/>
                <a:cs typeface="+mj-cs"/>
              </a:rPr>
              <a:t>th</a:t>
            </a:r>
            <a:r>
              <a:rPr lang="en-US" sz="3200" kern="1200">
                <a:solidFill>
                  <a:srgbClr val="FFFFFF"/>
                </a:solidFill>
                <a:latin typeface="+mj-lt"/>
                <a:ea typeface="+mj-ea"/>
                <a:cs typeface="+mj-cs"/>
              </a:rPr>
              <a:t> stage…</a:t>
            </a:r>
          </a:p>
        </p:txBody>
      </p:sp>
      <p:sp>
        <p:nvSpPr>
          <p:cNvPr id="4" name="TextBox 3">
            <a:extLst>
              <a:ext uri="{FF2B5EF4-FFF2-40B4-BE49-F238E27FC236}">
                <a16:creationId xmlns:a16="http://schemas.microsoft.com/office/drawing/2014/main" id="{4BD1ED59-4529-ECDE-1699-F1F33EA148E4}"/>
              </a:ext>
            </a:extLst>
          </p:cNvPr>
          <p:cNvSpPr txBox="1"/>
          <p:nvPr/>
        </p:nvSpPr>
        <p:spPr>
          <a:xfrm>
            <a:off x="419573" y="4999324"/>
            <a:ext cx="2189804" cy="1494117"/>
          </a:xfrm>
          <a:prstGeom prst="rect">
            <a:avLst/>
          </a:prstGeom>
        </p:spPr>
        <p:txBody>
          <a:bodyPr vert="horz" lIns="91440" tIns="45720" rIns="91440" bIns="45720" rtlCol="0" anchor="b">
            <a:normAutofit/>
          </a:bodyPr>
          <a:lstStyle/>
          <a:p>
            <a:pPr defTabSz="914400">
              <a:lnSpc>
                <a:spcPct val="90000"/>
              </a:lnSpc>
              <a:spcBef>
                <a:spcPts val="1000"/>
              </a:spcBef>
            </a:pPr>
            <a:r>
              <a:rPr lang="en-US" sz="1700" kern="1200" dirty="0">
                <a:solidFill>
                  <a:srgbClr val="FFFFFF"/>
                </a:solidFill>
                <a:latin typeface="+mn-lt"/>
                <a:ea typeface="+mn-ea"/>
                <a:cs typeface="+mn-cs"/>
              </a:rPr>
              <a:t>Meaning and acceptance versus regret and despair.</a:t>
            </a:r>
          </a:p>
        </p:txBody>
      </p:sp>
      <p:pic>
        <p:nvPicPr>
          <p:cNvPr id="5" name="Content Placeholder 4">
            <a:extLst>
              <a:ext uri="{FF2B5EF4-FFF2-40B4-BE49-F238E27FC236}">
                <a16:creationId xmlns:a16="http://schemas.microsoft.com/office/drawing/2014/main" id="{FDCD7064-A6D6-6D73-DEF2-CA1F22E4AE19}"/>
              </a:ext>
            </a:extLst>
          </p:cNvPr>
          <p:cNvPicPr>
            <a:picLocks noGrp="1" noChangeAspect="1"/>
          </p:cNvPicPr>
          <p:nvPr>
            <p:ph idx="1"/>
          </p:nvPr>
        </p:nvPicPr>
        <p:blipFill>
          <a:blip r:embed="rId2"/>
          <a:srcRect l="4246" r="3538"/>
          <a:stretch>
            <a:fillRect/>
          </a:stretch>
        </p:blipFill>
        <p:spPr>
          <a:xfrm>
            <a:off x="3450825" y="467208"/>
            <a:ext cx="5271303" cy="5923584"/>
          </a:xfrm>
          <a:prstGeom prst="rect">
            <a:avLst/>
          </a:prstGeom>
        </p:spPr>
      </p:pic>
    </p:spTree>
    <p:extLst>
      <p:ext uri="{BB962C8B-B14F-4D97-AF65-F5344CB8AC3E}">
        <p14:creationId xmlns:p14="http://schemas.microsoft.com/office/powerpoint/2010/main" val="18781223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699" y="687480"/>
            <a:ext cx="5605629" cy="994172"/>
          </a:xfrm>
        </p:spPr>
        <p:txBody>
          <a:bodyPr>
            <a:normAutofit/>
          </a:bodyPr>
          <a:lstStyle/>
          <a:p>
            <a:r>
              <a:rPr lang="en-GB" sz="3850"/>
              <a:t>Applying Erikson</a:t>
            </a:r>
          </a:p>
        </p:txBody>
      </p:sp>
      <p:sp>
        <p:nvSpPr>
          <p:cNvPr id="3" name="Content Placeholder 2"/>
          <p:cNvSpPr>
            <a:spLocks noGrp="1"/>
          </p:cNvSpPr>
          <p:nvPr>
            <p:ph idx="1"/>
          </p:nvPr>
        </p:nvSpPr>
        <p:spPr>
          <a:xfrm>
            <a:off x="852321" y="2227943"/>
            <a:ext cx="5033221" cy="3788227"/>
          </a:xfrm>
        </p:spPr>
        <p:txBody>
          <a:bodyPr anchor="ctr">
            <a:normAutofit/>
          </a:bodyPr>
          <a:lstStyle/>
          <a:p>
            <a:pPr marL="0" indent="0">
              <a:lnSpc>
                <a:spcPct val="90000"/>
              </a:lnSpc>
              <a:buNone/>
            </a:pPr>
            <a:r>
              <a:rPr lang="en-GB" sz="2100" dirty="0"/>
              <a:t>Case study: George is a 75-year-old man living in a residential care home. During conversations with staff, he often reflects on his life as a husband, father, and former bus driver. He enjoys sharing positive memories and feels proud that he worked hard to provide for his family. Although he recognises that he made some mistakes, he accepts these as part of his life journey. </a:t>
            </a:r>
          </a:p>
          <a:p>
            <a:pPr marL="0" indent="0">
              <a:lnSpc>
                <a:spcPct val="90000"/>
              </a:lnSpc>
              <a:buNone/>
            </a:pPr>
            <a:endParaRPr lang="en-GB" sz="2100" dirty="0"/>
          </a:p>
          <a:p>
            <a:pPr marL="0" indent="0">
              <a:lnSpc>
                <a:spcPct val="90000"/>
              </a:lnSpc>
              <a:buNone/>
            </a:pPr>
            <a:r>
              <a:rPr lang="en-GB" sz="2100" dirty="0"/>
              <a:t>Applying Erikson’s theory - how could care staff support George?</a:t>
            </a:r>
          </a:p>
          <a:p>
            <a:pPr>
              <a:lnSpc>
                <a:spcPct val="90000"/>
              </a:lnSpc>
            </a:pPr>
            <a:endParaRPr lang="en-GB" sz="21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House">
            <a:extLst>
              <a:ext uri="{FF2B5EF4-FFF2-40B4-BE49-F238E27FC236}">
                <a16:creationId xmlns:a16="http://schemas.microsoft.com/office/drawing/2014/main" id="{BEFEDCA8-8366-F7F9-9C7E-0080EB5A3C8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D4A7C-C698-B936-D41E-14E3662D4F28}"/>
              </a:ext>
            </a:extLst>
          </p:cNvPr>
          <p:cNvSpPr>
            <a:spLocks noGrp="1"/>
          </p:cNvSpPr>
          <p:nvPr>
            <p:ph type="title"/>
          </p:nvPr>
        </p:nvSpPr>
        <p:spPr>
          <a:xfrm>
            <a:off x="429370" y="1036155"/>
            <a:ext cx="8263890" cy="1075811"/>
          </a:xfrm>
        </p:spPr>
        <p:txBody>
          <a:bodyPr anchor="b">
            <a:normAutofit/>
          </a:bodyPr>
          <a:lstStyle/>
          <a:p>
            <a:r>
              <a:rPr lang="en-GB" sz="4050" b="1" u="sng" dirty="0"/>
              <a:t>Activity Theory</a:t>
            </a:r>
            <a:endParaRPr lang="en-GB" sz="4050" u="sng" dirty="0"/>
          </a:p>
        </p:txBody>
      </p:sp>
      <p:sp>
        <p:nvSpPr>
          <p:cNvPr id="3" name="Content Placeholder 2">
            <a:extLst>
              <a:ext uri="{FF2B5EF4-FFF2-40B4-BE49-F238E27FC236}">
                <a16:creationId xmlns:a16="http://schemas.microsoft.com/office/drawing/2014/main" id="{18AB843C-0070-01F7-8B61-0BC1F2D8CF90}"/>
              </a:ext>
            </a:extLst>
          </p:cNvPr>
          <p:cNvSpPr>
            <a:spLocks noGrp="1"/>
          </p:cNvSpPr>
          <p:nvPr>
            <p:ph idx="1"/>
          </p:nvPr>
        </p:nvSpPr>
        <p:spPr>
          <a:xfrm>
            <a:off x="429369" y="2410737"/>
            <a:ext cx="5327374" cy="3089379"/>
          </a:xfrm>
        </p:spPr>
        <p:txBody>
          <a:bodyPr anchor="t">
            <a:normAutofit/>
          </a:bodyPr>
          <a:lstStyle/>
          <a:p>
            <a:pPr marL="0" indent="0">
              <a:buNone/>
            </a:pPr>
            <a:r>
              <a:rPr lang="en-GB" sz="1500" dirty="0"/>
              <a:t>Staying socially and physically active in later life promotes wellbeing, satisfaction, and identity continuity.</a:t>
            </a:r>
          </a:p>
          <a:p>
            <a:pPr marL="0" indent="0">
              <a:buNone/>
            </a:pPr>
            <a:endParaRPr lang="en-GB" sz="1500" dirty="0"/>
          </a:p>
          <a:p>
            <a:pPr marL="0" indent="0">
              <a:buNone/>
            </a:pPr>
            <a:r>
              <a:rPr lang="en-GB" sz="1500" dirty="0"/>
              <a:t>Views ageing positively, emphasising continued involvement for life satisfaction.</a:t>
            </a:r>
          </a:p>
          <a:p>
            <a:pPr marL="0" indent="0">
              <a:buNone/>
            </a:pPr>
            <a:endParaRPr lang="en-GB" sz="1500" dirty="0"/>
          </a:p>
          <a:p>
            <a:pPr marL="0" indent="0">
              <a:buNone/>
            </a:pPr>
            <a:r>
              <a:rPr lang="en-GB" sz="1500" dirty="0"/>
              <a:t>The Activity Theory of Ageing, developed by Robert </a:t>
            </a:r>
            <a:r>
              <a:rPr lang="en-GB" sz="1500" dirty="0" err="1"/>
              <a:t>Havinghurst</a:t>
            </a:r>
            <a:r>
              <a:rPr lang="en-GB" sz="1500"/>
              <a:t> (</a:t>
            </a:r>
            <a:r>
              <a:rPr lang="en-GB" sz="1500" dirty="0"/>
              <a:t>1994), argues that successful ageing occurs when older adults remain active and maintain social interactions. This theory suggests that keeping older people socially active delays the ageing process and improves their quality of life.</a:t>
            </a:r>
          </a:p>
        </p:txBody>
      </p:sp>
      <p:pic>
        <p:nvPicPr>
          <p:cNvPr id="4" name="Picture 3">
            <a:extLst>
              <a:ext uri="{FF2B5EF4-FFF2-40B4-BE49-F238E27FC236}">
                <a16:creationId xmlns:a16="http://schemas.microsoft.com/office/drawing/2014/main" id="{D642B7A9-92FF-57C6-3D04-16EEA1A66939}"/>
              </a:ext>
            </a:extLst>
          </p:cNvPr>
          <p:cNvPicPr>
            <a:picLocks noChangeAspect="1"/>
          </p:cNvPicPr>
          <p:nvPr/>
        </p:nvPicPr>
        <p:blipFill>
          <a:blip r:embed="rId2"/>
          <a:srcRect l="34444" r="36695" b="1"/>
          <a:stretch>
            <a:fillRect/>
          </a:stretch>
        </p:blipFill>
        <p:spPr>
          <a:xfrm>
            <a:off x="5756744" y="2427732"/>
            <a:ext cx="2955798" cy="3072384"/>
          </a:xfrm>
          <a:prstGeom prst="rect">
            <a:avLst/>
          </a:prstGeom>
        </p:spPr>
      </p:pic>
    </p:spTree>
    <p:extLst>
      <p:ext uri="{BB962C8B-B14F-4D97-AF65-F5344CB8AC3E}">
        <p14:creationId xmlns:p14="http://schemas.microsoft.com/office/powerpoint/2010/main" val="30576054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ACB27-3321-AEBE-1215-EEFD8973D78B}"/>
              </a:ext>
            </a:extLst>
          </p:cNvPr>
          <p:cNvSpPr>
            <a:spLocks noGrp="1"/>
          </p:cNvSpPr>
          <p:nvPr>
            <p:ph type="title"/>
          </p:nvPr>
        </p:nvSpPr>
        <p:spPr>
          <a:xfrm>
            <a:off x="359229" y="1176530"/>
            <a:ext cx="5021036" cy="1212152"/>
          </a:xfrm>
        </p:spPr>
        <p:txBody>
          <a:bodyPr anchor="b">
            <a:normAutofit/>
          </a:bodyPr>
          <a:lstStyle/>
          <a:p>
            <a:r>
              <a:rPr lang="en-GB" sz="3000" b="1" dirty="0"/>
              <a:t>Activity Theory </a:t>
            </a:r>
            <a:r>
              <a:rPr lang="en-GB" sz="1650" b="1" dirty="0"/>
              <a:t>(</a:t>
            </a:r>
            <a:r>
              <a:rPr lang="en-GB" sz="1650" b="1" dirty="0" err="1"/>
              <a:t>Harvighurst</a:t>
            </a:r>
            <a:r>
              <a:rPr lang="en-GB" sz="1650" b="1" dirty="0"/>
              <a:t>, 1994; Maddox, 1994)</a:t>
            </a:r>
          </a:p>
        </p:txBody>
      </p:sp>
      <p:sp>
        <p:nvSpPr>
          <p:cNvPr id="3" name="Content Placeholder 2">
            <a:extLst>
              <a:ext uri="{FF2B5EF4-FFF2-40B4-BE49-F238E27FC236}">
                <a16:creationId xmlns:a16="http://schemas.microsoft.com/office/drawing/2014/main" id="{F27B27D2-6E6E-7566-589E-D888F9A5BCB6}"/>
              </a:ext>
            </a:extLst>
          </p:cNvPr>
          <p:cNvSpPr>
            <a:spLocks noGrp="1"/>
          </p:cNvSpPr>
          <p:nvPr>
            <p:ph idx="1"/>
          </p:nvPr>
        </p:nvSpPr>
        <p:spPr>
          <a:xfrm>
            <a:off x="530679" y="2743201"/>
            <a:ext cx="4588329" cy="2996292"/>
          </a:xfrm>
        </p:spPr>
        <p:txBody>
          <a:bodyPr anchor="t">
            <a:normAutofit fontScale="62500" lnSpcReduction="20000"/>
          </a:bodyPr>
          <a:lstStyle/>
          <a:p>
            <a:pPr marL="0" indent="0">
              <a:buNone/>
            </a:pPr>
            <a:r>
              <a:rPr lang="en-GB" dirty="0"/>
              <a:t>“Optimal ageing involves staying active and manages to resist the shrinkage of the social world” (Boyd &amp; Bee, 2019, p. 662)</a:t>
            </a:r>
          </a:p>
          <a:p>
            <a:pPr lvl="1"/>
            <a:r>
              <a:rPr lang="en-GB" dirty="0"/>
              <a:t>Maintaining activities from middle age for as long as possible </a:t>
            </a:r>
          </a:p>
          <a:p>
            <a:pPr lvl="1"/>
            <a:r>
              <a:rPr lang="en-GB" dirty="0"/>
              <a:t>Finding substitutes for work and employment</a:t>
            </a:r>
          </a:p>
          <a:p>
            <a:pPr marL="0" indent="0">
              <a:buNone/>
            </a:pPr>
            <a:r>
              <a:rPr lang="en-GB" dirty="0"/>
              <a:t>The disengagement stems from a forced withdrawal from an ageist society as the older person has the same psychological and social needs as a middle-age person</a:t>
            </a:r>
          </a:p>
          <a:p>
            <a:endParaRPr lang="en-GB" sz="1500" dirty="0"/>
          </a:p>
          <a:p>
            <a:endParaRPr lang="en-GB" sz="1500" dirty="0"/>
          </a:p>
        </p:txBody>
      </p:sp>
      <p:pic>
        <p:nvPicPr>
          <p:cNvPr id="2050" name="Picture 2">
            <a:extLst>
              <a:ext uri="{FF2B5EF4-FFF2-40B4-BE49-F238E27FC236}">
                <a16:creationId xmlns:a16="http://schemas.microsoft.com/office/drawing/2014/main" id="{7408DDF0-37C0-3ACB-0C43-5AC0BD1ABE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662" r="-2" b="-2"/>
          <a:stretch/>
        </p:blipFill>
        <p:spPr bwMode="auto">
          <a:xfrm>
            <a:off x="5554554" y="845665"/>
            <a:ext cx="3499670" cy="258587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Active Ageing – Evergreen Lifestyle Villages : Evergreen Lifestyle Villages">
            <a:extLst>
              <a:ext uri="{FF2B5EF4-FFF2-40B4-BE49-F238E27FC236}">
                <a16:creationId xmlns:a16="http://schemas.microsoft.com/office/drawing/2014/main" id="{8CD9C13C-5AD6-ED27-9216-F8FC2F5F17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669" r="6639" b="3"/>
          <a:stretch/>
        </p:blipFill>
        <p:spPr bwMode="auto">
          <a:xfrm>
            <a:off x="5554554" y="3429000"/>
            <a:ext cx="3501635" cy="2571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36487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5FEA1-AAB1-2ACD-36CD-B84444B64C75}"/>
              </a:ext>
            </a:extLst>
          </p:cNvPr>
          <p:cNvSpPr>
            <a:spLocks noGrp="1"/>
          </p:cNvSpPr>
          <p:nvPr>
            <p:ph type="title"/>
          </p:nvPr>
        </p:nvSpPr>
        <p:spPr/>
        <p:txBody>
          <a:bodyPr/>
          <a:lstStyle/>
          <a:p>
            <a:r>
              <a:rPr lang="en-GB" b="1" dirty="0"/>
              <a:t>Evaluating Activity Theory </a:t>
            </a:r>
          </a:p>
        </p:txBody>
      </p:sp>
      <p:pic>
        <p:nvPicPr>
          <p:cNvPr id="5" name="Content Placeholder 4" descr="A person with his hand on his chin&#10;&#10;Description automatically generated">
            <a:extLst>
              <a:ext uri="{FF2B5EF4-FFF2-40B4-BE49-F238E27FC236}">
                <a16:creationId xmlns:a16="http://schemas.microsoft.com/office/drawing/2014/main" id="{D62022C7-F45D-EC3A-C69F-CD348410D55A}"/>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648" y="2610190"/>
            <a:ext cx="2610562" cy="3263504"/>
          </a:xfrm>
        </p:spPr>
      </p:pic>
      <p:sp>
        <p:nvSpPr>
          <p:cNvPr id="6" name="TextBox 5">
            <a:extLst>
              <a:ext uri="{FF2B5EF4-FFF2-40B4-BE49-F238E27FC236}">
                <a16:creationId xmlns:a16="http://schemas.microsoft.com/office/drawing/2014/main" id="{ECB3EC03-0492-D0C5-6FC1-B6FB8A307D33}"/>
              </a:ext>
            </a:extLst>
          </p:cNvPr>
          <p:cNvSpPr txBox="1"/>
          <p:nvPr/>
        </p:nvSpPr>
        <p:spPr>
          <a:xfrm>
            <a:off x="2947308" y="2125267"/>
            <a:ext cx="5796643" cy="3970318"/>
          </a:xfrm>
          <a:prstGeom prst="rect">
            <a:avLst/>
          </a:prstGeom>
          <a:noFill/>
        </p:spPr>
        <p:txBody>
          <a:bodyPr wrap="square" rtlCol="0">
            <a:spAutoFit/>
          </a:bodyPr>
          <a:lstStyle/>
          <a:p>
            <a:r>
              <a:rPr lang="en-GB" sz="2100" dirty="0"/>
              <a:t>High level of re-engagement may also be involuntary (Boyd &amp; Bee, 2019).    </a:t>
            </a:r>
          </a:p>
          <a:p>
            <a:pPr marL="342900" indent="-342900">
              <a:buFont typeface="Arial" panose="020B0604020202020204" pitchFamily="34" charset="0"/>
              <a:buChar char="•"/>
            </a:pPr>
            <a:r>
              <a:rPr lang="en-GB" sz="2100" dirty="0"/>
              <a:t>Grandparenting</a:t>
            </a:r>
          </a:p>
          <a:p>
            <a:pPr marL="342900" indent="-342900">
              <a:buFont typeface="Arial" panose="020B0604020202020204" pitchFamily="34" charset="0"/>
              <a:buChar char="•"/>
            </a:pPr>
            <a:r>
              <a:rPr lang="en-GB" sz="2100" dirty="0"/>
              <a:t>Financial hardships</a:t>
            </a:r>
          </a:p>
          <a:p>
            <a:pPr marL="342900" indent="-342900">
              <a:buFont typeface="Arial" panose="020B0604020202020204" pitchFamily="34" charset="0"/>
              <a:buChar char="•"/>
            </a:pPr>
            <a:endParaRPr lang="en-GB" sz="2100" dirty="0"/>
          </a:p>
          <a:p>
            <a:r>
              <a:rPr lang="en-GB" sz="2100" dirty="0"/>
              <a:t>Paid employment forms an important part of our identity that the aforementioned substitutes cannot replace (Bond, 1996; Dax &amp; Phillipson, 1986).  </a:t>
            </a:r>
          </a:p>
          <a:p>
            <a:endParaRPr lang="en-GB" sz="2100" dirty="0"/>
          </a:p>
          <a:p>
            <a:r>
              <a:rPr lang="en-GB" sz="2100" dirty="0"/>
              <a:t>Some older people are satisfied with a reduced life space </a:t>
            </a:r>
          </a:p>
        </p:txBody>
      </p:sp>
    </p:spTree>
    <p:extLst>
      <p:ext uri="{BB962C8B-B14F-4D97-AF65-F5344CB8AC3E}">
        <p14:creationId xmlns:p14="http://schemas.microsoft.com/office/powerpoint/2010/main" val="11219236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0" y="762001"/>
            <a:ext cx="4000647" cy="1708242"/>
          </a:xfrm>
        </p:spPr>
        <p:txBody>
          <a:bodyPr anchor="ctr">
            <a:normAutofit/>
          </a:bodyPr>
          <a:lstStyle/>
          <a:p>
            <a:r>
              <a:rPr lang="en-GB" sz="3500"/>
              <a:t>Applying Activity Theory</a:t>
            </a:r>
          </a:p>
        </p:txBody>
      </p:sp>
      <p:sp>
        <p:nvSpPr>
          <p:cNvPr id="3" name="Content Placeholder 2"/>
          <p:cNvSpPr>
            <a:spLocks noGrp="1"/>
          </p:cNvSpPr>
          <p:nvPr>
            <p:ph idx="1"/>
          </p:nvPr>
        </p:nvSpPr>
        <p:spPr>
          <a:xfrm>
            <a:off x="571350" y="2470244"/>
            <a:ext cx="4000647" cy="3769835"/>
          </a:xfrm>
        </p:spPr>
        <p:txBody>
          <a:bodyPr anchor="ctr">
            <a:normAutofit/>
          </a:bodyPr>
          <a:lstStyle/>
          <a:p>
            <a:pPr marL="0" indent="0">
              <a:buNone/>
            </a:pPr>
            <a:r>
              <a:rPr lang="en-GB" sz="1700" dirty="0"/>
              <a:t>For example: </a:t>
            </a:r>
          </a:p>
          <a:p>
            <a:pPr marL="0" indent="0">
              <a:buNone/>
            </a:pPr>
            <a:endParaRPr lang="en-GB" sz="1700" dirty="0"/>
          </a:p>
          <a:p>
            <a:pPr marL="0" indent="0">
              <a:buNone/>
            </a:pPr>
            <a:r>
              <a:rPr lang="en-GB" sz="1700" dirty="0"/>
              <a:t>Gardening</a:t>
            </a:r>
          </a:p>
          <a:p>
            <a:pPr marL="0" indent="0">
              <a:buNone/>
            </a:pPr>
            <a:r>
              <a:rPr lang="en-GB" sz="1700" dirty="0"/>
              <a:t>Exercise</a:t>
            </a:r>
          </a:p>
          <a:p>
            <a:pPr marL="0" indent="0">
              <a:buNone/>
            </a:pPr>
            <a:r>
              <a:rPr lang="en-GB" sz="1700" dirty="0"/>
              <a:t>Social activities</a:t>
            </a:r>
          </a:p>
          <a:p>
            <a:pPr marL="0" indent="0">
              <a:buNone/>
            </a:pPr>
            <a:r>
              <a:rPr lang="en-GB" sz="1700" dirty="0"/>
              <a:t>Volunteering.</a:t>
            </a:r>
          </a:p>
        </p:txBody>
      </p:sp>
      <p:pic>
        <p:nvPicPr>
          <p:cNvPr id="5" name="Picture 4" descr="Bird's eye view of a person's hand planting">
            <a:extLst>
              <a:ext uri="{FF2B5EF4-FFF2-40B4-BE49-F238E27FC236}">
                <a16:creationId xmlns:a16="http://schemas.microsoft.com/office/drawing/2014/main" id="{FED123BE-FDA7-A8A2-A4F8-5A17987D9928}"/>
              </a:ext>
            </a:extLst>
          </p:cNvPr>
          <p:cNvPicPr>
            <a:picLocks noChangeAspect="1"/>
          </p:cNvPicPr>
          <p:nvPr/>
        </p:nvPicPr>
        <p:blipFill>
          <a:blip r:embed="rId2"/>
          <a:srcRect l="53707" r="7416" b="-1"/>
          <a:stretch>
            <a:fillRect/>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6CAA59CA-149A-21D4-2E38-365E1663B332}"/>
              </a:ext>
            </a:extLst>
          </p:cNvPr>
          <p:cNvPicPr>
            <a:picLocks noChangeAspect="1"/>
          </p:cNvPicPr>
          <p:nvPr/>
        </p:nvPicPr>
        <p:blipFill>
          <a:blip r:embed="rId2">
            <a:alphaModFix amt="38000"/>
          </a:blip>
          <a:srcRect l="17182" r="8152"/>
          <a:stretch>
            <a:fillRect/>
          </a:stretch>
        </p:blipFill>
        <p:spPr>
          <a:xfrm flipH="1">
            <a:off x="20" y="10"/>
            <a:ext cx="9143980" cy="6857990"/>
          </a:xfrm>
          <a:prstGeom prst="rect">
            <a:avLst/>
          </a:prstGeom>
        </p:spPr>
      </p:pic>
      <p:sp>
        <p:nvSpPr>
          <p:cNvPr id="2" name="Title 1"/>
          <p:cNvSpPr>
            <a:spLocks noGrp="1"/>
          </p:cNvSpPr>
          <p:nvPr>
            <p:ph type="title"/>
          </p:nvPr>
        </p:nvSpPr>
        <p:spPr>
          <a:xfrm>
            <a:off x="628649" y="557189"/>
            <a:ext cx="2772919" cy="5571899"/>
          </a:xfrm>
        </p:spPr>
        <p:txBody>
          <a:bodyPr>
            <a:normAutofit/>
          </a:bodyPr>
          <a:lstStyle/>
          <a:p>
            <a:r>
              <a:rPr lang="en-GB" sz="2800" dirty="0">
                <a:solidFill>
                  <a:srgbClr val="FFFFFF"/>
                </a:solidFill>
              </a:rPr>
              <a:t>Socioemotional Selectivity Theory (Carstensen, 1992)</a:t>
            </a:r>
          </a:p>
        </p:txBody>
      </p:sp>
      <p:sp>
        <p:nvSpPr>
          <p:cNvPr id="3" name="Content Placeholder 2"/>
          <p:cNvSpPr>
            <a:spLocks noGrp="1"/>
          </p:cNvSpPr>
          <p:nvPr>
            <p:ph idx="1"/>
          </p:nvPr>
        </p:nvSpPr>
        <p:spPr>
          <a:xfrm>
            <a:off x="3483864" y="557189"/>
            <a:ext cx="5031485" cy="5571899"/>
          </a:xfrm>
        </p:spPr>
        <p:txBody>
          <a:bodyPr anchor="ctr">
            <a:normAutofit fontScale="85000" lnSpcReduction="10000"/>
          </a:bodyPr>
          <a:lstStyle/>
          <a:p>
            <a:pPr fontAlgn="t">
              <a:lnSpc>
                <a:spcPts val="1500"/>
              </a:lnSpc>
              <a:buNone/>
            </a:pPr>
            <a:r>
              <a:rPr lang="en-GB" sz="1800" b="1" dirty="0">
                <a:solidFill>
                  <a:schemeClr val="bg1"/>
                </a:solidFill>
                <a:latin typeface="Segoe UI" panose="020B0502040204020203" pitchFamily="34" charset="0"/>
              </a:rPr>
              <a:t>Key idea</a:t>
            </a:r>
          </a:p>
          <a:p>
            <a:pPr fontAlgn="t">
              <a:lnSpc>
                <a:spcPts val="1500"/>
              </a:lnSpc>
              <a:buNone/>
            </a:pPr>
            <a:r>
              <a:rPr lang="en-GB" sz="1800" dirty="0">
                <a:solidFill>
                  <a:schemeClr val="bg1"/>
                </a:solidFill>
                <a:latin typeface="Segoe UI" panose="020B0502040204020203" pitchFamily="34" charset="0"/>
              </a:rPr>
              <a:t>Developed by </a:t>
            </a:r>
            <a:r>
              <a:rPr lang="en-GB" sz="1800" b="1" dirty="0">
                <a:solidFill>
                  <a:schemeClr val="bg1"/>
                </a:solidFill>
                <a:latin typeface="Segoe UI" panose="020B0502040204020203" pitchFamily="34" charset="0"/>
              </a:rPr>
              <a:t>Laura Carstensen (1992)</a:t>
            </a:r>
            <a:r>
              <a:rPr lang="en-GB" sz="1800" dirty="0">
                <a:solidFill>
                  <a:schemeClr val="bg1"/>
                </a:solidFill>
                <a:latin typeface="Segoe UI" panose="020B0502040204020203" pitchFamily="34" charset="0"/>
              </a:rPr>
              <a:t>, Socioemotional Selectivity Theory suggests that people's goals change depending on how much time they believe they have left in life.</a:t>
            </a:r>
          </a:p>
          <a:p>
            <a:pPr fontAlgn="t">
              <a:lnSpc>
                <a:spcPts val="1500"/>
              </a:lnSpc>
              <a:buNone/>
            </a:pPr>
            <a:endParaRPr lang="en-GB" sz="1800" dirty="0">
              <a:solidFill>
                <a:schemeClr val="bg1"/>
              </a:solidFill>
              <a:latin typeface="Segoe UI" panose="020B0502040204020203" pitchFamily="34" charset="0"/>
            </a:endParaRPr>
          </a:p>
          <a:p>
            <a:pPr fontAlgn="t">
              <a:lnSpc>
                <a:spcPts val="1500"/>
              </a:lnSpc>
              <a:buNone/>
            </a:pPr>
            <a:r>
              <a:rPr lang="en-GB" sz="1800" dirty="0">
                <a:solidFill>
                  <a:schemeClr val="bg1"/>
                </a:solidFill>
                <a:latin typeface="Segoe UI" panose="020B0502040204020203" pitchFamily="34" charset="0"/>
              </a:rPr>
              <a:t>When people are younger:</a:t>
            </a:r>
          </a:p>
          <a:p>
            <a:pPr fontAlgn="t">
              <a:lnSpc>
                <a:spcPts val="1500"/>
              </a:lnSpc>
              <a:buFont typeface="Arial" panose="020B0604020202020204" pitchFamily="34" charset="0"/>
              <a:buChar char="•"/>
            </a:pPr>
            <a:r>
              <a:rPr lang="en-GB" sz="1800" dirty="0">
                <a:solidFill>
                  <a:schemeClr val="bg1"/>
                </a:solidFill>
                <a:latin typeface="Segoe UI" panose="020B0502040204020203" pitchFamily="34" charset="0"/>
              </a:rPr>
              <a:t>Time is perceived as open-ended.</a:t>
            </a:r>
          </a:p>
          <a:p>
            <a:pPr fontAlgn="t">
              <a:lnSpc>
                <a:spcPts val="1500"/>
              </a:lnSpc>
              <a:buFont typeface="Arial" panose="020B0604020202020204" pitchFamily="34" charset="0"/>
              <a:buChar char="•"/>
            </a:pPr>
            <a:r>
              <a:rPr lang="en-GB" sz="1800" dirty="0">
                <a:solidFill>
                  <a:schemeClr val="bg1"/>
                </a:solidFill>
                <a:latin typeface="Segoe UI" panose="020B0502040204020203" pitchFamily="34" charset="0"/>
              </a:rPr>
              <a:t>Goals focus on learning, exploration, achievement and meeting new people.</a:t>
            </a:r>
          </a:p>
          <a:p>
            <a:pPr fontAlgn="t">
              <a:lnSpc>
                <a:spcPts val="1500"/>
              </a:lnSpc>
              <a:buFont typeface="Arial" panose="020B0604020202020204" pitchFamily="34" charset="0"/>
              <a:buChar char="•"/>
            </a:pPr>
            <a:r>
              <a:rPr lang="en-GB" sz="1800" dirty="0">
                <a:solidFill>
                  <a:schemeClr val="bg1"/>
                </a:solidFill>
                <a:latin typeface="Segoe UI" panose="020B0502040204020203" pitchFamily="34" charset="0"/>
              </a:rPr>
              <a:t>Social networks tend to be larger and more diverse.</a:t>
            </a:r>
          </a:p>
          <a:p>
            <a:pPr fontAlgn="t">
              <a:lnSpc>
                <a:spcPts val="1500"/>
              </a:lnSpc>
              <a:buNone/>
            </a:pPr>
            <a:endParaRPr lang="en-GB" sz="1800" dirty="0">
              <a:solidFill>
                <a:schemeClr val="bg1"/>
              </a:solidFill>
              <a:latin typeface="Segoe UI" panose="020B0502040204020203" pitchFamily="34" charset="0"/>
            </a:endParaRPr>
          </a:p>
          <a:p>
            <a:pPr fontAlgn="t">
              <a:lnSpc>
                <a:spcPts val="1500"/>
              </a:lnSpc>
              <a:buNone/>
            </a:pPr>
            <a:r>
              <a:rPr lang="en-GB" sz="1800" dirty="0">
                <a:solidFill>
                  <a:schemeClr val="bg1"/>
                </a:solidFill>
                <a:latin typeface="Segoe UI" panose="020B0502040204020203" pitchFamily="34" charset="0"/>
              </a:rPr>
              <a:t>When people become older:</a:t>
            </a:r>
          </a:p>
          <a:p>
            <a:pPr fontAlgn="t">
              <a:lnSpc>
                <a:spcPts val="1500"/>
              </a:lnSpc>
              <a:buFont typeface="Arial" panose="020B0604020202020204" pitchFamily="34" charset="0"/>
              <a:buChar char="•"/>
            </a:pPr>
            <a:r>
              <a:rPr lang="en-GB" sz="1800" dirty="0">
                <a:solidFill>
                  <a:schemeClr val="bg1"/>
                </a:solidFill>
                <a:latin typeface="Segoe UI" panose="020B0502040204020203" pitchFamily="34" charset="0"/>
              </a:rPr>
              <a:t>Time is perceived as more limited.</a:t>
            </a:r>
          </a:p>
          <a:p>
            <a:pPr fontAlgn="t">
              <a:lnSpc>
                <a:spcPts val="1500"/>
              </a:lnSpc>
              <a:buFont typeface="Arial" panose="020B0604020202020204" pitchFamily="34" charset="0"/>
              <a:buChar char="•"/>
            </a:pPr>
            <a:r>
              <a:rPr lang="en-GB" sz="1800" dirty="0">
                <a:solidFill>
                  <a:schemeClr val="bg1"/>
                </a:solidFill>
                <a:latin typeface="Segoe UI" panose="020B0502040204020203" pitchFamily="34" charset="0"/>
              </a:rPr>
              <a:t>Emotional satisfaction becomes more important.</a:t>
            </a:r>
          </a:p>
          <a:p>
            <a:pPr fontAlgn="t">
              <a:lnSpc>
                <a:spcPts val="1500"/>
              </a:lnSpc>
              <a:buFont typeface="Arial" panose="020B0604020202020204" pitchFamily="34" charset="0"/>
              <a:buChar char="•"/>
            </a:pPr>
            <a:r>
              <a:rPr lang="en-GB" sz="1800" dirty="0">
                <a:solidFill>
                  <a:schemeClr val="bg1"/>
                </a:solidFill>
                <a:latin typeface="Segoe UI" panose="020B0502040204020203" pitchFamily="34" charset="0"/>
              </a:rPr>
              <a:t>Individuals prioritise meaningful relationships and experiences.</a:t>
            </a:r>
          </a:p>
          <a:p>
            <a:pPr fontAlgn="t">
              <a:lnSpc>
                <a:spcPts val="1500"/>
              </a:lnSpc>
              <a:buFont typeface="Arial" panose="020B0604020202020204" pitchFamily="34" charset="0"/>
              <a:buChar char="•"/>
            </a:pPr>
            <a:r>
              <a:rPr lang="en-GB" sz="1800" dirty="0">
                <a:solidFill>
                  <a:schemeClr val="bg1"/>
                </a:solidFill>
                <a:latin typeface="Segoe UI" panose="020B0502040204020203" pitchFamily="34" charset="0"/>
              </a:rPr>
              <a:t>Social networks may become smaller but closer.</a:t>
            </a:r>
          </a:p>
          <a:p>
            <a:pPr fontAlgn="t">
              <a:lnSpc>
                <a:spcPts val="1500"/>
              </a:lnSpc>
              <a:buFont typeface="Arial" panose="020B0604020202020204" pitchFamily="34" charset="0"/>
              <a:buChar char="•"/>
            </a:pPr>
            <a:endParaRPr lang="en-GB" sz="1800" dirty="0">
              <a:solidFill>
                <a:schemeClr val="bg1"/>
              </a:solidFill>
              <a:latin typeface="Segoe UI" panose="020B0502040204020203" pitchFamily="34" charset="0"/>
            </a:endParaRPr>
          </a:p>
          <a:p>
            <a:pPr marL="0" indent="0" fontAlgn="t">
              <a:spcBef>
                <a:spcPts val="0"/>
              </a:spcBef>
              <a:buNone/>
            </a:pPr>
            <a:endParaRPr lang="en-GB" sz="1700" dirty="0">
              <a:solidFill>
                <a:srgbClr val="FFFFFF"/>
              </a:solidFill>
            </a:endParaRPr>
          </a:p>
          <a:p>
            <a:pPr marL="0" indent="0" fontAlgn="t">
              <a:spcBef>
                <a:spcPts val="0"/>
              </a:spcBef>
              <a:buNone/>
            </a:pPr>
            <a:r>
              <a:rPr lang="en-GB" sz="1700" dirty="0">
                <a:solidFill>
                  <a:srgbClr val="FFFFFF"/>
                </a:solidFill>
              </a:rPr>
              <a:t>Neither Activity nor Disengagement Theory fully explains this</a:t>
            </a:r>
          </a:p>
          <a:p>
            <a:pPr marL="0" indent="0" fontAlgn="t">
              <a:spcBef>
                <a:spcPts val="0"/>
              </a:spcBef>
              <a:buNone/>
            </a:pPr>
            <a:endParaRPr lang="en-GB" sz="1700" dirty="0">
              <a:solidFill>
                <a:srgbClr val="FFFFFF"/>
              </a:solidFill>
            </a:endParaRPr>
          </a:p>
          <a:p>
            <a:pPr fontAlgn="t">
              <a:spcBef>
                <a:spcPts val="0"/>
              </a:spcBef>
              <a:buNone/>
            </a:pPr>
            <a:endParaRPr lang="en-GB" sz="1700" dirty="0">
              <a:solidFill>
                <a:srgbClr val="FFFFFF"/>
              </a:solidFill>
            </a:endParaRPr>
          </a:p>
          <a:p>
            <a:pPr fontAlgn="t">
              <a:spcBef>
                <a:spcPts val="0"/>
              </a:spcBef>
              <a:buNone/>
            </a:pPr>
            <a:endParaRPr lang="en-GB" sz="1700" dirty="0">
              <a:solidFill>
                <a:srgbClr val="FFFFFF"/>
              </a:solidFill>
            </a:endParaRPr>
          </a:p>
          <a:p>
            <a:pPr fontAlgn="t">
              <a:spcBef>
                <a:spcPts val="0"/>
              </a:spcBef>
              <a:buNone/>
            </a:pPr>
            <a:r>
              <a:rPr lang="en-GB" sz="1400" dirty="0">
                <a:solidFill>
                  <a:srgbClr val="FFFFFF"/>
                </a:solidFill>
              </a:rPr>
              <a:t>(Carstensen, 1992; Carstensen et al., 1999).</a:t>
            </a:r>
          </a:p>
          <a:p>
            <a:pPr marL="0" indent="0">
              <a:buNone/>
            </a:pPr>
            <a:endParaRPr lang="en-GB" sz="1700" dirty="0">
              <a:solidFill>
                <a:srgbClr val="FFFFFF"/>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836A70-3E75-32D1-64D7-2C43982B40EC}"/>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DF059BA-8366-9C16-BEC5-19CB6E517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37E7D05-0AAF-329F-0420-7E46FCCF35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689628CA-37C0-1A3E-95BB-121FB7649182}"/>
              </a:ext>
            </a:extLst>
          </p:cNvPr>
          <p:cNvPicPr>
            <a:picLocks noChangeAspect="1"/>
          </p:cNvPicPr>
          <p:nvPr/>
        </p:nvPicPr>
        <p:blipFill>
          <a:blip r:embed="rId2">
            <a:alphaModFix amt="43000"/>
          </a:blip>
          <a:srcRect l="17182" r="8152"/>
          <a:stretch>
            <a:fillRect/>
          </a:stretch>
        </p:blipFill>
        <p:spPr>
          <a:xfrm flipH="1">
            <a:off x="20" y="10"/>
            <a:ext cx="9143980" cy="6857990"/>
          </a:xfrm>
          <a:prstGeom prst="rect">
            <a:avLst/>
          </a:prstGeom>
        </p:spPr>
      </p:pic>
      <p:sp>
        <p:nvSpPr>
          <p:cNvPr id="2" name="Title 1">
            <a:extLst>
              <a:ext uri="{FF2B5EF4-FFF2-40B4-BE49-F238E27FC236}">
                <a16:creationId xmlns:a16="http://schemas.microsoft.com/office/drawing/2014/main" id="{A0C30EEE-F5C5-6920-5386-5C4B6FBC122B}"/>
              </a:ext>
            </a:extLst>
          </p:cNvPr>
          <p:cNvSpPr>
            <a:spLocks noGrp="1"/>
          </p:cNvSpPr>
          <p:nvPr>
            <p:ph type="title"/>
          </p:nvPr>
        </p:nvSpPr>
        <p:spPr>
          <a:xfrm>
            <a:off x="628649" y="557189"/>
            <a:ext cx="3866447" cy="5571899"/>
          </a:xfrm>
        </p:spPr>
        <p:txBody>
          <a:bodyPr>
            <a:normAutofit/>
          </a:bodyPr>
          <a:lstStyle/>
          <a:p>
            <a:r>
              <a:rPr lang="en-GB" dirty="0">
                <a:solidFill>
                  <a:srgbClr val="FFFFFF"/>
                </a:solidFill>
              </a:rPr>
              <a:t>Socioemotional Selectivity Theory (Carstensen, 1992)</a:t>
            </a:r>
          </a:p>
        </p:txBody>
      </p:sp>
      <p:sp>
        <p:nvSpPr>
          <p:cNvPr id="3" name="Content Placeholder 2">
            <a:extLst>
              <a:ext uri="{FF2B5EF4-FFF2-40B4-BE49-F238E27FC236}">
                <a16:creationId xmlns:a16="http://schemas.microsoft.com/office/drawing/2014/main" id="{2ECD5341-9B13-F0EE-6B03-661DA7C92782}"/>
              </a:ext>
            </a:extLst>
          </p:cNvPr>
          <p:cNvSpPr>
            <a:spLocks noGrp="1"/>
          </p:cNvSpPr>
          <p:nvPr>
            <p:ph idx="1"/>
          </p:nvPr>
        </p:nvSpPr>
        <p:spPr>
          <a:xfrm>
            <a:off x="4646531" y="557189"/>
            <a:ext cx="3868818" cy="5571899"/>
          </a:xfrm>
        </p:spPr>
        <p:txBody>
          <a:bodyPr anchor="ctr">
            <a:normAutofit fontScale="70000" lnSpcReduction="20000"/>
          </a:bodyPr>
          <a:lstStyle/>
          <a:p>
            <a:pPr fontAlgn="t">
              <a:lnSpc>
                <a:spcPct val="150000"/>
              </a:lnSpc>
              <a:buNone/>
            </a:pPr>
            <a:r>
              <a:rPr lang="en-GB" sz="1800" dirty="0">
                <a:solidFill>
                  <a:schemeClr val="bg1"/>
                </a:solidFill>
              </a:rPr>
              <a:t>As people become aware that time is limited, they prioritise:</a:t>
            </a:r>
          </a:p>
          <a:p>
            <a:pPr lvl="0" fontAlgn="t">
              <a:lnSpc>
                <a:spcPct val="150000"/>
              </a:lnSpc>
              <a:buFont typeface="Arial" panose="020B0604020202020204" pitchFamily="34" charset="0"/>
              <a:buChar char="•"/>
            </a:pPr>
            <a:r>
              <a:rPr lang="en-GB" sz="1800" dirty="0">
                <a:solidFill>
                  <a:schemeClr val="bg1"/>
                </a:solidFill>
              </a:rPr>
              <a:t>meaningful relationships</a:t>
            </a:r>
          </a:p>
          <a:p>
            <a:pPr lvl="0" fontAlgn="t">
              <a:lnSpc>
                <a:spcPct val="150000"/>
              </a:lnSpc>
              <a:buFont typeface="Arial" panose="020B0604020202020204" pitchFamily="34" charset="0"/>
              <a:buChar char="•"/>
            </a:pPr>
            <a:r>
              <a:rPr lang="en-GB" sz="1800" dirty="0">
                <a:solidFill>
                  <a:schemeClr val="bg1"/>
                </a:solidFill>
              </a:rPr>
              <a:t>emotional wellbeing</a:t>
            </a:r>
          </a:p>
          <a:p>
            <a:pPr lvl="0" fontAlgn="t">
              <a:lnSpc>
                <a:spcPct val="150000"/>
              </a:lnSpc>
              <a:buFont typeface="Arial" panose="020B0604020202020204" pitchFamily="34" charset="0"/>
              <a:buChar char="•"/>
            </a:pPr>
            <a:r>
              <a:rPr lang="en-GB" sz="1800" dirty="0">
                <a:solidFill>
                  <a:schemeClr val="bg1"/>
                </a:solidFill>
              </a:rPr>
              <a:t>emotionally rewarding experiences</a:t>
            </a:r>
          </a:p>
          <a:p>
            <a:pPr fontAlgn="t">
              <a:lnSpc>
                <a:spcPct val="150000"/>
              </a:lnSpc>
              <a:buNone/>
            </a:pPr>
            <a:endParaRPr lang="en-GB" sz="1800" dirty="0">
              <a:solidFill>
                <a:schemeClr val="bg1"/>
              </a:solidFill>
            </a:endParaRPr>
          </a:p>
          <a:p>
            <a:pPr fontAlgn="t">
              <a:lnSpc>
                <a:spcPct val="150000"/>
              </a:lnSpc>
              <a:buNone/>
            </a:pPr>
            <a:r>
              <a:rPr lang="en-GB" sz="1800" dirty="0">
                <a:solidFill>
                  <a:schemeClr val="bg1"/>
                </a:solidFill>
              </a:rPr>
              <a:t>This helps explain why some older adults have smaller social circles but remain highly satisfied with life</a:t>
            </a:r>
          </a:p>
          <a:p>
            <a:pPr fontAlgn="t">
              <a:lnSpc>
                <a:spcPct val="150000"/>
              </a:lnSpc>
              <a:buNone/>
            </a:pPr>
            <a:endParaRPr lang="en-GB" sz="1800" dirty="0">
              <a:solidFill>
                <a:schemeClr val="bg1"/>
              </a:solidFill>
            </a:endParaRPr>
          </a:p>
          <a:p>
            <a:pPr fontAlgn="t">
              <a:lnSpc>
                <a:spcPts val="1500"/>
              </a:lnSpc>
              <a:buNone/>
            </a:pPr>
            <a:r>
              <a:rPr lang="en-GB" sz="1800" b="1" dirty="0">
                <a:solidFill>
                  <a:schemeClr val="bg1"/>
                </a:solidFill>
                <a:latin typeface="Segoe UI" panose="020B0502040204020203" pitchFamily="34" charset="0"/>
              </a:rPr>
              <a:t>Important point</a:t>
            </a:r>
          </a:p>
          <a:p>
            <a:pPr fontAlgn="t">
              <a:lnSpc>
                <a:spcPts val="1500"/>
              </a:lnSpc>
              <a:buNone/>
            </a:pPr>
            <a:r>
              <a:rPr lang="en-GB" sz="1800" dirty="0">
                <a:solidFill>
                  <a:schemeClr val="bg1"/>
                </a:solidFill>
                <a:latin typeface="Segoe UI" panose="020B0502040204020203" pitchFamily="34" charset="0"/>
              </a:rPr>
              <a:t>A smaller social network does </a:t>
            </a:r>
            <a:r>
              <a:rPr lang="en-GB" sz="1800" b="1" dirty="0">
                <a:solidFill>
                  <a:schemeClr val="bg1"/>
                </a:solidFill>
                <a:latin typeface="Segoe UI" panose="020B0502040204020203" pitchFamily="34" charset="0"/>
              </a:rPr>
              <a:t>not necessarily mean social withdrawal, loneliness, or poor wellbeing.</a:t>
            </a:r>
            <a:endParaRPr lang="en-GB" sz="1800" dirty="0">
              <a:solidFill>
                <a:schemeClr val="bg1"/>
              </a:solidFill>
              <a:latin typeface="Segoe UI" panose="020B0502040204020203" pitchFamily="34" charset="0"/>
            </a:endParaRPr>
          </a:p>
          <a:p>
            <a:pPr fontAlgn="t">
              <a:lnSpc>
                <a:spcPts val="1500"/>
              </a:lnSpc>
              <a:buNone/>
            </a:pPr>
            <a:r>
              <a:rPr lang="en-GB" sz="1800" dirty="0">
                <a:solidFill>
                  <a:schemeClr val="bg1"/>
                </a:solidFill>
                <a:latin typeface="Segoe UI" panose="020B0502040204020203" pitchFamily="34" charset="0"/>
              </a:rPr>
              <a:t>Older adults may deliberately focus their time and energy on the relationships they value most.</a:t>
            </a:r>
          </a:p>
          <a:p>
            <a:pPr fontAlgn="t">
              <a:lnSpc>
                <a:spcPts val="1500"/>
              </a:lnSpc>
              <a:buNone/>
            </a:pPr>
            <a:endParaRPr lang="en-GB" sz="1800" dirty="0">
              <a:solidFill>
                <a:schemeClr val="bg1"/>
              </a:solidFill>
              <a:latin typeface="Segoe UI" panose="020B0502040204020203" pitchFamily="34" charset="0"/>
            </a:endParaRPr>
          </a:p>
          <a:p>
            <a:pPr fontAlgn="t">
              <a:lnSpc>
                <a:spcPts val="1500"/>
              </a:lnSpc>
              <a:buNone/>
            </a:pPr>
            <a:endParaRPr lang="en-GB" sz="1800" dirty="0">
              <a:solidFill>
                <a:schemeClr val="bg1"/>
              </a:solidFill>
              <a:latin typeface="Segoe UI" panose="020B0502040204020203" pitchFamily="34" charset="0"/>
            </a:endParaRPr>
          </a:p>
          <a:p>
            <a:pPr fontAlgn="t">
              <a:lnSpc>
                <a:spcPts val="1500"/>
              </a:lnSpc>
              <a:buNone/>
            </a:pPr>
            <a:r>
              <a:rPr lang="en-GB" sz="1800" dirty="0">
                <a:solidFill>
                  <a:schemeClr val="accent3">
                    <a:lumMod val="60000"/>
                    <a:lumOff val="40000"/>
                  </a:schemeClr>
                </a:solidFill>
                <a:latin typeface="Segoe UI" panose="020B0502040204020203" pitchFamily="34" charset="0"/>
              </a:rPr>
              <a:t>Why might an older person choose to spend time with a few close family members rather than maintain a large friendship group?</a:t>
            </a:r>
          </a:p>
          <a:p>
            <a:pPr fontAlgn="t">
              <a:lnSpc>
                <a:spcPct val="150000"/>
              </a:lnSpc>
              <a:buNone/>
            </a:pPr>
            <a:endParaRPr lang="en-GB" sz="1800" dirty="0">
              <a:solidFill>
                <a:schemeClr val="bg1"/>
              </a:solidFill>
            </a:endParaRPr>
          </a:p>
          <a:p>
            <a:pPr marL="0" indent="0">
              <a:buNone/>
            </a:pPr>
            <a:endParaRPr lang="en-GB" sz="1700" dirty="0">
              <a:solidFill>
                <a:srgbClr val="FFFFFF"/>
              </a:solidFill>
            </a:endParaRPr>
          </a:p>
        </p:txBody>
      </p:sp>
    </p:spTree>
    <p:extLst>
      <p:ext uri="{BB962C8B-B14F-4D97-AF65-F5344CB8AC3E}">
        <p14:creationId xmlns:p14="http://schemas.microsoft.com/office/powerpoint/2010/main" val="6164955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8D307-D396-79A3-EE49-1F0AC51DB936}"/>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6EC22B35-6893-858F-CFDB-CAD8C21CED7F}"/>
              </a:ext>
            </a:extLst>
          </p:cNvPr>
          <p:cNvGraphicFramePr>
            <a:graphicFrameLocks noGrp="1"/>
          </p:cNvGraphicFramePr>
          <p:nvPr>
            <p:ph idx="1"/>
          </p:nvPr>
        </p:nvGraphicFramePr>
        <p:xfrm>
          <a:off x="628650" y="2393038"/>
          <a:ext cx="7886700" cy="3785235"/>
        </p:xfrm>
        <a:graphic>
          <a:graphicData uri="http://schemas.openxmlformats.org/drawingml/2006/table">
            <a:tbl>
              <a:tblPr/>
              <a:tblGrid>
                <a:gridCol w="7886700">
                  <a:extLst>
                    <a:ext uri="{9D8B030D-6E8A-4147-A177-3AD203B41FA5}">
                      <a16:colId xmlns:a16="http://schemas.microsoft.com/office/drawing/2014/main" val="2282722088"/>
                    </a:ext>
                  </a:extLst>
                </a:gridCol>
              </a:tblGrid>
              <a:tr h="2656046">
                <a:tc>
                  <a:txBody>
                    <a:bodyPr/>
                    <a:lstStyle/>
                    <a:p>
                      <a:pPr fontAlgn="t">
                        <a:lnSpc>
                          <a:spcPts val="1500"/>
                        </a:lnSpc>
                        <a:buNone/>
                      </a:pPr>
                      <a:r>
                        <a:rPr lang="en-GB" sz="1400" b="1" i="0" dirty="0">
                          <a:effectLst/>
                          <a:latin typeface="Segoe UI" panose="020B0502040204020203" pitchFamily="34" charset="0"/>
                        </a:rPr>
                        <a:t>Applying Socioemotional Selectivity Theory</a:t>
                      </a:r>
                    </a:p>
                    <a:p>
                      <a:pPr fontAlgn="t">
                        <a:lnSpc>
                          <a:spcPts val="1500"/>
                        </a:lnSpc>
                        <a:buNone/>
                      </a:pPr>
                      <a:r>
                        <a:rPr lang="en-GB" sz="1400" b="1" i="0" dirty="0">
                          <a:effectLst/>
                          <a:latin typeface="Segoe UI" panose="020B0502040204020203" pitchFamily="34" charset="0"/>
                        </a:rPr>
                        <a:t>Scenario</a:t>
                      </a:r>
                    </a:p>
                    <a:p>
                      <a:pPr fontAlgn="t">
                        <a:lnSpc>
                          <a:spcPts val="1500"/>
                        </a:lnSpc>
                        <a:buNone/>
                      </a:pPr>
                      <a:r>
                        <a:rPr lang="en-GB" sz="1400" b="0" i="0" dirty="0">
                          <a:effectLst/>
                          <a:latin typeface="Segoe UI" panose="020B0502040204020203" pitchFamily="34" charset="0"/>
                        </a:rPr>
                        <a:t>David is 82 years old.</a:t>
                      </a:r>
                    </a:p>
                    <a:p>
                      <a:pPr fontAlgn="t">
                        <a:lnSpc>
                          <a:spcPts val="1500"/>
                        </a:lnSpc>
                        <a:buNone/>
                      </a:pPr>
                      <a:r>
                        <a:rPr lang="en-GB" sz="1400" b="0" i="0" dirty="0">
                          <a:effectLst/>
                          <a:latin typeface="Segoe UI" panose="020B0502040204020203" pitchFamily="34" charset="0"/>
                        </a:rPr>
                        <a:t>Ten years ago he belonged to:</a:t>
                      </a:r>
                    </a:p>
                    <a:p>
                      <a:pPr fontAlgn="t">
                        <a:lnSpc>
                          <a:spcPts val="1500"/>
                        </a:lnSpc>
                        <a:buFont typeface="Arial" panose="020B0604020202020204" pitchFamily="34" charset="0"/>
                        <a:buChar char="•"/>
                      </a:pPr>
                      <a:r>
                        <a:rPr lang="en-GB" sz="1400" b="0" i="0" dirty="0">
                          <a:effectLst/>
                          <a:latin typeface="Segoe UI" panose="020B0502040204020203" pitchFamily="34" charset="0"/>
                        </a:rPr>
                        <a:t>A sports club</a:t>
                      </a:r>
                    </a:p>
                    <a:p>
                      <a:pPr fontAlgn="t">
                        <a:lnSpc>
                          <a:spcPts val="1500"/>
                        </a:lnSpc>
                        <a:buFont typeface="Arial" panose="020B0604020202020204" pitchFamily="34" charset="0"/>
                        <a:buChar char="•"/>
                      </a:pPr>
                      <a:r>
                        <a:rPr lang="en-GB" sz="1400" b="0" i="0" dirty="0">
                          <a:effectLst/>
                          <a:latin typeface="Segoe UI" panose="020B0502040204020203" pitchFamily="34" charset="0"/>
                        </a:rPr>
                        <a:t>A gardening society</a:t>
                      </a:r>
                    </a:p>
                    <a:p>
                      <a:pPr fontAlgn="t">
                        <a:lnSpc>
                          <a:spcPts val="1500"/>
                        </a:lnSpc>
                        <a:buFont typeface="Arial" panose="020B0604020202020204" pitchFamily="34" charset="0"/>
                        <a:buChar char="•"/>
                      </a:pPr>
                      <a:r>
                        <a:rPr lang="en-GB" sz="1400" b="0" i="0" dirty="0">
                          <a:effectLst/>
                          <a:latin typeface="Segoe UI" panose="020B0502040204020203" pitchFamily="34" charset="0"/>
                        </a:rPr>
                        <a:t>A volunteering group</a:t>
                      </a:r>
                    </a:p>
                    <a:p>
                      <a:pPr fontAlgn="t">
                        <a:lnSpc>
                          <a:spcPts val="1500"/>
                        </a:lnSpc>
                        <a:buNone/>
                      </a:pPr>
                      <a:r>
                        <a:rPr lang="en-GB" sz="1400" b="0" i="0" dirty="0">
                          <a:effectLst/>
                          <a:latin typeface="Segoe UI" panose="020B0502040204020203" pitchFamily="34" charset="0"/>
                        </a:rPr>
                        <a:t>Today he mainly spends time:</a:t>
                      </a:r>
                    </a:p>
                    <a:p>
                      <a:pPr fontAlgn="t">
                        <a:lnSpc>
                          <a:spcPts val="1500"/>
                        </a:lnSpc>
                        <a:buFont typeface="Arial" panose="020B0604020202020204" pitchFamily="34" charset="0"/>
                        <a:buChar char="•"/>
                      </a:pPr>
                      <a:r>
                        <a:rPr lang="en-GB" sz="1400" b="0" i="0" dirty="0">
                          <a:effectLst/>
                          <a:latin typeface="Segoe UI" panose="020B0502040204020203" pitchFamily="34" charset="0"/>
                        </a:rPr>
                        <a:t>With his partner</a:t>
                      </a:r>
                    </a:p>
                    <a:p>
                      <a:pPr fontAlgn="t">
                        <a:lnSpc>
                          <a:spcPts val="1500"/>
                        </a:lnSpc>
                        <a:buFont typeface="Arial" panose="020B0604020202020204" pitchFamily="34" charset="0"/>
                        <a:buChar char="•"/>
                      </a:pPr>
                      <a:r>
                        <a:rPr lang="en-GB" sz="1400" b="0" i="0" dirty="0">
                          <a:effectLst/>
                          <a:latin typeface="Segoe UI" panose="020B0502040204020203" pitchFamily="34" charset="0"/>
                        </a:rPr>
                        <a:t>With his grandchildren</a:t>
                      </a:r>
                    </a:p>
                    <a:p>
                      <a:pPr fontAlgn="t">
                        <a:lnSpc>
                          <a:spcPts val="1500"/>
                        </a:lnSpc>
                        <a:buFont typeface="Arial" panose="020B0604020202020204" pitchFamily="34" charset="0"/>
                        <a:buChar char="•"/>
                      </a:pPr>
                      <a:r>
                        <a:rPr lang="en-GB" sz="1400" b="0" i="0" dirty="0">
                          <a:effectLst/>
                          <a:latin typeface="Segoe UI" panose="020B0502040204020203" pitchFamily="34" charset="0"/>
                        </a:rPr>
                        <a:t>Speaking weekly to one long-term friend</a:t>
                      </a:r>
                    </a:p>
                    <a:p>
                      <a:pPr fontAlgn="t">
                        <a:lnSpc>
                          <a:spcPts val="1500"/>
                        </a:lnSpc>
                        <a:buNone/>
                      </a:pPr>
                      <a:r>
                        <a:rPr lang="en-GB" sz="1400" b="0" i="0" dirty="0">
                          <a:effectLst/>
                          <a:latin typeface="Segoe UI" panose="020B0502040204020203" pitchFamily="34" charset="0"/>
                        </a:rPr>
                        <a:t>David states:</a:t>
                      </a:r>
                    </a:p>
                    <a:p>
                      <a:pPr fontAlgn="t">
                        <a:lnSpc>
                          <a:spcPts val="1500"/>
                        </a:lnSpc>
                        <a:buNone/>
                      </a:pPr>
                      <a:r>
                        <a:rPr lang="en-GB" sz="1400" b="0" i="0" dirty="0">
                          <a:effectLst/>
                          <a:latin typeface="Segoe UI" panose="020B0502040204020203" pitchFamily="34" charset="0"/>
                        </a:rPr>
                        <a:t>"I don't need lots of people around me. I spend time with the people who matter most."</a:t>
                      </a:r>
                    </a:p>
                    <a:p>
                      <a:pPr fontAlgn="t">
                        <a:lnSpc>
                          <a:spcPts val="1500"/>
                        </a:lnSpc>
                        <a:buNone/>
                      </a:pPr>
                      <a:r>
                        <a:rPr lang="en-GB" sz="1400" b="1" i="0" dirty="0">
                          <a:effectLst/>
                          <a:latin typeface="Segoe UI" panose="020B0502040204020203" pitchFamily="34" charset="0"/>
                        </a:rPr>
                        <a:t>Discussion Questions</a:t>
                      </a:r>
                    </a:p>
                    <a:p>
                      <a:pPr fontAlgn="t">
                        <a:lnSpc>
                          <a:spcPts val="1500"/>
                        </a:lnSpc>
                        <a:buFont typeface="+mj-lt"/>
                        <a:buAutoNum type="arabicPeriod"/>
                      </a:pPr>
                      <a:r>
                        <a:rPr lang="en-GB" sz="1400" b="0" i="0" dirty="0">
                          <a:effectLst/>
                          <a:latin typeface="Segoe UI" panose="020B0502040204020203" pitchFamily="34" charset="0"/>
                        </a:rPr>
                        <a:t>How would Activity Theory explain David's situation?</a:t>
                      </a:r>
                    </a:p>
                    <a:p>
                      <a:pPr fontAlgn="t">
                        <a:lnSpc>
                          <a:spcPts val="1500"/>
                        </a:lnSpc>
                        <a:buFont typeface="+mj-lt"/>
                        <a:buAutoNum type="arabicPeriod"/>
                      </a:pPr>
                      <a:r>
                        <a:rPr lang="en-GB" sz="1400" b="0" i="0" dirty="0">
                          <a:effectLst/>
                          <a:latin typeface="Segoe UI" panose="020B0502040204020203" pitchFamily="34" charset="0"/>
                        </a:rPr>
                        <a:t>How would Disengagement Theory explain it?</a:t>
                      </a:r>
                    </a:p>
                    <a:p>
                      <a:pPr fontAlgn="t">
                        <a:lnSpc>
                          <a:spcPts val="1500"/>
                        </a:lnSpc>
                        <a:buFont typeface="+mj-lt"/>
                        <a:buAutoNum type="arabicPeriod"/>
                      </a:pPr>
                      <a:r>
                        <a:rPr lang="en-GB" sz="1400" b="0" i="0" dirty="0">
                          <a:effectLst/>
                          <a:latin typeface="Segoe UI" panose="020B0502040204020203" pitchFamily="34" charset="0"/>
                        </a:rPr>
                        <a:t>How would Socioemotional Selectivity Theory explain it?</a:t>
                      </a:r>
                    </a:p>
                    <a:p>
                      <a:pPr fontAlgn="t">
                        <a:lnSpc>
                          <a:spcPts val="1500"/>
                        </a:lnSpc>
                        <a:buFont typeface="+mj-lt"/>
                        <a:buAutoNum type="arabicPeriod"/>
                      </a:pPr>
                      <a:r>
                        <a:rPr lang="en-GB" sz="1400" b="0" i="0" dirty="0">
                          <a:effectLst/>
                          <a:latin typeface="Segoe UI" panose="020B0502040204020203" pitchFamily="34" charset="0"/>
                        </a:rPr>
                        <a:t>Which explanation seems most convincing and why?</a:t>
                      </a:r>
                    </a:p>
                  </a:txBody>
                  <a:tcPr marL="68580" marR="68580" marT="34290" marB="34290">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942189591"/>
                  </a:ext>
                </a:extLst>
              </a:tr>
              <a:tr h="274320">
                <a:tc>
                  <a:txBody>
                    <a:bodyPr/>
                    <a:lstStyle/>
                    <a:p>
                      <a:endParaRPr lang="en-GB" sz="1400" dirty="0"/>
                    </a:p>
                  </a:txBody>
                  <a:tcPr marL="68580" marR="68580" marT="34290" marB="34290">
                    <a:lnT w="9525"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2327114496"/>
                  </a:ext>
                </a:extLst>
              </a:tr>
            </a:tbl>
          </a:graphicData>
        </a:graphic>
      </p:graphicFrame>
    </p:spTree>
    <p:extLst>
      <p:ext uri="{BB962C8B-B14F-4D97-AF65-F5344CB8AC3E}">
        <p14:creationId xmlns:p14="http://schemas.microsoft.com/office/powerpoint/2010/main" val="20100255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559A63-9A41-1A9E-A615-B5E67EC0B4EE}"/>
              </a:ext>
            </a:extLst>
          </p:cNvPr>
          <p:cNvSpPr>
            <a:spLocks noGrp="1"/>
          </p:cNvSpPr>
          <p:nvPr>
            <p:ph type="title"/>
          </p:nvPr>
        </p:nvSpPr>
        <p:spPr>
          <a:xfrm>
            <a:off x="350041" y="586855"/>
            <a:ext cx="2401025" cy="3387497"/>
          </a:xfrm>
        </p:spPr>
        <p:txBody>
          <a:bodyPr anchor="b">
            <a:normAutofit/>
          </a:bodyPr>
          <a:lstStyle/>
          <a:p>
            <a:pPr algn="r"/>
            <a:r>
              <a:rPr lang="en-GB" sz="3500" dirty="0">
                <a:solidFill>
                  <a:srgbClr val="FFFFFF"/>
                </a:solidFill>
              </a:rPr>
              <a:t>Discussion</a:t>
            </a:r>
          </a:p>
        </p:txBody>
      </p:sp>
      <p:sp>
        <p:nvSpPr>
          <p:cNvPr id="3" name="Content Placeholder 2">
            <a:extLst>
              <a:ext uri="{FF2B5EF4-FFF2-40B4-BE49-F238E27FC236}">
                <a16:creationId xmlns:a16="http://schemas.microsoft.com/office/drawing/2014/main" id="{08B9DD94-105E-F5BC-B46B-9D8C54C6A35F}"/>
              </a:ext>
            </a:extLst>
          </p:cNvPr>
          <p:cNvSpPr>
            <a:spLocks noGrp="1"/>
          </p:cNvSpPr>
          <p:nvPr>
            <p:ph idx="1"/>
          </p:nvPr>
        </p:nvSpPr>
        <p:spPr>
          <a:xfrm>
            <a:off x="3607694" y="649480"/>
            <a:ext cx="4916510" cy="5546047"/>
          </a:xfrm>
        </p:spPr>
        <p:txBody>
          <a:bodyPr anchor="ctr">
            <a:normAutofit/>
          </a:bodyPr>
          <a:lstStyle/>
          <a:p>
            <a:pPr fontAlgn="t">
              <a:buNone/>
            </a:pPr>
            <a:r>
              <a:rPr lang="en-GB" sz="1700">
                <a:latin typeface="Segoe UI" panose="020B0502040204020203" pitchFamily="34" charset="0"/>
              </a:rPr>
              <a:t>Marjorie is 82 years old.</a:t>
            </a:r>
          </a:p>
          <a:p>
            <a:pPr marL="0" indent="0" fontAlgn="t">
              <a:buNone/>
            </a:pPr>
            <a:r>
              <a:rPr lang="en-GB" sz="1700">
                <a:latin typeface="Arial" panose="020B0604020202020204" pitchFamily="34" charset="0"/>
                <a:cs typeface="Arial" panose="020B0604020202020204" pitchFamily="34" charset="0"/>
              </a:rPr>
              <a:t>10 years ago she belonged to a sports club and a volunteering group. Now she is less active. These days she mainly spends time with her partner and her grandchildren. She speaks weekly to one long-term friend.</a:t>
            </a:r>
          </a:p>
          <a:p>
            <a:pPr marL="0" indent="0" fontAlgn="t">
              <a:buNone/>
            </a:pPr>
            <a:r>
              <a:rPr lang="en-GB" sz="1700">
                <a:latin typeface="Arial" panose="020B0604020202020204" pitchFamily="34" charset="0"/>
                <a:cs typeface="Arial" panose="020B0604020202020204" pitchFamily="34" charset="0"/>
              </a:rPr>
              <a:t>She says: "I don't need lots of people around me. I spend time with the people who matter most.“</a:t>
            </a:r>
          </a:p>
          <a:p>
            <a:pPr marL="0" indent="0" fontAlgn="t">
              <a:buNone/>
            </a:pPr>
            <a:endParaRPr lang="en-GB" sz="1700">
              <a:latin typeface="Arial" panose="020B0604020202020204" pitchFamily="34" charset="0"/>
              <a:cs typeface="Arial" panose="020B0604020202020204" pitchFamily="34" charset="0"/>
            </a:endParaRPr>
          </a:p>
          <a:p>
            <a:pPr fontAlgn="t">
              <a:buNone/>
            </a:pPr>
            <a:endParaRPr lang="en-GB" sz="1700">
              <a:latin typeface="Segoe UI" panose="020B0502040204020203" pitchFamily="34" charset="0"/>
            </a:endParaRPr>
          </a:p>
          <a:p>
            <a:pPr fontAlgn="t">
              <a:buNone/>
            </a:pPr>
            <a:r>
              <a:rPr lang="en-GB" sz="1700" b="1">
                <a:latin typeface="Segoe UI" panose="020B0502040204020203" pitchFamily="34" charset="0"/>
              </a:rPr>
              <a:t>Discussion Questions</a:t>
            </a:r>
          </a:p>
          <a:p>
            <a:pPr fontAlgn="t">
              <a:buFont typeface="+mj-lt"/>
              <a:buAutoNum type="arabicPeriod"/>
            </a:pPr>
            <a:r>
              <a:rPr lang="en-GB" sz="1700">
                <a:latin typeface="Segoe UI" panose="020B0502040204020203" pitchFamily="34" charset="0"/>
              </a:rPr>
              <a:t>How would Activity Theory explain David's situation?</a:t>
            </a:r>
          </a:p>
          <a:p>
            <a:pPr fontAlgn="t">
              <a:buFont typeface="+mj-lt"/>
              <a:buAutoNum type="arabicPeriod"/>
            </a:pPr>
            <a:r>
              <a:rPr lang="en-GB" sz="1700">
                <a:latin typeface="Segoe UI" panose="020B0502040204020203" pitchFamily="34" charset="0"/>
              </a:rPr>
              <a:t>How would Erikson’s Theory explain it?</a:t>
            </a:r>
          </a:p>
          <a:p>
            <a:pPr fontAlgn="t">
              <a:buFont typeface="+mj-lt"/>
              <a:buAutoNum type="arabicPeriod"/>
            </a:pPr>
            <a:r>
              <a:rPr lang="en-GB" sz="1700">
                <a:latin typeface="Segoe UI" panose="020B0502040204020203" pitchFamily="34" charset="0"/>
              </a:rPr>
              <a:t>How would Socioemotional Selectivity Theory explain it?</a:t>
            </a:r>
          </a:p>
          <a:p>
            <a:pPr fontAlgn="t">
              <a:buFont typeface="+mj-lt"/>
              <a:buAutoNum type="arabicPeriod"/>
            </a:pPr>
            <a:r>
              <a:rPr lang="en-GB" sz="1700">
                <a:latin typeface="Segoe UI" panose="020B0502040204020203" pitchFamily="34" charset="0"/>
              </a:rPr>
              <a:t>Which explanation seems most convincing and why?</a:t>
            </a:r>
          </a:p>
          <a:p>
            <a:endParaRPr lang="en-GB" sz="1700"/>
          </a:p>
        </p:txBody>
      </p:sp>
    </p:spTree>
    <p:extLst>
      <p:ext uri="{BB962C8B-B14F-4D97-AF65-F5344CB8AC3E}">
        <p14:creationId xmlns:p14="http://schemas.microsoft.com/office/powerpoint/2010/main" val="26789696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Close-up of hands holding each other&#10;&#10;Description automatically generated">
            <a:extLst>
              <a:ext uri="{FF2B5EF4-FFF2-40B4-BE49-F238E27FC236}">
                <a16:creationId xmlns:a16="http://schemas.microsoft.com/office/drawing/2014/main" id="{71C4B760-3F78-5222-AEF1-ABB38DA13A6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644" y="4272086"/>
            <a:ext cx="2566602" cy="1709397"/>
          </a:xfrm>
          <a:prstGeom prst="rect">
            <a:avLst/>
          </a:prstGeom>
        </p:spPr>
      </p:pic>
      <p:sp>
        <p:nvSpPr>
          <p:cNvPr id="10" name="TextBox 9">
            <a:extLst>
              <a:ext uri="{FF2B5EF4-FFF2-40B4-BE49-F238E27FC236}">
                <a16:creationId xmlns:a16="http://schemas.microsoft.com/office/drawing/2014/main" id="{15A0D93F-7E1F-F4D0-356A-581A51E0FCC7}"/>
              </a:ext>
            </a:extLst>
          </p:cNvPr>
          <p:cNvSpPr txBox="1"/>
          <p:nvPr/>
        </p:nvSpPr>
        <p:spPr>
          <a:xfrm>
            <a:off x="6604907" y="5937356"/>
            <a:ext cx="2457450" cy="196208"/>
          </a:xfrm>
          <a:prstGeom prst="rect">
            <a:avLst/>
          </a:prstGeom>
          <a:noFill/>
        </p:spPr>
        <p:txBody>
          <a:bodyPr wrap="square" rtlCol="0">
            <a:spAutoFit/>
          </a:bodyPr>
          <a:lstStyle/>
          <a:p>
            <a:r>
              <a:rPr lang="en-GB" sz="675">
                <a:hlinkClick r:id="rId4" tooltip="https://policystudies.blogs.bristol.ac.uk/2017/03/14/crisis-in-care-homes-how-can-we-improve-standards-in-the-context-of-austerity/"/>
              </a:rPr>
              <a:t>This Photo</a:t>
            </a:r>
            <a:r>
              <a:rPr lang="en-GB" sz="675"/>
              <a:t> by Unknown Author is licensed under </a:t>
            </a:r>
            <a:r>
              <a:rPr lang="en-GB" sz="675">
                <a:hlinkClick r:id="rId5" tooltip="https://creativecommons.org/licenses/by-nc-nd/3.0/"/>
              </a:rPr>
              <a:t>CC BY-NC-ND</a:t>
            </a:r>
            <a:endParaRPr lang="en-GB" sz="675"/>
          </a:p>
        </p:txBody>
      </p:sp>
      <p:sp>
        <p:nvSpPr>
          <p:cNvPr id="2" name="Title 1">
            <a:extLst>
              <a:ext uri="{FF2B5EF4-FFF2-40B4-BE49-F238E27FC236}">
                <a16:creationId xmlns:a16="http://schemas.microsoft.com/office/drawing/2014/main" id="{10A29BE3-61A9-33C3-F090-0D10D6A87BA5}"/>
              </a:ext>
            </a:extLst>
          </p:cNvPr>
          <p:cNvSpPr>
            <a:spLocks noGrp="1"/>
          </p:cNvSpPr>
          <p:nvPr>
            <p:ph type="title"/>
          </p:nvPr>
        </p:nvSpPr>
        <p:spPr/>
        <p:txBody>
          <a:bodyPr/>
          <a:lstStyle/>
          <a:p>
            <a:r>
              <a:rPr lang="en-GB" dirty="0"/>
              <a:t>Applying theories of ageing</a:t>
            </a:r>
          </a:p>
        </p:txBody>
      </p:sp>
      <p:pic>
        <p:nvPicPr>
          <p:cNvPr id="5" name="Content Placeholder 4" descr="A pencil drawing a line on a paper&#10;&#10;Description automatically generated">
            <a:extLst>
              <a:ext uri="{FF2B5EF4-FFF2-40B4-BE49-F238E27FC236}">
                <a16:creationId xmlns:a16="http://schemas.microsoft.com/office/drawing/2014/main" id="{A31BD346-C907-3C1D-5DE1-D9ACD37DEFB5}"/>
              </a:ext>
            </a:extLst>
          </p:cNvPr>
          <p:cNvPicPr>
            <a:picLocks noGrp="1" noChangeAspect="1"/>
          </p:cNvPicPr>
          <p:nvPr>
            <p:ph idx="1"/>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5400000">
            <a:off x="338410" y="1839548"/>
            <a:ext cx="2091690" cy="2527981"/>
          </a:xfrm>
        </p:spPr>
      </p:pic>
      <p:sp>
        <p:nvSpPr>
          <p:cNvPr id="6" name="TextBox 5">
            <a:extLst>
              <a:ext uri="{FF2B5EF4-FFF2-40B4-BE49-F238E27FC236}">
                <a16:creationId xmlns:a16="http://schemas.microsoft.com/office/drawing/2014/main" id="{76BCB3B3-69BA-8B6A-71BC-D948C37C7FDC}"/>
              </a:ext>
            </a:extLst>
          </p:cNvPr>
          <p:cNvSpPr txBox="1"/>
          <p:nvPr/>
        </p:nvSpPr>
        <p:spPr>
          <a:xfrm>
            <a:off x="260441" y="4354239"/>
            <a:ext cx="2091690" cy="300082"/>
          </a:xfrm>
          <a:prstGeom prst="rect">
            <a:avLst/>
          </a:prstGeom>
          <a:noFill/>
        </p:spPr>
        <p:txBody>
          <a:bodyPr wrap="square" rtlCol="0">
            <a:spAutoFit/>
          </a:bodyPr>
          <a:lstStyle/>
          <a:p>
            <a:r>
              <a:rPr lang="en-GB" sz="675" dirty="0">
                <a:hlinkClick r:id="rId7" tooltip="https://labellezayeltiempo.blogspot.com/2020/05/razon-escepticismo-pseudociencias-i.html"/>
              </a:rPr>
              <a:t>This Photo</a:t>
            </a:r>
            <a:r>
              <a:rPr lang="en-GB" sz="675" dirty="0"/>
              <a:t> by Unknown Author is licensed under </a:t>
            </a:r>
            <a:r>
              <a:rPr lang="en-GB" sz="675" dirty="0">
                <a:hlinkClick r:id="rId8" tooltip="https://creativecommons.org/licenses/by-sa/3.0/"/>
              </a:rPr>
              <a:t>CC BY-SA</a:t>
            </a:r>
            <a:endParaRPr lang="en-GB" sz="675" dirty="0"/>
          </a:p>
        </p:txBody>
      </p:sp>
      <p:sp>
        <p:nvSpPr>
          <p:cNvPr id="7" name="TextBox 6">
            <a:extLst>
              <a:ext uri="{FF2B5EF4-FFF2-40B4-BE49-F238E27FC236}">
                <a16:creationId xmlns:a16="http://schemas.microsoft.com/office/drawing/2014/main" id="{10A497A6-F487-FE13-620A-FFE57BF6013E}"/>
              </a:ext>
            </a:extLst>
          </p:cNvPr>
          <p:cNvSpPr txBox="1"/>
          <p:nvPr/>
        </p:nvSpPr>
        <p:spPr>
          <a:xfrm>
            <a:off x="2827043" y="2057693"/>
            <a:ext cx="6196693" cy="2585323"/>
          </a:xfrm>
          <a:prstGeom prst="rect">
            <a:avLst/>
          </a:prstGeom>
          <a:noFill/>
        </p:spPr>
        <p:txBody>
          <a:bodyPr wrap="square" rtlCol="0">
            <a:spAutoFit/>
          </a:bodyPr>
          <a:lstStyle/>
          <a:p>
            <a:r>
              <a:rPr lang="en-GB" dirty="0"/>
              <a:t>How relevant are these theories to Health and Social Care professionals? </a:t>
            </a:r>
          </a:p>
          <a:p>
            <a:endParaRPr lang="en-GB" dirty="0"/>
          </a:p>
          <a:p>
            <a:r>
              <a:rPr lang="en-GB" dirty="0"/>
              <a:t>Are there important factors missing from these two theories? </a:t>
            </a:r>
          </a:p>
          <a:p>
            <a:pPr lvl="1"/>
            <a:r>
              <a:rPr lang="en-GB" dirty="0"/>
              <a:t>Personality?  Contexts (industrialised vs. developing countries)?  SES? Location? Access? </a:t>
            </a:r>
          </a:p>
          <a:p>
            <a:pPr lvl="1"/>
            <a:endParaRPr lang="en-GB" dirty="0"/>
          </a:p>
          <a:p>
            <a:r>
              <a:rPr lang="en-GB" dirty="0"/>
              <a:t>Do more recent theories consider these missing factors?  </a:t>
            </a:r>
          </a:p>
          <a:p>
            <a:endParaRPr lang="en-GB" dirty="0"/>
          </a:p>
        </p:txBody>
      </p:sp>
    </p:spTree>
    <p:extLst>
      <p:ext uri="{BB962C8B-B14F-4D97-AF65-F5344CB8AC3E}">
        <p14:creationId xmlns:p14="http://schemas.microsoft.com/office/powerpoint/2010/main" val="21758486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9D8C0-A940-E1E1-918A-E8730F9020F7}"/>
              </a:ext>
            </a:extLst>
          </p:cNvPr>
          <p:cNvSpPr>
            <a:spLocks noGrp="1"/>
          </p:cNvSpPr>
          <p:nvPr>
            <p:ph type="title"/>
          </p:nvPr>
        </p:nvSpPr>
        <p:spPr/>
        <p:txBody>
          <a:bodyPr/>
          <a:lstStyle/>
          <a:p>
            <a:r>
              <a:rPr lang="en-GB" dirty="0"/>
              <a:t>Positive ageing examples</a:t>
            </a:r>
          </a:p>
        </p:txBody>
      </p:sp>
      <p:graphicFrame>
        <p:nvGraphicFramePr>
          <p:cNvPr id="5" name="Content Placeholder 2">
            <a:extLst>
              <a:ext uri="{FF2B5EF4-FFF2-40B4-BE49-F238E27FC236}">
                <a16:creationId xmlns:a16="http://schemas.microsoft.com/office/drawing/2014/main" id="{00ED9005-E45E-77DB-B8DC-CEDD7FF80F96}"/>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22589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B41FB-B12D-8C49-13FF-33341C4F6655}"/>
              </a:ext>
            </a:extLst>
          </p:cNvPr>
          <p:cNvSpPr>
            <a:spLocks noGrp="1"/>
          </p:cNvSpPr>
          <p:nvPr>
            <p:ph type="title"/>
          </p:nvPr>
        </p:nvSpPr>
        <p:spPr>
          <a:xfrm>
            <a:off x="852775" y="1360170"/>
            <a:ext cx="3512491" cy="1611631"/>
          </a:xfrm>
        </p:spPr>
        <p:txBody>
          <a:bodyPr anchor="t">
            <a:normAutofit fontScale="90000"/>
          </a:bodyPr>
          <a:lstStyle/>
          <a:p>
            <a:r>
              <a:rPr lang="en-GB" dirty="0"/>
              <a:t>Task - Supporting Margaret – Applying Theory to Practice </a:t>
            </a:r>
          </a:p>
        </p:txBody>
      </p:sp>
      <p:pic>
        <p:nvPicPr>
          <p:cNvPr id="5" name="Picture 4" descr="A group of people outside of a nursing home&#10;&#10;AI-generated content may be incorrect.">
            <a:extLst>
              <a:ext uri="{FF2B5EF4-FFF2-40B4-BE49-F238E27FC236}">
                <a16:creationId xmlns:a16="http://schemas.microsoft.com/office/drawing/2014/main" id="{F1F6A01D-F144-8C0F-4272-5E92D8608496}"/>
              </a:ext>
            </a:extLst>
          </p:cNvPr>
          <p:cNvPicPr>
            <a:picLocks noChangeAspect="1"/>
          </p:cNvPicPr>
          <p:nvPr/>
        </p:nvPicPr>
        <p:blipFill>
          <a:blip r:embed="rId3"/>
          <a:srcRect t="11370" b="6371"/>
          <a:stretch>
            <a:fillRect/>
          </a:stretch>
        </p:blipFill>
        <p:spPr>
          <a:xfrm>
            <a:off x="1" y="3186114"/>
            <a:ext cx="4567871" cy="2814637"/>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8DA0C92E-3C60-D784-5672-ED906063B9C2}"/>
              </a:ext>
            </a:extLst>
          </p:cNvPr>
          <p:cNvSpPr>
            <a:spLocks noGrp="1"/>
          </p:cNvSpPr>
          <p:nvPr>
            <p:ph idx="1"/>
          </p:nvPr>
        </p:nvSpPr>
        <p:spPr>
          <a:xfrm>
            <a:off x="4572000" y="1360169"/>
            <a:ext cx="4359728" cy="4297681"/>
          </a:xfrm>
        </p:spPr>
        <p:txBody>
          <a:bodyPr anchor="t">
            <a:normAutofit/>
          </a:bodyPr>
          <a:lstStyle/>
          <a:p>
            <a:pPr marL="0" indent="0">
              <a:buNone/>
            </a:pPr>
            <a:r>
              <a:rPr lang="en-GB" sz="1350" i="1" dirty="0">
                <a:latin typeface="+mj-lt"/>
              </a:rPr>
              <a:t>Margaret, 82, lives in a care home and has moderate dementia. She becomes anxious in unfamiliar settings and prefers quiet, familiar routines. She loves gardening but struggles with mobility.</a:t>
            </a:r>
          </a:p>
          <a:p>
            <a:pPr marL="0" indent="0">
              <a:buNone/>
            </a:pPr>
            <a:endParaRPr lang="en-GB" sz="1350" i="1" dirty="0">
              <a:latin typeface="+mj-lt"/>
            </a:endParaRPr>
          </a:p>
          <a:p>
            <a:pPr marL="0" indent="0">
              <a:buNone/>
            </a:pPr>
            <a:r>
              <a:rPr lang="en-GB" sz="1350" dirty="0">
                <a:latin typeface="+mj-lt"/>
              </a:rPr>
              <a:t>Each group selects either:</a:t>
            </a:r>
          </a:p>
          <a:p>
            <a:pPr marL="0" indent="0">
              <a:buNone/>
            </a:pPr>
            <a:r>
              <a:rPr lang="en-GB" sz="1350" b="1" dirty="0">
                <a:latin typeface="+mj-lt"/>
              </a:rPr>
              <a:t>Erikson’s Psychosocial Theory</a:t>
            </a:r>
            <a:r>
              <a:rPr lang="en-GB" sz="1350" dirty="0">
                <a:latin typeface="+mj-lt"/>
              </a:rPr>
              <a:t> </a:t>
            </a:r>
          </a:p>
          <a:p>
            <a:pPr marL="0" indent="0">
              <a:buNone/>
            </a:pPr>
            <a:r>
              <a:rPr lang="en-GB" sz="1350" b="1" dirty="0">
                <a:latin typeface="+mj-lt"/>
              </a:rPr>
              <a:t>Activity Theory</a:t>
            </a:r>
            <a:r>
              <a:rPr lang="en-GB" sz="1350" dirty="0">
                <a:latin typeface="+mj-lt"/>
              </a:rPr>
              <a:t> </a:t>
            </a:r>
          </a:p>
          <a:p>
            <a:pPr marL="0" indent="0">
              <a:buNone/>
            </a:pPr>
            <a:endParaRPr lang="en-GB" sz="1350" dirty="0">
              <a:latin typeface="+mj-lt"/>
            </a:endParaRPr>
          </a:p>
          <a:p>
            <a:r>
              <a:rPr lang="en-GB" sz="1350" dirty="0">
                <a:latin typeface="+mj-lt"/>
              </a:rPr>
              <a:t>Using your chosen theory, discuss and outline a brief care strategy for Margaret. Address:</a:t>
            </a:r>
          </a:p>
          <a:p>
            <a:r>
              <a:rPr lang="en-GB" sz="1350" dirty="0">
                <a:latin typeface="+mj-lt"/>
              </a:rPr>
              <a:t>What activities or approaches would support her wellbeing?</a:t>
            </a:r>
          </a:p>
          <a:p>
            <a:r>
              <a:rPr lang="en-GB" sz="1350" dirty="0">
                <a:latin typeface="+mj-lt"/>
              </a:rPr>
              <a:t>How does your theory explain her behaviour?</a:t>
            </a:r>
          </a:p>
          <a:p>
            <a:r>
              <a:rPr lang="en-GB" sz="1350" dirty="0">
                <a:latin typeface="+mj-lt"/>
              </a:rPr>
              <a:t>What practical steps can care staff take?</a:t>
            </a:r>
          </a:p>
          <a:p>
            <a:endParaRPr lang="en-GB" sz="1350" dirty="0">
              <a:latin typeface="+mj-lt"/>
            </a:endParaRPr>
          </a:p>
          <a:p>
            <a:pPr marL="0" indent="0" algn="ctr">
              <a:buNone/>
            </a:pPr>
            <a:r>
              <a:rPr lang="en-GB" sz="1350" dirty="0">
                <a:latin typeface="+mj-lt"/>
              </a:rPr>
              <a:t>Summarise and feedback your findings to the class</a:t>
            </a:r>
          </a:p>
          <a:p>
            <a:pPr marL="0" indent="0">
              <a:buNone/>
            </a:pPr>
            <a:endParaRPr lang="en-GB" sz="1275" dirty="0"/>
          </a:p>
        </p:txBody>
      </p:sp>
    </p:spTree>
    <p:extLst>
      <p:ext uri="{BB962C8B-B14F-4D97-AF65-F5344CB8AC3E}">
        <p14:creationId xmlns:p14="http://schemas.microsoft.com/office/powerpoint/2010/main" val="8708883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293"/>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3125451"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5F9C3A-A11D-0754-EE21-17AAB74329E8}"/>
              </a:ext>
            </a:extLst>
          </p:cNvPr>
          <p:cNvSpPr>
            <a:spLocks noGrp="1"/>
          </p:cNvSpPr>
          <p:nvPr>
            <p:ph type="title"/>
          </p:nvPr>
        </p:nvSpPr>
        <p:spPr>
          <a:xfrm>
            <a:off x="515125" y="591344"/>
            <a:ext cx="2400300" cy="5585619"/>
          </a:xfrm>
        </p:spPr>
        <p:txBody>
          <a:bodyPr>
            <a:normAutofit/>
          </a:bodyPr>
          <a:lstStyle/>
          <a:p>
            <a:r>
              <a:rPr lang="en-GB" sz="3700" b="1">
                <a:solidFill>
                  <a:srgbClr val="FFFFFF"/>
                </a:solidFill>
                <a:latin typeface="Segoe UI" panose="020B0502040204020203" pitchFamily="34" charset="0"/>
              </a:rPr>
              <a:t>Person-Centred Questions</a:t>
            </a:r>
            <a:br>
              <a:rPr lang="en-GB" sz="3700" b="1">
                <a:solidFill>
                  <a:srgbClr val="FFFFFF"/>
                </a:solidFill>
                <a:latin typeface="Segoe UI" panose="020B0502040204020203" pitchFamily="34" charset="0"/>
              </a:rPr>
            </a:br>
            <a:endParaRPr lang="en-GB"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9509BC2-3ACB-5DB0-6DBC-631B44429313}"/>
              </a:ext>
            </a:extLst>
          </p:cNvPr>
          <p:cNvSpPr>
            <a:spLocks noGrp="1"/>
          </p:cNvSpPr>
          <p:nvPr>
            <p:ph idx="1"/>
          </p:nvPr>
        </p:nvSpPr>
        <p:spPr>
          <a:xfrm>
            <a:off x="3335481" y="591344"/>
            <a:ext cx="5179868" cy="5585619"/>
          </a:xfrm>
        </p:spPr>
        <p:txBody>
          <a:bodyPr anchor="ctr">
            <a:normAutofit/>
          </a:bodyPr>
          <a:lstStyle/>
          <a:p>
            <a:pPr fontAlgn="t">
              <a:lnSpc>
                <a:spcPct val="90000"/>
              </a:lnSpc>
              <a:buNone/>
            </a:pPr>
            <a:r>
              <a:rPr lang="en-GB" sz="2200" dirty="0">
                <a:latin typeface="Aptos" panose="020B0004020202020204" pitchFamily="34" charset="0"/>
              </a:rPr>
              <a:t>Ask what matters to the person?</a:t>
            </a:r>
          </a:p>
          <a:p>
            <a:pPr fontAlgn="t">
              <a:lnSpc>
                <a:spcPct val="90000"/>
              </a:lnSpc>
              <a:buNone/>
            </a:pPr>
            <a:endParaRPr lang="en-GB" sz="2200" dirty="0">
              <a:latin typeface="Aptos" panose="020B0004020202020204" pitchFamily="34" charset="0"/>
            </a:endParaRPr>
          </a:p>
          <a:p>
            <a:pPr lvl="0" fontAlgn="t">
              <a:lnSpc>
                <a:spcPct val="90000"/>
              </a:lnSpc>
              <a:buFont typeface="Arial" panose="020B0604020202020204" pitchFamily="34" charset="0"/>
              <a:buChar char="•"/>
            </a:pPr>
            <a:r>
              <a:rPr lang="en-GB" sz="2200" dirty="0">
                <a:latin typeface="Aptos" panose="020B0004020202020204" pitchFamily="34" charset="0"/>
              </a:rPr>
              <a:t>Identity</a:t>
            </a:r>
          </a:p>
          <a:p>
            <a:pPr lvl="0" fontAlgn="t">
              <a:lnSpc>
                <a:spcPct val="90000"/>
              </a:lnSpc>
              <a:buFont typeface="Arial" panose="020B0604020202020204" pitchFamily="34" charset="0"/>
              <a:buChar char="•"/>
            </a:pPr>
            <a:endParaRPr lang="en-GB" sz="2200" dirty="0">
              <a:latin typeface="Aptos" panose="020B0004020202020204" pitchFamily="34" charset="0"/>
            </a:endParaRPr>
          </a:p>
          <a:p>
            <a:pPr lvl="0" fontAlgn="t">
              <a:lnSpc>
                <a:spcPct val="90000"/>
              </a:lnSpc>
              <a:buFont typeface="Arial" panose="020B0604020202020204" pitchFamily="34" charset="0"/>
              <a:buChar char="•"/>
            </a:pPr>
            <a:r>
              <a:rPr lang="en-GB" sz="2200" dirty="0">
                <a:latin typeface="Aptos" panose="020B0004020202020204" pitchFamily="34" charset="0"/>
              </a:rPr>
              <a:t>Relationships</a:t>
            </a:r>
          </a:p>
          <a:p>
            <a:pPr lvl="0" fontAlgn="t">
              <a:lnSpc>
                <a:spcPct val="90000"/>
              </a:lnSpc>
              <a:buFont typeface="Arial" panose="020B0604020202020204" pitchFamily="34" charset="0"/>
              <a:buChar char="•"/>
            </a:pPr>
            <a:endParaRPr lang="en-GB" sz="2200" dirty="0">
              <a:latin typeface="Aptos" panose="020B0004020202020204" pitchFamily="34" charset="0"/>
            </a:endParaRPr>
          </a:p>
          <a:p>
            <a:pPr lvl="0" fontAlgn="t">
              <a:lnSpc>
                <a:spcPct val="90000"/>
              </a:lnSpc>
              <a:buFont typeface="Arial" panose="020B0604020202020204" pitchFamily="34" charset="0"/>
              <a:buChar char="•"/>
            </a:pPr>
            <a:r>
              <a:rPr lang="en-GB" sz="2200" dirty="0">
                <a:latin typeface="Aptos" panose="020B0004020202020204" pitchFamily="34" charset="0"/>
              </a:rPr>
              <a:t>Preferences</a:t>
            </a:r>
          </a:p>
          <a:p>
            <a:pPr lvl="0" fontAlgn="t">
              <a:lnSpc>
                <a:spcPct val="90000"/>
              </a:lnSpc>
              <a:buFont typeface="Arial" panose="020B0604020202020204" pitchFamily="34" charset="0"/>
              <a:buChar char="•"/>
            </a:pPr>
            <a:endParaRPr lang="en-GB" sz="2200" dirty="0">
              <a:latin typeface="Aptos" panose="020B0004020202020204" pitchFamily="34" charset="0"/>
            </a:endParaRPr>
          </a:p>
          <a:p>
            <a:pPr lvl="0" fontAlgn="t">
              <a:lnSpc>
                <a:spcPct val="90000"/>
              </a:lnSpc>
              <a:buFont typeface="Arial" panose="020B0604020202020204" pitchFamily="34" charset="0"/>
              <a:buChar char="•"/>
            </a:pPr>
            <a:r>
              <a:rPr lang="en-GB" sz="2200" dirty="0">
                <a:latin typeface="Aptos" panose="020B0004020202020204" pitchFamily="34" charset="0"/>
              </a:rPr>
              <a:t>Previous lifestyle</a:t>
            </a:r>
          </a:p>
          <a:p>
            <a:pPr lvl="0" fontAlgn="t">
              <a:lnSpc>
                <a:spcPct val="90000"/>
              </a:lnSpc>
              <a:buFont typeface="Arial" panose="020B0604020202020204" pitchFamily="34" charset="0"/>
              <a:buChar char="•"/>
            </a:pPr>
            <a:endParaRPr lang="en-GB" sz="2200" dirty="0">
              <a:latin typeface="Aptos" panose="020B0004020202020204" pitchFamily="34" charset="0"/>
            </a:endParaRPr>
          </a:p>
          <a:p>
            <a:pPr lvl="0" fontAlgn="t">
              <a:lnSpc>
                <a:spcPct val="90000"/>
              </a:lnSpc>
              <a:buFont typeface="Arial" panose="020B0604020202020204" pitchFamily="34" charset="0"/>
              <a:buChar char="•"/>
            </a:pPr>
            <a:r>
              <a:rPr lang="en-GB" sz="2200" dirty="0">
                <a:latin typeface="Aptos" panose="020B0004020202020204" pitchFamily="34" charset="0"/>
              </a:rPr>
              <a:t>Strengths</a:t>
            </a:r>
          </a:p>
          <a:p>
            <a:pPr lvl="0" fontAlgn="t">
              <a:lnSpc>
                <a:spcPct val="90000"/>
              </a:lnSpc>
              <a:buFont typeface="Arial" panose="020B0604020202020204" pitchFamily="34" charset="0"/>
              <a:buChar char="•"/>
            </a:pPr>
            <a:endParaRPr lang="en-GB" sz="2200" dirty="0">
              <a:latin typeface="Aptos" panose="020B0004020202020204" pitchFamily="34" charset="0"/>
            </a:endParaRPr>
          </a:p>
          <a:p>
            <a:pPr lvl="0" fontAlgn="t">
              <a:lnSpc>
                <a:spcPct val="90000"/>
              </a:lnSpc>
              <a:buFont typeface="Arial" panose="020B0604020202020204" pitchFamily="34" charset="0"/>
              <a:buChar char="•"/>
            </a:pPr>
            <a:r>
              <a:rPr lang="en-GB" sz="2200" dirty="0">
                <a:latin typeface="Aptos" panose="020B0004020202020204" pitchFamily="34" charset="0"/>
              </a:rPr>
              <a:t>Remaining abilities</a:t>
            </a:r>
          </a:p>
          <a:p>
            <a:pPr marL="0" lvl="0" indent="0" fontAlgn="t">
              <a:lnSpc>
                <a:spcPct val="90000"/>
              </a:lnSpc>
              <a:buNone/>
            </a:pPr>
            <a:endParaRPr lang="en-GB" sz="2200" dirty="0">
              <a:latin typeface="Aptos" panose="020B0004020202020204" pitchFamily="34" charset="0"/>
            </a:endParaRPr>
          </a:p>
          <a:p>
            <a:pPr fontAlgn="t">
              <a:lnSpc>
                <a:spcPct val="90000"/>
              </a:lnSpc>
              <a:buNone/>
            </a:pPr>
            <a:r>
              <a:rPr lang="en-GB" sz="2200" dirty="0">
                <a:latin typeface="Aptos" panose="020B0004020202020204" pitchFamily="34" charset="0"/>
              </a:rPr>
              <a:t>Then apply these to Margaret.</a:t>
            </a:r>
          </a:p>
          <a:p>
            <a:pPr>
              <a:lnSpc>
                <a:spcPct val="90000"/>
              </a:lnSpc>
            </a:pPr>
            <a:endParaRPr lang="en-GB" sz="2200" dirty="0"/>
          </a:p>
        </p:txBody>
      </p:sp>
    </p:spTree>
    <p:extLst>
      <p:ext uri="{BB962C8B-B14F-4D97-AF65-F5344CB8AC3E}">
        <p14:creationId xmlns:p14="http://schemas.microsoft.com/office/powerpoint/2010/main" val="39661988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D1F11F-0635-9BAC-FEA3-0071388107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640EDF-A954-805B-D9C9-C890627188E0}"/>
              </a:ext>
            </a:extLst>
          </p:cNvPr>
          <p:cNvSpPr>
            <a:spLocks noGrp="1"/>
          </p:cNvSpPr>
          <p:nvPr>
            <p:ph type="title"/>
          </p:nvPr>
        </p:nvSpPr>
        <p:spPr>
          <a:xfrm>
            <a:off x="628651" y="1131094"/>
            <a:ext cx="4045020" cy="994172"/>
          </a:xfrm>
        </p:spPr>
        <p:txBody>
          <a:bodyPr>
            <a:normAutofit/>
          </a:bodyPr>
          <a:lstStyle/>
          <a:p>
            <a:r>
              <a:rPr lang="en-GB" b="1" dirty="0"/>
              <a:t>Overview</a:t>
            </a:r>
            <a:r>
              <a:rPr lang="en-GB" dirty="0"/>
              <a:t> </a:t>
            </a:r>
          </a:p>
        </p:txBody>
      </p:sp>
      <p:sp>
        <p:nvSpPr>
          <p:cNvPr id="3" name="Content Placeholder 2">
            <a:extLst>
              <a:ext uri="{FF2B5EF4-FFF2-40B4-BE49-F238E27FC236}">
                <a16:creationId xmlns:a16="http://schemas.microsoft.com/office/drawing/2014/main" id="{703B59BB-6DD5-38B7-7239-CCEF607E93EC}"/>
              </a:ext>
            </a:extLst>
          </p:cNvPr>
          <p:cNvSpPr>
            <a:spLocks noGrp="1"/>
          </p:cNvSpPr>
          <p:nvPr>
            <p:ph idx="1"/>
          </p:nvPr>
        </p:nvSpPr>
        <p:spPr>
          <a:xfrm>
            <a:off x="628650" y="2226468"/>
            <a:ext cx="4482846" cy="4055459"/>
          </a:xfrm>
        </p:spPr>
        <p:txBody>
          <a:bodyPr>
            <a:normAutofit/>
          </a:bodyPr>
          <a:lstStyle/>
          <a:p>
            <a:pPr marL="0" indent="0">
              <a:buNone/>
            </a:pPr>
            <a:r>
              <a:rPr lang="en-GB" sz="1800" dirty="0"/>
              <a:t>Dynamic and complex relationship between physical development and other developmental areas such as cognitive, social and emotional domains. </a:t>
            </a:r>
          </a:p>
          <a:p>
            <a:pPr marL="0" indent="0">
              <a:buNone/>
            </a:pPr>
            <a:endParaRPr lang="en-GB" sz="1800" dirty="0"/>
          </a:p>
          <a:p>
            <a:pPr marL="0" indent="0">
              <a:buNone/>
            </a:pPr>
            <a:r>
              <a:rPr lang="en-GB" sz="1800" dirty="0"/>
              <a:t>The range of individual difference is particularly broad and diverse, even within the same age group</a:t>
            </a:r>
          </a:p>
          <a:p>
            <a:pPr marL="0" indent="0">
              <a:buNone/>
            </a:pPr>
            <a:endParaRPr lang="en-GB" sz="1800" dirty="0"/>
          </a:p>
          <a:p>
            <a:pPr marL="0" indent="0">
              <a:buNone/>
            </a:pPr>
            <a:r>
              <a:rPr lang="en-GB" sz="1800" dirty="0"/>
              <a:t>We see marked variability in late adulthood in terms of health and wellbeing as well as the impacts of inequality</a:t>
            </a:r>
          </a:p>
          <a:p>
            <a:endParaRPr lang="en-GB" sz="1800" dirty="0"/>
          </a:p>
        </p:txBody>
      </p:sp>
      <p:pic>
        <p:nvPicPr>
          <p:cNvPr id="7" name="Graphic 6" descr="Light Bulb and Gear">
            <a:extLst>
              <a:ext uri="{FF2B5EF4-FFF2-40B4-BE49-F238E27FC236}">
                <a16:creationId xmlns:a16="http://schemas.microsoft.com/office/drawing/2014/main" id="{06D419B7-DBF4-F631-DE01-9C5910D646B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559476" y="1689502"/>
            <a:ext cx="1861586" cy="1861586"/>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pic>
        <p:nvPicPr>
          <p:cNvPr id="5" name="Picture 4" descr="A doctor checking an old person's blood pressure&#10;&#10;Description automatically generated">
            <a:extLst>
              <a:ext uri="{FF2B5EF4-FFF2-40B4-BE49-F238E27FC236}">
                <a16:creationId xmlns:a16="http://schemas.microsoft.com/office/drawing/2014/main" id="{69526EFE-D7E8-2D22-8ADC-D6B180B4382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83498" y="4584508"/>
            <a:ext cx="1549547" cy="1034322"/>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sp>
        <p:nvSpPr>
          <p:cNvPr id="6" name="TextBox 5">
            <a:extLst>
              <a:ext uri="{FF2B5EF4-FFF2-40B4-BE49-F238E27FC236}">
                <a16:creationId xmlns:a16="http://schemas.microsoft.com/office/drawing/2014/main" id="{CE58D5E4-8DB7-1C91-1701-1A10016BFF70}"/>
              </a:ext>
            </a:extLst>
          </p:cNvPr>
          <p:cNvSpPr txBox="1"/>
          <p:nvPr/>
        </p:nvSpPr>
        <p:spPr>
          <a:xfrm>
            <a:off x="7279387" y="5850709"/>
            <a:ext cx="1864614" cy="173124"/>
          </a:xfrm>
          <a:prstGeom prst="rect">
            <a:avLst/>
          </a:prstGeom>
          <a:solidFill>
            <a:srgbClr val="000000"/>
          </a:solidFill>
        </p:spPr>
        <p:txBody>
          <a:bodyPr wrap="none" rtlCol="0">
            <a:spAutoFit/>
          </a:bodyPr>
          <a:lstStyle/>
          <a:p>
            <a:pPr algn="r">
              <a:spcAft>
                <a:spcPts val="450"/>
              </a:spcAft>
            </a:pPr>
            <a:r>
              <a:rPr lang="en-GB" sz="525">
                <a:solidFill>
                  <a:srgbClr val="FFFFFF"/>
                </a:solidFill>
                <a:hlinkClick r:id="rId4" tooltip="https://flatworldknowledge.lardbucket.org/books/a-primer-on-social-problems/s09-aging-and-ageism.html">
                  <a:extLst>
                    <a:ext uri="{A12FA001-AC4F-418D-AE19-62706E023703}">
                      <ahyp:hlinkClr xmlns:ahyp="http://schemas.microsoft.com/office/drawing/2018/hyperlinkcolor" val="tx"/>
                    </a:ext>
                  </a:extLst>
                </a:hlinkClick>
              </a:rPr>
              <a:t>This Photo</a:t>
            </a:r>
            <a:r>
              <a:rPr lang="en-GB" sz="525">
                <a:solidFill>
                  <a:srgbClr val="FFFFFF"/>
                </a:solidFill>
              </a:rPr>
              <a:t> by Unknown Author is licensed under </a:t>
            </a:r>
            <a:r>
              <a:rPr lang="en-GB" sz="525">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525">
              <a:solidFill>
                <a:srgbClr val="FFFFFF"/>
              </a:solidFill>
            </a:endParaRPr>
          </a:p>
        </p:txBody>
      </p:sp>
    </p:spTree>
    <p:extLst>
      <p:ext uri="{BB962C8B-B14F-4D97-AF65-F5344CB8AC3E}">
        <p14:creationId xmlns:p14="http://schemas.microsoft.com/office/powerpoint/2010/main" val="8597047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D2D66-42FC-222B-EF14-644727616CB1}"/>
              </a:ext>
            </a:extLst>
          </p:cNvPr>
          <p:cNvSpPr>
            <a:spLocks noGrp="1"/>
          </p:cNvSpPr>
          <p:nvPr>
            <p:ph type="title"/>
          </p:nvPr>
        </p:nvSpPr>
        <p:spPr/>
        <p:txBody>
          <a:bodyPr>
            <a:normAutofit fontScale="90000"/>
          </a:bodyPr>
          <a:lstStyle/>
          <a:p>
            <a:r>
              <a:rPr lang="en-GB" dirty="0"/>
              <a:t>Selected references in no particular order</a:t>
            </a:r>
          </a:p>
        </p:txBody>
      </p:sp>
      <p:sp>
        <p:nvSpPr>
          <p:cNvPr id="3" name="Content Placeholder 2">
            <a:extLst>
              <a:ext uri="{FF2B5EF4-FFF2-40B4-BE49-F238E27FC236}">
                <a16:creationId xmlns:a16="http://schemas.microsoft.com/office/drawing/2014/main" id="{8EEE4C4F-54CE-3164-CF06-7FC64129B15F}"/>
              </a:ext>
            </a:extLst>
          </p:cNvPr>
          <p:cNvSpPr>
            <a:spLocks noGrp="1"/>
          </p:cNvSpPr>
          <p:nvPr>
            <p:ph sz="half" idx="1"/>
          </p:nvPr>
        </p:nvSpPr>
        <p:spPr/>
        <p:txBody>
          <a:bodyPr>
            <a:normAutofit fontScale="70000" lnSpcReduction="20000"/>
          </a:bodyPr>
          <a:lstStyle/>
          <a:p>
            <a:pPr marL="0" indent="0" fontAlgn="t">
              <a:lnSpc>
                <a:spcPts val="1500"/>
              </a:lnSpc>
              <a:buNone/>
            </a:pPr>
            <a:r>
              <a:rPr lang="en-GB" dirty="0">
                <a:latin typeface="Segoe UI" panose="020B0502040204020203" pitchFamily="34" charset="0"/>
              </a:rPr>
              <a:t>Carstensen, L. L. (1992). </a:t>
            </a:r>
            <a:r>
              <a:rPr lang="en-GB" i="1" dirty="0">
                <a:latin typeface="Segoe UI" panose="020B0502040204020203" pitchFamily="34" charset="0"/>
              </a:rPr>
              <a:t>Social and Emotional Patterns in Adulthood</a:t>
            </a:r>
            <a:r>
              <a:rPr lang="en-GB" dirty="0">
                <a:latin typeface="Segoe UI" panose="020B0502040204020203" pitchFamily="34" charset="0"/>
              </a:rPr>
              <a:t>.</a:t>
            </a:r>
          </a:p>
          <a:p>
            <a:pPr marL="0" indent="0" fontAlgn="t">
              <a:lnSpc>
                <a:spcPts val="1500"/>
              </a:lnSpc>
              <a:buNone/>
            </a:pPr>
            <a:r>
              <a:rPr lang="en-GB" dirty="0">
                <a:latin typeface="Segoe UI" panose="020B0502040204020203" pitchFamily="34" charset="0"/>
              </a:rPr>
              <a:t>Carstensen, L. L., </a:t>
            </a:r>
            <a:r>
              <a:rPr lang="en-GB" dirty="0" err="1">
                <a:latin typeface="Segoe UI" panose="020B0502040204020203" pitchFamily="34" charset="0"/>
              </a:rPr>
              <a:t>Isaacowitz</a:t>
            </a:r>
            <a:r>
              <a:rPr lang="en-GB" dirty="0">
                <a:latin typeface="Segoe UI" panose="020B0502040204020203" pitchFamily="34" charset="0"/>
              </a:rPr>
              <a:t>, D., &amp; Charles, S. (1999). </a:t>
            </a:r>
            <a:r>
              <a:rPr lang="en-GB" i="1" dirty="0">
                <a:latin typeface="Segoe UI" panose="020B0502040204020203" pitchFamily="34" charset="0"/>
              </a:rPr>
              <a:t>Taking Time Seriously: A Theory of Socioemotional Selectivity</a:t>
            </a:r>
            <a:r>
              <a:rPr lang="en-GB" dirty="0">
                <a:latin typeface="Segoe UI" panose="020B0502040204020203" pitchFamily="34" charset="0"/>
              </a:rPr>
              <a:t>.</a:t>
            </a:r>
          </a:p>
          <a:p>
            <a:pPr marL="0" indent="0" fontAlgn="t">
              <a:lnSpc>
                <a:spcPts val="1500"/>
              </a:lnSpc>
              <a:buNone/>
            </a:pPr>
            <a:r>
              <a:rPr lang="en-GB" dirty="0">
                <a:latin typeface="Segoe UI" panose="020B0502040204020203" pitchFamily="34" charset="0"/>
              </a:rPr>
              <a:t>Engel, G. (1977). </a:t>
            </a:r>
            <a:r>
              <a:rPr lang="en-GB" i="1" dirty="0">
                <a:latin typeface="Segoe UI" panose="020B0502040204020203" pitchFamily="34" charset="0"/>
              </a:rPr>
              <a:t>The Need for a New Medical Model: A Challenge for Biomedicine</a:t>
            </a:r>
            <a:r>
              <a:rPr lang="en-GB" dirty="0">
                <a:latin typeface="Segoe UI" panose="020B0502040204020203" pitchFamily="34" charset="0"/>
              </a:rPr>
              <a:t>.</a:t>
            </a:r>
          </a:p>
          <a:p>
            <a:pPr marL="0" indent="0" fontAlgn="t">
              <a:lnSpc>
                <a:spcPts val="1500"/>
              </a:lnSpc>
              <a:buNone/>
            </a:pPr>
            <a:r>
              <a:rPr lang="en-GB" dirty="0">
                <a:latin typeface="Segoe UI" panose="020B0502040204020203" pitchFamily="34" charset="0"/>
              </a:rPr>
              <a:t>Borrell-</a:t>
            </a:r>
            <a:r>
              <a:rPr lang="en-GB" dirty="0" err="1">
                <a:latin typeface="Segoe UI" panose="020B0502040204020203" pitchFamily="34" charset="0"/>
              </a:rPr>
              <a:t>Carrió</a:t>
            </a:r>
            <a:r>
              <a:rPr lang="en-GB" dirty="0">
                <a:latin typeface="Segoe UI" panose="020B0502040204020203" pitchFamily="34" charset="0"/>
              </a:rPr>
              <a:t>, F., Suchman, A., &amp; Epstein, R. (2004). </a:t>
            </a:r>
            <a:r>
              <a:rPr lang="en-GB" i="1" dirty="0">
                <a:latin typeface="Segoe UI" panose="020B0502040204020203" pitchFamily="34" charset="0"/>
              </a:rPr>
              <a:t>The Biopsychosocial Model 25 Years Later</a:t>
            </a:r>
            <a:r>
              <a:rPr lang="en-GB" dirty="0">
                <a:latin typeface="Segoe UI" panose="020B0502040204020203" pitchFamily="34" charset="0"/>
              </a:rPr>
              <a:t>.</a:t>
            </a:r>
          </a:p>
          <a:p>
            <a:pPr marL="0" indent="0" fontAlgn="t">
              <a:lnSpc>
                <a:spcPts val="1500"/>
              </a:lnSpc>
              <a:buNone/>
            </a:pPr>
            <a:r>
              <a:rPr lang="en-GB" dirty="0">
                <a:latin typeface="Segoe UI" panose="020B0502040204020203" pitchFamily="34" charset="0"/>
              </a:rPr>
              <a:t>World Health Organization (2021). </a:t>
            </a:r>
            <a:r>
              <a:rPr lang="en-GB" i="1" dirty="0">
                <a:latin typeface="Segoe UI" panose="020B0502040204020203" pitchFamily="34" charset="0"/>
              </a:rPr>
              <a:t>Global Report on Ageism</a:t>
            </a:r>
            <a:r>
              <a:rPr lang="en-GB" dirty="0">
                <a:latin typeface="Segoe UI" panose="020B0502040204020203" pitchFamily="34" charset="0"/>
              </a:rPr>
              <a:t>.</a:t>
            </a:r>
          </a:p>
          <a:p>
            <a:pPr marL="0" indent="0" fontAlgn="t">
              <a:lnSpc>
                <a:spcPts val="1500"/>
              </a:lnSpc>
              <a:buNone/>
            </a:pPr>
            <a:r>
              <a:rPr lang="en-GB" dirty="0">
                <a:latin typeface="Segoe UI" panose="020B0502040204020203" pitchFamily="34" charset="0"/>
              </a:rPr>
              <a:t>NICE (2018). </a:t>
            </a:r>
            <a:r>
              <a:rPr lang="en-GB" i="1" dirty="0">
                <a:latin typeface="Segoe UI" panose="020B0502040204020203" pitchFamily="34" charset="0"/>
              </a:rPr>
              <a:t>Dementia: Assessment, Management and Support for People Living with Dementia and their Carers (NG97)</a:t>
            </a:r>
            <a:r>
              <a:rPr lang="en-GB" dirty="0">
                <a:latin typeface="Segoe UI" panose="020B0502040204020203" pitchFamily="34" charset="0"/>
              </a:rPr>
              <a:t>.</a:t>
            </a:r>
          </a:p>
          <a:p>
            <a:endParaRPr lang="en-GB" dirty="0"/>
          </a:p>
        </p:txBody>
      </p:sp>
      <p:sp>
        <p:nvSpPr>
          <p:cNvPr id="4" name="Content Placeholder 3">
            <a:extLst>
              <a:ext uri="{FF2B5EF4-FFF2-40B4-BE49-F238E27FC236}">
                <a16:creationId xmlns:a16="http://schemas.microsoft.com/office/drawing/2014/main" id="{66D35DA8-8903-0917-8A06-D561FA208718}"/>
              </a:ext>
            </a:extLst>
          </p:cNvPr>
          <p:cNvSpPr>
            <a:spLocks noGrp="1"/>
          </p:cNvSpPr>
          <p:nvPr>
            <p:ph sz="half" idx="2"/>
          </p:nvPr>
        </p:nvSpPr>
        <p:spPr/>
        <p:txBody>
          <a:bodyPr>
            <a:normAutofit fontScale="70000" lnSpcReduction="20000"/>
          </a:bodyPr>
          <a:lstStyle/>
          <a:p>
            <a:pPr marL="0" indent="0" defTabSz="685800" eaLnBrk="0" fontAlgn="base" hangingPunct="0">
              <a:spcBef>
                <a:spcPct val="0"/>
              </a:spcBef>
              <a:spcAft>
                <a:spcPts val="450"/>
              </a:spcAft>
              <a:buNone/>
            </a:pPr>
            <a:r>
              <a:rPr lang="en-US" altLang="en-US" dirty="0">
                <a:latin typeface="Arial" panose="020B0604020202020204" pitchFamily="34" charset="0"/>
              </a:rPr>
              <a:t>Cumming, E., &amp; Henry, W.E. (1961). </a:t>
            </a:r>
            <a:r>
              <a:rPr lang="en-US" altLang="en-US" i="1" dirty="0">
                <a:latin typeface="Arial" panose="020B0604020202020204" pitchFamily="34" charset="0"/>
              </a:rPr>
              <a:t>Growing Old</a:t>
            </a:r>
            <a:r>
              <a:rPr lang="en-US" altLang="en-US" dirty="0">
                <a:latin typeface="Arial" panose="020B0604020202020204" pitchFamily="34" charset="0"/>
              </a:rPr>
              <a:t>. Basic Books</a:t>
            </a:r>
          </a:p>
          <a:p>
            <a:pPr marL="0" indent="0" defTabSz="685800" eaLnBrk="0" fontAlgn="base" hangingPunct="0">
              <a:spcBef>
                <a:spcPct val="0"/>
              </a:spcBef>
              <a:spcAft>
                <a:spcPts val="450"/>
              </a:spcAft>
              <a:buNone/>
            </a:pPr>
            <a:r>
              <a:rPr lang="en-US" altLang="en-US" dirty="0">
                <a:latin typeface="Arial" panose="020B0604020202020204" pitchFamily="34" charset="0"/>
              </a:rPr>
              <a:t>Havighurst, R.J. (1961). </a:t>
            </a:r>
            <a:r>
              <a:rPr lang="en-US" altLang="en-US" i="1" dirty="0">
                <a:latin typeface="Arial" panose="020B0604020202020204" pitchFamily="34" charset="0"/>
              </a:rPr>
              <a:t>Successful Aging</a:t>
            </a:r>
            <a:r>
              <a:rPr lang="en-US" altLang="en-US" dirty="0">
                <a:latin typeface="Arial" panose="020B0604020202020204" pitchFamily="34" charset="0"/>
              </a:rPr>
              <a:t>. The Gerontologist</a:t>
            </a:r>
          </a:p>
          <a:p>
            <a:pPr marL="0" indent="0" eaLnBrk="0" fontAlgn="base" hangingPunct="0">
              <a:spcBef>
                <a:spcPct val="0"/>
              </a:spcBef>
              <a:spcAft>
                <a:spcPts val="450"/>
              </a:spcAft>
              <a:buNone/>
            </a:pPr>
            <a:r>
              <a:rPr lang="en-GB" altLang="en-US" dirty="0">
                <a:latin typeface="Arial" panose="020B0604020202020204" pitchFamily="34" charset="0"/>
              </a:rPr>
              <a:t>Goswami, U. (2019). Cognitive Development and Cognitive Neuroscience: The Learning Brain (2nd ed.). Routledge. </a:t>
            </a:r>
            <a:r>
              <a:rPr lang="en-GB" altLang="en-US" dirty="0">
                <a:latin typeface="Arial" panose="020B0604020202020204" pitchFamily="34" charset="0"/>
                <a:hlinkClick r:id="rId2"/>
              </a:rPr>
              <a:t>https://doi.org/10.4324/9781315684734</a:t>
            </a:r>
            <a:endParaRPr lang="en-GB" altLang="en-US" dirty="0">
              <a:latin typeface="Arial" panose="020B0604020202020204" pitchFamily="34" charset="0"/>
            </a:endParaRPr>
          </a:p>
          <a:p>
            <a:pPr marL="0" indent="0" eaLnBrk="0" fontAlgn="base" hangingPunct="0">
              <a:spcBef>
                <a:spcPct val="0"/>
              </a:spcBef>
              <a:spcAft>
                <a:spcPts val="450"/>
              </a:spcAft>
              <a:buNone/>
            </a:pPr>
            <a:r>
              <a:rPr lang="en-GB" dirty="0"/>
              <a:t>NHS Education for Scotland (2023). </a:t>
            </a:r>
            <a:r>
              <a:rPr lang="en-GB" i="1" dirty="0"/>
              <a:t>Ethical Practice in Older Adult Care</a:t>
            </a:r>
            <a:r>
              <a:rPr lang="en-GB" dirty="0"/>
              <a:t>.</a:t>
            </a:r>
            <a:endParaRPr lang="en-US" altLang="en-US" dirty="0">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5668621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89</TotalTime>
  <Words>2999</Words>
  <Application>Microsoft Office PowerPoint</Application>
  <PresentationFormat>On-screen Show (4:3)</PresentationFormat>
  <Paragraphs>385</Paragraphs>
  <Slides>32</Slides>
  <Notes>11</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32</vt:i4>
      </vt:variant>
    </vt:vector>
  </HeadingPairs>
  <TitlesOfParts>
    <vt:vector size="41" baseType="lpstr">
      <vt:lpstr>Aptos</vt:lpstr>
      <vt:lpstr>Aptos Display</vt:lpstr>
      <vt:lpstr>Arial</vt:lpstr>
      <vt:lpstr>Calibri</vt:lpstr>
      <vt:lpstr>Segoe UI</vt:lpstr>
      <vt:lpstr>Segoe UI Semilight</vt:lpstr>
      <vt:lpstr>Wingdings</vt:lpstr>
      <vt:lpstr>Office Theme</vt:lpstr>
      <vt:lpstr>1_Office Theme</vt:lpstr>
      <vt:lpstr>LCHS4010 Psychology in  Health and Social Care  </vt:lpstr>
      <vt:lpstr>Starter Activity</vt:lpstr>
      <vt:lpstr>Ageing: Fact or False.</vt:lpstr>
      <vt:lpstr>Ageism in Health and Social Care</vt:lpstr>
      <vt:lpstr>PowerPoint Presentation</vt:lpstr>
      <vt:lpstr>Ageing as a Biopsychosocial Process</vt:lpstr>
      <vt:lpstr>Early adulthood </vt:lpstr>
      <vt:lpstr>Physical development and changes in early to middle adulthood </vt:lpstr>
      <vt:lpstr>What else are going on during this life stage? </vt:lpstr>
      <vt:lpstr>Middle adulthood </vt:lpstr>
      <vt:lpstr>Sensory and Physical changes (40-65)</vt:lpstr>
      <vt:lpstr>Consequences and what else is going on during this life stage? </vt:lpstr>
      <vt:lpstr>Sensory and physical changes from 65 </vt:lpstr>
      <vt:lpstr>What are the consequences of these changes? </vt:lpstr>
      <vt:lpstr>Consequences for Care</vt:lpstr>
      <vt:lpstr>Ageing as a Biopsychosocial Process </vt:lpstr>
      <vt:lpstr>Remember Erikson’s 8th stage…</vt:lpstr>
      <vt:lpstr>Applying Erikson</vt:lpstr>
      <vt:lpstr>Activity Theory</vt:lpstr>
      <vt:lpstr>Activity Theory (Harvighurst, 1994; Maddox, 1994)</vt:lpstr>
      <vt:lpstr>Evaluating Activity Theory </vt:lpstr>
      <vt:lpstr>Applying Activity Theory</vt:lpstr>
      <vt:lpstr>Socioemotional Selectivity Theory (Carstensen, 1992)</vt:lpstr>
      <vt:lpstr>Socioemotional Selectivity Theory (Carstensen, 1992)</vt:lpstr>
      <vt:lpstr>PowerPoint Presentation</vt:lpstr>
      <vt:lpstr>Discussion</vt:lpstr>
      <vt:lpstr>Applying theories of ageing</vt:lpstr>
      <vt:lpstr>Positive ageing examples</vt:lpstr>
      <vt:lpstr>Task - Supporting Margaret – Applying Theory to Practice </vt:lpstr>
      <vt:lpstr>Person-Centred Questions </vt:lpstr>
      <vt:lpstr>Overview </vt:lpstr>
      <vt:lpstr>Selected references in no particular order</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M365 Copilot</dc:creator>
  <cp:keywords/>
  <dc:description>generated using python-pptx</dc:description>
  <cp:lastModifiedBy>Neale Haddon</cp:lastModifiedBy>
  <cp:revision>5</cp:revision>
  <dcterms:created xsi:type="dcterms:W3CDTF">2026-10-05T10:10:16Z</dcterms:created>
  <dcterms:modified xsi:type="dcterms:W3CDTF">2026-10-13T07:51:12Z</dcterms:modified>
  <cp:category/>
</cp:coreProperties>
</file>