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9" r:id="rId1"/>
  </p:sldMasterIdLst>
  <p:notesMasterIdLst>
    <p:notesMasterId r:id="rId25"/>
  </p:notesMasterIdLst>
  <p:sldIdLst>
    <p:sldId id="256" r:id="rId2"/>
    <p:sldId id="257" r:id="rId3"/>
    <p:sldId id="258" r:id="rId4"/>
    <p:sldId id="259" r:id="rId5"/>
    <p:sldId id="265" r:id="rId6"/>
    <p:sldId id="264" r:id="rId7"/>
    <p:sldId id="260" r:id="rId8"/>
    <p:sldId id="261" r:id="rId9"/>
    <p:sldId id="262" r:id="rId10"/>
    <p:sldId id="263" r:id="rId11"/>
    <p:sldId id="291" r:id="rId12"/>
    <p:sldId id="266" r:id="rId13"/>
    <p:sldId id="267" r:id="rId14"/>
    <p:sldId id="270" r:id="rId15"/>
    <p:sldId id="281" r:id="rId16"/>
    <p:sldId id="272" r:id="rId17"/>
    <p:sldId id="275" r:id="rId18"/>
    <p:sldId id="271" r:id="rId19"/>
    <p:sldId id="279" r:id="rId20"/>
    <p:sldId id="282" r:id="rId21"/>
    <p:sldId id="283" r:id="rId22"/>
    <p:sldId id="284" r:id="rId23"/>
    <p:sldId id="28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11"/>
    <p:restoredTop sz="94681"/>
  </p:normalViewPr>
  <p:slideViewPr>
    <p:cSldViewPr snapToGrid="0" snapToObjects="1">
      <p:cViewPr varScale="1">
        <p:scale>
          <a:sx n="90" d="100"/>
          <a:sy n="90" d="100"/>
        </p:scale>
        <p:origin x="72" y="2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C76107-826D-4FA9-9852-56AE581507FE}" type="doc">
      <dgm:prSet loTypeId="urn:microsoft.com/office/officeart/2005/8/layout/chevron1" loCatId="process" qsTypeId="urn:microsoft.com/office/officeart/2005/8/quickstyle/3d1" qsCatId="3D" csTypeId="urn:microsoft.com/office/officeart/2005/8/colors/colorful5" csCatId="colorful" phldr="1"/>
      <dgm:spPr/>
    </dgm:pt>
    <dgm:pt modelId="{8A7F3D87-21B9-44D3-A774-3767F66BF710}">
      <dgm:prSet phldrT="[Text]"/>
      <dgm:spPr/>
      <dgm:t>
        <a:bodyPr/>
        <a:lstStyle/>
        <a:p>
          <a:r>
            <a:rPr lang="en-GB" dirty="0"/>
            <a:t>Collect</a:t>
          </a:r>
        </a:p>
      </dgm:t>
    </dgm:pt>
    <dgm:pt modelId="{1BB50E86-DC4E-49DE-B66E-CCFF873CF565}" type="parTrans" cxnId="{6E9D11DF-6BD3-4BB9-92D3-658AF608EE6C}">
      <dgm:prSet/>
      <dgm:spPr/>
      <dgm:t>
        <a:bodyPr/>
        <a:lstStyle/>
        <a:p>
          <a:endParaRPr lang="en-GB"/>
        </a:p>
      </dgm:t>
    </dgm:pt>
    <dgm:pt modelId="{82056FAB-1C2B-4A41-8549-9288E8348EED}" type="sibTrans" cxnId="{6E9D11DF-6BD3-4BB9-92D3-658AF608EE6C}">
      <dgm:prSet/>
      <dgm:spPr/>
      <dgm:t>
        <a:bodyPr/>
        <a:lstStyle/>
        <a:p>
          <a:endParaRPr lang="en-GB"/>
        </a:p>
      </dgm:t>
    </dgm:pt>
    <dgm:pt modelId="{F4215156-AE7A-4ADC-9D62-179E63372E03}">
      <dgm:prSet phldrT="[Text]"/>
      <dgm:spPr/>
      <dgm:t>
        <a:bodyPr/>
        <a:lstStyle/>
        <a:p>
          <a:r>
            <a:rPr lang="en-GB" dirty="0"/>
            <a:t>Communicate</a:t>
          </a:r>
        </a:p>
      </dgm:t>
    </dgm:pt>
    <dgm:pt modelId="{5F2D6EBB-AFDF-4919-A1CD-94688315B11D}" type="parTrans" cxnId="{BD5E188F-8BA2-4695-A24E-E21E92995ADF}">
      <dgm:prSet/>
      <dgm:spPr/>
      <dgm:t>
        <a:bodyPr/>
        <a:lstStyle/>
        <a:p>
          <a:endParaRPr lang="en-GB"/>
        </a:p>
      </dgm:t>
    </dgm:pt>
    <dgm:pt modelId="{E0CD0A76-DB95-4125-99F6-6F5BB33109FB}" type="sibTrans" cxnId="{BD5E188F-8BA2-4695-A24E-E21E92995ADF}">
      <dgm:prSet/>
      <dgm:spPr/>
      <dgm:t>
        <a:bodyPr/>
        <a:lstStyle/>
        <a:p>
          <a:endParaRPr lang="en-GB"/>
        </a:p>
      </dgm:t>
    </dgm:pt>
    <dgm:pt modelId="{081C9ACB-F575-47C4-A1D4-C9207B691186}">
      <dgm:prSet phldrT="[Text]"/>
      <dgm:spPr/>
      <dgm:t>
        <a:bodyPr/>
        <a:lstStyle/>
        <a:p>
          <a:r>
            <a:rPr lang="en-GB" dirty="0"/>
            <a:t>Analyse</a:t>
          </a:r>
        </a:p>
      </dgm:t>
    </dgm:pt>
    <dgm:pt modelId="{E7AB194C-1DF2-40E7-BA10-B2DCC80CAD8E}" type="parTrans" cxnId="{0F854443-D78C-4312-8625-B5CD4B7C84DC}">
      <dgm:prSet/>
      <dgm:spPr/>
      <dgm:t>
        <a:bodyPr/>
        <a:lstStyle/>
        <a:p>
          <a:endParaRPr lang="en-GB"/>
        </a:p>
      </dgm:t>
    </dgm:pt>
    <dgm:pt modelId="{E5F82DBE-14FD-4FE3-915E-419E0EA6522F}" type="sibTrans" cxnId="{0F854443-D78C-4312-8625-B5CD4B7C84DC}">
      <dgm:prSet/>
      <dgm:spPr/>
      <dgm:t>
        <a:bodyPr/>
        <a:lstStyle/>
        <a:p>
          <a:endParaRPr lang="en-GB"/>
        </a:p>
      </dgm:t>
    </dgm:pt>
    <dgm:pt modelId="{99032102-BB5E-4532-8D4C-FA91348ABF1B}">
      <dgm:prSet phldrT="[Text]"/>
      <dgm:spPr/>
      <dgm:t>
        <a:bodyPr/>
        <a:lstStyle/>
        <a:p>
          <a:r>
            <a:rPr lang="en-GB" dirty="0"/>
            <a:t>Action</a:t>
          </a:r>
        </a:p>
      </dgm:t>
    </dgm:pt>
    <dgm:pt modelId="{F96FD5C9-EF48-419B-95FC-067CE4CB4E47}" type="parTrans" cxnId="{2CD30FB6-52ED-4E05-BA82-7FE50B5A5FFD}">
      <dgm:prSet/>
      <dgm:spPr/>
      <dgm:t>
        <a:bodyPr/>
        <a:lstStyle/>
        <a:p>
          <a:endParaRPr lang="en-GB"/>
        </a:p>
      </dgm:t>
    </dgm:pt>
    <dgm:pt modelId="{B5E2776E-E6AC-4638-8901-87C58BE13667}" type="sibTrans" cxnId="{2CD30FB6-52ED-4E05-BA82-7FE50B5A5FFD}">
      <dgm:prSet/>
      <dgm:spPr/>
      <dgm:t>
        <a:bodyPr/>
        <a:lstStyle/>
        <a:p>
          <a:endParaRPr lang="en-GB"/>
        </a:p>
      </dgm:t>
    </dgm:pt>
    <dgm:pt modelId="{50066A25-A31E-41AC-8EB3-44A6794453F7}" type="pres">
      <dgm:prSet presAssocID="{EAC76107-826D-4FA9-9852-56AE581507FE}" presName="Name0" presStyleCnt="0">
        <dgm:presLayoutVars>
          <dgm:dir/>
          <dgm:animLvl val="lvl"/>
          <dgm:resizeHandles val="exact"/>
        </dgm:presLayoutVars>
      </dgm:prSet>
      <dgm:spPr/>
    </dgm:pt>
    <dgm:pt modelId="{2A96E462-1A4E-43A4-B298-638F6C3FAC98}" type="pres">
      <dgm:prSet presAssocID="{8A7F3D87-21B9-44D3-A774-3767F66BF710}" presName="parTxOnly" presStyleLbl="node1" presStyleIdx="0" presStyleCnt="4">
        <dgm:presLayoutVars>
          <dgm:chMax val="0"/>
          <dgm:chPref val="0"/>
          <dgm:bulletEnabled val="1"/>
        </dgm:presLayoutVars>
      </dgm:prSet>
      <dgm:spPr/>
      <dgm:t>
        <a:bodyPr/>
        <a:lstStyle/>
        <a:p>
          <a:endParaRPr lang="en-US"/>
        </a:p>
      </dgm:t>
    </dgm:pt>
    <dgm:pt modelId="{C7F233D6-BD35-4343-8A3E-08E5FDC87CBA}" type="pres">
      <dgm:prSet presAssocID="{82056FAB-1C2B-4A41-8549-9288E8348EED}" presName="parTxOnlySpace" presStyleCnt="0"/>
      <dgm:spPr/>
    </dgm:pt>
    <dgm:pt modelId="{92AE17CF-29A7-467B-A783-CAC43588C670}" type="pres">
      <dgm:prSet presAssocID="{F4215156-AE7A-4ADC-9D62-179E63372E03}" presName="parTxOnly" presStyleLbl="node1" presStyleIdx="1" presStyleCnt="4">
        <dgm:presLayoutVars>
          <dgm:chMax val="0"/>
          <dgm:chPref val="0"/>
          <dgm:bulletEnabled val="1"/>
        </dgm:presLayoutVars>
      </dgm:prSet>
      <dgm:spPr/>
      <dgm:t>
        <a:bodyPr/>
        <a:lstStyle/>
        <a:p>
          <a:endParaRPr lang="en-US"/>
        </a:p>
      </dgm:t>
    </dgm:pt>
    <dgm:pt modelId="{37D9CF63-CFFA-4BC7-AB6A-005B7854F36D}" type="pres">
      <dgm:prSet presAssocID="{E0CD0A76-DB95-4125-99F6-6F5BB33109FB}" presName="parTxOnlySpace" presStyleCnt="0"/>
      <dgm:spPr/>
    </dgm:pt>
    <dgm:pt modelId="{0FC1DAF7-FDBB-46B6-8274-BE58192ABB9A}" type="pres">
      <dgm:prSet presAssocID="{081C9ACB-F575-47C4-A1D4-C9207B691186}" presName="parTxOnly" presStyleLbl="node1" presStyleIdx="2" presStyleCnt="4">
        <dgm:presLayoutVars>
          <dgm:chMax val="0"/>
          <dgm:chPref val="0"/>
          <dgm:bulletEnabled val="1"/>
        </dgm:presLayoutVars>
      </dgm:prSet>
      <dgm:spPr/>
      <dgm:t>
        <a:bodyPr/>
        <a:lstStyle/>
        <a:p>
          <a:endParaRPr lang="en-US"/>
        </a:p>
      </dgm:t>
    </dgm:pt>
    <dgm:pt modelId="{0E4B8A4D-4E77-4866-97DE-336C6CFDDB10}" type="pres">
      <dgm:prSet presAssocID="{E5F82DBE-14FD-4FE3-915E-419E0EA6522F}" presName="parTxOnlySpace" presStyleCnt="0"/>
      <dgm:spPr/>
    </dgm:pt>
    <dgm:pt modelId="{BE256C00-1FD1-4AEA-8C33-6E5286EB2A13}" type="pres">
      <dgm:prSet presAssocID="{99032102-BB5E-4532-8D4C-FA91348ABF1B}" presName="parTxOnly" presStyleLbl="node1" presStyleIdx="3" presStyleCnt="4">
        <dgm:presLayoutVars>
          <dgm:chMax val="0"/>
          <dgm:chPref val="0"/>
          <dgm:bulletEnabled val="1"/>
        </dgm:presLayoutVars>
      </dgm:prSet>
      <dgm:spPr/>
      <dgm:t>
        <a:bodyPr/>
        <a:lstStyle/>
        <a:p>
          <a:endParaRPr lang="en-US"/>
        </a:p>
      </dgm:t>
    </dgm:pt>
  </dgm:ptLst>
  <dgm:cxnLst>
    <dgm:cxn modelId="{BD5E188F-8BA2-4695-A24E-E21E92995ADF}" srcId="{EAC76107-826D-4FA9-9852-56AE581507FE}" destId="{F4215156-AE7A-4ADC-9D62-179E63372E03}" srcOrd="1" destOrd="0" parTransId="{5F2D6EBB-AFDF-4919-A1CD-94688315B11D}" sibTransId="{E0CD0A76-DB95-4125-99F6-6F5BB33109FB}"/>
    <dgm:cxn modelId="{7C3CC6EF-2F4B-4CBE-A558-501CA2D28EF9}" type="presOf" srcId="{EAC76107-826D-4FA9-9852-56AE581507FE}" destId="{50066A25-A31E-41AC-8EB3-44A6794453F7}" srcOrd="0" destOrd="0" presId="urn:microsoft.com/office/officeart/2005/8/layout/chevron1"/>
    <dgm:cxn modelId="{ECD9ADF3-8757-4E32-BCCA-393F3CAE6252}" type="presOf" srcId="{8A7F3D87-21B9-44D3-A774-3767F66BF710}" destId="{2A96E462-1A4E-43A4-B298-638F6C3FAC98}" srcOrd="0" destOrd="0" presId="urn:microsoft.com/office/officeart/2005/8/layout/chevron1"/>
    <dgm:cxn modelId="{545890D9-8393-4129-876F-925EE707375B}" type="presOf" srcId="{F4215156-AE7A-4ADC-9D62-179E63372E03}" destId="{92AE17CF-29A7-467B-A783-CAC43588C670}" srcOrd="0" destOrd="0" presId="urn:microsoft.com/office/officeart/2005/8/layout/chevron1"/>
    <dgm:cxn modelId="{0F854443-D78C-4312-8625-B5CD4B7C84DC}" srcId="{EAC76107-826D-4FA9-9852-56AE581507FE}" destId="{081C9ACB-F575-47C4-A1D4-C9207B691186}" srcOrd="2" destOrd="0" parTransId="{E7AB194C-1DF2-40E7-BA10-B2DCC80CAD8E}" sibTransId="{E5F82DBE-14FD-4FE3-915E-419E0EA6522F}"/>
    <dgm:cxn modelId="{C448943B-4C66-49EB-8DCA-A65C218A47DE}" type="presOf" srcId="{99032102-BB5E-4532-8D4C-FA91348ABF1B}" destId="{BE256C00-1FD1-4AEA-8C33-6E5286EB2A13}" srcOrd="0" destOrd="0" presId="urn:microsoft.com/office/officeart/2005/8/layout/chevron1"/>
    <dgm:cxn modelId="{21CB24D5-42E3-489B-998E-DBC6D25A2740}" type="presOf" srcId="{081C9ACB-F575-47C4-A1D4-C9207B691186}" destId="{0FC1DAF7-FDBB-46B6-8274-BE58192ABB9A}" srcOrd="0" destOrd="0" presId="urn:microsoft.com/office/officeart/2005/8/layout/chevron1"/>
    <dgm:cxn modelId="{2CD30FB6-52ED-4E05-BA82-7FE50B5A5FFD}" srcId="{EAC76107-826D-4FA9-9852-56AE581507FE}" destId="{99032102-BB5E-4532-8D4C-FA91348ABF1B}" srcOrd="3" destOrd="0" parTransId="{F96FD5C9-EF48-419B-95FC-067CE4CB4E47}" sibTransId="{B5E2776E-E6AC-4638-8901-87C58BE13667}"/>
    <dgm:cxn modelId="{6E9D11DF-6BD3-4BB9-92D3-658AF608EE6C}" srcId="{EAC76107-826D-4FA9-9852-56AE581507FE}" destId="{8A7F3D87-21B9-44D3-A774-3767F66BF710}" srcOrd="0" destOrd="0" parTransId="{1BB50E86-DC4E-49DE-B66E-CCFF873CF565}" sibTransId="{82056FAB-1C2B-4A41-8549-9288E8348EED}"/>
    <dgm:cxn modelId="{D0A560AE-5562-4139-8EF1-58FD3D7AFB09}" type="presParOf" srcId="{50066A25-A31E-41AC-8EB3-44A6794453F7}" destId="{2A96E462-1A4E-43A4-B298-638F6C3FAC98}" srcOrd="0" destOrd="0" presId="urn:microsoft.com/office/officeart/2005/8/layout/chevron1"/>
    <dgm:cxn modelId="{E72CF1BA-4744-40BB-838B-8B66F5A21B37}" type="presParOf" srcId="{50066A25-A31E-41AC-8EB3-44A6794453F7}" destId="{C7F233D6-BD35-4343-8A3E-08E5FDC87CBA}" srcOrd="1" destOrd="0" presId="urn:microsoft.com/office/officeart/2005/8/layout/chevron1"/>
    <dgm:cxn modelId="{F91549D7-C686-44D1-953F-B7AFF72D13EF}" type="presParOf" srcId="{50066A25-A31E-41AC-8EB3-44A6794453F7}" destId="{92AE17CF-29A7-467B-A783-CAC43588C670}" srcOrd="2" destOrd="0" presId="urn:microsoft.com/office/officeart/2005/8/layout/chevron1"/>
    <dgm:cxn modelId="{369C90A3-3E0D-40A2-878E-AEEA8ACA2A97}" type="presParOf" srcId="{50066A25-A31E-41AC-8EB3-44A6794453F7}" destId="{37D9CF63-CFFA-4BC7-AB6A-005B7854F36D}" srcOrd="3" destOrd="0" presId="urn:microsoft.com/office/officeart/2005/8/layout/chevron1"/>
    <dgm:cxn modelId="{EE5BC762-F5CF-43C1-A0AC-67CDB019ADF0}" type="presParOf" srcId="{50066A25-A31E-41AC-8EB3-44A6794453F7}" destId="{0FC1DAF7-FDBB-46B6-8274-BE58192ABB9A}" srcOrd="4" destOrd="0" presId="urn:microsoft.com/office/officeart/2005/8/layout/chevron1"/>
    <dgm:cxn modelId="{8C3ED75D-A355-4224-A61D-B369258F7125}" type="presParOf" srcId="{50066A25-A31E-41AC-8EB3-44A6794453F7}" destId="{0E4B8A4D-4E77-4866-97DE-336C6CFDDB10}" srcOrd="5" destOrd="0" presId="urn:microsoft.com/office/officeart/2005/8/layout/chevron1"/>
    <dgm:cxn modelId="{B85ED7CD-246C-4F60-8BA0-E5D49E9A0835}" type="presParOf" srcId="{50066A25-A31E-41AC-8EB3-44A6794453F7}" destId="{BE256C00-1FD1-4AEA-8C33-6E5286EB2A13}" srcOrd="6"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96E462-1A4E-43A4-B298-638F6C3FAC98}">
      <dsp:nvSpPr>
        <dsp:cNvPr id="0" name=""/>
        <dsp:cNvSpPr/>
      </dsp:nvSpPr>
      <dsp:spPr>
        <a:xfrm>
          <a:off x="3770" y="2270389"/>
          <a:ext cx="2194718" cy="877887"/>
        </a:xfrm>
        <a:prstGeom prst="chevron">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009" tIns="22670" rIns="22670" bIns="22670" numCol="1" spcCol="1270" anchor="ctr" anchorCtr="0">
          <a:noAutofit/>
        </a:bodyPr>
        <a:lstStyle/>
        <a:p>
          <a:pPr lvl="0" algn="ctr" defTabSz="755650">
            <a:lnSpc>
              <a:spcPct val="90000"/>
            </a:lnSpc>
            <a:spcBef>
              <a:spcPct val="0"/>
            </a:spcBef>
            <a:spcAft>
              <a:spcPct val="35000"/>
            </a:spcAft>
          </a:pPr>
          <a:r>
            <a:rPr lang="en-GB" sz="1700" kern="1200" dirty="0"/>
            <a:t>Collect</a:t>
          </a:r>
        </a:p>
      </dsp:txBody>
      <dsp:txXfrm>
        <a:off x="442714" y="2270389"/>
        <a:ext cx="1316831" cy="877887"/>
      </dsp:txXfrm>
    </dsp:sp>
    <dsp:sp modelId="{92AE17CF-29A7-467B-A783-CAC43588C670}">
      <dsp:nvSpPr>
        <dsp:cNvPr id="0" name=""/>
        <dsp:cNvSpPr/>
      </dsp:nvSpPr>
      <dsp:spPr>
        <a:xfrm>
          <a:off x="1979017" y="2270389"/>
          <a:ext cx="2194718" cy="877887"/>
        </a:xfrm>
        <a:prstGeom prst="chevron">
          <a:avLst/>
        </a:prstGeom>
        <a:gradFill rotWithShape="0">
          <a:gsLst>
            <a:gs pos="0">
              <a:schemeClr val="accent5">
                <a:hueOff val="709040"/>
                <a:satOff val="-7964"/>
                <a:lumOff val="-1699"/>
                <a:alphaOff val="0"/>
                <a:shade val="85000"/>
                <a:satMod val="130000"/>
              </a:schemeClr>
            </a:gs>
            <a:gs pos="34000">
              <a:schemeClr val="accent5">
                <a:hueOff val="709040"/>
                <a:satOff val="-7964"/>
                <a:lumOff val="-1699"/>
                <a:alphaOff val="0"/>
                <a:shade val="87000"/>
                <a:satMod val="125000"/>
              </a:schemeClr>
            </a:gs>
            <a:gs pos="70000">
              <a:schemeClr val="accent5">
                <a:hueOff val="709040"/>
                <a:satOff val="-7964"/>
                <a:lumOff val="-1699"/>
                <a:alphaOff val="0"/>
                <a:tint val="100000"/>
                <a:shade val="90000"/>
                <a:satMod val="130000"/>
              </a:schemeClr>
            </a:gs>
            <a:gs pos="100000">
              <a:schemeClr val="accent5">
                <a:hueOff val="709040"/>
                <a:satOff val="-7964"/>
                <a:lumOff val="-1699"/>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009" tIns="22670" rIns="22670" bIns="22670" numCol="1" spcCol="1270" anchor="ctr" anchorCtr="0">
          <a:noAutofit/>
        </a:bodyPr>
        <a:lstStyle/>
        <a:p>
          <a:pPr lvl="0" algn="ctr" defTabSz="755650">
            <a:lnSpc>
              <a:spcPct val="90000"/>
            </a:lnSpc>
            <a:spcBef>
              <a:spcPct val="0"/>
            </a:spcBef>
            <a:spcAft>
              <a:spcPct val="35000"/>
            </a:spcAft>
          </a:pPr>
          <a:r>
            <a:rPr lang="en-GB" sz="1700" kern="1200" dirty="0"/>
            <a:t>Communicate</a:t>
          </a:r>
        </a:p>
      </dsp:txBody>
      <dsp:txXfrm>
        <a:off x="2417961" y="2270389"/>
        <a:ext cx="1316831" cy="877887"/>
      </dsp:txXfrm>
    </dsp:sp>
    <dsp:sp modelId="{0FC1DAF7-FDBB-46B6-8274-BE58192ABB9A}">
      <dsp:nvSpPr>
        <dsp:cNvPr id="0" name=""/>
        <dsp:cNvSpPr/>
      </dsp:nvSpPr>
      <dsp:spPr>
        <a:xfrm>
          <a:off x="3954264" y="2270389"/>
          <a:ext cx="2194718" cy="877887"/>
        </a:xfrm>
        <a:prstGeom prst="chevron">
          <a:avLst/>
        </a:prstGeom>
        <a:gradFill rotWithShape="0">
          <a:gsLst>
            <a:gs pos="0">
              <a:schemeClr val="accent5">
                <a:hueOff val="1418080"/>
                <a:satOff val="-15927"/>
                <a:lumOff val="-3399"/>
                <a:alphaOff val="0"/>
                <a:shade val="85000"/>
                <a:satMod val="130000"/>
              </a:schemeClr>
            </a:gs>
            <a:gs pos="34000">
              <a:schemeClr val="accent5">
                <a:hueOff val="1418080"/>
                <a:satOff val="-15927"/>
                <a:lumOff val="-3399"/>
                <a:alphaOff val="0"/>
                <a:shade val="87000"/>
                <a:satMod val="125000"/>
              </a:schemeClr>
            </a:gs>
            <a:gs pos="70000">
              <a:schemeClr val="accent5">
                <a:hueOff val="1418080"/>
                <a:satOff val="-15927"/>
                <a:lumOff val="-3399"/>
                <a:alphaOff val="0"/>
                <a:tint val="100000"/>
                <a:shade val="90000"/>
                <a:satMod val="130000"/>
              </a:schemeClr>
            </a:gs>
            <a:gs pos="100000">
              <a:schemeClr val="accent5">
                <a:hueOff val="1418080"/>
                <a:satOff val="-15927"/>
                <a:lumOff val="-3399"/>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009" tIns="22670" rIns="22670" bIns="22670" numCol="1" spcCol="1270" anchor="ctr" anchorCtr="0">
          <a:noAutofit/>
        </a:bodyPr>
        <a:lstStyle/>
        <a:p>
          <a:pPr lvl="0" algn="ctr" defTabSz="755650">
            <a:lnSpc>
              <a:spcPct val="90000"/>
            </a:lnSpc>
            <a:spcBef>
              <a:spcPct val="0"/>
            </a:spcBef>
            <a:spcAft>
              <a:spcPct val="35000"/>
            </a:spcAft>
          </a:pPr>
          <a:r>
            <a:rPr lang="en-GB" sz="1700" kern="1200" dirty="0"/>
            <a:t>Analyse</a:t>
          </a:r>
        </a:p>
      </dsp:txBody>
      <dsp:txXfrm>
        <a:off x="4393208" y="2270389"/>
        <a:ext cx="1316831" cy="877887"/>
      </dsp:txXfrm>
    </dsp:sp>
    <dsp:sp modelId="{BE256C00-1FD1-4AEA-8C33-6E5286EB2A13}">
      <dsp:nvSpPr>
        <dsp:cNvPr id="0" name=""/>
        <dsp:cNvSpPr/>
      </dsp:nvSpPr>
      <dsp:spPr>
        <a:xfrm>
          <a:off x="5929510" y="2270389"/>
          <a:ext cx="2194718" cy="877887"/>
        </a:xfrm>
        <a:prstGeom prst="chevron">
          <a:avLst/>
        </a:prstGeom>
        <a:gradFill rotWithShape="0">
          <a:gsLst>
            <a:gs pos="0">
              <a:schemeClr val="accent5">
                <a:hueOff val="2127120"/>
                <a:satOff val="-23891"/>
                <a:lumOff val="-5098"/>
                <a:alphaOff val="0"/>
                <a:shade val="85000"/>
                <a:satMod val="130000"/>
              </a:schemeClr>
            </a:gs>
            <a:gs pos="34000">
              <a:schemeClr val="accent5">
                <a:hueOff val="2127120"/>
                <a:satOff val="-23891"/>
                <a:lumOff val="-5098"/>
                <a:alphaOff val="0"/>
                <a:shade val="87000"/>
                <a:satMod val="125000"/>
              </a:schemeClr>
            </a:gs>
            <a:gs pos="70000">
              <a:schemeClr val="accent5">
                <a:hueOff val="2127120"/>
                <a:satOff val="-23891"/>
                <a:lumOff val="-5098"/>
                <a:alphaOff val="0"/>
                <a:tint val="100000"/>
                <a:shade val="90000"/>
                <a:satMod val="130000"/>
              </a:schemeClr>
            </a:gs>
            <a:gs pos="100000">
              <a:schemeClr val="accent5">
                <a:hueOff val="2127120"/>
                <a:satOff val="-23891"/>
                <a:lumOff val="-5098"/>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009" tIns="22670" rIns="22670" bIns="22670" numCol="1" spcCol="1270" anchor="ctr" anchorCtr="0">
          <a:noAutofit/>
        </a:bodyPr>
        <a:lstStyle/>
        <a:p>
          <a:pPr lvl="0" algn="ctr" defTabSz="755650">
            <a:lnSpc>
              <a:spcPct val="90000"/>
            </a:lnSpc>
            <a:spcBef>
              <a:spcPct val="0"/>
            </a:spcBef>
            <a:spcAft>
              <a:spcPct val="35000"/>
            </a:spcAft>
          </a:pPr>
          <a:r>
            <a:rPr lang="en-GB" sz="1700" kern="1200" dirty="0"/>
            <a:t>Action</a:t>
          </a:r>
        </a:p>
      </dsp:txBody>
      <dsp:txXfrm>
        <a:off x="6368454" y="2270389"/>
        <a:ext cx="1316831" cy="877887"/>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F4FB1F-2B9A-4CCA-8C9D-86A37BD07066}" type="datetimeFigureOut">
              <a:rPr lang="en-GB" smtClean="0"/>
              <a:t>30/09/2019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CF898B-6B63-43B7-AC82-6DE1F969BD5E}" type="slidenum">
              <a:rPr lang="en-GB" smtClean="0"/>
              <a:t>‹#›</a:t>
            </a:fld>
            <a:endParaRPr lang="en-GB"/>
          </a:p>
        </p:txBody>
      </p:sp>
    </p:spTree>
    <p:extLst>
      <p:ext uri="{BB962C8B-B14F-4D97-AF65-F5344CB8AC3E}">
        <p14:creationId xmlns:p14="http://schemas.microsoft.com/office/powerpoint/2010/main" val="1555609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2500 words</a:t>
            </a:r>
            <a:r>
              <a:rPr lang="en-GB" dirty="0">
                <a:effectLst/>
              </a:rPr>
              <a:t> </a:t>
            </a:r>
            <a:endParaRPr lang="en-US" dirty="0"/>
          </a:p>
        </p:txBody>
      </p:sp>
      <p:sp>
        <p:nvSpPr>
          <p:cNvPr id="4" name="Slide Number Placeholder 3"/>
          <p:cNvSpPr>
            <a:spLocks noGrp="1"/>
          </p:cNvSpPr>
          <p:nvPr>
            <p:ph type="sldNum" sz="quarter" idx="5"/>
          </p:nvPr>
        </p:nvSpPr>
        <p:spPr/>
        <p:txBody>
          <a:bodyPr/>
          <a:lstStyle/>
          <a:p>
            <a:fld id="{91CF898B-6B63-43B7-AC82-6DE1F969BD5E}" type="slidenum">
              <a:rPr lang="en-GB" smtClean="0"/>
              <a:t>3</a:t>
            </a:fld>
            <a:endParaRPr lang="en-GB"/>
          </a:p>
        </p:txBody>
      </p:sp>
    </p:spTree>
    <p:extLst>
      <p:ext uri="{BB962C8B-B14F-4D97-AF65-F5344CB8AC3E}">
        <p14:creationId xmlns:p14="http://schemas.microsoft.com/office/powerpoint/2010/main" val="533073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those who are interested in the history of technological progress, where does the Internet of Things sit in the broad sweep  of things, and why are we talking about it now? For those who understand best through metaphors, we look at the idea of enchanted objects, an image which has described technology for millennia but which is especially potent when describing the Internet of Things. </a:t>
            </a:r>
          </a:p>
        </p:txBody>
      </p:sp>
      <p:sp>
        <p:nvSpPr>
          <p:cNvPr id="4" name="Slide Number Placeholder 3"/>
          <p:cNvSpPr>
            <a:spLocks noGrp="1"/>
          </p:cNvSpPr>
          <p:nvPr>
            <p:ph type="sldNum" sz="quarter" idx="10"/>
          </p:nvPr>
        </p:nvSpPr>
        <p:spPr/>
        <p:txBody>
          <a:bodyPr/>
          <a:lstStyle/>
          <a:p>
            <a:fld id="{91CF898B-6B63-43B7-AC82-6DE1F969BD5E}" type="slidenum">
              <a:rPr lang="en-GB" smtClean="0"/>
              <a:t>7</a:t>
            </a:fld>
            <a:endParaRPr lang="en-GB"/>
          </a:p>
        </p:txBody>
      </p:sp>
    </p:spTree>
    <p:extLst>
      <p:ext uri="{BB962C8B-B14F-4D97-AF65-F5344CB8AC3E}">
        <p14:creationId xmlns:p14="http://schemas.microsoft.com/office/powerpoint/2010/main" val="3322672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first examples of an Internet of Things is from the early 1980s, and was a Coca Cola machine, located at the Carnegie Melon University. </a:t>
            </a:r>
          </a:p>
        </p:txBody>
      </p:sp>
      <p:sp>
        <p:nvSpPr>
          <p:cNvPr id="4" name="Slide Number Placeholder 3"/>
          <p:cNvSpPr>
            <a:spLocks noGrp="1"/>
          </p:cNvSpPr>
          <p:nvPr>
            <p:ph type="sldNum" sz="quarter" idx="10"/>
          </p:nvPr>
        </p:nvSpPr>
        <p:spPr/>
        <p:txBody>
          <a:bodyPr/>
          <a:lstStyle/>
          <a:p>
            <a:fld id="{91CF898B-6B63-43B7-AC82-6DE1F969BD5E}" type="slidenum">
              <a:rPr lang="en-GB" smtClean="0"/>
              <a:t>11</a:t>
            </a:fld>
            <a:endParaRPr lang="en-GB"/>
          </a:p>
        </p:txBody>
      </p:sp>
    </p:spTree>
    <p:extLst>
      <p:ext uri="{BB962C8B-B14F-4D97-AF65-F5344CB8AC3E}">
        <p14:creationId xmlns:p14="http://schemas.microsoft.com/office/powerpoint/2010/main" val="27863046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Their existence has been made possible by all the tiny mobile components that are available these days, as well as the </a:t>
            </a:r>
            <a:r>
              <a:rPr lang="en-GB" dirty="0" err="1"/>
              <a:t>alwaysonline</a:t>
            </a:r>
            <a:r>
              <a:rPr lang="en-GB" dirty="0"/>
              <a:t> nature of our home and business networks.</a:t>
            </a:r>
          </a:p>
        </p:txBody>
      </p:sp>
      <p:sp>
        <p:nvSpPr>
          <p:cNvPr id="4" name="Slide Number Placeholder 3"/>
          <p:cNvSpPr>
            <a:spLocks noGrp="1"/>
          </p:cNvSpPr>
          <p:nvPr>
            <p:ph type="sldNum" sz="quarter" idx="10"/>
          </p:nvPr>
        </p:nvSpPr>
        <p:spPr/>
        <p:txBody>
          <a:bodyPr/>
          <a:lstStyle/>
          <a:p>
            <a:fld id="{91CF898B-6B63-43B7-AC82-6DE1F969BD5E}" type="slidenum">
              <a:rPr lang="en-GB" smtClean="0"/>
              <a:t>12</a:t>
            </a:fld>
            <a:endParaRPr lang="en-GB"/>
          </a:p>
        </p:txBody>
      </p:sp>
    </p:spTree>
    <p:extLst>
      <p:ext uri="{BB962C8B-B14F-4D97-AF65-F5344CB8AC3E}">
        <p14:creationId xmlns:p14="http://schemas.microsoft.com/office/powerpoint/2010/main" val="2553309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Radio-Frequency </a:t>
            </a:r>
            <a:r>
              <a:rPr lang="en-GB" sz="1200" b="0" i="0" kern="1200" dirty="0" err="1">
                <a:solidFill>
                  <a:schemeClr val="tx1"/>
                </a:solidFill>
                <a:effectLst/>
                <a:latin typeface="+mn-lt"/>
                <a:ea typeface="+mn-ea"/>
                <a:cs typeface="+mn-cs"/>
              </a:rPr>
              <a:t>IDentification</a:t>
            </a:r>
            <a:r>
              <a:rPr lang="en-GB" sz="1200" b="0" i="0" kern="1200" dirty="0">
                <a:solidFill>
                  <a:schemeClr val="tx1"/>
                </a:solidFill>
                <a:effectLst/>
                <a:latin typeface="+mn-lt"/>
                <a:ea typeface="+mn-ea"/>
                <a:cs typeface="+mn-cs"/>
              </a:rPr>
              <a:t>.</a:t>
            </a:r>
            <a:endParaRPr lang="en-US" dirty="0"/>
          </a:p>
        </p:txBody>
      </p:sp>
      <p:sp>
        <p:nvSpPr>
          <p:cNvPr id="4" name="Slide Number Placeholder 3"/>
          <p:cNvSpPr>
            <a:spLocks noGrp="1"/>
          </p:cNvSpPr>
          <p:nvPr>
            <p:ph type="sldNum" sz="quarter" idx="5"/>
          </p:nvPr>
        </p:nvSpPr>
        <p:spPr/>
        <p:txBody>
          <a:bodyPr/>
          <a:lstStyle/>
          <a:p>
            <a:fld id="{91CF898B-6B63-43B7-AC82-6DE1F969BD5E}" type="slidenum">
              <a:rPr lang="en-GB" smtClean="0"/>
              <a:t>13</a:t>
            </a:fld>
            <a:endParaRPr lang="en-GB"/>
          </a:p>
        </p:txBody>
      </p:sp>
    </p:spTree>
    <p:extLst>
      <p:ext uri="{BB962C8B-B14F-4D97-AF65-F5344CB8AC3E}">
        <p14:creationId xmlns:p14="http://schemas.microsoft.com/office/powerpoint/2010/main" val="1403332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M2M/</a:t>
            </a:r>
            <a:r>
              <a:rPr kumimoji="0" lang="en-US" sz="1200" b="1"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IoT</a:t>
            </a:r>
            <a:r>
              <a:rPr kumimoji="0"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Sector Map :: Beecham Research</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http://www.beechamresearch.com/article.aspx?id=4</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US" dirty="0"/>
              <a:t>And in our institutions of higher learning, IoT is prevalent in the operational and research initiatives…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The following graphic from Beecham Research depicts how the Internet of Things may interact with various service sectors within the public/private sectors and ordinary consumers. Public sector entities (such as universities) may have some level of involvement and interaction within all service sectors depicted; ranging from the operation and industry elements of buildings, to levels of research, retail entities, transportation, and IT/Networks. **Place emphasis on service sectors, that it is likely that at least one example of devices may be found within university networks.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FC7E8E53-FB47-4CBB-8CE0-B6A37821A0A1}" type="slidenum">
              <a:rPr lang="en-US" smtClean="0"/>
              <a:t>15</a:t>
            </a:fld>
            <a:endParaRPr lang="en-US"/>
          </a:p>
        </p:txBody>
      </p:sp>
    </p:spTree>
    <p:extLst>
      <p:ext uri="{BB962C8B-B14F-4D97-AF65-F5344CB8AC3E}">
        <p14:creationId xmlns:p14="http://schemas.microsoft.com/office/powerpoint/2010/main" val="41846970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That is where big data arrives into the picture; big data analytics tools have the capacity to handle large volumes of data generated from IoT devices that create a continuous stream of information.</a:t>
            </a:r>
          </a:p>
          <a:p>
            <a:pPr fontAlgn="base"/>
            <a:r>
              <a:rPr lang="en-GB" sz="1200" b="0" i="0" kern="1200" dirty="0">
                <a:solidFill>
                  <a:schemeClr val="tx1"/>
                </a:solidFill>
                <a:effectLst/>
                <a:latin typeface="+mn-lt"/>
                <a:ea typeface="+mn-ea"/>
                <a:cs typeface="+mn-cs"/>
              </a:rPr>
              <a:t>But, in order to differentiate between them, IoT provides data from which big data analytics can extract information to generate insights required of it.</a:t>
            </a:r>
          </a:p>
          <a:p>
            <a:endParaRPr lang="en-GB" dirty="0"/>
          </a:p>
        </p:txBody>
      </p:sp>
      <p:sp>
        <p:nvSpPr>
          <p:cNvPr id="4" name="Slide Number Placeholder 3"/>
          <p:cNvSpPr>
            <a:spLocks noGrp="1"/>
          </p:cNvSpPr>
          <p:nvPr>
            <p:ph type="sldNum" sz="quarter" idx="10"/>
          </p:nvPr>
        </p:nvSpPr>
        <p:spPr/>
        <p:txBody>
          <a:bodyPr/>
          <a:lstStyle/>
          <a:p>
            <a:fld id="{91CF898B-6B63-43B7-AC82-6DE1F969BD5E}" type="slidenum">
              <a:rPr lang="en-GB" smtClean="0"/>
              <a:t>16</a:t>
            </a:fld>
            <a:endParaRPr lang="en-GB"/>
          </a:p>
        </p:txBody>
      </p:sp>
    </p:spTree>
    <p:extLst>
      <p:ext uri="{BB962C8B-B14F-4D97-AF65-F5344CB8AC3E}">
        <p14:creationId xmlns:p14="http://schemas.microsoft.com/office/powerpoint/2010/main" val="40455381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Designers and engineers work closely to make industrial products, and hobbyist “hackers” (in the sense of tinkerers and amateur engineers), by their nature, are a diverse group encompassing various technical and artistic interests and skills.</a:t>
            </a:r>
          </a:p>
        </p:txBody>
      </p:sp>
      <p:sp>
        <p:nvSpPr>
          <p:cNvPr id="4" name="Slide Number Placeholder 3"/>
          <p:cNvSpPr>
            <a:spLocks noGrp="1"/>
          </p:cNvSpPr>
          <p:nvPr>
            <p:ph type="sldNum" sz="quarter" idx="10"/>
          </p:nvPr>
        </p:nvSpPr>
        <p:spPr/>
        <p:txBody>
          <a:bodyPr/>
          <a:lstStyle/>
          <a:p>
            <a:fld id="{91CF898B-6B63-43B7-AC82-6DE1F969BD5E}" type="slidenum">
              <a:rPr lang="en-GB" smtClean="0"/>
              <a:t>19</a:t>
            </a:fld>
            <a:endParaRPr lang="en-GB"/>
          </a:p>
        </p:txBody>
      </p:sp>
    </p:spTree>
    <p:extLst>
      <p:ext uri="{BB962C8B-B14F-4D97-AF65-F5344CB8AC3E}">
        <p14:creationId xmlns:p14="http://schemas.microsoft.com/office/powerpoint/2010/main" val="26191032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Like</a:t>
            </a:r>
            <a:r>
              <a:rPr lang="en-US" baseline="0" dirty="0"/>
              <a:t> all new technology, the Internet of Things brings both a beneficial and disruptive element. With the concept of “always-on”, such technology will require a change in mindset when considering implementation of products and services related to </a:t>
            </a:r>
            <a:r>
              <a:rPr lang="en-US" baseline="0" dirty="0" err="1"/>
              <a:t>IoT</a:t>
            </a:r>
            <a:r>
              <a:rPr lang="en-US" baseline="0" dirty="0"/>
              <a:t>. Since </a:t>
            </a:r>
            <a:r>
              <a:rPr lang="en-US" baseline="0" dirty="0" err="1"/>
              <a:t>IoT</a:t>
            </a:r>
            <a:r>
              <a:rPr lang="en-US" baseline="0" dirty="0"/>
              <a:t> is more and more an element in the daily lives of individuals and organizations, maintaining both privacy, security and business operations/opportunities will be more of a priority both today and in the future. </a:t>
            </a:r>
            <a:endParaRPr lang="en-US" dirty="0"/>
          </a:p>
        </p:txBody>
      </p:sp>
      <p:sp>
        <p:nvSpPr>
          <p:cNvPr id="4" name="Slide Number Placeholder 3"/>
          <p:cNvSpPr>
            <a:spLocks noGrp="1"/>
          </p:cNvSpPr>
          <p:nvPr>
            <p:ph type="sldNum" sz="quarter" idx="10"/>
          </p:nvPr>
        </p:nvSpPr>
        <p:spPr/>
        <p:txBody>
          <a:bodyPr/>
          <a:lstStyle/>
          <a:p>
            <a:fld id="{FC7E8E53-FB47-4CBB-8CE0-B6A37821A0A1}" type="slidenum">
              <a:rPr lang="en-US" smtClean="0"/>
              <a:t>20</a:t>
            </a:fld>
            <a:endParaRPr lang="en-US"/>
          </a:p>
        </p:txBody>
      </p:sp>
    </p:spTree>
    <p:extLst>
      <p:ext uri="{BB962C8B-B14F-4D97-AF65-F5344CB8AC3E}">
        <p14:creationId xmlns:p14="http://schemas.microsoft.com/office/powerpoint/2010/main" val="28453038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visible will</a:t>
            </a:r>
            <a:r>
              <a:rPr lang="en-US" baseline="0" dirty="0"/>
              <a:t> IoT devices be considering identification through network vulnerability scans?</a:t>
            </a:r>
          </a:p>
          <a:p>
            <a:r>
              <a:rPr lang="en-US" baseline="0" dirty="0"/>
              <a:t>What defines a network perimeter or “edge” </a:t>
            </a:r>
          </a:p>
          <a:p>
            <a:r>
              <a:rPr lang="en-US" baseline="0" dirty="0"/>
              <a:t>How are consumer devices thorough BYOD policies used in sensitive areas?</a:t>
            </a:r>
            <a:endParaRPr lang="en-US" dirty="0"/>
          </a:p>
          <a:p>
            <a:endParaRPr lang="en-US" dirty="0"/>
          </a:p>
          <a:p>
            <a:r>
              <a:rPr lang="en-US" dirty="0"/>
              <a:t>Since </a:t>
            </a:r>
            <a:r>
              <a:rPr lang="en-US" dirty="0" err="1"/>
              <a:t>IoT</a:t>
            </a:r>
            <a:r>
              <a:rPr lang="en-US" dirty="0"/>
              <a:t> is more and more an element in the daily lives of individuals and organizations, maintaining both privacy, security and business operations/opportunities will be more of a priority both today and in the future. : </a:t>
            </a:r>
            <a:r>
              <a:rPr lang="en-US" dirty="0" err="1"/>
              <a:t>IoT</a:t>
            </a:r>
            <a:r>
              <a:rPr lang="en-US" dirty="0"/>
              <a:t> are not generic items or auxiliary services like those that have been prevalent in business for years; rather, </a:t>
            </a:r>
            <a:r>
              <a:rPr lang="en-US" dirty="0" err="1"/>
              <a:t>IoT</a:t>
            </a:r>
            <a:r>
              <a:rPr lang="en-US" dirty="0"/>
              <a:t> devices should be considered as unique devices, each with a distinct set of security risks. Both security controls as well as security training necessary to effectively manage </a:t>
            </a:r>
            <a:r>
              <a:rPr lang="en-US" dirty="0" err="1"/>
              <a:t>IoT</a:t>
            </a:r>
            <a:r>
              <a:rPr lang="en-US" dirty="0"/>
              <a:t> devices may not yet be fully developed.</a:t>
            </a:r>
          </a:p>
          <a:p>
            <a:endParaRPr lang="en-US" dirty="0"/>
          </a:p>
        </p:txBody>
      </p:sp>
      <p:sp>
        <p:nvSpPr>
          <p:cNvPr id="4" name="Slide Number Placeholder 3"/>
          <p:cNvSpPr>
            <a:spLocks noGrp="1"/>
          </p:cNvSpPr>
          <p:nvPr>
            <p:ph type="sldNum" sz="quarter" idx="10"/>
          </p:nvPr>
        </p:nvSpPr>
        <p:spPr/>
        <p:txBody>
          <a:bodyPr/>
          <a:lstStyle/>
          <a:p>
            <a:fld id="{FC7E8E53-FB47-4CBB-8CE0-B6A37821A0A1}" type="slidenum">
              <a:rPr lang="en-US" smtClean="0"/>
              <a:t>21</a:t>
            </a:fld>
            <a:endParaRPr lang="en-US"/>
          </a:p>
        </p:txBody>
      </p:sp>
    </p:spTree>
    <p:extLst>
      <p:ext uri="{BB962C8B-B14F-4D97-AF65-F5344CB8AC3E}">
        <p14:creationId xmlns:p14="http://schemas.microsoft.com/office/powerpoint/2010/main" val="13415885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dirty="0"/>
              <a:t>Issues that are common when attacking </a:t>
            </a:r>
            <a:r>
              <a:rPr lang="en-US" dirty="0" err="1"/>
              <a:t>IoT</a:t>
            </a:r>
            <a:r>
              <a:rPr lang="en-US" dirty="0"/>
              <a:t> infrastructure is similar to current levels of attacks that are currently experienced today. The avenue of how attacks may occur may however be through untraditional methods:</a:t>
            </a:r>
          </a:p>
          <a:p>
            <a:endParaRPr lang="en-US" dirty="0"/>
          </a:p>
          <a:p>
            <a:r>
              <a:rPr lang="en-US" dirty="0"/>
              <a:t>It may be more often to find default, weak, and hardcoded credentials (usernames passwords) within </a:t>
            </a:r>
            <a:r>
              <a:rPr lang="en-US" dirty="0" err="1"/>
              <a:t>IoT</a:t>
            </a:r>
            <a:r>
              <a:rPr lang="en-US" dirty="0"/>
              <a:t> devices</a:t>
            </a:r>
          </a:p>
          <a:p>
            <a:r>
              <a:rPr lang="en-US" dirty="0"/>
              <a:t>The issue of upgrading firmware to counter vulnerabilities may be dependent both upon how devices are designed during development; issues may occur that upgrading may break functionality. For this reason, vendors may be hesitate or refuse to render support in product lines and make adjustments during the next design phase of projects.</a:t>
            </a:r>
          </a:p>
          <a:p>
            <a:r>
              <a:rPr lang="en-US" dirty="0"/>
              <a:t>Certain </a:t>
            </a:r>
            <a:r>
              <a:rPr lang="en-US" dirty="0" err="1"/>
              <a:t>IoT</a:t>
            </a:r>
            <a:r>
              <a:rPr lang="en-US" dirty="0"/>
              <a:t> devices with embedded web services may also be subject to the same vulnerabilities that commonly plague web server platforms today; also with the premise that updating such functionality may run into the same issues such as </a:t>
            </a:r>
          </a:p>
          <a:p>
            <a:r>
              <a:rPr lang="en-US" dirty="0"/>
              <a:t>Buffer overflows are quite common vulnerabilities within technology infrastructure, with </a:t>
            </a:r>
            <a:r>
              <a:rPr lang="en-US" dirty="0" err="1"/>
              <a:t>IoT</a:t>
            </a:r>
            <a:r>
              <a:rPr lang="en-US" dirty="0"/>
              <a:t> no exception. </a:t>
            </a:r>
          </a:p>
          <a:p>
            <a:r>
              <a:rPr lang="en-US" dirty="0"/>
              <a:t>Devices may also at times use protocols that transmit credentials in the clear, in addition to having open ports </a:t>
            </a:r>
          </a:p>
          <a:p>
            <a:r>
              <a:rPr lang="en-US" dirty="0"/>
              <a:t>DOS/DDOS attacks may be the results in hacking or hijacking </a:t>
            </a:r>
            <a:r>
              <a:rPr lang="en-US" dirty="0" err="1"/>
              <a:t>IoT</a:t>
            </a:r>
            <a:r>
              <a:rPr lang="en-US" dirty="0"/>
              <a:t> devices on network(s); it also possible that through misconfigurations of </a:t>
            </a:r>
            <a:r>
              <a:rPr lang="en-US" dirty="0" err="1"/>
              <a:t>IoT</a:t>
            </a:r>
            <a:r>
              <a:rPr lang="en-US" dirty="0"/>
              <a:t> devices that such “attacks” may be false positives and cause business disruption </a:t>
            </a:r>
          </a:p>
          <a:p>
            <a:r>
              <a:rPr lang="en-US" dirty="0"/>
              <a:t>The issue of physical attacks of </a:t>
            </a:r>
            <a:r>
              <a:rPr lang="en-US" dirty="0" err="1"/>
              <a:t>IoT</a:t>
            </a:r>
            <a:r>
              <a:rPr lang="en-US" dirty="0"/>
              <a:t> devices may result in tampering to inject malicious code or make hardware </a:t>
            </a:r>
            <a:r>
              <a:rPr lang="en-US" dirty="0" err="1"/>
              <a:t>modifivcations</a:t>
            </a:r>
            <a:r>
              <a:rPr lang="en-US" dirty="0"/>
              <a:t> to </a:t>
            </a:r>
            <a:r>
              <a:rPr lang="en-US" dirty="0" err="1"/>
              <a:t>IoT</a:t>
            </a:r>
            <a:r>
              <a:rPr lang="en-US" dirty="0"/>
              <a:t> devices. In addition, impersonating or counterfeiting devices may be issues when safeguards are not in place to protect physical security.</a:t>
            </a:r>
          </a:p>
          <a:p>
            <a:r>
              <a:rPr lang="en-US" dirty="0"/>
              <a:t>Infiltration through non-traditional communication protocols; such as Bluetooth, </a:t>
            </a:r>
            <a:r>
              <a:rPr lang="en-US" dirty="0" err="1"/>
              <a:t>Zigbee</a:t>
            </a:r>
            <a:r>
              <a:rPr lang="en-US" dirty="0"/>
              <a:t>, </a:t>
            </a:r>
            <a:r>
              <a:rPr lang="en-US" dirty="0" err="1"/>
              <a:t>Zwave</a:t>
            </a:r>
            <a:r>
              <a:rPr lang="en-US" dirty="0"/>
              <a:t>, </a:t>
            </a:r>
            <a:r>
              <a:rPr lang="en-US" dirty="0" err="1"/>
              <a:t>Sigfox</a:t>
            </a:r>
            <a:r>
              <a:rPr lang="en-US" dirty="0"/>
              <a:t>, NFC, 6LowPAN, and other types of non traditional wireless communication outside of </a:t>
            </a:r>
            <a:r>
              <a:rPr lang="en-US" dirty="0" err="1"/>
              <a:t>Wifi</a:t>
            </a:r>
            <a:r>
              <a:rPr lang="en-US" dirty="0"/>
              <a:t>. communication protocols as well that may not be within scope through common incident and forensic management tools.</a:t>
            </a:r>
          </a:p>
          <a:p>
            <a:r>
              <a:rPr lang="en-US" dirty="0"/>
              <a:t>Cross-site scripting – certain </a:t>
            </a:r>
            <a:r>
              <a:rPr lang="en-US" dirty="0" err="1"/>
              <a:t>IoT</a:t>
            </a:r>
            <a:r>
              <a:rPr lang="en-US" dirty="0"/>
              <a:t> devices may have embedded web server technology, putting them at risk </a:t>
            </a:r>
          </a:p>
          <a:p>
            <a:r>
              <a:rPr lang="en-US" dirty="0"/>
              <a:t>Buffer overflows – design flaws that may not be immediately corrected because of patching mechanisms, developmental issues during the SDLC process</a:t>
            </a:r>
          </a:p>
          <a:p>
            <a:r>
              <a:rPr lang="en-US" dirty="0"/>
              <a:t>Open ports – common issue on device ports that are not locked down and may be used via reconnaissance. </a:t>
            </a:r>
          </a:p>
          <a:p>
            <a:endParaRPr lang="en-US" dirty="0"/>
          </a:p>
        </p:txBody>
      </p:sp>
      <p:sp>
        <p:nvSpPr>
          <p:cNvPr id="4" name="Slide Number Placeholder 3"/>
          <p:cNvSpPr>
            <a:spLocks noGrp="1"/>
          </p:cNvSpPr>
          <p:nvPr>
            <p:ph type="sldNum" sz="quarter" idx="10"/>
          </p:nvPr>
        </p:nvSpPr>
        <p:spPr/>
        <p:txBody>
          <a:bodyPr/>
          <a:lstStyle/>
          <a:p>
            <a:fld id="{FC7E8E53-FB47-4CBB-8CE0-B6A37821A0A1}" type="slidenum">
              <a:rPr lang="en-US" smtClean="0"/>
              <a:t>22</a:t>
            </a:fld>
            <a:endParaRPr lang="en-US"/>
          </a:p>
        </p:txBody>
      </p:sp>
    </p:spTree>
    <p:extLst>
      <p:ext uri="{BB962C8B-B14F-4D97-AF65-F5344CB8AC3E}">
        <p14:creationId xmlns:p14="http://schemas.microsoft.com/office/powerpoint/2010/main" val="21361222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Questions</a:t>
            </a:r>
            <a:r>
              <a:rPr lang="en-US" baseline="0" dirty="0"/>
              <a:t> and Answers section </a:t>
            </a:r>
            <a:endParaRPr lang="en-US" dirty="0"/>
          </a:p>
        </p:txBody>
      </p:sp>
      <p:sp>
        <p:nvSpPr>
          <p:cNvPr id="4" name="Slide Number Placeholder 3"/>
          <p:cNvSpPr>
            <a:spLocks noGrp="1"/>
          </p:cNvSpPr>
          <p:nvPr>
            <p:ph type="sldNum" sz="quarter" idx="10"/>
          </p:nvPr>
        </p:nvSpPr>
        <p:spPr/>
        <p:txBody>
          <a:bodyPr/>
          <a:lstStyle/>
          <a:p>
            <a:fld id="{FC7E8E53-FB47-4CBB-8CE0-B6A37821A0A1}" type="slidenum">
              <a:rPr lang="en-US" smtClean="0"/>
              <a:t>23</a:t>
            </a:fld>
            <a:endParaRPr lang="en-US"/>
          </a:p>
        </p:txBody>
      </p:sp>
    </p:spTree>
    <p:extLst>
      <p:ext uri="{BB962C8B-B14F-4D97-AF65-F5344CB8AC3E}">
        <p14:creationId xmlns:p14="http://schemas.microsoft.com/office/powerpoint/2010/main" val="32746774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27789F0-470F-CF49-8960-8E084900C0D5}" type="datetimeFigureOut">
              <a:rPr lang="en-US" smtClean="0"/>
              <a:t>9/30/2019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70D95A-E1F9-6E47-9C65-DA9CE6F6FEB6}"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2783433"/>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7789F0-470F-CF49-8960-8E084900C0D5}" type="datetimeFigureOut">
              <a:rPr lang="en-US" smtClean="0"/>
              <a:t>9/30/2019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70D95A-E1F9-6E47-9C65-DA9CE6F6FEB6}" type="slidenum">
              <a:rPr lang="en-US" smtClean="0"/>
              <a:t>‹#›</a:t>
            </a:fld>
            <a:endParaRPr lang="en-US"/>
          </a:p>
        </p:txBody>
      </p:sp>
    </p:spTree>
    <p:extLst>
      <p:ext uri="{BB962C8B-B14F-4D97-AF65-F5344CB8AC3E}">
        <p14:creationId xmlns:p14="http://schemas.microsoft.com/office/powerpoint/2010/main" val="3809049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7789F0-470F-CF49-8960-8E084900C0D5}" type="datetimeFigureOut">
              <a:rPr lang="en-US" smtClean="0"/>
              <a:t>9/30/2019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70D95A-E1F9-6E47-9C65-DA9CE6F6FEB6}"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1211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7789F0-470F-CF49-8960-8E084900C0D5}" type="datetimeFigureOut">
              <a:rPr lang="en-US" smtClean="0"/>
              <a:t>9/30/2019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70D95A-E1F9-6E47-9C65-DA9CE6F6FEB6}" type="slidenum">
              <a:rPr lang="en-US" smtClean="0"/>
              <a:t>‹#›</a:t>
            </a:fld>
            <a:endParaRPr lang="en-US"/>
          </a:p>
        </p:txBody>
      </p:sp>
    </p:spTree>
    <p:extLst>
      <p:ext uri="{BB962C8B-B14F-4D97-AF65-F5344CB8AC3E}">
        <p14:creationId xmlns:p14="http://schemas.microsoft.com/office/powerpoint/2010/main" val="3317772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7789F0-470F-CF49-8960-8E084900C0D5}" type="datetimeFigureOut">
              <a:rPr lang="en-US" smtClean="0"/>
              <a:t>9/30/2019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770D95A-E1F9-6E47-9C65-DA9CE6F6FEB6}" type="slidenum">
              <a:rPr lang="en-US" smtClean="0"/>
              <a:t>‹#›</a:t>
            </a:fld>
            <a:endParaRPr lang="en-US"/>
          </a:p>
        </p:txBody>
      </p:sp>
    </p:spTree>
    <p:extLst>
      <p:ext uri="{BB962C8B-B14F-4D97-AF65-F5344CB8AC3E}">
        <p14:creationId xmlns:p14="http://schemas.microsoft.com/office/powerpoint/2010/main" val="967958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7789F0-470F-CF49-8960-8E084900C0D5}" type="datetimeFigureOut">
              <a:rPr lang="en-US" smtClean="0"/>
              <a:t>9/30/2019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70D95A-E1F9-6E47-9C65-DA9CE6F6FEB6}" type="slidenum">
              <a:rPr lang="en-US" smtClean="0"/>
              <a:t>‹#›</a:t>
            </a:fld>
            <a:endParaRPr lang="en-US"/>
          </a:p>
        </p:txBody>
      </p:sp>
    </p:spTree>
    <p:extLst>
      <p:ext uri="{BB962C8B-B14F-4D97-AF65-F5344CB8AC3E}">
        <p14:creationId xmlns:p14="http://schemas.microsoft.com/office/powerpoint/2010/main" val="2773626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27789F0-470F-CF49-8960-8E084900C0D5}" type="datetimeFigureOut">
              <a:rPr lang="en-US" smtClean="0"/>
              <a:t>9/30/2019</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6770D95A-E1F9-6E47-9C65-DA9CE6F6FEB6}" type="slidenum">
              <a:rPr lang="en-US" smtClean="0"/>
              <a:t>‹#›</a:t>
            </a:fld>
            <a:endParaRPr lang="en-US"/>
          </a:p>
        </p:txBody>
      </p:sp>
    </p:spTree>
    <p:extLst>
      <p:ext uri="{BB962C8B-B14F-4D97-AF65-F5344CB8AC3E}">
        <p14:creationId xmlns:p14="http://schemas.microsoft.com/office/powerpoint/2010/main" val="3147159262"/>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27789F0-470F-CF49-8960-8E084900C0D5}" type="datetimeFigureOut">
              <a:rPr lang="en-US" smtClean="0"/>
              <a:t>9/30/2019</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770D95A-E1F9-6E47-9C65-DA9CE6F6FEB6}" type="slidenum">
              <a:rPr lang="en-US" smtClean="0"/>
              <a:t>‹#›</a:t>
            </a:fld>
            <a:endParaRPr lang="en-US"/>
          </a:p>
        </p:txBody>
      </p:sp>
    </p:spTree>
    <p:extLst>
      <p:ext uri="{BB962C8B-B14F-4D97-AF65-F5344CB8AC3E}">
        <p14:creationId xmlns:p14="http://schemas.microsoft.com/office/powerpoint/2010/main" val="55767558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7789F0-470F-CF49-8960-8E084900C0D5}" type="datetimeFigureOut">
              <a:rPr lang="en-US" smtClean="0"/>
              <a:t>9/30/2019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70D95A-E1F9-6E47-9C65-DA9CE6F6FEB6}" type="slidenum">
              <a:rPr lang="en-US" smtClean="0"/>
              <a:t>‹#›</a:t>
            </a:fld>
            <a:endParaRPr lang="en-US"/>
          </a:p>
        </p:txBody>
      </p:sp>
    </p:spTree>
    <p:extLst>
      <p:ext uri="{BB962C8B-B14F-4D97-AF65-F5344CB8AC3E}">
        <p14:creationId xmlns:p14="http://schemas.microsoft.com/office/powerpoint/2010/main" val="431039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7789F0-470F-CF49-8960-8E084900C0D5}" type="datetimeFigureOut">
              <a:rPr lang="en-US" smtClean="0"/>
              <a:t>9/30/2019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70D95A-E1F9-6E47-9C65-DA9CE6F6FEB6}" type="slidenum">
              <a:rPr lang="en-US" smtClean="0"/>
              <a:t>‹#›</a:t>
            </a:fld>
            <a:endParaRPr lang="en-US"/>
          </a:p>
        </p:txBody>
      </p:sp>
    </p:spTree>
    <p:extLst>
      <p:ext uri="{BB962C8B-B14F-4D97-AF65-F5344CB8AC3E}">
        <p14:creationId xmlns:p14="http://schemas.microsoft.com/office/powerpoint/2010/main" val="1420705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7789F0-470F-CF49-8960-8E084900C0D5}" type="datetimeFigureOut">
              <a:rPr lang="en-US" smtClean="0"/>
              <a:t>9/30/2019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70D95A-E1F9-6E47-9C65-DA9CE6F6FEB6}" type="slidenum">
              <a:rPr lang="en-US" smtClean="0"/>
              <a:t>‹#›</a:t>
            </a:fld>
            <a:endParaRPr lang="en-US"/>
          </a:p>
        </p:txBody>
      </p:sp>
    </p:spTree>
    <p:extLst>
      <p:ext uri="{BB962C8B-B14F-4D97-AF65-F5344CB8AC3E}">
        <p14:creationId xmlns:p14="http://schemas.microsoft.com/office/powerpoint/2010/main" val="3372992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27789F0-470F-CF49-8960-8E084900C0D5}" type="datetimeFigureOut">
              <a:rPr lang="en-US" smtClean="0"/>
              <a:t>9/30/2019</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770D95A-E1F9-6E47-9C65-DA9CE6F6FEB6}"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8296582"/>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abuhmidaacademy.uk/" TargetMode="External"/><Relationship Id="rId2" Type="http://schemas.openxmlformats.org/officeDocument/2006/relationships/hyperlink" Target="mailto:Mabrouka.Abuhmida@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F3793-20B5-9A45-9FD1-0A0582136B2E}"/>
              </a:ext>
            </a:extLst>
          </p:cNvPr>
          <p:cNvSpPr>
            <a:spLocks noGrp="1"/>
          </p:cNvSpPr>
          <p:nvPr>
            <p:ph type="ctrTitle"/>
          </p:nvPr>
        </p:nvSpPr>
        <p:spPr/>
        <p:txBody>
          <a:bodyPr/>
          <a:lstStyle/>
          <a:p>
            <a:r>
              <a:rPr lang="en-US" dirty="0"/>
              <a:t>Introduction </a:t>
            </a:r>
          </a:p>
        </p:txBody>
      </p:sp>
      <p:sp>
        <p:nvSpPr>
          <p:cNvPr id="3" name="Subtitle 2">
            <a:extLst>
              <a:ext uri="{FF2B5EF4-FFF2-40B4-BE49-F238E27FC236}">
                <a16:creationId xmlns:a16="http://schemas.microsoft.com/office/drawing/2014/main" id="{CB28DDC0-5718-BA46-B4DC-A9F106522EF0}"/>
              </a:ext>
            </a:extLst>
          </p:cNvPr>
          <p:cNvSpPr>
            <a:spLocks noGrp="1"/>
          </p:cNvSpPr>
          <p:nvPr>
            <p:ph type="subTitle" idx="1"/>
          </p:nvPr>
        </p:nvSpPr>
        <p:spPr/>
        <p:txBody>
          <a:bodyPr/>
          <a:lstStyle/>
          <a:p>
            <a:r>
              <a:rPr lang="en-US" dirty="0"/>
              <a:t>Smart And connected devices </a:t>
            </a:r>
          </a:p>
        </p:txBody>
      </p:sp>
    </p:spTree>
    <p:extLst>
      <p:ext uri="{BB962C8B-B14F-4D97-AF65-F5344CB8AC3E}">
        <p14:creationId xmlns:p14="http://schemas.microsoft.com/office/powerpoint/2010/main" val="3751940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am I and what I do</a:t>
            </a:r>
          </a:p>
        </p:txBody>
      </p:sp>
      <p:sp>
        <p:nvSpPr>
          <p:cNvPr id="3" name="Content Placeholder 2"/>
          <p:cNvSpPr>
            <a:spLocks noGrp="1"/>
          </p:cNvSpPr>
          <p:nvPr>
            <p:ph idx="1"/>
          </p:nvPr>
        </p:nvSpPr>
        <p:spPr/>
        <p:txBody>
          <a:bodyPr>
            <a:normAutofit/>
          </a:bodyPr>
          <a:lstStyle/>
          <a:p>
            <a:r>
              <a:rPr lang="en-GB" dirty="0"/>
              <a:t>Dr Mabrouka Abuhmida</a:t>
            </a:r>
          </a:p>
          <a:p>
            <a:pPr lvl="1"/>
            <a:r>
              <a:rPr lang="en-GB" dirty="0"/>
              <a:t>PhD, FHEA, PGCertHE, MSc, BEng. </a:t>
            </a:r>
          </a:p>
          <a:p>
            <a:r>
              <a:rPr lang="en-GB" dirty="0"/>
              <a:t>contacts: </a:t>
            </a:r>
            <a:endParaRPr lang="en-GB" dirty="0">
              <a:hlinkClick r:id="rId2"/>
            </a:endParaRPr>
          </a:p>
          <a:p>
            <a:pPr lvl="2"/>
            <a:r>
              <a:rPr lang="en-GB" dirty="0">
                <a:hlinkClick r:id="rId2"/>
              </a:rPr>
              <a:t>Email: Mabrouka.Abuhmida@uwtsd.ac.uk</a:t>
            </a:r>
            <a:r>
              <a:rPr lang="en-GB" dirty="0"/>
              <a:t>, </a:t>
            </a:r>
          </a:p>
          <a:p>
            <a:pPr lvl="2"/>
            <a:r>
              <a:rPr lang="en-GB" dirty="0"/>
              <a:t>Website: </a:t>
            </a:r>
            <a:r>
              <a:rPr lang="en-GB" dirty="0">
                <a:hlinkClick r:id="rId3"/>
              </a:rPr>
              <a:t>www.Abuhmidaacademy.uk</a:t>
            </a:r>
            <a:r>
              <a:rPr lang="en-GB" dirty="0"/>
              <a:t> </a:t>
            </a:r>
          </a:p>
          <a:p>
            <a:r>
              <a:rPr lang="en-GB" dirty="0" smtClean="0"/>
              <a:t>My </a:t>
            </a:r>
            <a:r>
              <a:rPr lang="en-GB" dirty="0"/>
              <a:t>research is about </a:t>
            </a:r>
          </a:p>
          <a:p>
            <a:pPr lvl="1"/>
            <a:r>
              <a:rPr lang="en-GB" dirty="0"/>
              <a:t>Internet of things that really matter.</a:t>
            </a:r>
          </a:p>
          <a:p>
            <a:pPr lvl="1"/>
            <a:r>
              <a:rPr lang="en-GB" dirty="0"/>
              <a:t>Machine learning algorithms.</a:t>
            </a:r>
          </a:p>
          <a:p>
            <a:pPr marL="457200" lvl="1" indent="0">
              <a:buNone/>
            </a:pPr>
            <a:endParaRPr lang="en-GB" dirty="0"/>
          </a:p>
          <a:p>
            <a:endParaRPr lang="en-GB" dirty="0"/>
          </a:p>
        </p:txBody>
      </p:sp>
    </p:spTree>
    <p:extLst>
      <p:ext uri="{BB962C8B-B14F-4D97-AF65-F5344CB8AC3E}">
        <p14:creationId xmlns:p14="http://schemas.microsoft.com/office/powerpoint/2010/main" val="4001343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dates and assessment </a:t>
            </a:r>
          </a:p>
        </p:txBody>
      </p:sp>
      <p:sp>
        <p:nvSpPr>
          <p:cNvPr id="5" name="Content Placeholder 2"/>
          <p:cNvSpPr>
            <a:spLocks noGrp="1"/>
          </p:cNvSpPr>
          <p:nvPr>
            <p:ph idx="1"/>
          </p:nvPr>
        </p:nvSpPr>
        <p:spPr/>
        <p:txBody>
          <a:bodyPr>
            <a:normAutofit/>
          </a:bodyPr>
          <a:lstStyle/>
          <a:p>
            <a:r>
              <a:rPr lang="en-GB" dirty="0"/>
              <a:t>Assessment for this module is composed of:</a:t>
            </a:r>
          </a:p>
          <a:p>
            <a:pPr lvl="1"/>
            <a:r>
              <a:rPr lang="en-GB" dirty="0"/>
              <a:t>Lab sessions</a:t>
            </a:r>
          </a:p>
          <a:p>
            <a:pPr lvl="2"/>
            <a:r>
              <a:rPr lang="en-GB" dirty="0"/>
              <a:t>After each lab you get signed of- no late submission of the labs</a:t>
            </a:r>
          </a:p>
          <a:p>
            <a:pPr lvl="1"/>
            <a:r>
              <a:rPr lang="en-GB" dirty="0"/>
              <a:t>Coursework 1 – 50%</a:t>
            </a:r>
          </a:p>
          <a:p>
            <a:pPr lvl="1"/>
            <a:endParaRPr lang="en-GB" dirty="0"/>
          </a:p>
          <a:p>
            <a:endParaRPr lang="en-GB" dirty="0"/>
          </a:p>
          <a:p>
            <a:endParaRPr lang="en-GB" dirty="0"/>
          </a:p>
          <a:p>
            <a:endParaRPr lang="en-GB" dirty="0"/>
          </a:p>
        </p:txBody>
      </p:sp>
    </p:spTree>
    <p:extLst>
      <p:ext uri="{BB962C8B-B14F-4D97-AF65-F5344CB8AC3E}">
        <p14:creationId xmlns:p14="http://schemas.microsoft.com/office/powerpoint/2010/main" val="1132290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aims and outcome</a:t>
            </a:r>
          </a:p>
        </p:txBody>
      </p:sp>
      <p:sp>
        <p:nvSpPr>
          <p:cNvPr id="3" name="Content Placeholder 2"/>
          <p:cNvSpPr>
            <a:spLocks noGrp="1"/>
          </p:cNvSpPr>
          <p:nvPr>
            <p:ph idx="1"/>
          </p:nvPr>
        </p:nvSpPr>
        <p:spPr/>
        <p:txBody>
          <a:bodyPr>
            <a:normAutofit/>
          </a:bodyPr>
          <a:lstStyle/>
          <a:p>
            <a:r>
              <a:rPr lang="en-GB" b="1" dirty="0"/>
              <a:t>AIM(S)</a:t>
            </a:r>
            <a:endParaRPr lang="en-GB" dirty="0"/>
          </a:p>
          <a:p>
            <a:pPr lvl="1"/>
            <a:r>
              <a:rPr lang="en-GB" dirty="0"/>
              <a:t>Apply web technology to condition monitoring and control of IoT sensors and actuators</a:t>
            </a:r>
          </a:p>
          <a:p>
            <a:r>
              <a:rPr lang="en-GB" b="1" dirty="0"/>
              <a:t>LEARNING OUTCOMES</a:t>
            </a:r>
            <a:endParaRPr lang="en-GB" dirty="0"/>
          </a:p>
          <a:p>
            <a:pPr lvl="1"/>
            <a:r>
              <a:rPr lang="en-US" dirty="0"/>
              <a:t>Upon the successful completion of this module, the student should be able to demonstrate the ability to:</a:t>
            </a:r>
            <a:endParaRPr lang="en-GB" dirty="0"/>
          </a:p>
          <a:p>
            <a:pPr lvl="1"/>
            <a:r>
              <a:rPr lang="en-US" dirty="0"/>
              <a:t>Implement an Internet of Things sensor/actuator and server link</a:t>
            </a:r>
            <a:endParaRPr lang="en-GB" dirty="0"/>
          </a:p>
          <a:p>
            <a:pPr lvl="1"/>
            <a:r>
              <a:rPr lang="en-US" dirty="0"/>
              <a:t>Apply appropriate methods and tools to create suitable management and monitoring software </a:t>
            </a:r>
            <a:endParaRPr lang="en-GB" dirty="0"/>
          </a:p>
          <a:p>
            <a:endParaRPr lang="en-GB" dirty="0"/>
          </a:p>
        </p:txBody>
      </p:sp>
    </p:spTree>
    <p:extLst>
      <p:ext uri="{BB962C8B-B14F-4D97-AF65-F5344CB8AC3E}">
        <p14:creationId xmlns:p14="http://schemas.microsoft.com/office/powerpoint/2010/main" val="1468953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Lecture overview </a:t>
            </a:r>
          </a:p>
        </p:txBody>
      </p:sp>
      <p:sp>
        <p:nvSpPr>
          <p:cNvPr id="3" name="Content Placeholder 2"/>
          <p:cNvSpPr>
            <a:spLocks noGrp="1"/>
          </p:cNvSpPr>
          <p:nvPr>
            <p:ph idx="1"/>
          </p:nvPr>
        </p:nvSpPr>
        <p:spPr/>
        <p:txBody>
          <a:bodyPr>
            <a:normAutofit/>
          </a:bodyPr>
          <a:lstStyle/>
          <a:p>
            <a:r>
              <a:rPr lang="en-GB" dirty="0"/>
              <a:t>What is Internet of Things? </a:t>
            </a:r>
          </a:p>
          <a:p>
            <a:r>
              <a:rPr lang="en-GB" dirty="0"/>
              <a:t>History </a:t>
            </a:r>
          </a:p>
          <a:p>
            <a:r>
              <a:rPr lang="en-GB" dirty="0"/>
              <a:t>How IoT Works? </a:t>
            </a:r>
          </a:p>
          <a:p>
            <a:r>
              <a:rPr lang="en-GB" dirty="0"/>
              <a:t>Few Applications of IoT </a:t>
            </a:r>
          </a:p>
          <a:p>
            <a:r>
              <a:rPr lang="en-GB" dirty="0"/>
              <a:t>Current Status &amp; Future Prospect of IoT </a:t>
            </a:r>
          </a:p>
          <a:p>
            <a:r>
              <a:rPr lang="en-GB" dirty="0"/>
              <a:t>Technological Challenges of IoT </a:t>
            </a:r>
          </a:p>
          <a:p>
            <a:r>
              <a:rPr lang="en-GB" dirty="0"/>
              <a:t>Criticisms &amp; Controversies of IoT</a:t>
            </a:r>
          </a:p>
        </p:txBody>
      </p:sp>
    </p:spTree>
    <p:extLst>
      <p:ext uri="{BB962C8B-B14F-4D97-AF65-F5344CB8AC3E}">
        <p14:creationId xmlns:p14="http://schemas.microsoft.com/office/powerpoint/2010/main" val="24240899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start </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426395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FIRST QUESTION</a:t>
            </a:r>
          </a:p>
        </p:txBody>
      </p:sp>
      <p:sp>
        <p:nvSpPr>
          <p:cNvPr id="3" name="Content Placeholder 2"/>
          <p:cNvSpPr>
            <a:spLocks noGrp="1"/>
          </p:cNvSpPr>
          <p:nvPr>
            <p:ph idx="1"/>
          </p:nvPr>
        </p:nvSpPr>
        <p:spPr/>
        <p:txBody>
          <a:bodyPr>
            <a:normAutofit/>
          </a:bodyPr>
          <a:lstStyle/>
          <a:p>
            <a:endParaRPr lang="en-GB" dirty="0"/>
          </a:p>
          <a:p>
            <a:r>
              <a:rPr lang="en-GB" dirty="0"/>
              <a:t>We should attempt to answer is, of course, ------what is the Internet of Things? And how does it relate to the earlier buzzword “ubiquitous computing”? </a:t>
            </a:r>
          </a:p>
          <a:p>
            <a:endParaRPr lang="en-GB" dirty="0"/>
          </a:p>
          <a:p>
            <a:endParaRPr lang="en-GB" dirty="0"/>
          </a:p>
          <a:p>
            <a:r>
              <a:rPr lang="en-GB" dirty="0"/>
              <a:t>The definition: --- The Internet of Things (IoT) is the network of physical objects or "things" embedded with electronics, software, sensors, and network connectivity, which enables these objects to collect and exchange data.</a:t>
            </a:r>
          </a:p>
          <a:p>
            <a:endParaRPr lang="en-GB" dirty="0"/>
          </a:p>
        </p:txBody>
      </p:sp>
    </p:spTree>
    <p:extLst>
      <p:ext uri="{BB962C8B-B14F-4D97-AF65-F5344CB8AC3E}">
        <p14:creationId xmlns:p14="http://schemas.microsoft.com/office/powerpoint/2010/main" val="3089613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FIRST QUESTION</a:t>
            </a:r>
          </a:p>
        </p:txBody>
      </p:sp>
      <p:sp>
        <p:nvSpPr>
          <p:cNvPr id="3" name="Content Placeholder 2"/>
          <p:cNvSpPr>
            <a:spLocks noGrp="1"/>
          </p:cNvSpPr>
          <p:nvPr>
            <p:ph idx="1"/>
          </p:nvPr>
        </p:nvSpPr>
        <p:spPr/>
        <p:txBody>
          <a:bodyPr>
            <a:normAutofit/>
          </a:bodyPr>
          <a:lstStyle/>
          <a:p>
            <a:r>
              <a:rPr lang="en-GB" dirty="0"/>
              <a:t>A “Thing” in the context of the Internet of things (IoT), is an entity or physical object that has a Unique identifier, an embedded system and the ability to transfer data over a network. </a:t>
            </a:r>
          </a:p>
          <a:p>
            <a:pPr lvl="1"/>
            <a:r>
              <a:rPr lang="en-GB" dirty="0"/>
              <a:t> Heart monitoring implants </a:t>
            </a:r>
          </a:p>
          <a:p>
            <a:pPr lvl="1"/>
            <a:r>
              <a:rPr lang="en-GB" dirty="0"/>
              <a:t> Biochip transponders on farm animals </a:t>
            </a:r>
          </a:p>
          <a:p>
            <a:pPr lvl="1"/>
            <a:r>
              <a:rPr lang="en-GB" dirty="0"/>
              <a:t> Automobiles with built-in sensors </a:t>
            </a:r>
          </a:p>
          <a:p>
            <a:pPr lvl="1"/>
            <a:r>
              <a:rPr lang="en-GB" dirty="0"/>
              <a:t> DNA analysis devices &amp; Other Warbles etc. </a:t>
            </a:r>
          </a:p>
          <a:p>
            <a:r>
              <a:rPr lang="en-GB" dirty="0"/>
              <a:t>These devices collect useful data with the help of various existing technologies and then autonomously flow the data between other devices.</a:t>
            </a:r>
          </a:p>
        </p:txBody>
      </p:sp>
    </p:spTree>
    <p:extLst>
      <p:ext uri="{BB962C8B-B14F-4D97-AF65-F5344CB8AC3E}">
        <p14:creationId xmlns:p14="http://schemas.microsoft.com/office/powerpoint/2010/main" val="1167782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Scenes</a:t>
            </a:r>
          </a:p>
        </p:txBody>
      </p:sp>
      <p:sp>
        <p:nvSpPr>
          <p:cNvPr id="3" name="Content Placeholder 2"/>
          <p:cNvSpPr>
            <a:spLocks noGrp="1"/>
          </p:cNvSpPr>
          <p:nvPr>
            <p:ph idx="1"/>
          </p:nvPr>
        </p:nvSpPr>
        <p:spPr/>
        <p:txBody>
          <a:bodyPr/>
          <a:lstStyle/>
          <a:p>
            <a:r>
              <a:rPr lang="en-GB" dirty="0"/>
              <a:t>The alarm rings. As you open your eyes blearily, you see that it’s five minutes later than your usual wake-up time. The clock has checked the train times online, and your train must be delayed, so it lets you sleep in a little longer.</a:t>
            </a:r>
          </a:p>
          <a:p>
            <a:pPr marL="0" indent="0">
              <a:buNone/>
            </a:pPr>
            <a:endParaRPr lang="en-GB" dirty="0"/>
          </a:p>
          <a:p>
            <a:r>
              <a:rPr lang="en-GB" dirty="0"/>
              <a:t>In your kitchen, a blinking light reminds you it’s time to take your tablets. If you forget, the medicine bottle cap goes online and emails your doctor to let them know.</a:t>
            </a:r>
          </a:p>
        </p:txBody>
      </p:sp>
      <p:pic>
        <p:nvPicPr>
          <p:cNvPr id="5" name="Picture 4">
            <a:extLst>
              <a:ext uri="{FF2B5EF4-FFF2-40B4-BE49-F238E27FC236}">
                <a16:creationId xmlns:a16="http://schemas.microsoft.com/office/drawing/2014/main" id="{51852344-BD28-4B41-8A1F-E881B3910D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2776" y="1845734"/>
            <a:ext cx="10332904" cy="4466930"/>
          </a:xfrm>
          <a:prstGeom prst="rect">
            <a:avLst/>
          </a:prstGeom>
        </p:spPr>
      </p:pic>
    </p:spTree>
    <p:extLst>
      <p:ext uri="{BB962C8B-B14F-4D97-AF65-F5344CB8AC3E}">
        <p14:creationId xmlns:p14="http://schemas.microsoft.com/office/powerpoint/2010/main" val="3032912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of IoT</a:t>
            </a:r>
          </a:p>
        </p:txBody>
      </p:sp>
      <p:sp>
        <p:nvSpPr>
          <p:cNvPr id="6" name="Content Placeholder 5"/>
          <p:cNvSpPr>
            <a:spLocks noGrp="1"/>
          </p:cNvSpPr>
          <p:nvPr>
            <p:ph idx="1"/>
          </p:nvPr>
        </p:nvSpPr>
        <p:spPr/>
        <p:txBody>
          <a:bodyPr>
            <a:normAutofit/>
          </a:bodyPr>
          <a:lstStyle/>
          <a:p>
            <a:r>
              <a:rPr lang="en-GB" dirty="0"/>
              <a:t>The Internet, itself a significant component of the IoT, started out as part of DARPA (</a:t>
            </a:r>
            <a:r>
              <a:rPr lang="en-GB" dirty="0" err="1"/>
              <a:t>Defense</a:t>
            </a:r>
            <a:r>
              <a:rPr lang="en-GB" dirty="0"/>
              <a:t> Advanced Research Projects Agency) in 1962, and evolved into ARPANET in 1969. </a:t>
            </a:r>
          </a:p>
          <a:p>
            <a:r>
              <a:rPr lang="en-GB" dirty="0"/>
              <a:t>In the 1980s, commercial service providers began supporting public use of ARPANET, allowing it to evolve into our modern Internet. </a:t>
            </a:r>
          </a:p>
          <a:p>
            <a:r>
              <a:rPr lang="en-GB" dirty="0"/>
              <a:t>Global Positioning Satellites (GPS) became a reality in early 1993, with the Department of </a:t>
            </a:r>
            <a:r>
              <a:rPr lang="en-GB" dirty="0" err="1"/>
              <a:t>Defense</a:t>
            </a:r>
            <a:r>
              <a:rPr lang="en-GB" dirty="0"/>
              <a:t> providing a stable, highly functional system of 24 satellites. </a:t>
            </a:r>
          </a:p>
          <a:p>
            <a:r>
              <a:rPr lang="en-GB" dirty="0"/>
              <a:t>This was quickly followed by privately owned, commercial satellites being placed in orbit. Satellites and landlines provide basic communications for much of the IoT.</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64593" y="123129"/>
            <a:ext cx="1831211" cy="1292311"/>
          </a:xfrm>
          <a:prstGeom prst="rect">
            <a:avLst/>
          </a:prstGeom>
        </p:spPr>
      </p:pic>
    </p:spTree>
    <p:extLst>
      <p:ext uri="{BB962C8B-B14F-4D97-AF65-F5344CB8AC3E}">
        <p14:creationId xmlns:p14="http://schemas.microsoft.com/office/powerpoint/2010/main" val="2642671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dirty="0"/>
              <a:t>Realizing the Concept</a:t>
            </a:r>
          </a:p>
        </p:txBody>
      </p:sp>
      <p:sp>
        <p:nvSpPr>
          <p:cNvPr id="3" name="Content Placeholder 2"/>
          <p:cNvSpPr>
            <a:spLocks noGrp="1"/>
          </p:cNvSpPr>
          <p:nvPr>
            <p:ph idx="1"/>
          </p:nvPr>
        </p:nvSpPr>
        <p:spPr>
          <a:xfrm>
            <a:off x="1097279" y="1845734"/>
            <a:ext cx="6454987" cy="4023360"/>
          </a:xfrm>
        </p:spPr>
        <p:txBody>
          <a:bodyPr>
            <a:normAutofit/>
          </a:bodyPr>
          <a:lstStyle/>
          <a:p>
            <a:r>
              <a:rPr lang="en-GB" dirty="0"/>
              <a:t>The Internet of Things, as a concept, wasn’t officially named until </a:t>
            </a:r>
            <a:r>
              <a:rPr lang="en-GB" u="sng" dirty="0"/>
              <a:t>1999</a:t>
            </a:r>
            <a:r>
              <a:rPr lang="en-GB" dirty="0"/>
              <a:t>. </a:t>
            </a:r>
          </a:p>
          <a:p>
            <a:pPr lvl="1"/>
            <a:r>
              <a:rPr lang="en-GB" dirty="0"/>
              <a:t>Local programmers would connect by Internet to his§ refrigerator, and check to see if there was a drink available, and if it was cold, before making the trip.</a:t>
            </a:r>
          </a:p>
          <a:p>
            <a:pPr marL="201168" lvl="1" indent="0">
              <a:buNone/>
            </a:pPr>
            <a:endParaRPr lang="en-GB" dirty="0"/>
          </a:p>
          <a:p>
            <a:r>
              <a:rPr lang="en-GB" dirty="0"/>
              <a:t>By the year </a:t>
            </a:r>
            <a:r>
              <a:rPr lang="en-GB" u="sng" dirty="0"/>
              <a:t>2013</a:t>
            </a:r>
            <a:r>
              <a:rPr lang="en-GB" dirty="0"/>
              <a:t>, the Internet of Things had evolved into to a system using multiple technologies, ranging from the Internet to wireless communication and from micro-electromechanical systems or Micro-Electro-Mechanical Systems (MEMS) to embedded systems. </a:t>
            </a:r>
          </a:p>
        </p:txBody>
      </p:sp>
      <p:pic>
        <p:nvPicPr>
          <p:cNvPr id="4" name="Picture 3">
            <a:extLst>
              <a:ext uri="{FF2B5EF4-FFF2-40B4-BE49-F238E27FC236}">
                <a16:creationId xmlns:a16="http://schemas.microsoft.com/office/drawing/2014/main" id="{22E363BF-016C-064A-A61F-043656AD6F43}"/>
              </a:ext>
            </a:extLst>
          </p:cNvPr>
          <p:cNvPicPr>
            <a:picLocks noChangeAspect="1"/>
          </p:cNvPicPr>
          <p:nvPr/>
        </p:nvPicPr>
        <p:blipFill rotWithShape="1">
          <a:blip r:embed="rId3"/>
          <a:srcRect l="22094" r="10164"/>
          <a:stretch/>
        </p:blipFill>
        <p:spPr>
          <a:xfrm>
            <a:off x="8020570" y="1916318"/>
            <a:ext cx="3135109" cy="3471012"/>
          </a:xfrm>
          <a:prstGeom prst="rect">
            <a:avLst/>
          </a:prstGeom>
        </p:spPr>
      </p:pic>
    </p:spTree>
    <p:extLst>
      <p:ext uri="{BB962C8B-B14F-4D97-AF65-F5344CB8AC3E}">
        <p14:creationId xmlns:p14="http://schemas.microsoft.com/office/powerpoint/2010/main" val="22770133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simple idea </a:t>
            </a:r>
          </a:p>
        </p:txBody>
      </p:sp>
      <p:sp>
        <p:nvSpPr>
          <p:cNvPr id="3" name="Content Placeholder 2"/>
          <p:cNvSpPr>
            <a:spLocks noGrp="1"/>
          </p:cNvSpPr>
          <p:nvPr>
            <p:ph idx="1"/>
          </p:nvPr>
        </p:nvSpPr>
        <p:spPr/>
        <p:txBody>
          <a:bodyPr>
            <a:normAutofit/>
          </a:bodyPr>
          <a:lstStyle/>
          <a:p>
            <a:r>
              <a:rPr lang="en-GB" dirty="0"/>
              <a:t>web-enabled devices that collect, send and act on data they acquire from their surrounding environments using embedded sensors, processors and communication hardware.</a:t>
            </a:r>
          </a:p>
          <a:p>
            <a:r>
              <a:rPr lang="en-GB" dirty="0"/>
              <a:t> These devices, often called "connected" or "smart" devices, can sometimes talk to other related devices. This process is called machine-to-machine (M2M) communication,</a:t>
            </a:r>
          </a:p>
          <a:p>
            <a:pPr lvl="1"/>
            <a:r>
              <a:rPr lang="en-GB" dirty="0"/>
              <a:t>and act on the information they get from one another.</a:t>
            </a:r>
          </a:p>
          <a:p>
            <a:r>
              <a:rPr lang="en-GB" dirty="0"/>
              <a:t> Humans can interact with the gadgets to set them up, give them instructions or access the data, but the devices do most of the work on their own without human intervention</a:t>
            </a:r>
          </a:p>
        </p:txBody>
      </p:sp>
      <p:graphicFrame>
        <p:nvGraphicFramePr>
          <p:cNvPr id="4" name="Diagram 3"/>
          <p:cNvGraphicFramePr/>
          <p:nvPr>
            <p:extLst>
              <p:ext uri="{D42A27DB-BD31-4B8C-83A1-F6EECF244321}">
                <p14:modId xmlns:p14="http://schemas.microsoft.com/office/powerpoint/2010/main" val="3980728662"/>
              </p:ext>
            </p:extLst>
          </p:nvPr>
        </p:nvGraphicFramePr>
        <p:xfrm>
          <a:off x="2062480" y="261109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54647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230A27-1553-42F8-99D7-829868E1371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72232D-B4D6-429F-B3D1-2D9891B85E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030" y="963997"/>
            <a:ext cx="3254691" cy="4938361"/>
          </a:xfrm>
        </p:spPr>
        <p:txBody>
          <a:bodyPr anchor="ctr">
            <a:normAutofit/>
          </a:bodyPr>
          <a:lstStyle/>
          <a:p>
            <a:pPr algn="r"/>
            <a:r>
              <a:rPr lang="en-GB" sz="4400" dirty="0"/>
              <a:t>The simple idea</a:t>
            </a:r>
            <a:br>
              <a:rPr lang="en-GB" sz="4400" dirty="0"/>
            </a:br>
            <a:r>
              <a:rPr lang="en-GB" sz="4400" dirty="0"/>
              <a:t>(TFT) </a:t>
            </a:r>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251"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34882" y="963507"/>
            <a:ext cx="6135097" cy="5401667"/>
          </a:xfrm>
        </p:spPr>
        <p:txBody>
          <a:bodyPr anchor="ctr">
            <a:normAutofit fontScale="92500" lnSpcReduction="10000"/>
          </a:bodyPr>
          <a:lstStyle/>
          <a:p>
            <a:endParaRPr lang="en-GB" sz="1800" dirty="0"/>
          </a:p>
          <a:p>
            <a:r>
              <a:rPr lang="en-GB" sz="2400" dirty="0"/>
              <a:t>The IoT can be viewed as a gigantic network consisting of networks of devices and computers connected through a series of intermediate technologies where numerous technologies like RFIDs, wireless connections may act as enablers of this connectivity.</a:t>
            </a:r>
          </a:p>
          <a:p>
            <a:endParaRPr lang="en-GB" sz="2400" dirty="0"/>
          </a:p>
          <a:p>
            <a:pPr lvl="1"/>
            <a:r>
              <a:rPr lang="en-GB" sz="2400" dirty="0"/>
              <a:t> Tagging Things : Real-time item traceability and addressability by RFIDs. </a:t>
            </a:r>
          </a:p>
          <a:p>
            <a:pPr lvl="1"/>
            <a:r>
              <a:rPr lang="en-GB" sz="2400" dirty="0"/>
              <a:t> Feeling Things : Sensors act as primary devices to collect data from the environment. </a:t>
            </a:r>
          </a:p>
          <a:p>
            <a:pPr lvl="1"/>
            <a:r>
              <a:rPr lang="en-GB" sz="2400" dirty="0"/>
              <a:t>Thinking Things : Embedded intelligence in devices through sensors has formed the network connection to the Internet. It can make the “things” realizing the intelligent control</a:t>
            </a:r>
          </a:p>
        </p:txBody>
      </p:sp>
    </p:spTree>
    <p:extLst>
      <p:ext uri="{BB962C8B-B14F-4D97-AF65-F5344CB8AC3E}">
        <p14:creationId xmlns:p14="http://schemas.microsoft.com/office/powerpoint/2010/main" val="10458723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applications </a:t>
            </a:r>
          </a:p>
        </p:txBody>
      </p:sp>
      <p:sp>
        <p:nvSpPr>
          <p:cNvPr id="3" name="Content Placeholder 2">
            <a:extLst>
              <a:ext uri="{FF2B5EF4-FFF2-40B4-BE49-F238E27FC236}">
                <a16:creationId xmlns:a16="http://schemas.microsoft.com/office/drawing/2014/main" id="{454A009C-3CD1-9845-B9BE-131D8CDAE81C}"/>
              </a:ext>
            </a:extLst>
          </p:cNvPr>
          <p:cNvSpPr>
            <a:spLocks noGrp="1"/>
          </p:cNvSpPr>
          <p:nvPr>
            <p:ph idx="1"/>
          </p:nvPr>
        </p:nvSpPr>
        <p:spPr/>
        <p:txBody>
          <a:bodyPr/>
          <a:lstStyle/>
          <a:p>
            <a:r>
              <a:rPr lang="en-US" dirty="0"/>
              <a:t>You Name it!</a:t>
            </a:r>
          </a:p>
        </p:txBody>
      </p:sp>
      <p:sp>
        <p:nvSpPr>
          <p:cNvPr id="4" name="Rounded Rectangle 3"/>
          <p:cNvSpPr/>
          <p:nvPr/>
        </p:nvSpPr>
        <p:spPr>
          <a:xfrm>
            <a:off x="3280371" y="3181904"/>
            <a:ext cx="2124000" cy="2445072"/>
          </a:xfrm>
          <a:prstGeom prst="roundRect">
            <a:avLst/>
          </a:prstGeom>
          <a:solidFill>
            <a:schemeClr val="accent6">
              <a:lumMod val="40000"/>
              <a:lumOff val="60000"/>
            </a:schemeClr>
          </a:solidFill>
        </p:spPr>
        <p:style>
          <a:lnRef idx="1">
            <a:schemeClr val="accent1"/>
          </a:lnRef>
          <a:fillRef idx="3">
            <a:schemeClr val="accent1"/>
          </a:fillRef>
          <a:effectRef idx="2">
            <a:schemeClr val="accent1"/>
          </a:effectRef>
          <a:fontRef idx="minor">
            <a:schemeClr val="lt1"/>
          </a:fontRef>
        </p:style>
        <p:txBody>
          <a:bodyPr rtlCol="0" anchor="t"/>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ICT infrastructure and Access/Usage</a:t>
            </a:r>
          </a:p>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Innovation</a:t>
            </a:r>
          </a:p>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Employment</a:t>
            </a:r>
          </a:p>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Trade </a:t>
            </a:r>
          </a:p>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Productivity</a:t>
            </a:r>
          </a:p>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Physical infrastructure</a:t>
            </a:r>
          </a:p>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Public sector</a:t>
            </a:r>
          </a:p>
        </p:txBody>
      </p:sp>
      <p:sp>
        <p:nvSpPr>
          <p:cNvPr id="5" name="Rounded Rectangle 4"/>
          <p:cNvSpPr/>
          <p:nvPr/>
        </p:nvSpPr>
        <p:spPr>
          <a:xfrm>
            <a:off x="3371683" y="2461965"/>
            <a:ext cx="1994281" cy="518160"/>
          </a:xfrm>
          <a:prstGeom prst="roundRect">
            <a:avLst/>
          </a:prstGeom>
          <a:solidFill>
            <a:schemeClr val="accent6"/>
          </a:solidFill>
        </p:spPr>
        <p:style>
          <a:lnRef idx="1">
            <a:schemeClr val="accent6"/>
          </a:lnRef>
          <a:fillRef idx="3">
            <a:schemeClr val="accent6"/>
          </a:fillRef>
          <a:effectRef idx="2">
            <a:schemeClr val="accent6"/>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sz="1600" b="1" dirty="0">
                <a:latin typeface="Segoe UI" panose="020B0502040204020203" pitchFamily="34" charset="0"/>
                <a:ea typeface="Segoe UI" panose="020B0502040204020203" pitchFamily="34" charset="0"/>
                <a:cs typeface="Segoe UI" panose="020B0502040204020203" pitchFamily="34" charset="0"/>
              </a:rPr>
              <a:t>Economy</a:t>
            </a:r>
          </a:p>
        </p:txBody>
      </p:sp>
      <p:sp>
        <p:nvSpPr>
          <p:cNvPr id="6" name="Rounded Rectangle 5"/>
          <p:cNvSpPr/>
          <p:nvPr/>
        </p:nvSpPr>
        <p:spPr>
          <a:xfrm>
            <a:off x="5667971" y="3171744"/>
            <a:ext cx="2124000" cy="2445072"/>
          </a:xfrm>
          <a:prstGeom prst="roundRect">
            <a:avLst/>
          </a:prstGeom>
          <a:solidFill>
            <a:schemeClr val="accent3">
              <a:lumMod val="40000"/>
              <a:lumOff val="60000"/>
            </a:schemeClr>
          </a:solidFill>
        </p:spPr>
        <p:style>
          <a:lnRef idx="1">
            <a:schemeClr val="accent1"/>
          </a:lnRef>
          <a:fillRef idx="3">
            <a:schemeClr val="accent1"/>
          </a:fillRef>
          <a:effectRef idx="2">
            <a:schemeClr val="accent1"/>
          </a:effectRef>
          <a:fontRef idx="minor">
            <a:schemeClr val="lt1"/>
          </a:fontRef>
        </p:style>
        <p:txBody>
          <a:bodyPr rtlCol="0" anchor="t"/>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Air quality</a:t>
            </a:r>
          </a:p>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Water</a:t>
            </a:r>
          </a:p>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Noise</a:t>
            </a:r>
          </a:p>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Environmental quality</a:t>
            </a:r>
          </a:p>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Biodiversity</a:t>
            </a:r>
          </a:p>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Energy</a:t>
            </a:r>
          </a:p>
        </p:txBody>
      </p:sp>
      <p:sp>
        <p:nvSpPr>
          <p:cNvPr id="7" name="Rounded Rectangle 6"/>
          <p:cNvSpPr/>
          <p:nvPr/>
        </p:nvSpPr>
        <p:spPr>
          <a:xfrm>
            <a:off x="5759283" y="2451805"/>
            <a:ext cx="1994281" cy="518160"/>
          </a:xfrm>
          <a:prstGeom prst="roundRect">
            <a:avLst/>
          </a:prstGeom>
          <a:solidFill>
            <a:schemeClr val="accent3"/>
          </a:solidFill>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sz="1600" b="1" dirty="0">
                <a:latin typeface="Segoe UI" panose="020B0502040204020203" pitchFamily="34" charset="0"/>
                <a:ea typeface="Segoe UI" panose="020B0502040204020203" pitchFamily="34" charset="0"/>
                <a:cs typeface="Segoe UI" panose="020B0502040204020203" pitchFamily="34" charset="0"/>
              </a:rPr>
              <a:t>Environment</a:t>
            </a:r>
          </a:p>
        </p:txBody>
      </p:sp>
      <p:sp>
        <p:nvSpPr>
          <p:cNvPr id="8" name="Rounded Rectangle 7"/>
          <p:cNvSpPr/>
          <p:nvPr/>
        </p:nvSpPr>
        <p:spPr>
          <a:xfrm>
            <a:off x="8025091" y="3151424"/>
            <a:ext cx="2124000" cy="2445072"/>
          </a:xfrm>
          <a:prstGeom prst="roundRect">
            <a:avLst/>
          </a:prstGeom>
          <a:solidFill>
            <a:schemeClr val="accent4">
              <a:lumMod val="40000"/>
              <a:lumOff val="60000"/>
            </a:schemeClr>
          </a:solidFill>
        </p:spPr>
        <p:style>
          <a:lnRef idx="1">
            <a:schemeClr val="accent1"/>
          </a:lnRef>
          <a:fillRef idx="3">
            <a:schemeClr val="accent1"/>
          </a:fillRef>
          <a:effectRef idx="2">
            <a:schemeClr val="accent1"/>
          </a:effectRef>
          <a:fontRef idx="minor">
            <a:schemeClr val="lt1"/>
          </a:fontRef>
        </p:style>
        <p:txBody>
          <a:bodyPr rtlCol="0" anchor="t"/>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Education</a:t>
            </a:r>
          </a:p>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Health</a:t>
            </a:r>
          </a:p>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Safety</a:t>
            </a:r>
          </a:p>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Housing</a:t>
            </a:r>
          </a:p>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Culture</a:t>
            </a:r>
          </a:p>
          <a:p>
            <a:pPr marL="285750" indent="-285750">
              <a:buFont typeface="Wingdings" panose="05000000000000000000" pitchFamily="2" charset="2"/>
              <a:buChar char="§"/>
            </a:pPr>
            <a:r>
              <a:rPr lang="en-US" sz="1500" dirty="0">
                <a:solidFill>
                  <a:schemeClr val="tx1"/>
                </a:solidFill>
                <a:latin typeface="Segoe UI" panose="020B0502040204020203" pitchFamily="34" charset="0"/>
                <a:ea typeface="Segoe UI" panose="020B0502040204020203" pitchFamily="34" charset="0"/>
                <a:cs typeface="Segoe UI" panose="020B0502040204020203" pitchFamily="34" charset="0"/>
              </a:rPr>
              <a:t>Social inclusion</a:t>
            </a:r>
          </a:p>
        </p:txBody>
      </p:sp>
      <p:sp>
        <p:nvSpPr>
          <p:cNvPr id="9" name="Rounded Rectangle 8"/>
          <p:cNvSpPr/>
          <p:nvPr/>
        </p:nvSpPr>
        <p:spPr>
          <a:xfrm>
            <a:off x="8116403" y="2431485"/>
            <a:ext cx="1994281" cy="518160"/>
          </a:xfrm>
          <a:prstGeom prst="roundRect">
            <a:avLst/>
          </a:prstGeom>
          <a:solidFill>
            <a:schemeClr val="accent4"/>
          </a:solidFill>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sz="1600" b="1" dirty="0">
                <a:latin typeface="Segoe UI" panose="020B0502040204020203" pitchFamily="34" charset="0"/>
                <a:ea typeface="Segoe UI" panose="020B0502040204020203" pitchFamily="34" charset="0"/>
                <a:cs typeface="Segoe UI" panose="020B0502040204020203" pitchFamily="34" charset="0"/>
              </a:rPr>
              <a:t>Society and culture</a:t>
            </a:r>
          </a:p>
        </p:txBody>
      </p:sp>
    </p:spTree>
    <p:extLst>
      <p:ext uri="{BB962C8B-B14F-4D97-AF65-F5344CB8AC3E}">
        <p14:creationId xmlns:p14="http://schemas.microsoft.com/office/powerpoint/2010/main" val="9285369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1982710"/>
            <a:ext cx="8229600" cy="4143454"/>
          </a:xfrm>
        </p:spPr>
        <p:txBody>
          <a:bodyPr>
            <a:normAutofit/>
          </a:bodyPr>
          <a:lstStyle/>
          <a:p>
            <a:endParaRPr lang="en-US" sz="2400" dirty="0"/>
          </a:p>
          <a:p>
            <a:endParaRPr lang="en-US" sz="2400" dirty="0"/>
          </a:p>
        </p:txBody>
      </p:sp>
      <p:sp>
        <p:nvSpPr>
          <p:cNvPr id="10" name="TextBox 9"/>
          <p:cNvSpPr txBox="1"/>
          <p:nvPr/>
        </p:nvSpPr>
        <p:spPr>
          <a:xfrm>
            <a:off x="8223565" y="784069"/>
            <a:ext cx="2444436" cy="2616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dirty="0">
                <a:solidFill>
                  <a:schemeClr val="bg1"/>
                </a:solidFill>
                <a:latin typeface="Arial" panose="020B0604020202020204" pitchFamily="34" charset="0"/>
                <a:cs typeface="Arial" panose="020B0604020202020204" pitchFamily="34" charset="0"/>
              </a:rPr>
              <a:t> Education – Partnership – Solutions  </a:t>
            </a:r>
          </a:p>
        </p:txBody>
      </p:sp>
      <p:sp>
        <p:nvSpPr>
          <p:cNvPr id="11" name="TextBox 3"/>
          <p:cNvSpPr txBox="1"/>
          <p:nvPr/>
        </p:nvSpPr>
        <p:spPr>
          <a:xfrm>
            <a:off x="7119042" y="245461"/>
            <a:ext cx="3548959" cy="53860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r>
              <a:rPr lang="en-US" dirty="0">
                <a:solidFill>
                  <a:schemeClr val="bg1"/>
                </a:solidFill>
                <a:latin typeface="Arial" panose="020B0604020202020204" pitchFamily="34" charset="0"/>
                <a:cs typeface="Arial" panose="020B0604020202020204" pitchFamily="34" charset="0"/>
              </a:rPr>
              <a:t>Information Security</a:t>
            </a:r>
          </a:p>
          <a:p>
            <a:pPr algn="r"/>
            <a:r>
              <a:rPr lang="en-US" sz="1100" dirty="0">
                <a:solidFill>
                  <a:schemeClr val="bg1"/>
                </a:solidFill>
                <a:latin typeface="Arial" panose="020B0604020202020204" pitchFamily="34" charset="0"/>
                <a:cs typeface="Arial" panose="020B0604020202020204" pitchFamily="34" charset="0"/>
              </a:rPr>
              <a:t>Office of Budget and Finance</a:t>
            </a:r>
          </a:p>
        </p:txBody>
      </p:sp>
      <p:pic>
        <p:nvPicPr>
          <p:cNvPr id="6" name="Picture 5" descr="http://extrcdn.extremenetworks.com/wp-content/uploads/2015/11/SmartSchool-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199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75180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Data</a:t>
            </a:r>
          </a:p>
        </p:txBody>
      </p:sp>
      <p:sp>
        <p:nvSpPr>
          <p:cNvPr id="3" name="Content Placeholder 2"/>
          <p:cNvSpPr>
            <a:spLocks noGrp="1"/>
          </p:cNvSpPr>
          <p:nvPr>
            <p:ph idx="1"/>
          </p:nvPr>
        </p:nvSpPr>
        <p:spPr>
          <a:xfrm>
            <a:off x="1097280" y="1857609"/>
            <a:ext cx="10058400" cy="4023360"/>
          </a:xfrm>
        </p:spPr>
        <p:txBody>
          <a:bodyPr/>
          <a:lstStyle/>
          <a:p>
            <a:r>
              <a:rPr lang="en-GB" dirty="0"/>
              <a:t>Information becomes a key..</a:t>
            </a:r>
          </a:p>
          <a:p>
            <a:pPr>
              <a:buFont typeface="Arial" panose="020B0604020202020204" pitchFamily="34" charset="0"/>
              <a:buChar char="•"/>
            </a:pPr>
            <a:r>
              <a:rPr lang="en-GB" dirty="0"/>
              <a:t>The term big data existed long before IoT arrived to carry out analytics.  </a:t>
            </a:r>
          </a:p>
          <a:p>
            <a:pPr>
              <a:buFont typeface="Arial" panose="020B0604020202020204" pitchFamily="34" charset="0"/>
              <a:buChar char="•"/>
            </a:pPr>
            <a:r>
              <a:rPr lang="en-GB" dirty="0"/>
              <a:t>This disruptive technology needs new infrastructures, including software and hardware applications as well as an OS; enterprises must handle the influx of data that begins flowing in and examine it in real-time as it evolves by the minute.</a:t>
            </a:r>
          </a:p>
          <a:p>
            <a:pPr>
              <a:buFont typeface="Arial" panose="020B0604020202020204" pitchFamily="34" charset="0"/>
              <a:buChar char="•"/>
            </a:pPr>
            <a:r>
              <a:rPr lang="en-GB" dirty="0"/>
              <a:t>However, IoT conducts data on a completely different scale, so the analytics solution must accommodate its needs of processing and rapid ingestion followed by a fast and accurate extraction</a:t>
            </a:r>
          </a:p>
          <a:p>
            <a:pPr algn="ctr">
              <a:buFont typeface="Arial" panose="020B0604020202020204" pitchFamily="34" charset="0"/>
              <a:buChar char="•"/>
            </a:pPr>
            <a:r>
              <a:rPr lang="en-GB" b="1" u="sng" dirty="0"/>
              <a:t>Why is Big Data security so </a:t>
            </a:r>
            <a:r>
              <a:rPr lang="en-GB" b="1" u="sng" dirty="0" err="1"/>
              <a:t>difficult?n</a:t>
            </a:r>
            <a:r>
              <a:rPr lang="en-GB" b="1" u="sng" dirty="0"/>
              <a: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3998" y="187421"/>
            <a:ext cx="2406737" cy="1549939"/>
          </a:xfrm>
          <a:prstGeom prst="rect">
            <a:avLst/>
          </a:prstGeom>
        </p:spPr>
      </p:pic>
    </p:spTree>
    <p:extLst>
      <p:ext uri="{BB962C8B-B14F-4D97-AF65-F5344CB8AC3E}">
        <p14:creationId xmlns:p14="http://schemas.microsoft.com/office/powerpoint/2010/main" val="20761978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ENCHANTED OBJECTS</a:t>
            </a:r>
          </a:p>
        </p:txBody>
      </p:sp>
      <p:sp>
        <p:nvSpPr>
          <p:cNvPr id="3" name="Content Placeholder 2"/>
          <p:cNvSpPr>
            <a:spLocks noGrp="1"/>
          </p:cNvSpPr>
          <p:nvPr>
            <p:ph idx="1"/>
          </p:nvPr>
        </p:nvSpPr>
        <p:spPr/>
        <p:txBody>
          <a:bodyPr/>
          <a:lstStyle/>
          <a:p>
            <a:r>
              <a:rPr lang="en-GB" dirty="0"/>
              <a:t>The best known of Arthur C. Clarke’s “three laws of prediction” states</a:t>
            </a:r>
          </a:p>
          <a:p>
            <a:pPr lvl="1"/>
            <a:r>
              <a:rPr lang="en-GB" dirty="0"/>
              <a:t>Any sufficiently advanced technology is indistinguishable from magic. —					</a:t>
            </a:r>
            <a:r>
              <a:rPr lang="en-GB" sz="1200" i="1" dirty="0"/>
              <a:t>http://en.wikipedia.org/wiki/</a:t>
            </a:r>
            <a:r>
              <a:rPr lang="en-GB" sz="1200" i="1" dirty="0" err="1"/>
              <a:t>Clarke’s_three_laws</a:t>
            </a:r>
            <a:endParaRPr lang="en-GB" sz="1200" i="1" dirty="0"/>
          </a:p>
          <a:p>
            <a:r>
              <a:rPr lang="en-GB" dirty="0"/>
              <a:t>We’ve already seen how technology has evolved to meet our needs and desires. The parallel invention of magic serves largely similar goals.</a:t>
            </a:r>
          </a:p>
          <a:p>
            <a:r>
              <a:rPr lang="en-GB" dirty="0"/>
              <a:t>The Magic --- So, technology has always been associated with magic, and so this will be true almost by default for the Internet of Things.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59276" y="330130"/>
            <a:ext cx="1948144" cy="1363701"/>
          </a:xfrm>
          <a:prstGeom prst="rect">
            <a:avLst/>
          </a:prstGeom>
        </p:spPr>
      </p:pic>
    </p:spTree>
    <p:extLst>
      <p:ext uri="{BB962C8B-B14F-4D97-AF65-F5344CB8AC3E}">
        <p14:creationId xmlns:p14="http://schemas.microsoft.com/office/powerpoint/2010/main" val="25041965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IoT Market</a:t>
            </a:r>
          </a:p>
        </p:txBody>
      </p:sp>
      <p:sp>
        <p:nvSpPr>
          <p:cNvPr id="3" name="Content Placeholder 2"/>
          <p:cNvSpPr>
            <a:spLocks noGrp="1"/>
          </p:cNvSpPr>
          <p:nvPr>
            <p:ph idx="1"/>
          </p:nvPr>
        </p:nvSpPr>
        <p:spPr/>
        <p:txBody>
          <a:bodyPr/>
          <a:lstStyle/>
          <a:p>
            <a:pPr>
              <a:lnSpc>
                <a:spcPct val="150000"/>
              </a:lnSpc>
            </a:pPr>
            <a:r>
              <a:rPr lang="en-US" dirty="0">
                <a:latin typeface="Baskerville Old Face" panose="02020602080505020303" pitchFamily="18" charset="0"/>
              </a:rPr>
              <a:t>As of 2013, 9.1 billion IoT units</a:t>
            </a:r>
          </a:p>
          <a:p>
            <a:pPr>
              <a:lnSpc>
                <a:spcPct val="150000"/>
              </a:lnSpc>
            </a:pPr>
            <a:r>
              <a:rPr lang="en-US" dirty="0">
                <a:latin typeface="Baskerville Old Face" panose="02020602080505020303" pitchFamily="18" charset="0"/>
              </a:rPr>
              <a:t>Expected to grow to 28.1 billion IoT devices by 2020</a:t>
            </a:r>
          </a:p>
          <a:p>
            <a:pPr>
              <a:lnSpc>
                <a:spcPct val="150000"/>
              </a:lnSpc>
            </a:pPr>
            <a:r>
              <a:rPr lang="en-US" dirty="0">
                <a:latin typeface="Baskerville Old Face" panose="02020602080505020303" pitchFamily="18" charset="0"/>
              </a:rPr>
              <a:t>Revenue growth from $1.9 trillion in 2013 to $7.1 trillion in 2020</a:t>
            </a:r>
          </a:p>
          <a:p>
            <a:endParaRPr lang="en-GB" dirty="0"/>
          </a:p>
        </p:txBody>
      </p:sp>
      <p:pic>
        <p:nvPicPr>
          <p:cNvPr id="4" name="Picture 3" descr="http://kenlampton.com/wp-content/uploads/sites/250/2014/04/risingbarchart_14ap.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90960" y="108374"/>
            <a:ext cx="1564720" cy="155950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4352" y="1779371"/>
            <a:ext cx="9212147" cy="4555338"/>
          </a:xfrm>
          <a:prstGeom prst="rect">
            <a:avLst/>
          </a:prstGeom>
        </p:spPr>
      </p:pic>
    </p:spTree>
    <p:extLst>
      <p:ext uri="{BB962C8B-B14F-4D97-AF65-F5344CB8AC3E}">
        <p14:creationId xmlns:p14="http://schemas.microsoft.com/office/powerpoint/2010/main" val="3049570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9">
            <a:extLst>
              <a:ext uri="{FF2B5EF4-FFF2-40B4-BE49-F238E27FC236}">
                <a16:creationId xmlns:a16="http://schemas.microsoft.com/office/drawing/2014/main" id="{E5958DBC-F4DA-42A8-8C52-860179790E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44679" y="634946"/>
            <a:ext cx="6405063" cy="1450757"/>
          </a:xfrm>
        </p:spPr>
        <p:txBody>
          <a:bodyPr>
            <a:normAutofit/>
          </a:bodyPr>
          <a:lstStyle/>
          <a:p>
            <a:r>
              <a:rPr lang="en-GB"/>
              <a:t>I make things</a:t>
            </a:r>
            <a:endParaRPr lang="en-GB" dirty="0"/>
          </a:p>
        </p:txBody>
      </p:sp>
      <p:pic>
        <p:nvPicPr>
          <p:cNvPr id="4" name="Picture 3">
            <a:extLst>
              <a:ext uri="{FF2B5EF4-FFF2-40B4-BE49-F238E27FC236}">
                <a16:creationId xmlns:a16="http://schemas.microsoft.com/office/drawing/2014/main" id="{CDB141DD-4C03-D24C-8D50-67CDA187495F}"/>
              </a:ext>
            </a:extLst>
          </p:cNvPr>
          <p:cNvPicPr>
            <a:picLocks noChangeAspect="1"/>
          </p:cNvPicPr>
          <p:nvPr/>
        </p:nvPicPr>
        <p:blipFill>
          <a:blip r:embed="rId3"/>
          <a:stretch>
            <a:fillRect/>
          </a:stretch>
        </p:blipFill>
        <p:spPr>
          <a:xfrm>
            <a:off x="633999" y="1175918"/>
            <a:ext cx="4020297" cy="1286495"/>
          </a:xfrm>
          <a:prstGeom prst="rect">
            <a:avLst/>
          </a:prstGeom>
        </p:spPr>
      </p:pic>
      <p:cxnSp>
        <p:nvCxnSpPr>
          <p:cNvPr id="12" name="Straight Connector 11">
            <a:extLst>
              <a:ext uri="{FF2B5EF4-FFF2-40B4-BE49-F238E27FC236}">
                <a16:creationId xmlns:a16="http://schemas.microsoft.com/office/drawing/2014/main" id="{79FCC9A9-2031-4283-9B27-34B62BB7F30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247" y="2086188"/>
            <a:ext cx="5852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1262" y="3218101"/>
            <a:ext cx="3305769" cy="2476136"/>
          </a:xfrm>
          <a:prstGeom prst="rect">
            <a:avLst/>
          </a:prstGeom>
        </p:spPr>
      </p:pic>
      <p:sp>
        <p:nvSpPr>
          <p:cNvPr id="3" name="Content Placeholder 2"/>
          <p:cNvSpPr>
            <a:spLocks noGrp="1"/>
          </p:cNvSpPr>
          <p:nvPr>
            <p:ph idx="1"/>
          </p:nvPr>
        </p:nvSpPr>
        <p:spPr>
          <a:xfrm>
            <a:off x="5144679" y="2198914"/>
            <a:ext cx="6405063" cy="4134916"/>
          </a:xfrm>
        </p:spPr>
        <p:txBody>
          <a:bodyPr>
            <a:normAutofit fontScale="92500" lnSpcReduction="20000"/>
          </a:bodyPr>
          <a:lstStyle/>
          <a:p>
            <a:r>
              <a:rPr lang="en-GB" sz="2800" dirty="0"/>
              <a:t>WHO IS MAKING THE INTERNET  OF THINGS?</a:t>
            </a:r>
          </a:p>
          <a:p>
            <a:r>
              <a:rPr lang="en-GB" sz="2800" dirty="0"/>
              <a:t>There are many crossover points between many disciplines</a:t>
            </a:r>
          </a:p>
          <a:p>
            <a:pPr lvl="1"/>
            <a:r>
              <a:rPr lang="en-GB" sz="2400" dirty="0"/>
              <a:t> Artists may collaborate with designers on installations or with traditional craftspeople on printmaking.; </a:t>
            </a:r>
          </a:p>
          <a:p>
            <a:pPr lvl="1"/>
            <a:r>
              <a:rPr lang="en-GB" sz="2400" dirty="0"/>
              <a:t> a hacker might tinker at the prototype for a Thing; a software developer might write the online component;</a:t>
            </a:r>
          </a:p>
          <a:p>
            <a:pPr lvl="1"/>
            <a:r>
              <a:rPr lang="en-GB" sz="2400" dirty="0"/>
              <a:t> a designer might turn the ugly prototype into a thing of beauty, possibly invoking the skills of a craftsperson, and an engineer might be required to solve difficult technical challenges, especially in scaling up to production</a:t>
            </a:r>
          </a:p>
        </p:txBody>
      </p:sp>
      <p:sp>
        <p:nvSpPr>
          <p:cNvPr id="14" name="Rectangle 13">
            <a:extLst>
              <a:ext uri="{FF2B5EF4-FFF2-40B4-BE49-F238E27FC236}">
                <a16:creationId xmlns:a16="http://schemas.microsoft.com/office/drawing/2014/main" id="{51DDD252-D7C8-4CE5-9C61-D60D722BC2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2FBD75F5-C49C-4F6A-8D43-7A5939C233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459567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be concerned about IoT?</a:t>
            </a:r>
          </a:p>
        </p:txBody>
      </p:sp>
      <p:sp>
        <p:nvSpPr>
          <p:cNvPr id="3" name="Content Placeholder 2"/>
          <p:cNvSpPr>
            <a:spLocks noGrp="1"/>
          </p:cNvSpPr>
          <p:nvPr>
            <p:ph idx="1"/>
          </p:nvPr>
        </p:nvSpPr>
        <p:spPr/>
        <p:txBody>
          <a:bodyPr/>
          <a:lstStyle/>
          <a:p>
            <a:r>
              <a:rPr lang="en-US" dirty="0"/>
              <a:t>It’s just another computer, right? </a:t>
            </a:r>
          </a:p>
          <a:p>
            <a:pPr lvl="1"/>
            <a:r>
              <a:rPr lang="en-US" dirty="0"/>
              <a:t>All of the same issues we have with access control, vulnerability management, patching, monitoring, etc.  </a:t>
            </a:r>
          </a:p>
          <a:p>
            <a:pPr lvl="1"/>
            <a:r>
              <a:rPr lang="en-US" dirty="0"/>
              <a:t>Imagine your network with 1,000,000 more devices</a:t>
            </a:r>
          </a:p>
          <a:p>
            <a:pPr lvl="1"/>
            <a:r>
              <a:rPr lang="en-US" dirty="0"/>
              <a:t>Any compromised device is a foothold on the network</a:t>
            </a:r>
          </a:p>
          <a:p>
            <a:pPr lvl="1"/>
            <a:endParaRPr lang="en-US" dirty="0"/>
          </a:p>
          <a:p>
            <a:endParaRPr lang="en-US" dirty="0"/>
          </a:p>
          <a:p>
            <a:endParaRPr lang="en-US" dirty="0"/>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5576" y="2776644"/>
            <a:ext cx="3092450" cy="3092450"/>
          </a:xfrm>
          <a:prstGeom prst="rect">
            <a:avLst/>
          </a:prstGeom>
        </p:spPr>
      </p:pic>
    </p:spTree>
    <p:extLst>
      <p:ext uri="{BB962C8B-B14F-4D97-AF65-F5344CB8AC3E}">
        <p14:creationId xmlns:p14="http://schemas.microsoft.com/office/powerpoint/2010/main" val="26943535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Does </a:t>
            </a:r>
            <a:r>
              <a:rPr lang="en-US" dirty="0" err="1"/>
              <a:t>IoT</a:t>
            </a:r>
            <a:r>
              <a:rPr lang="en-US" dirty="0"/>
              <a:t> add additional risk?</a:t>
            </a:r>
          </a:p>
        </p:txBody>
      </p:sp>
      <p:sp>
        <p:nvSpPr>
          <p:cNvPr id="3" name="Content Placeholder 2"/>
          <p:cNvSpPr>
            <a:spLocks noGrp="1"/>
          </p:cNvSpPr>
          <p:nvPr>
            <p:ph idx="1"/>
          </p:nvPr>
        </p:nvSpPr>
        <p:spPr/>
        <p:txBody>
          <a:bodyPr/>
          <a:lstStyle/>
          <a:p>
            <a:r>
              <a:rPr lang="en-US" dirty="0"/>
              <a:t>Are highly portable devices captured during vulnerability scans? </a:t>
            </a:r>
          </a:p>
          <a:p>
            <a:r>
              <a:rPr lang="en-US" dirty="0"/>
              <a:t>Where is your network perimeter? </a:t>
            </a:r>
          </a:p>
          <a:p>
            <a:r>
              <a:rPr lang="en-US" dirty="0"/>
              <a:t>Are consumer devices being used in areas – like health care – where reliability is critical?</a:t>
            </a:r>
          </a:p>
          <a:p>
            <a:r>
              <a:rPr lang="en-US" dirty="0"/>
              <a:t>Do users install device management software on other computers? Is that another attack vector?</a:t>
            </a:r>
          </a:p>
          <a:p>
            <a:endParaRPr lang="en-US" dirty="0"/>
          </a:p>
          <a:p>
            <a:endParaRPr lang="en-US" dirty="0"/>
          </a:p>
        </p:txBody>
      </p:sp>
    </p:spTree>
    <p:extLst>
      <p:ext uri="{BB962C8B-B14F-4D97-AF65-F5344CB8AC3E}">
        <p14:creationId xmlns:p14="http://schemas.microsoft.com/office/powerpoint/2010/main" val="29614299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Attacking IoT</a:t>
            </a:r>
          </a:p>
        </p:txBody>
      </p:sp>
      <p:sp>
        <p:nvSpPr>
          <p:cNvPr id="3" name="Content Placeholder 2"/>
          <p:cNvSpPr>
            <a:spLocks noGrp="1"/>
          </p:cNvSpPr>
          <p:nvPr>
            <p:ph idx="1"/>
          </p:nvPr>
        </p:nvSpPr>
        <p:spPr/>
        <p:txBody>
          <a:bodyPr/>
          <a:lstStyle/>
          <a:p>
            <a:r>
              <a:rPr lang="en-US" dirty="0"/>
              <a:t>Default, weak, and hardcoded credentials</a:t>
            </a:r>
          </a:p>
          <a:p>
            <a:r>
              <a:rPr lang="en-US" dirty="0"/>
              <a:t>Difficult to update firmware and OS</a:t>
            </a:r>
          </a:p>
          <a:p>
            <a:r>
              <a:rPr lang="en-US" dirty="0"/>
              <a:t>Lack of vendor support for repairing vulnerabilities</a:t>
            </a:r>
          </a:p>
          <a:p>
            <a:r>
              <a:rPr lang="en-US" dirty="0"/>
              <a:t>Vulnerable web interfaces (SQL injection, XSS)</a:t>
            </a:r>
          </a:p>
          <a:p>
            <a:r>
              <a:rPr lang="en-US" dirty="0"/>
              <a:t>Coding errors (buffer overflow)</a:t>
            </a:r>
          </a:p>
          <a:p>
            <a:r>
              <a:rPr lang="en-US" dirty="0"/>
              <a:t>Clear text protocols and unnecessary open ports</a:t>
            </a:r>
          </a:p>
          <a:p>
            <a:r>
              <a:rPr lang="en-US" dirty="0"/>
              <a:t>DoS / DDoS</a:t>
            </a:r>
          </a:p>
          <a:p>
            <a:r>
              <a:rPr lang="en-US" dirty="0"/>
              <a:t>Physical theft and tampering</a:t>
            </a:r>
          </a:p>
          <a:p>
            <a:endParaRPr lang="en-US" dirty="0"/>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86357" y="2192054"/>
            <a:ext cx="2049309" cy="3192836"/>
          </a:xfrm>
          <a:prstGeom prst="rect">
            <a:avLst/>
          </a:prstGeom>
        </p:spPr>
      </p:pic>
    </p:spTree>
    <p:extLst>
      <p:ext uri="{BB962C8B-B14F-4D97-AF65-F5344CB8AC3E}">
        <p14:creationId xmlns:p14="http://schemas.microsoft.com/office/powerpoint/2010/main" val="35183856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7309" y="573090"/>
            <a:ext cx="8229600" cy="1143000"/>
          </a:xfrm>
        </p:spPr>
        <p:txBody>
          <a:bodyPr>
            <a:normAutofit/>
          </a:bodyPr>
          <a:lstStyle/>
          <a:p>
            <a:r>
              <a:rPr lang="en-US" dirty="0">
                <a:latin typeface="Baskerville Old Face" panose="02020602080505020303" pitchFamily="18" charset="0"/>
              </a:rPr>
              <a:t>Questions and Discussion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2235" y="2072032"/>
            <a:ext cx="5270269" cy="3952702"/>
          </a:xfrm>
          <a:prstGeom prst="rect">
            <a:avLst/>
          </a:prstGeom>
        </p:spPr>
      </p:pic>
    </p:spTree>
    <p:extLst>
      <p:ext uri="{BB962C8B-B14F-4D97-AF65-F5344CB8AC3E}">
        <p14:creationId xmlns:p14="http://schemas.microsoft.com/office/powerpoint/2010/main" val="4127494286"/>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1564</TotalTime>
  <Words>2152</Words>
  <Application>Microsoft Office PowerPoint</Application>
  <PresentationFormat>Widescreen</PresentationFormat>
  <Paragraphs>194</Paragraphs>
  <Slides>23</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Baskerville Old Face</vt:lpstr>
      <vt:lpstr>Calibri</vt:lpstr>
      <vt:lpstr>Calibri Light</vt:lpstr>
      <vt:lpstr>Segoe UI</vt:lpstr>
      <vt:lpstr>Wingdings</vt:lpstr>
      <vt:lpstr>Retrospect</vt:lpstr>
      <vt:lpstr>Introduction </vt:lpstr>
      <vt:lpstr>Who am I and what I do</vt:lpstr>
      <vt:lpstr>Important dates and assessment </vt:lpstr>
      <vt:lpstr>Module aims and outcome</vt:lpstr>
      <vt:lpstr>Lecture overview </vt:lpstr>
      <vt:lpstr>Lets start </vt:lpstr>
      <vt:lpstr>THE FIRST QUESTION</vt:lpstr>
      <vt:lpstr>THE FIRST QUESTION</vt:lpstr>
      <vt:lpstr>Scenes</vt:lpstr>
      <vt:lpstr>History of IoT</vt:lpstr>
      <vt:lpstr>Realizing the Concept</vt:lpstr>
      <vt:lpstr>The simple idea </vt:lpstr>
      <vt:lpstr>The simple idea (TFT) </vt:lpstr>
      <vt:lpstr>The applications </vt:lpstr>
      <vt:lpstr>PowerPoint Presentation</vt:lpstr>
      <vt:lpstr>The Data</vt:lpstr>
      <vt:lpstr>ENCHANTED OBJECTS</vt:lpstr>
      <vt:lpstr>The IoT Market</vt:lpstr>
      <vt:lpstr>I make things</vt:lpstr>
      <vt:lpstr>Why be concerned about IoT?</vt:lpstr>
      <vt:lpstr>Does IoT add additional risk?</vt:lpstr>
      <vt:lpstr>Attacking IoT</vt:lpstr>
      <vt:lpstr>Questions and Discussion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dc:title>
  <dc:creator>Abuhmida M.S.</dc:creator>
  <cp:lastModifiedBy>Mabrouka Abuhmida</cp:lastModifiedBy>
  <cp:revision>34</cp:revision>
  <dcterms:created xsi:type="dcterms:W3CDTF">2018-08-26T14:06:27Z</dcterms:created>
  <dcterms:modified xsi:type="dcterms:W3CDTF">2019-09-30T20:09:13Z</dcterms:modified>
</cp:coreProperties>
</file>