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</p:sldMasterIdLst>
  <p:notesMasterIdLst>
    <p:notesMasterId r:id="rId18"/>
  </p:notesMasterIdLst>
  <p:sldIdLst>
    <p:sldId id="256" r:id="rId5"/>
    <p:sldId id="258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63" r:id="rId16"/>
    <p:sldId id="25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27BCB9-395F-4AE7-A1C9-467553732738}" v="61" dt="2021-02-16T17:07:47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71" autoAdjust="0"/>
    <p:restoredTop sz="94660"/>
  </p:normalViewPr>
  <p:slideViewPr>
    <p:cSldViewPr snapToGrid="0">
      <p:cViewPr>
        <p:scale>
          <a:sx n="70" d="100"/>
          <a:sy n="70" d="100"/>
        </p:scale>
        <p:origin x="78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B75B3-5779-4CE1-A6E2-36B5776B072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A8F2A-34F9-4237-9FEC-CA4AC8DB9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625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452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787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325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038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86717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3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232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153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49442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785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066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2/11/2021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709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myyouthworklife.org/the-how-to-of-youth-work/methods-of-intervention/" TargetMode="External"/><Relationship Id="rId3" Type="http://schemas.openxmlformats.org/officeDocument/2006/relationships/hyperlink" Target="https://www.joiningforcesforchildren.org/what-are-aces/" TargetMode="External"/><Relationship Id="rId7" Type="http://schemas.openxmlformats.org/officeDocument/2006/relationships/hyperlink" Target="https://www.nya.org.uk/wp-content/uploads/2014/06/National-Occupation-Standards-for-Youth-Work.pdf" TargetMode="External"/><Relationship Id="rId2" Type="http://schemas.openxmlformats.org/officeDocument/2006/relationships/hyperlink" Target="https://www.gypsy-traveller.org/wp-content/uploads/2017/03/poverty-needs-assessment-report-youth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rugsandalcohol.ie/11303/" TargetMode="External"/><Relationship Id="rId5" Type="http://schemas.openxmlformats.org/officeDocument/2006/relationships/hyperlink" Target="https://www.travellerstimes.org.uk/features/addressing-domestic-violence" TargetMode="External"/><Relationship Id="rId4" Type="http://schemas.openxmlformats.org/officeDocument/2006/relationships/hyperlink" Target="https://assets.publishing.service.gov.uk/government/uploads/system/uploads/attachment_data/file/490846/NIHB_-_Gypsy_and_Traveller_health_accs.pd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rugabuse.gov/about-nida/noras-blog/2016/01/saving-lost-generation-need-to-prevent-drug-alcohol-abuse-in-midlife" TargetMode="External"/><Relationship Id="rId13" Type="http://schemas.openxmlformats.org/officeDocument/2006/relationships/hyperlink" Target="http://cavemaninasuit.com/3-ways-to-build-relationships-at-work/" TargetMode="External"/><Relationship Id="rId18" Type="http://schemas.openxmlformats.org/officeDocument/2006/relationships/hyperlink" Target="https://groupworkandcommunication2018.wordpress.com/types-of-groups/" TargetMode="External"/><Relationship Id="rId3" Type="http://schemas.openxmlformats.org/officeDocument/2006/relationships/hyperlink" Target="https://schoolsweek.co.uk/gypsy-and-traveller-education-suffers-from-irresponsible-programming-like-this/" TargetMode="External"/><Relationship Id="rId21" Type="http://schemas.openxmlformats.org/officeDocument/2006/relationships/hyperlink" Target="https://stock.adobe.com/ro/search/images?k=any%20questions" TargetMode="External"/><Relationship Id="rId7" Type="http://schemas.openxmlformats.org/officeDocument/2006/relationships/hyperlink" Target="https://www.psychologytoday.com/gb/blog/tech-support/201602/5-things-everyone-must-understand-about-verbal-abuse" TargetMode="External"/><Relationship Id="rId12" Type="http://schemas.openxmlformats.org/officeDocument/2006/relationships/hyperlink" Target="https://www.nya.org.uk/wp-content/uploads/2014/06/National-Occupation-Standards-for-Youth-Work.pdf" TargetMode="External"/><Relationship Id="rId17" Type="http://schemas.openxmlformats.org/officeDocument/2006/relationships/hyperlink" Target="https://www.inc.com/rhett-power/manage-yourself-first-then-you-can-effectively-manage-others.html" TargetMode="External"/><Relationship Id="rId2" Type="http://schemas.openxmlformats.org/officeDocument/2006/relationships/hyperlink" Target="https://www.pinterest.co.uk/pin/127086020713576630/" TargetMode="External"/><Relationship Id="rId16" Type="http://schemas.openxmlformats.org/officeDocument/2006/relationships/hyperlink" Target="https://www.healthline.com/health/mental-health/time-for-some-self-reflection" TargetMode="External"/><Relationship Id="rId20" Type="http://schemas.openxmlformats.org/officeDocument/2006/relationships/hyperlink" Target="https://blog.asana.com/2017/12/one-on-one-meeting-agenda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akecounseling.com/therapy-blog/child-emotional-neglect" TargetMode="External"/><Relationship Id="rId11" Type="http://schemas.openxmlformats.org/officeDocument/2006/relationships/hyperlink" Target="https://www.youtube.com/watch?v=jEHwB1PG_-Q" TargetMode="External"/><Relationship Id="rId5" Type="http://schemas.openxmlformats.org/officeDocument/2006/relationships/hyperlink" Target="https://www.liverpoolcamhs.com/aces/what-are-adverse-childhood-experiences/" TargetMode="External"/><Relationship Id="rId15" Type="http://schemas.openxmlformats.org/officeDocument/2006/relationships/hyperlink" Target="https://childrenshealthsurrey.nhs.uk/news/school-nurses-create-health-and-wellbeing-website-surreys-young-people" TargetMode="External"/><Relationship Id="rId10" Type="http://schemas.openxmlformats.org/officeDocument/2006/relationships/hyperlink" Target="https://hearingsolutionstriangle.com/2018/02/hearing-use-it-or-lose-it/" TargetMode="External"/><Relationship Id="rId19" Type="http://schemas.openxmlformats.org/officeDocument/2006/relationships/hyperlink" Target="https://get.tithe.ly/blog/youth-group-activities" TargetMode="External"/><Relationship Id="rId4" Type="http://schemas.openxmlformats.org/officeDocument/2006/relationships/hyperlink" Target="https://www.theguardian.com/society/2018/jan/24/care-system-discriminating-gypsy-roma-traveller-children" TargetMode="External"/><Relationship Id="rId9" Type="http://schemas.openxmlformats.org/officeDocument/2006/relationships/hyperlink" Target="https://www.edutopia.org/article/decoding-teenage-brain-3-charts" TargetMode="External"/><Relationship Id="rId14" Type="http://schemas.openxmlformats.org/officeDocument/2006/relationships/hyperlink" Target="https://epale.ec.europa.eu/en/blog/bridging-formal-and-non-formal-professionalisation-and-capacity-building-adult-edu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3FDD8-205B-4C86-A05A-4E95DF354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317814"/>
            <a:ext cx="10268712" cy="17007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600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ECYW6003</a:t>
            </a:r>
            <a:br>
              <a:rPr lang="en-US" sz="5600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600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Young People in Focus</a:t>
            </a:r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Picture 3">
            <a:extLst>
              <a:ext uri="{FF2B5EF4-FFF2-40B4-BE49-F238E27FC236}">
                <a16:creationId xmlns:a16="http://schemas.microsoft.com/office/drawing/2014/main" id="{F93C50C0-B221-4BD4-B779-28D437E73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39" r="23164"/>
          <a:stretch/>
        </p:blipFill>
        <p:spPr>
          <a:xfrm>
            <a:off x="-3048" y="2264988"/>
            <a:ext cx="4370832" cy="395218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C1D0E40-67F3-43B4-9D2F-B636BBE3D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4426" y="2587625"/>
            <a:ext cx="6223961" cy="33178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>
                <a:solidFill>
                  <a:schemeClr val="tx1"/>
                </a:solidFill>
              </a:rPr>
              <a:t>Individual Seminar</a:t>
            </a:r>
          </a:p>
          <a:p>
            <a:pPr algn="l"/>
            <a:r>
              <a:rPr lang="en-US">
                <a:solidFill>
                  <a:schemeClr val="tx1"/>
                </a:solidFill>
              </a:rPr>
              <a:t>20 Minutes</a:t>
            </a:r>
          </a:p>
          <a:p>
            <a:pPr algn="l"/>
            <a:r>
              <a:rPr lang="en-US">
                <a:solidFill>
                  <a:schemeClr val="tx1"/>
                </a:solidFill>
              </a:rPr>
              <a:t>Nirvana Thomas</a:t>
            </a:r>
          </a:p>
          <a:p>
            <a:pPr algn="l"/>
            <a:r>
              <a:rPr lang="en-US">
                <a:solidFill>
                  <a:schemeClr val="tx1"/>
                </a:solidFill>
              </a:rPr>
              <a:t>1801346</a:t>
            </a:r>
          </a:p>
          <a:p>
            <a:pPr algn="l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12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6E64F0-2562-4945-BC3D-A347253BBDF1}"/>
              </a:ext>
            </a:extLst>
          </p:cNvPr>
          <p:cNvSpPr txBox="1"/>
          <p:nvPr/>
        </p:nvSpPr>
        <p:spPr>
          <a:xfrm>
            <a:off x="960438" y="618978"/>
            <a:ext cx="4500737" cy="5562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1000"/>
              </a:lnSpc>
              <a:spcAft>
                <a:spcPts val="600"/>
              </a:spcAft>
            </a:pPr>
            <a:r>
              <a:rPr lang="en-US" sz="2400" spc="50" dirty="0">
                <a:solidFill>
                  <a:schemeClr val="bg1"/>
                </a:solidFill>
              </a:rPr>
              <a:t>Identify a specific interest group of young people and critically explore their experiences of adolescence and ACEs. Propose interventions which have proven to enhance health and well-being and mitigate adversity. Presentation to be supported by wider reading and linked to the Youth Work National Occupational Standards.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C174EA-9627-41BD-9F7B-2FBBF4CB45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1822" y="1846644"/>
            <a:ext cx="4795019" cy="316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909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24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Rectangle 26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61F0C-FEDA-4A2C-9F67-B3267E92A7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5580" r="37730"/>
          <a:stretch/>
        </p:blipFill>
        <p:spPr>
          <a:xfrm>
            <a:off x="-6" y="10"/>
            <a:ext cx="6099048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C41044-E962-4BAD-B7AA-5B0A65A864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l="11155"/>
          <a:stretch/>
        </p:blipFill>
        <p:spPr>
          <a:xfrm>
            <a:off x="6099048" y="10"/>
            <a:ext cx="6092952" cy="6857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A2C877-065B-49F7-ABA5-67594A05A125}"/>
              </a:ext>
            </a:extLst>
          </p:cNvPr>
          <p:cNvSpPr txBox="1"/>
          <p:nvPr/>
        </p:nvSpPr>
        <p:spPr>
          <a:xfrm>
            <a:off x="960120" y="640080"/>
            <a:ext cx="10268712" cy="32278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500" b="1" cap="all" spc="12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Gypsy Romany Travelling Young People!</a:t>
            </a:r>
          </a:p>
        </p:txBody>
      </p:sp>
    </p:spTree>
    <p:extLst>
      <p:ext uri="{BB962C8B-B14F-4D97-AF65-F5344CB8AC3E}">
        <p14:creationId xmlns:p14="http://schemas.microsoft.com/office/powerpoint/2010/main" val="28919147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93011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88A586B-1958-46D6-923B-12FE83A09476}"/>
              </a:ext>
            </a:extLst>
          </p:cNvPr>
          <p:cNvSpPr/>
          <p:nvPr/>
        </p:nvSpPr>
        <p:spPr>
          <a:xfrm>
            <a:off x="960120" y="670241"/>
            <a:ext cx="10268712" cy="35580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1000"/>
              </a:lnSpc>
              <a:spcAft>
                <a:spcPts val="600"/>
              </a:spcAft>
            </a:pPr>
            <a:r>
              <a:rPr lang="en-US" b="0" cap="none" spc="5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Bullying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776F1FFD-F8FF-4EBF-8ECF-7AE4FAD44FC8}"/>
              </a:ext>
            </a:extLst>
          </p:cNvPr>
          <p:cNvSpPr/>
          <p:nvPr/>
        </p:nvSpPr>
        <p:spPr>
          <a:xfrm>
            <a:off x="205191" y="1920038"/>
            <a:ext cx="3987034" cy="141431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600" dirty="0"/>
              <a:t>Social exclusion</a:t>
            </a:r>
            <a:endParaRPr lang="en-GB" sz="3600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100591E3-7DD9-438E-B4CA-8714366BEF0F}"/>
              </a:ext>
            </a:extLst>
          </p:cNvPr>
          <p:cNvSpPr/>
          <p:nvPr/>
        </p:nvSpPr>
        <p:spPr>
          <a:xfrm>
            <a:off x="4326804" y="3094796"/>
            <a:ext cx="3987033" cy="148486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600" dirty="0"/>
              <a:t>Bullying</a:t>
            </a:r>
            <a:endParaRPr lang="en-GB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F6333BD8-FCC1-4467-8449-B2337AC9F3C5}"/>
              </a:ext>
            </a:extLst>
          </p:cNvPr>
          <p:cNvSpPr/>
          <p:nvPr/>
        </p:nvSpPr>
        <p:spPr>
          <a:xfrm>
            <a:off x="8313837" y="1868667"/>
            <a:ext cx="3672972" cy="12366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600" dirty="0"/>
              <a:t>Teenage pregnancy </a:t>
            </a:r>
            <a:endParaRPr lang="en-GB" sz="3600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39F6B3DA-834D-452B-B6E3-F255DB4AF036}"/>
              </a:ext>
            </a:extLst>
          </p:cNvPr>
          <p:cNvSpPr/>
          <p:nvPr/>
        </p:nvSpPr>
        <p:spPr>
          <a:xfrm>
            <a:off x="561361" y="4012359"/>
            <a:ext cx="3118752" cy="148486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600" dirty="0"/>
              <a:t>Lack of education</a:t>
            </a:r>
            <a:endParaRPr lang="en-GB" sz="3600"/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37EBABA0-6916-4455-8087-0CDE4ABCC363}"/>
              </a:ext>
            </a:extLst>
          </p:cNvPr>
          <p:cNvSpPr/>
          <p:nvPr/>
        </p:nvSpPr>
        <p:spPr>
          <a:xfrm>
            <a:off x="8825947" y="4161183"/>
            <a:ext cx="3118751" cy="148486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600" dirty="0"/>
              <a:t>Gender roles</a:t>
            </a:r>
            <a:endParaRPr lang="en-GB" sz="3600"/>
          </a:p>
        </p:txBody>
      </p:sp>
      <p:sp>
        <p:nvSpPr>
          <p:cNvPr id="15" name="Speech Bubble: Rectangle with Corners Rounded 14">
            <a:extLst>
              <a:ext uri="{FF2B5EF4-FFF2-40B4-BE49-F238E27FC236}">
                <a16:creationId xmlns:a16="http://schemas.microsoft.com/office/drawing/2014/main" id="{6271047D-6A0E-4916-9550-4505E345E3EA}"/>
              </a:ext>
            </a:extLst>
          </p:cNvPr>
          <p:cNvSpPr/>
          <p:nvPr/>
        </p:nvSpPr>
        <p:spPr>
          <a:xfrm>
            <a:off x="4384334" y="4991039"/>
            <a:ext cx="3527213" cy="135675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3600" dirty="0"/>
              <a:t>Health inequalities </a:t>
            </a:r>
            <a:endParaRPr lang="en-GB" sz="36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602547-BF38-4A86-93EC-45021B6C6934}"/>
              </a:ext>
            </a:extLst>
          </p:cNvPr>
          <p:cNvSpPr/>
          <p:nvPr/>
        </p:nvSpPr>
        <p:spPr>
          <a:xfrm>
            <a:off x="-848500" y="489661"/>
            <a:ext cx="1399288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it like to be a Gypsy Romany </a:t>
            </a:r>
            <a:r>
              <a:rPr lang="en-US" sz="36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Traveller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Young Person?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56261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8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1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8A75B7-179A-48AE-A433-C63396AD89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92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443EE79-6D4F-41B0-9581-0C3E14F7914A}"/>
              </a:ext>
            </a:extLst>
          </p:cNvPr>
          <p:cNvSpPr/>
          <p:nvPr/>
        </p:nvSpPr>
        <p:spPr>
          <a:xfrm>
            <a:off x="960120" y="640080"/>
            <a:ext cx="10268712" cy="32278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800" b="0" cap="all" spc="120" dirty="0">
                <a:ln w="0"/>
                <a:effectLst/>
                <a:latin typeface="+mj-lt"/>
                <a:ea typeface="+mj-ea"/>
                <a:cs typeface="+mj-cs"/>
              </a:rPr>
              <a:t>Adverse Childhood Experiences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800" cap="all" spc="120" dirty="0">
                <a:ln w="0"/>
                <a:latin typeface="+mj-lt"/>
                <a:ea typeface="+mj-ea"/>
                <a:cs typeface="+mj-cs"/>
              </a:rPr>
              <a:t>(ACEs)</a:t>
            </a:r>
            <a:endParaRPr lang="en-US" sz="6800" b="0" cap="all" spc="120" dirty="0">
              <a:ln w="0"/>
              <a:effectLst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44862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0D67B1-7D9B-474D-AFC9-FBCADAD6C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88" r="2312" b="-1"/>
          <a:stretch/>
        </p:blipFill>
        <p:spPr>
          <a:xfrm>
            <a:off x="3793813" y="744344"/>
            <a:ext cx="4627646" cy="4627648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622731-B6FD-4D04-B74A-619DC6EFC4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411" r="4055"/>
          <a:stretch/>
        </p:blipFill>
        <p:spPr>
          <a:xfrm>
            <a:off x="1319706" y="1757695"/>
            <a:ext cx="2590737" cy="2926956"/>
          </a:xfrm>
          <a:custGeom>
            <a:avLst/>
            <a:gdLst/>
            <a:ahLst/>
            <a:cxnLst/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379799-6033-4F58-802D-B081E57E1B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449" r="27651" b="-3"/>
          <a:stretch/>
        </p:blipFill>
        <p:spPr>
          <a:xfrm>
            <a:off x="8297994" y="1757695"/>
            <a:ext cx="2577829" cy="2926956"/>
          </a:xfrm>
          <a:custGeom>
            <a:avLst/>
            <a:gdLst/>
            <a:ahLst/>
            <a:cxnLst/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1AA97B7-2051-4FE9-85C8-32125063BD6D}"/>
              </a:ext>
            </a:extLst>
          </p:cNvPr>
          <p:cNvSpPr/>
          <p:nvPr/>
        </p:nvSpPr>
        <p:spPr>
          <a:xfrm>
            <a:off x="554347" y="5544930"/>
            <a:ext cx="340029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Substance use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041987-57EE-4B96-91AA-AB6605CE8F6A}"/>
              </a:ext>
            </a:extLst>
          </p:cNvPr>
          <p:cNvSpPr/>
          <p:nvPr/>
        </p:nvSpPr>
        <p:spPr>
          <a:xfrm>
            <a:off x="4121611" y="6150114"/>
            <a:ext cx="41560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Emotional neglect</a:t>
            </a:r>
            <a:endParaRPr lang="en-US" sz="40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ACCF87-858B-4663-A6AE-767B3D833B78}"/>
              </a:ext>
            </a:extLst>
          </p:cNvPr>
          <p:cNvSpPr/>
          <p:nvPr/>
        </p:nvSpPr>
        <p:spPr>
          <a:xfrm>
            <a:off x="8671541" y="5591368"/>
            <a:ext cx="274491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Verbal abuse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5015FF1-3E09-4A4B-B323-8FE958E73469}"/>
              </a:ext>
            </a:extLst>
          </p:cNvPr>
          <p:cNvSpPr/>
          <p:nvPr/>
        </p:nvSpPr>
        <p:spPr>
          <a:xfrm>
            <a:off x="2147999" y="4849747"/>
            <a:ext cx="873497" cy="84825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F1A8D89-6CC4-493A-A16A-40E17A5C4E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1665" y="4725661"/>
            <a:ext cx="914479" cy="8657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1D78488-2BDB-4568-A109-3D5F59B79F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2083" y="5371992"/>
            <a:ext cx="914479" cy="865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18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38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0" name="Rectangle 4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5D135A97-1234-49F4-BA3E-84C3DF560F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1" name="Rectangle 42">
            <a:extLst>
              <a:ext uri="{FF2B5EF4-FFF2-40B4-BE49-F238E27FC236}">
                <a16:creationId xmlns:a16="http://schemas.microsoft.com/office/drawing/2014/main" id="{1C2F3FA0-960A-435A-AC72-8ADCBF50F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1139"/>
            <a:ext cx="12192000" cy="1644556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3CAB089-6D4C-4750-9354-161CDA3D7873}"/>
              </a:ext>
            </a:extLst>
          </p:cNvPr>
          <p:cNvSpPr/>
          <p:nvPr/>
        </p:nvSpPr>
        <p:spPr>
          <a:xfrm>
            <a:off x="961644" y="4675366"/>
            <a:ext cx="10268712" cy="8462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spc="12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Adolescence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50B4B8-BD67-4D5B-AAE4-4A82A0F2C3AB}"/>
              </a:ext>
            </a:extLst>
          </p:cNvPr>
          <p:cNvSpPr txBox="1"/>
          <p:nvPr/>
        </p:nvSpPr>
        <p:spPr>
          <a:xfrm>
            <a:off x="445168" y="517358"/>
            <a:ext cx="2683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7CDB94-0762-43BE-BC9D-4274C2A147F9}"/>
              </a:ext>
            </a:extLst>
          </p:cNvPr>
          <p:cNvSpPr/>
          <p:nvPr/>
        </p:nvSpPr>
        <p:spPr>
          <a:xfrm flipV="1">
            <a:off x="2015212" y="6195694"/>
            <a:ext cx="752052" cy="6623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1420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904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6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6C37920-FAC7-4599-88F0-76315B539C06}"/>
              </a:ext>
            </a:extLst>
          </p:cNvPr>
          <p:cNvSpPr/>
          <p:nvPr/>
        </p:nvSpPr>
        <p:spPr>
          <a:xfrm>
            <a:off x="474697" y="149509"/>
            <a:ext cx="4500737" cy="32644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1000"/>
              </a:lnSpc>
              <a:spcAft>
                <a:spcPts val="600"/>
              </a:spcAft>
            </a:pPr>
            <a:r>
              <a:rPr lang="en-US" sz="4400" b="1" spc="5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else happens?</a:t>
            </a:r>
            <a:r>
              <a:rPr lang="en-US" sz="4400" b="1" cap="none" spc="5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B7375F-5647-4BDF-8F09-5F12D7ABD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3911" y="639233"/>
            <a:ext cx="3050840" cy="25474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5EAF9B8-DB2E-451B-8282-F92FEC5193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1407" y="3671314"/>
            <a:ext cx="4528805" cy="254745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D6357A5-6B30-4BC2-A3CE-312A2C1DBC7C}"/>
              </a:ext>
            </a:extLst>
          </p:cNvPr>
          <p:cNvSpPr/>
          <p:nvPr/>
        </p:nvSpPr>
        <p:spPr>
          <a:xfrm>
            <a:off x="2501107" y="1760045"/>
            <a:ext cx="2122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Pruning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666F863-28DD-47DF-BD67-AB7E1E48481E}"/>
              </a:ext>
            </a:extLst>
          </p:cNvPr>
          <p:cNvSpPr/>
          <p:nvPr/>
        </p:nvSpPr>
        <p:spPr>
          <a:xfrm>
            <a:off x="3562455" y="4674293"/>
            <a:ext cx="9444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5Fs</a:t>
            </a: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AF414CEE-5939-40AE-8C73-B5F75D4D2EA6}"/>
              </a:ext>
            </a:extLst>
          </p:cNvPr>
          <p:cNvSpPr/>
          <p:nvPr/>
        </p:nvSpPr>
        <p:spPr>
          <a:xfrm>
            <a:off x="4836000" y="4961160"/>
            <a:ext cx="1079822" cy="584719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D385B17-DDCF-4DF4-A5D6-7E9F5F7E38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657" y="1972229"/>
            <a:ext cx="1097375" cy="62184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30137AEE-4016-4BA6-BB09-E2C3C423B7CD}"/>
              </a:ext>
            </a:extLst>
          </p:cNvPr>
          <p:cNvSpPr/>
          <p:nvPr/>
        </p:nvSpPr>
        <p:spPr>
          <a:xfrm>
            <a:off x="401761" y="3664222"/>
            <a:ext cx="1792478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Flight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Fright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Flop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F</a:t>
            </a: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riend</a:t>
            </a:r>
          </a:p>
          <a:p>
            <a:pPr marL="457200" indent="-457200" algn="ctr">
              <a:buFont typeface="Wingdings" panose="05000000000000000000" pitchFamily="2" charset="2"/>
              <a:buChar char="ü"/>
            </a:pP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Freeze</a:t>
            </a:r>
            <a:endParaRPr lang="en-US" sz="28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9652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691E629-ECE7-4316-B913-413C54249314}"/>
              </a:ext>
            </a:extLst>
          </p:cNvPr>
          <p:cNvSpPr/>
          <p:nvPr/>
        </p:nvSpPr>
        <p:spPr>
          <a:xfrm>
            <a:off x="2590734" y="114953"/>
            <a:ext cx="668298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can we do to help?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41C6F3-6182-4945-A58A-5ADD54423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7101" y="802248"/>
            <a:ext cx="1666346" cy="912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ABED45-717B-4D4B-8E86-17671E66D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49691">
            <a:off x="353359" y="1365300"/>
            <a:ext cx="3272044" cy="19882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101B40-6E34-4892-8265-6DE807E30C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80773">
            <a:off x="7805211" y="1023370"/>
            <a:ext cx="3461903" cy="19386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70CF024-DFB1-4955-A2F7-B27E1D38A8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26304">
            <a:off x="778005" y="4303091"/>
            <a:ext cx="3736775" cy="1837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5F893D-179C-43F4-9234-5470C333DE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79967">
            <a:off x="7395430" y="4275722"/>
            <a:ext cx="3756574" cy="21108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D43FEF-EE51-4F4F-83DE-5BC3BBB1A6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940495">
            <a:off x="4167458" y="2166435"/>
            <a:ext cx="3456391" cy="194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991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05B3122-7346-4948-997B-F26FF9882D94}"/>
              </a:ext>
            </a:extLst>
          </p:cNvPr>
          <p:cNvSpPr/>
          <p:nvPr/>
        </p:nvSpPr>
        <p:spPr>
          <a:xfrm>
            <a:off x="3988371" y="0"/>
            <a:ext cx="4215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Interventions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8A4120E-4923-42D8-BD5D-C147D5DEC952}"/>
              </a:ext>
            </a:extLst>
          </p:cNvPr>
          <p:cNvSpPr/>
          <p:nvPr/>
        </p:nvSpPr>
        <p:spPr>
          <a:xfrm>
            <a:off x="595538" y="629904"/>
            <a:ext cx="3582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Group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ED976C-933A-47D4-87B6-0829F4635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1789" y="1553234"/>
            <a:ext cx="2496403" cy="20844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D713984-82B9-480D-B280-707127D4A72B}"/>
              </a:ext>
            </a:extLst>
          </p:cNvPr>
          <p:cNvSpPr/>
          <p:nvPr/>
        </p:nvSpPr>
        <p:spPr>
          <a:xfrm>
            <a:off x="7948918" y="745909"/>
            <a:ext cx="2130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Outings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A4C1CC-1DA8-4AB4-91E6-5D973A7311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618" y="1553234"/>
            <a:ext cx="3126746" cy="208449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B3E4A5C-EF13-4AC9-9057-8F92B2314C64}"/>
              </a:ext>
            </a:extLst>
          </p:cNvPr>
          <p:cNvSpPr/>
          <p:nvPr/>
        </p:nvSpPr>
        <p:spPr>
          <a:xfrm>
            <a:off x="856898" y="3753736"/>
            <a:ext cx="33861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One-to-one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EF1E23E-6345-46D5-A6C8-CF9D8FA276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956" y="4677066"/>
            <a:ext cx="3023882" cy="19342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E91E74-3B0F-455D-BF2F-C44E1EF004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5618" y="4743198"/>
            <a:ext cx="3537045" cy="201245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7A4A097-814D-455E-B189-87C4CEFDD1D9}"/>
              </a:ext>
            </a:extLst>
          </p:cNvPr>
          <p:cNvSpPr/>
          <p:nvPr/>
        </p:nvSpPr>
        <p:spPr>
          <a:xfrm>
            <a:off x="7655618" y="3753736"/>
            <a:ext cx="40073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Residentials </a:t>
            </a:r>
          </a:p>
        </p:txBody>
      </p:sp>
    </p:spTree>
    <p:extLst>
      <p:ext uri="{BB962C8B-B14F-4D97-AF65-F5344CB8AC3E}">
        <p14:creationId xmlns:p14="http://schemas.microsoft.com/office/powerpoint/2010/main" val="1869227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8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1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744688-9FFB-4760-BE60-196EBD7A4B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6549" r="172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8DB082A-55E4-4C1C-B136-D63AAB6BD0E3}"/>
              </a:ext>
            </a:extLst>
          </p:cNvPr>
          <p:cNvSpPr/>
          <p:nvPr/>
        </p:nvSpPr>
        <p:spPr>
          <a:xfrm>
            <a:off x="960120" y="640080"/>
            <a:ext cx="10268712" cy="32278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800" b="1" cap="all" spc="12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Thank you for listening!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800" b="1" cap="all" spc="12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071390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E89D3-C445-4E9A-A5F3-0951963D0712}"/>
              </a:ext>
            </a:extLst>
          </p:cNvPr>
          <p:cNvSpPr txBox="1"/>
          <p:nvPr/>
        </p:nvSpPr>
        <p:spPr>
          <a:xfrm>
            <a:off x="861391" y="675861"/>
            <a:ext cx="803081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/>
              <a:t>Information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Gypsytravller.org (2010) </a:t>
            </a:r>
            <a:r>
              <a:rPr lang="en-GB" sz="1400" i="1" dirty="0"/>
              <a:t>Child poverty relating to gypsy and traveller children and young people in Sussex.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https://www.gypsy-traveller.org/wp-content/uploads/2017/03/poverty-needs-assessment-report-youth.pdf</a:t>
            </a:r>
            <a:r>
              <a:rPr lang="en-GB" sz="1400" dirty="0"/>
              <a:t> (Accessed: 11</a:t>
            </a:r>
            <a:r>
              <a:rPr lang="en-GB" sz="1400" baseline="30000" dirty="0"/>
              <a:t>th</a:t>
            </a:r>
            <a:r>
              <a:rPr lang="en-GB" sz="14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Joiningforcesforchildren.org (2021) </a:t>
            </a:r>
            <a:r>
              <a:rPr lang="en-GB" sz="1400" i="1" dirty="0"/>
              <a:t>What are ACEs? 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https://www.joiningforcesforchildren.org/what-are-aces/</a:t>
            </a:r>
            <a:r>
              <a:rPr lang="en-GB" sz="1400" dirty="0"/>
              <a:t> (Accessed: 11</a:t>
            </a:r>
            <a:r>
              <a:rPr lang="en-GB" sz="1400" baseline="30000" dirty="0"/>
              <a:t>th</a:t>
            </a:r>
            <a:r>
              <a:rPr lang="en-GB" sz="14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Travellermovement.org.uk (2016) </a:t>
            </a:r>
            <a:r>
              <a:rPr lang="en-GB" sz="1400" i="1" dirty="0"/>
              <a:t>impact of insecure accommodation and the living environment on Gypsies and Traveller health.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https://assets.publishing.service.gov.uk/government/uploads/system/uploads/attachment_data/file/490846/NIHB_-_Gypsy_and_Traveller_health_accs.pdf</a:t>
            </a:r>
            <a:r>
              <a:rPr lang="en-GB" sz="1400" dirty="0"/>
              <a:t> (Accessed: 16</a:t>
            </a:r>
            <a:r>
              <a:rPr lang="en-GB" sz="1400" baseline="30000" dirty="0"/>
              <a:t>th</a:t>
            </a:r>
            <a:r>
              <a:rPr lang="en-GB" sz="14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Travellertimes.org.uk (2016) </a:t>
            </a:r>
            <a:r>
              <a:rPr lang="en-GB" sz="1400" i="1" dirty="0"/>
              <a:t>Addressing domestic violence. </a:t>
            </a:r>
            <a:r>
              <a:rPr lang="en-GB" sz="1400" dirty="0"/>
              <a:t>Available at: </a:t>
            </a:r>
            <a:r>
              <a:rPr lang="en-GB" sz="1400" i="1" dirty="0"/>
              <a:t> </a:t>
            </a:r>
            <a:r>
              <a:rPr lang="en-GB" sz="1400" i="1" dirty="0">
                <a:hlinkClick r:id="rId5"/>
              </a:rPr>
              <a:t>https://www.travellerstimes.org.uk/features/addressing-domestic-violence</a:t>
            </a:r>
            <a:r>
              <a:rPr lang="en-GB" sz="1400" i="1" dirty="0"/>
              <a:t> (</a:t>
            </a:r>
            <a:r>
              <a:rPr lang="en-GB" sz="1400" dirty="0"/>
              <a:t>Accessed: 16</a:t>
            </a:r>
            <a:r>
              <a:rPr lang="en-GB" sz="1400" baseline="30000" dirty="0"/>
              <a:t>th</a:t>
            </a:r>
            <a:r>
              <a:rPr lang="en-GB" sz="14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HRBNationalDrugLibrary</a:t>
            </a:r>
            <a:r>
              <a:rPr lang="en-GB" sz="1400" dirty="0"/>
              <a:t> (2006) </a:t>
            </a:r>
            <a:r>
              <a:rPr lang="en-GB" sz="1400" i="1" dirty="0"/>
              <a:t>illicit drug use in the Traveller community. </a:t>
            </a:r>
            <a:r>
              <a:rPr lang="en-GB" sz="1400" dirty="0"/>
              <a:t>Available at:  </a:t>
            </a:r>
            <a:r>
              <a:rPr lang="en-GB" sz="1400" dirty="0">
                <a:hlinkClick r:id="rId6"/>
              </a:rPr>
              <a:t>https://www.drugsandalcohol.ie/11303/</a:t>
            </a:r>
            <a:r>
              <a:rPr lang="en-GB" sz="1400" dirty="0"/>
              <a:t> (Accessed: 16</a:t>
            </a:r>
            <a:r>
              <a:rPr lang="en-GB" sz="1400" baseline="30000" dirty="0"/>
              <a:t>th</a:t>
            </a:r>
            <a:r>
              <a:rPr lang="en-GB" sz="14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Gardner, K (2021) Lecture 8:</a:t>
            </a:r>
            <a:r>
              <a:rPr lang="en-GB" sz="1400" i="1" dirty="0"/>
              <a:t> Adolescence </a:t>
            </a:r>
            <a:r>
              <a:rPr lang="en-GB" sz="1400" dirty="0"/>
              <a:t>Lecture. Young People in Focus ECYW6003, Universality Of Wales Trinity Saint David. 11</a:t>
            </a:r>
            <a:r>
              <a:rPr lang="en-GB" sz="1400" baseline="30000" dirty="0"/>
              <a:t>th</a:t>
            </a:r>
            <a:r>
              <a:rPr lang="en-GB" sz="1400" dirty="0"/>
              <a:t> February.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NYA.ORG.UK (2019) </a:t>
            </a:r>
            <a:r>
              <a:rPr lang="en-GB" sz="1400" i="1" dirty="0"/>
              <a:t>National Occupational Standards of Youth Work. </a:t>
            </a:r>
            <a:r>
              <a:rPr lang="en-GB" sz="1400" dirty="0"/>
              <a:t>Available at:  </a:t>
            </a:r>
            <a:r>
              <a:rPr lang="en-GB" sz="1400" dirty="0">
                <a:hlinkClick r:id="rId7"/>
              </a:rPr>
              <a:t>https://www.nya.org.uk/wp-content/uploads/2014/06/National-Occupation-Standards-for-Youth-Work.pdf</a:t>
            </a:r>
            <a:r>
              <a:rPr lang="en-GB" sz="1400" dirty="0"/>
              <a:t> (Accessed: 16</a:t>
            </a:r>
            <a:r>
              <a:rPr lang="en-GB" sz="1400" baseline="30000" dirty="0"/>
              <a:t>th</a:t>
            </a:r>
            <a:r>
              <a:rPr lang="en-GB" sz="14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Myyouthworklife.org (2020) </a:t>
            </a:r>
            <a:r>
              <a:rPr lang="en-GB" sz="1400" i="1" dirty="0"/>
              <a:t>Methods of Intervention.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http://myyouthworklife.org/the-how-to-of-youth-work/methods-of-intervention/</a:t>
            </a:r>
            <a:r>
              <a:rPr lang="en-GB" sz="1400" dirty="0"/>
              <a:t> (Accessed: 16</a:t>
            </a:r>
            <a:r>
              <a:rPr lang="en-GB" sz="1400" baseline="30000" dirty="0"/>
              <a:t>th</a:t>
            </a:r>
            <a:r>
              <a:rPr lang="en-GB" sz="14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312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AC83BA-E9EE-4B4A-BD4F-6AF58B2BB269}"/>
              </a:ext>
            </a:extLst>
          </p:cNvPr>
          <p:cNvSpPr txBox="1"/>
          <p:nvPr/>
        </p:nvSpPr>
        <p:spPr>
          <a:xfrm>
            <a:off x="1073427" y="548580"/>
            <a:ext cx="10270434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u="sng" dirty="0"/>
              <a:t>Picture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2"/>
              </a:rPr>
              <a:t>https://www.pinterest.co.uk/pin/127086020713576630/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3"/>
              </a:rPr>
              <a:t>https://schoolsweek.co.uk/gypsy-and-traveller-education-suffers-from-irresponsible-programming-like-this/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4"/>
              </a:rPr>
              <a:t>https://www.theguardian.com/society/2018/jan/24/care-system-discriminating-gypsy-roma-traveller-children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February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5"/>
              </a:rPr>
              <a:t>https://www.liverpoolcamhs.com/aces/what-are-adverse-childhood-experiences/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6"/>
              </a:rPr>
              <a:t>https://www.wakecounseling.com/therapy-blog/child-emotional-neglect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7"/>
              </a:rPr>
              <a:t>https://www.psychologytoday.com/gb/blog/tech-support/201602/5-things-everyone-must-understand-about-verbal-abuse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8"/>
              </a:rPr>
              <a:t>https://www.drugabuse.gov/about-nida/noras-blog/2016/01/saving-lost-generation-need-to-prevent-drug-alcohol-abuse-in-midlife</a:t>
            </a:r>
            <a:r>
              <a:rPr lang="en-GB" sz="1300" dirty="0"/>
              <a:t> (Accessed: 11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9"/>
              </a:rPr>
              <a:t>https://www.edutopia.org/article/decoding-teenage-brain-3-charts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 </a:t>
            </a:r>
            <a:r>
              <a:rPr lang="en-GB" sz="1300" b="1" u="sng" dirty="0">
                <a:hlinkClick r:id="rId10"/>
              </a:rPr>
              <a:t>https://hearingsolutionstriangle.com/2018/02/hearing-use-it-or-lose-it/</a:t>
            </a:r>
            <a:r>
              <a:rPr lang="en-GB" sz="1300" b="1" u="sng" dirty="0"/>
              <a:t> </a:t>
            </a:r>
            <a:r>
              <a:rPr lang="en-GB" sz="1300" dirty="0"/>
              <a:t>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1"/>
              </a:rPr>
              <a:t>https://www.youtube.com/watch?v=jEHwB1PG_-Q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2"/>
              </a:rPr>
              <a:t>https://www.nya.org.uk/wp-content/uploads/2014/06/National-Occupation-Standards-for-Youth-Work.pdf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3"/>
              </a:rPr>
              <a:t>http://cavemaninasuit.com/3-ways-to-build-relationships-at-work/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4"/>
              </a:rPr>
              <a:t>https://epale.ec.europa.eu/en/blog/bridging-formal-and-non-formal-professionalisation-and-capacity-building-adult-education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5"/>
              </a:rPr>
              <a:t>https://childrenshealthsurrey.nhs.uk/news/school-nurses-create-health-and-wellbeing-website-surreys-young-people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6"/>
              </a:rPr>
              <a:t>https://www.healthline.com/health/mental-health/time-for-some-self-reflection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7"/>
              </a:rPr>
              <a:t>https://www.inc.com/rhett-power/manage-yourself-first-then-you-can-effectively-manage-others.html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8"/>
              </a:rPr>
              <a:t>https://groupworkandcommunication2018.wordpress.com/types-of-groups/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19"/>
              </a:rPr>
              <a:t>https://get.tithe.ly/blog/youth-group-activities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20"/>
              </a:rPr>
              <a:t>https://blog.asana.com/2017/12/one-on-one-meeting-agenda/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hlinkClick r:id="rId21"/>
              </a:rPr>
              <a:t>https://stock.adobe.com/ro/search/images?k=any%20questions</a:t>
            </a:r>
            <a:r>
              <a:rPr lang="en-GB" sz="1300" dirty="0"/>
              <a:t> (Accessed: 16</a:t>
            </a:r>
            <a:r>
              <a:rPr lang="en-GB" sz="1300" baseline="30000" dirty="0"/>
              <a:t>th</a:t>
            </a:r>
            <a:r>
              <a:rPr lang="en-GB" sz="1300" dirty="0"/>
              <a:t> Febuaury 2021).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939063033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LeftStep">
      <a:dk1>
        <a:srgbClr val="000000"/>
      </a:dk1>
      <a:lt1>
        <a:srgbClr val="FFFFFF"/>
      </a:lt1>
      <a:dk2>
        <a:srgbClr val="311C1F"/>
      </a:dk2>
      <a:lt2>
        <a:srgbClr val="F0F3F3"/>
      </a:lt2>
      <a:accent1>
        <a:srgbClr val="C84B48"/>
      </a:accent1>
      <a:accent2>
        <a:srgbClr val="B63668"/>
      </a:accent2>
      <a:accent3>
        <a:srgbClr val="C848AF"/>
      </a:accent3>
      <a:accent4>
        <a:srgbClr val="9A36B6"/>
      </a:accent4>
      <a:accent5>
        <a:srgbClr val="7648C8"/>
      </a:accent5>
      <a:accent6>
        <a:srgbClr val="3B42B8"/>
      </a:accent6>
      <a:hlink>
        <a:srgbClr val="349A9C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3C7BF937C4E2B45AFF7A9F7928A7267" ma:contentTypeVersion="7" ma:contentTypeDescription="Create a new document." ma:contentTypeScope="" ma:versionID="d54b68301b23657fcbd28ee1062d7fd9">
  <xsd:schema xmlns:xsd="http://www.w3.org/2001/XMLSchema" xmlns:xs="http://www.w3.org/2001/XMLSchema" xmlns:p="http://schemas.microsoft.com/office/2006/metadata/properties" xmlns:ns3="2d854c84-20cf-454b-90b0-919c1aa9c5b3" xmlns:ns4="71bb3abe-0e25-4bd1-a714-0d7cd3489010" targetNamespace="http://schemas.microsoft.com/office/2006/metadata/properties" ma:root="true" ma:fieldsID="0640d836c1db72b1b509fadec75bd800" ns3:_="" ns4:_="">
    <xsd:import namespace="2d854c84-20cf-454b-90b0-919c1aa9c5b3"/>
    <xsd:import namespace="71bb3abe-0e25-4bd1-a714-0d7cd348901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854c84-20cf-454b-90b0-919c1aa9c5b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bb3abe-0e25-4bd1-a714-0d7cd3489010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BCC93E2-1A7F-4873-B884-A9F1758E0644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71bb3abe-0e25-4bd1-a714-0d7cd3489010"/>
    <ds:schemaRef ds:uri="2d854c84-20cf-454b-90b0-919c1aa9c5b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E00A1F0-7A2D-445E-8239-1C3C69FCF8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854c84-20cf-454b-90b0-919c1aa9c5b3"/>
    <ds:schemaRef ds:uri="71bb3abe-0e25-4bd1-a714-0d7cd348901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6DDC54-389F-4581-AD5B-338265C64E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17114</TotalTime>
  <Words>862</Words>
  <Application>Microsoft Office PowerPoint</Application>
  <PresentationFormat>Widescreen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Franklin Gothic Demi Cond</vt:lpstr>
      <vt:lpstr>Franklin Gothic Medium</vt:lpstr>
      <vt:lpstr>Wingdings</vt:lpstr>
      <vt:lpstr>JuxtaposeVTI</vt:lpstr>
      <vt:lpstr>ECYW6003 Young People in Focus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ECYW6003 Young People in Focus</dc:title>
  <dc:creator>Nirvana Jane Thomas</dc:creator>
  <cp:lastModifiedBy>Nirvana Jane Thomas</cp:lastModifiedBy>
  <cp:revision>2</cp:revision>
  <dcterms:created xsi:type="dcterms:W3CDTF">2021-02-11T11:51:40Z</dcterms:created>
  <dcterms:modified xsi:type="dcterms:W3CDTF">2021-02-23T11:30:47Z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0x01010013C7BF937C4E2B45AFF7A9F7928A7267</vt:lpwstr>
  </property>
</Properties>
</file>