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0" r:id="rId1"/>
  </p:sldMasterIdLst>
  <p:sldIdLst>
    <p:sldId id="269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2BF87-5805-4597-9B7A-F14C56BEEC66}" type="datetimeFigureOut">
              <a:rPr lang="en-US" smtClean="0"/>
              <a:t>7/28/26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4388A-9426-4F72-9B09-ADB8B3273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3271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2BF87-5805-4597-9B7A-F14C56BEEC66}" type="datetimeFigureOut">
              <a:rPr lang="en-US" smtClean="0"/>
              <a:t>7/28/26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4388A-9426-4F72-9B09-ADB8B3273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40413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2BF87-5805-4597-9B7A-F14C56BEEC66}" type="datetimeFigureOut">
              <a:rPr lang="en-US" smtClean="0"/>
              <a:t>7/28/26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4388A-9426-4F72-9B09-ADB8B3273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81294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2BF87-5805-4597-9B7A-F14C56BEEC66}" type="datetimeFigureOut">
              <a:rPr lang="en-US" smtClean="0"/>
              <a:t>7/28/26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4388A-9426-4F72-9B09-ADB8B3273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8632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2BF87-5805-4597-9B7A-F14C56BEEC66}" type="datetimeFigureOut">
              <a:rPr lang="en-US" smtClean="0"/>
              <a:t>7/28/26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4388A-9426-4F72-9B09-ADB8B3273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70385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2BF87-5805-4597-9B7A-F14C56BEEC66}" type="datetimeFigureOut">
              <a:rPr lang="en-US" smtClean="0"/>
              <a:t>7/28/26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4388A-9426-4F72-9B09-ADB8B3273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6476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2BF87-5805-4597-9B7A-F14C56BEEC66}" type="datetimeFigureOut">
              <a:rPr lang="en-US" smtClean="0"/>
              <a:t>7/28/26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4388A-9426-4F72-9B09-ADB8B3273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3908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2BF87-5805-4597-9B7A-F14C56BEEC66}" type="datetimeFigureOut">
              <a:rPr lang="en-US" smtClean="0"/>
              <a:t>7/28/26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4388A-9426-4F72-9B09-ADB8B3273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3012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2BF87-5805-4597-9B7A-F14C56BEEC66}" type="datetimeFigureOut">
              <a:rPr lang="en-US" smtClean="0"/>
              <a:t>7/28/26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4388A-9426-4F72-9B09-ADB8B3273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3022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2BF87-5805-4597-9B7A-F14C56BEEC66}" type="datetimeFigureOut">
              <a:rPr lang="en-US" smtClean="0"/>
              <a:t>7/28/26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4388A-9426-4F72-9B09-ADB8B3273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03059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2BF87-5805-4597-9B7A-F14C56BEEC66}" type="datetimeFigureOut">
              <a:rPr lang="en-US" smtClean="0"/>
              <a:t>7/28/26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4388A-9426-4F72-9B09-ADB8B3273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95277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2BF87-5805-4597-9B7A-F14C56BEEC66}" type="datetimeFigureOut">
              <a:rPr lang="en-US" smtClean="0"/>
              <a:t>7/28/26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4388A-9426-4F72-9B09-ADB8B3273F72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178567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2BF87-5805-4597-9B7A-F14C56BEEC66}" type="datetimeFigureOut">
              <a:rPr lang="en-US" smtClean="0"/>
              <a:t>7/28/26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4388A-9426-4F72-9B09-ADB8B3273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86950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2BF87-5805-4597-9B7A-F14C56BEEC66}" type="datetimeFigureOut">
              <a:rPr lang="en-US" smtClean="0"/>
              <a:t>7/28/26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4388A-9426-4F72-9B09-ADB8B3273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9581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2BF87-5805-4597-9B7A-F14C56BEEC66}" type="datetimeFigureOut">
              <a:rPr lang="en-US" smtClean="0"/>
              <a:t>7/28/26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4388A-9426-4F72-9B09-ADB8B3273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2346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2BF87-5805-4597-9B7A-F14C56BEEC66}" type="datetimeFigureOut">
              <a:rPr lang="en-US" smtClean="0"/>
              <a:t>7/28/26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4388A-9426-4F72-9B09-ADB8B3273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8693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2BF87-5805-4597-9B7A-F14C56BEEC66}" type="datetimeFigureOut">
              <a:rPr lang="en-US" smtClean="0"/>
              <a:t>7/28/26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4388A-9426-4F72-9B09-ADB8B3273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693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8B2BF87-5805-4597-9B7A-F14C56BEEC66}" type="datetimeFigureOut">
              <a:rPr lang="en-US" smtClean="0"/>
              <a:t>7/28/26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7C84388A-9426-4F72-9B09-ADB8B3273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6524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91" r:id="rId1"/>
    <p:sldLayoutId id="2147483992" r:id="rId2"/>
    <p:sldLayoutId id="2147483993" r:id="rId3"/>
    <p:sldLayoutId id="2147483994" r:id="rId4"/>
    <p:sldLayoutId id="2147483995" r:id="rId5"/>
    <p:sldLayoutId id="2147483996" r:id="rId6"/>
    <p:sldLayoutId id="2147483997" r:id="rId7"/>
    <p:sldLayoutId id="2147483998" r:id="rId8"/>
    <p:sldLayoutId id="2147483999" r:id="rId9"/>
    <p:sldLayoutId id="2147484000" r:id="rId10"/>
    <p:sldLayoutId id="2147484001" r:id="rId11"/>
    <p:sldLayoutId id="2147484002" r:id="rId12"/>
    <p:sldLayoutId id="2147484003" r:id="rId13"/>
    <p:sldLayoutId id="2147484004" r:id="rId14"/>
    <p:sldLayoutId id="2147484005" r:id="rId15"/>
    <p:sldLayoutId id="2147484006" r:id="rId16"/>
    <p:sldLayoutId id="214748400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onlinelibrary.wiley.com/doi/10.1002/sd.71134" TargetMode="External"/><Relationship Id="rId3" Type="http://schemas.openxmlformats.org/officeDocument/2006/relationships/hyperlink" Target="https://www.mdpi.com/2071-1050/18/7/3586" TargetMode="External"/><Relationship Id="rId7" Type="http://schemas.openxmlformats.org/officeDocument/2006/relationships/hyperlink" Target="https://onlinelibrary.wiley.com/doi/full/10.1002/sd.71134" TargetMode="External"/><Relationship Id="rId2" Type="http://schemas.openxmlformats.org/officeDocument/2006/relationships/hyperlink" Target="https://www.frontiersin.org/journals/digital-health/articles/10.3389/fdgth.2026.1763691/full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link.springer.com/article/10.1186/s12889-026-27579-8" TargetMode="External"/><Relationship Id="rId5" Type="http://schemas.openxmlformats.org/officeDocument/2006/relationships/hyperlink" Target="https://eurohealthobservatory.who.int/publications/m/health-in-all-policies-seizing-opportunities-implementing-policies" TargetMode="External"/><Relationship Id="rId4" Type="http://schemas.openxmlformats.org/officeDocument/2006/relationships/hyperlink" Target="https://link.springer.com/article/10.1186/s12939-026-02784-4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gh.bmj.com/content/11/2/e021623" TargetMode="External"/><Relationship Id="rId7" Type="http://schemas.openxmlformats.org/officeDocument/2006/relationships/hyperlink" Target="https://www.who.int/publications/i/item/9789240067530" TargetMode="External"/><Relationship Id="rId2" Type="http://schemas.openxmlformats.org/officeDocument/2006/relationships/hyperlink" Target="https://link.springer.com/article/10.1186/s43058-026-00910-5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who.int/publications/i/item/9789241507981" TargetMode="External"/><Relationship Id="rId5" Type="http://schemas.openxmlformats.org/officeDocument/2006/relationships/hyperlink" Target="https://www.nature.com/articles/s43856-026-01700-9" TargetMode="External"/><Relationship Id="rId4" Type="http://schemas.openxmlformats.org/officeDocument/2006/relationships/hyperlink" Target="https://bmjopen.bmj.com/content/16/1/e09787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FD1D050-9566-5092-0FC7-F3CBAEC1655A}"/>
              </a:ext>
            </a:extLst>
          </p:cNvPr>
          <p:cNvSpPr txBox="1"/>
          <p:nvPr/>
        </p:nvSpPr>
        <p:spPr>
          <a:xfrm>
            <a:off x="5184115" y="2027976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7C28E643-12A0-93D4-BE19-2EE6C259D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994" y="0"/>
            <a:ext cx="10364451" cy="5706335"/>
          </a:xfrm>
          <a:ln>
            <a:noFill/>
          </a:ln>
        </p:spPr>
        <p:txBody>
          <a:bodyPr/>
          <a:lstStyle/>
          <a:p>
            <a:pPr algn="l"/>
            <a:r>
              <a:rPr lang="en-GB" sz="1800" b="1" i="0" dirty="0">
                <a:effectLst/>
                <a:latin typeface="UICTFontTextStyleEmphasizedBody"/>
              </a:rPr>
              <a:t>Course: </a:t>
            </a:r>
            <a:r>
              <a:rPr lang="en-GB" sz="1800" b="0" i="0" dirty="0">
                <a:effectLst/>
                <a:latin typeface="UICTFontTextStyleBody"/>
              </a:rPr>
              <a:t>BSc (</a:t>
            </a:r>
            <a:r>
              <a:rPr lang="en-GB" sz="1800" b="0" i="0" dirty="0" err="1">
                <a:effectLst/>
                <a:latin typeface="UICTFontTextStyleBody"/>
              </a:rPr>
              <a:t>Hons</a:t>
            </a:r>
            <a:r>
              <a:rPr lang="en-GB" sz="1800" b="0" i="0" dirty="0">
                <a:effectLst/>
                <a:latin typeface="UICTFontTextStyleBody"/>
              </a:rPr>
              <a:t>) Health and Social Care</a:t>
            </a:r>
            <a:br>
              <a:rPr lang="en-GB" sz="1800" dirty="0">
                <a:effectLst/>
                <a:latin typeface=".AppleSystemUIFont"/>
              </a:rPr>
            </a:br>
            <a:r>
              <a:rPr lang="en-GB" sz="1800" b="1" i="0" dirty="0">
                <a:effectLst/>
                <a:latin typeface="UICTFontTextStyleEmphasizedBody"/>
              </a:rPr>
              <a:t> </a:t>
            </a:r>
            <a:br>
              <a:rPr lang="en-GB" sz="1800" dirty="0">
                <a:effectLst/>
                <a:latin typeface=".AppleSystemUIFont"/>
              </a:rPr>
            </a:br>
            <a:r>
              <a:rPr lang="en-GB" sz="1800" b="1" i="0" dirty="0">
                <a:effectLst/>
                <a:latin typeface="UICTFontTextStyleEmphasizedBody"/>
              </a:rPr>
              <a:t>Module: </a:t>
            </a:r>
            <a:r>
              <a:rPr lang="en-GB" sz="1800" b="0" i="0" dirty="0">
                <a:effectLst/>
                <a:latin typeface="UICTFontTextStyleBody"/>
              </a:rPr>
              <a:t>   </a:t>
            </a:r>
            <a:r>
              <a:rPr lang="en-GB" sz="1800" i="0" dirty="0">
                <a:effectLst/>
                <a:latin typeface="UICTFontTextStyleEmphasizedBody"/>
              </a:rPr>
              <a:t>Health, Wellbeing and Sustainable Development </a:t>
            </a:r>
            <a:r>
              <a:rPr lang="en-GB" sz="1800" i="0" dirty="0">
                <a:effectLst/>
                <a:latin typeface="UICTFontTextStyleBody"/>
              </a:rPr>
              <a:t>BMHP6030</a:t>
            </a:r>
            <a:br>
              <a:rPr lang="en-GB" sz="1800" dirty="0">
                <a:effectLst/>
                <a:latin typeface=".AppleSystemUIFont"/>
              </a:rPr>
            </a:br>
            <a:r>
              <a:rPr lang="en-GB" sz="1800" b="0" i="0" dirty="0">
                <a:effectLst/>
                <a:latin typeface="UICTFontTextStyleBody"/>
              </a:rPr>
              <a:t> </a:t>
            </a:r>
            <a:br>
              <a:rPr lang="en-GB" sz="1800" dirty="0">
                <a:effectLst/>
                <a:latin typeface=".AppleSystemUIFont"/>
              </a:rPr>
            </a:br>
            <a:r>
              <a:rPr lang="en-GB" sz="1800" b="1" i="0" dirty="0">
                <a:effectLst/>
                <a:latin typeface="UICTFontTextStyleEmphasizedBody"/>
              </a:rPr>
              <a:t>Component 1: </a:t>
            </a:r>
            <a:r>
              <a:rPr lang="en-GB" sz="1800" b="0" i="0" dirty="0">
                <a:effectLst/>
                <a:latin typeface="UICTFontTextStyleBody"/>
              </a:rPr>
              <a:t>Presentation </a:t>
            </a:r>
            <a:br>
              <a:rPr lang="en-GB" sz="1800" dirty="0">
                <a:effectLst/>
                <a:latin typeface=".AppleSystemUIFont"/>
              </a:rPr>
            </a:br>
            <a:r>
              <a:rPr lang="en-GB" sz="1800" b="0" i="0" dirty="0">
                <a:effectLst/>
                <a:latin typeface="UICTFontTextStyleBody"/>
              </a:rPr>
              <a:t> </a:t>
            </a:r>
            <a:br>
              <a:rPr lang="en-GB" sz="1800" dirty="0">
                <a:effectLst/>
                <a:latin typeface=".AppleSystemUIFont"/>
              </a:rPr>
            </a:br>
            <a:r>
              <a:rPr lang="en-GB" sz="1800" b="1" i="0" dirty="0">
                <a:effectLst/>
                <a:latin typeface="UICTFontTextStyleEmphasizedBody"/>
              </a:rPr>
              <a:t>Student ID</a:t>
            </a:r>
            <a:r>
              <a:rPr lang="en-GB" sz="1800" b="0" i="0" dirty="0">
                <a:effectLst/>
                <a:latin typeface="UICTFontTextStyleBody"/>
              </a:rPr>
              <a:t>: 2133902</a:t>
            </a:r>
            <a:br>
              <a:rPr lang="en-GB" sz="1800" dirty="0">
                <a:effectLst/>
                <a:latin typeface=".AppleSystemUIFont"/>
              </a:rPr>
            </a:br>
            <a:r>
              <a:rPr lang="en-GB" sz="1800" b="0" i="0" dirty="0">
                <a:effectLst/>
                <a:latin typeface="UICTFontTextStyleBody"/>
              </a:rPr>
              <a:t> </a:t>
            </a:r>
            <a:br>
              <a:rPr lang="en-GB" sz="1800" dirty="0">
                <a:effectLst/>
                <a:latin typeface=".AppleSystemUIFont"/>
              </a:rPr>
            </a:br>
            <a:r>
              <a:rPr lang="en-GB" sz="1800" b="1" i="0" dirty="0">
                <a:effectLst/>
                <a:latin typeface="UICTFontTextStyleEmphasizedBody"/>
              </a:rPr>
              <a:t>Student Name: </a:t>
            </a:r>
            <a:r>
              <a:rPr lang="en-GB" sz="1800" b="0" i="0" dirty="0">
                <a:effectLst/>
                <a:latin typeface="UICTFontTextStyleBody"/>
              </a:rPr>
              <a:t>Julianah Iwalaiye </a:t>
            </a:r>
            <a:br>
              <a:rPr lang="en-GB" sz="1800" dirty="0">
                <a:effectLst/>
                <a:latin typeface=".AppleSystemUIFont"/>
              </a:rPr>
            </a:br>
            <a:br>
              <a:rPr lang="en-GB" sz="1800" dirty="0">
                <a:effectLst/>
                <a:latin typeface=".AppleSystemUIFont"/>
              </a:rPr>
            </a:br>
            <a:br>
              <a:rPr lang="en-GB" sz="1800" dirty="0">
                <a:effectLst/>
                <a:latin typeface=".AppleSystemUIFont"/>
              </a:rPr>
            </a:br>
            <a:r>
              <a:rPr lang="en-GB" sz="1800" b="1" i="0" dirty="0">
                <a:effectLst/>
                <a:latin typeface="UICTFontTextStyleEmphasizedBody"/>
              </a:rPr>
              <a:t>Lecturer:  </a:t>
            </a:r>
            <a:r>
              <a:rPr lang="en-GB" sz="1800" i="0" dirty="0">
                <a:effectLst/>
                <a:latin typeface="UICTFontTextStyleEmphasizedBody"/>
              </a:rPr>
              <a:t>Dr </a:t>
            </a:r>
            <a:r>
              <a:rPr lang="en-GB" sz="1800" i="0" dirty="0" err="1">
                <a:effectLst/>
                <a:latin typeface="UICTFontTextStyleEmphasizedBody"/>
              </a:rPr>
              <a:t>Itse</a:t>
            </a:r>
            <a:r>
              <a:rPr lang="en-GB" sz="1800" i="0" dirty="0">
                <a:effectLst/>
                <a:latin typeface="UICTFontTextStyleEmphasizedBody"/>
              </a:rPr>
              <a:t> </a:t>
            </a:r>
            <a:r>
              <a:rPr lang="en-GB" sz="1800" i="0" dirty="0" err="1">
                <a:effectLst/>
                <a:latin typeface="UICTFontTextStyleEmphasizedBody"/>
              </a:rPr>
              <a:t>Olaoye</a:t>
            </a:r>
            <a:br>
              <a:rPr lang="en-GB" sz="1800" dirty="0">
                <a:effectLst/>
                <a:latin typeface=".AppleSystemUIFont"/>
              </a:rPr>
            </a:b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CD19D33-4EEB-1956-CE0A-8294DAA53DD2}"/>
              </a:ext>
            </a:extLst>
          </p:cNvPr>
          <p:cNvSpPr txBox="1"/>
          <p:nvPr/>
        </p:nvSpPr>
        <p:spPr>
          <a:xfrm>
            <a:off x="5181103" y="2518200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35573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2800" b="1" dirty="0">
                <a:latin typeface="Georgia" panose="02040502050405020303" pitchFamily="18" charset="0"/>
              </a:rPr>
              <a:t>Introduction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913775" y="1921965"/>
            <a:ext cx="6096000" cy="3308598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Purpose: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Engage critically in exploring the intersection of health, wellbeing and sustainability in health/social care delivery through the lens of the WHO Health in All Policies (WHO, 2023).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Background: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SDGs, equity, and holistic care-led global reforms, which point out systemic issues.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Organization: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Concepts, relevancy, integration, theory, policy, service delivery, public health, equity, conclusion.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</a:rPr>
              <a:t>Critical comment: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</a:rPr>
              <a:t>The presentation assesses the strengths and gaps in existing approaches.</a:t>
            </a:r>
            <a:endParaRPr lang="en-US" sz="1400" dirty="0">
              <a:solidFill>
                <a:schemeClr val="tx1"/>
              </a:solidFill>
              <a:latin typeface="Georgia" panose="02040502050405020303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-1210" r="3116"/>
          <a:stretch/>
        </p:blipFill>
        <p:spPr>
          <a:xfrm>
            <a:off x="7615646" y="2037805"/>
            <a:ext cx="3662579" cy="28736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Rectangle 4"/>
          <p:cNvSpPr/>
          <p:nvPr/>
        </p:nvSpPr>
        <p:spPr>
          <a:xfrm>
            <a:off x="8049757" y="4992088"/>
            <a:ext cx="2794355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900" dirty="0">
                <a:latin typeface="Georgia" panose="02040502050405020303" pitchFamily="18" charset="0"/>
              </a:rPr>
              <a:t>https://ncrc.org/our-interconnected-health-part-1 </a:t>
            </a:r>
          </a:p>
        </p:txBody>
      </p:sp>
    </p:spTree>
    <p:extLst>
      <p:ext uri="{BB962C8B-B14F-4D97-AF65-F5344CB8AC3E}">
        <p14:creationId xmlns:p14="http://schemas.microsoft.com/office/powerpoint/2010/main" val="4983752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2800" b="1" dirty="0">
                <a:latin typeface="Georgia" panose="02040502050405020303" pitchFamily="18" charset="0"/>
              </a:rPr>
              <a:t>Key Concepts</a:t>
            </a:r>
          </a:p>
        </p:txBody>
      </p:sp>
      <p:sp>
        <p:nvSpPr>
          <p:cNvPr id="3" name="Rectangle 2"/>
          <p:cNvSpPr/>
          <p:nvPr/>
        </p:nvSpPr>
        <p:spPr>
          <a:xfrm>
            <a:off x="913775" y="1921965"/>
            <a:ext cx="6096000" cy="3631763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Health: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Multidimensional, more than disease-free, combining physical, mental and social wellbeing (Amil et al., 2026).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Wellbeing: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Comprehensive, including emotional, psychological and social determinants, which must be part of service models.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Sustainable development: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Intergenerational balance, social, ecological, and economical, which is not a major concern in practice (Amil et al., 2026).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Biopsychosocial model: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Extended to causal and personalized models operationalizing determinants into quantifiable pathways (von Kael, 2026; Abbaspour et al., 2026).</a:t>
            </a:r>
          </a:p>
        </p:txBody>
      </p:sp>
      <p:pic>
        <p:nvPicPr>
          <p:cNvPr id="2050" name="Picture 2" descr="https://theexaminedlifecounseling.com/wp-content/uploads/2021/11/biopsychosocial.jpe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55" t="4613" r="11868" b="1053"/>
          <a:stretch/>
        </p:blipFill>
        <p:spPr bwMode="auto">
          <a:xfrm>
            <a:off x="7607986" y="2075965"/>
            <a:ext cx="3495441" cy="3302150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29024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2800" b="1" dirty="0">
                <a:latin typeface="Georgia" panose="02040502050405020303" pitchFamily="18" charset="0"/>
              </a:rPr>
              <a:t>Relevance</a:t>
            </a:r>
          </a:p>
        </p:txBody>
      </p:sp>
      <p:sp>
        <p:nvSpPr>
          <p:cNvPr id="3" name="Rectangle 2"/>
          <p:cNvSpPr/>
          <p:nvPr/>
        </p:nvSpPr>
        <p:spPr>
          <a:xfrm>
            <a:off x="913775" y="1921965"/>
            <a:ext cx="6096000" cy="2882840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SDGs: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At the heart of contemporary healthcare policy, determining national policies and the multispectral cooperation (Kshatriya et al., 2026).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Inequality and worth: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US healthcare reforms are based on systemic inequity, which needs culturally sensitive intervention (Naghibi et al., 2026).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Vital observation: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 spite of this, inequalities still exist with gaps between policy promises and delivery performances.</a:t>
            </a:r>
          </a:p>
        </p:txBody>
      </p:sp>
      <p:pic>
        <p:nvPicPr>
          <p:cNvPr id="3074" name="Picture 2" descr="https://sdgs.un.org/sites/default/files/2025-07/2025_SDG_Goal-Level_Social_Media_Cards_Goal_3_small.pn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407" b="11815"/>
          <a:stretch/>
        </p:blipFill>
        <p:spPr bwMode="auto">
          <a:xfrm>
            <a:off x="7834941" y="2078381"/>
            <a:ext cx="3190620" cy="24815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8514776" y="4584038"/>
            <a:ext cx="1830950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900" dirty="0">
                <a:latin typeface="Georgia" panose="02040502050405020303" pitchFamily="18" charset="0"/>
              </a:rPr>
              <a:t>https://sdgs.un.org/goals/goal3</a:t>
            </a:r>
          </a:p>
        </p:txBody>
      </p:sp>
    </p:spTree>
    <p:extLst>
      <p:ext uri="{BB962C8B-B14F-4D97-AF65-F5344CB8AC3E}">
        <p14:creationId xmlns:p14="http://schemas.microsoft.com/office/powerpoint/2010/main" val="37961382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553202"/>
            <a:ext cx="10364451" cy="1596177"/>
          </a:xfrm>
        </p:spPr>
        <p:txBody>
          <a:bodyPr>
            <a:normAutofit/>
          </a:bodyPr>
          <a:lstStyle/>
          <a:p>
            <a:pPr algn="l"/>
            <a:r>
              <a:rPr lang="en-US" sz="2800" b="1" dirty="0">
                <a:latin typeface="Georgia" panose="02040502050405020303" pitchFamily="18" charset="0"/>
              </a:rPr>
              <a:t>Foundation of Health and Wellbeing Approaches</a:t>
            </a:r>
          </a:p>
        </p:txBody>
      </p:sp>
      <p:sp>
        <p:nvSpPr>
          <p:cNvPr id="3" name="Rectangle 2"/>
          <p:cNvSpPr/>
          <p:nvPr/>
        </p:nvSpPr>
        <p:spPr>
          <a:xfrm>
            <a:off x="913775" y="1921965"/>
            <a:ext cx="6096000" cy="3631763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Telehealth innovations: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Broadening access to rural/underserved communities, enhancing efficiency with infrastructure challenges (Farah, 2026; MacAskill et al., 2026).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Implementation science that is equity-oriented: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Incorporation of cultural customization and participatory strategies to minimize inequalities (Kennedy et al., 2026).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Holistic integration: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Integrating wellness programs, digital health, and preventive care into regular service delivery.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Note of caution: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There are obvious advantages, but there are disparities in digital literacy and funding, which restrict their use across the board.</a:t>
            </a:r>
          </a:p>
        </p:txBody>
      </p:sp>
      <p:pic>
        <p:nvPicPr>
          <p:cNvPr id="4098" name="Picture 2" descr="https://www.deloitte.com/content/dam/insights/articles/2024/6307_virtual-health-in-rural-communities/content-images/6307_fig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84" b="10445"/>
          <a:stretch/>
        </p:blipFill>
        <p:spPr bwMode="auto">
          <a:xfrm>
            <a:off x="7454624" y="2053123"/>
            <a:ext cx="3971885" cy="30001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7992766" y="5077324"/>
            <a:ext cx="2895600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900" dirty="0">
                <a:latin typeface="Georgia" panose="02040502050405020303" pitchFamily="18" charset="0"/>
              </a:rPr>
              <a:t>https://www.deloitte.com/us/en/insights/industry/government-public-sector-services/virtual-health-telemedicine-rural-areas.html</a:t>
            </a:r>
          </a:p>
        </p:txBody>
      </p:sp>
    </p:spTree>
    <p:extLst>
      <p:ext uri="{BB962C8B-B14F-4D97-AF65-F5344CB8AC3E}">
        <p14:creationId xmlns:p14="http://schemas.microsoft.com/office/powerpoint/2010/main" val="38173505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2800" b="1" dirty="0">
                <a:latin typeface="Georgia" panose="02040502050405020303" pitchFamily="18" charset="0"/>
              </a:rPr>
              <a:t>Theory</a:t>
            </a:r>
          </a:p>
        </p:txBody>
      </p:sp>
      <p:sp>
        <p:nvSpPr>
          <p:cNvPr id="3" name="Rectangle 2"/>
          <p:cNvSpPr/>
          <p:nvPr/>
        </p:nvSpPr>
        <p:spPr>
          <a:xfrm>
            <a:off x="913775" y="1921965"/>
            <a:ext cx="6096000" cy="359252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biopsychosocial model by Engel: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basis of holistic care, but not that clear in operations.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Individualized determinants: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Nine measurable health dimensions of operation, which provide pathways to be integrated (Abbaspour et al., 2026).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Causal pathway: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association of biological, psychological and social factors into testable models (von Kael, 2026).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Critical comparison: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Applicability is improved with the use of personalized models, and causal frameworks promote evidence-based practice.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39498" y="2214693"/>
            <a:ext cx="3361902" cy="27342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Rectangle 5"/>
          <p:cNvSpPr/>
          <p:nvPr/>
        </p:nvSpPr>
        <p:spPr>
          <a:xfrm>
            <a:off x="7889331" y="5044976"/>
            <a:ext cx="3388895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900" dirty="0">
                <a:latin typeface="Georgia" panose="02040502050405020303" pitchFamily="18" charset="0"/>
              </a:rPr>
              <a:t>https://www.researchgate.net/figure/This-conceptual-flow-chart-illustrates-the-overarching-biopsychosocial-model_fig2_380280631</a:t>
            </a:r>
          </a:p>
        </p:txBody>
      </p:sp>
    </p:spTree>
    <p:extLst>
      <p:ext uri="{BB962C8B-B14F-4D97-AF65-F5344CB8AC3E}">
        <p14:creationId xmlns:p14="http://schemas.microsoft.com/office/powerpoint/2010/main" val="7398175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2800" b="1" dirty="0">
                <a:latin typeface="Georgia" panose="02040502050405020303" pitchFamily="18" charset="0"/>
              </a:rPr>
              <a:t>Policy and Governance</a:t>
            </a:r>
          </a:p>
        </p:txBody>
      </p:sp>
      <p:sp>
        <p:nvSpPr>
          <p:cNvPr id="3" name="Rectangle 2"/>
          <p:cNvSpPr/>
          <p:nvPr/>
        </p:nvSpPr>
        <p:spPr>
          <a:xfrm>
            <a:off x="913775" y="1921965"/>
            <a:ext cx="6096000" cy="3308598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WHO Health in All Policies: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Making health a part of governance structures (WHO, 2015).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European Observatory: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Cross-sectoral collaboration as a driver to sustainable health (European Observatory, 2013).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Bibliometric analysis: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primary focus is on the environmental focus, with the social/economic pillars having an undeveloped presence in management literature (Jones et al., 2026a; Jones et al., 2026b).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Critical analysis: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There are good structures, and performance is not even, as policy rhetoric frequently surpasses practice.</a:t>
            </a:r>
          </a:p>
        </p:txBody>
      </p:sp>
      <p:pic>
        <p:nvPicPr>
          <p:cNvPr id="6146" name="Picture 2" descr="A framework for health information governance: a scoping review | Health  Research Policy and Systems | Springer Nature Link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9766" y="2091887"/>
            <a:ext cx="3307044" cy="2865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7812828" y="4999731"/>
            <a:ext cx="3713747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900" dirty="0">
                <a:latin typeface="Georgia" panose="02040502050405020303" pitchFamily="18" charset="0"/>
              </a:rPr>
              <a:t>https://link.springer.com/article/10.1186/s12961-024-01193-9</a:t>
            </a:r>
          </a:p>
        </p:txBody>
      </p:sp>
    </p:spTree>
    <p:extLst>
      <p:ext uri="{BB962C8B-B14F-4D97-AF65-F5344CB8AC3E}">
        <p14:creationId xmlns:p14="http://schemas.microsoft.com/office/powerpoint/2010/main" val="17981924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2800" b="1" dirty="0">
                <a:latin typeface="Georgia" panose="02040502050405020303" pitchFamily="18" charset="0"/>
              </a:rPr>
              <a:t>Service Delivery</a:t>
            </a:r>
          </a:p>
        </p:txBody>
      </p:sp>
      <p:sp>
        <p:nvSpPr>
          <p:cNvPr id="3" name="Rectangle 2"/>
          <p:cNvSpPr/>
          <p:nvPr/>
        </p:nvSpPr>
        <p:spPr>
          <a:xfrm>
            <a:off x="913775" y="1921965"/>
            <a:ext cx="6096000" cy="3308598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Telehealth and remote monitoring: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Enhancing efficiencies and outcomes, especially in rural settings (MacAskill et al., 2026; Farah, 2026).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Cultural health workers: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Interventions based on culture, which deals with inequities and enhances access (Naghibi et al., 2026).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Whole person hospital models: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Wellness and preventive care with the acute services.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Critical reflection: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Delivery is enhanced by innovations, yet there is no systemic assistance to eliminate inequity gaps.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8565" y="2103364"/>
            <a:ext cx="3711693" cy="28976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109488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2800" b="1" dirty="0">
                <a:latin typeface="Georgia" panose="02040502050405020303" pitchFamily="18" charset="0"/>
              </a:rPr>
              <a:t>Public Health Initiatives</a:t>
            </a:r>
          </a:p>
        </p:txBody>
      </p:sp>
      <p:sp>
        <p:nvSpPr>
          <p:cNvPr id="3" name="Rectangle 2"/>
          <p:cNvSpPr/>
          <p:nvPr/>
        </p:nvSpPr>
        <p:spPr>
          <a:xfrm>
            <a:off x="913775" y="1921965"/>
            <a:ext cx="6096000" cy="2882840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Campaigns aligned with SDGs: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Multispectral cooperation on promoting healthier lifestyles and surroundings (Kshatriya et al., 2026).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Participatory strategies: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Community voices in design via equity-based campaigns (Kennedy et al., 2026).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Critical observation: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Campaigns are proven to have an effect, though it is not uniform across the populations, and there is a need to implement more robust equity frameworks.</a:t>
            </a:r>
          </a:p>
        </p:txBody>
      </p:sp>
      <p:pic>
        <p:nvPicPr>
          <p:cNvPr id="7170" name="Picture 2" descr="We 💛 Public Health, because loving our communities means prevention,  protection, and equity for all ✨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9439" y="1731938"/>
            <a:ext cx="3734465" cy="32628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17513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2800" b="1" dirty="0">
                <a:latin typeface="Georgia" panose="02040502050405020303" pitchFamily="18" charset="0"/>
              </a:rPr>
              <a:t>Equity and Access</a:t>
            </a:r>
          </a:p>
        </p:txBody>
      </p:sp>
      <p:sp>
        <p:nvSpPr>
          <p:cNvPr id="3" name="Rectangle 2"/>
          <p:cNvSpPr/>
          <p:nvPr/>
        </p:nvSpPr>
        <p:spPr>
          <a:xfrm>
            <a:off x="913775" y="1921965"/>
            <a:ext cx="6096000" cy="2946191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Systemic inequalities: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Inequality in medical care provision continues to be prevalent (Naghibi et al., 2026; Kennedy et al., 2026).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Telehealth barriers: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There are barriers to telehealth by infrastructure and digital literacy (Farah, 2026).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Interventions: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Universal healthcare and interventions targeting the inequalities are effective but require funding.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Critical appraisal: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There are good policy commitments, yet equity is eroded in practice by gaps in delivery.</a:t>
            </a:r>
          </a:p>
        </p:txBody>
      </p:sp>
      <p:pic>
        <p:nvPicPr>
          <p:cNvPr id="8194" name="Picture 2" descr="Employer Guide to Health Equity | Business Group on Health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0526" y="1861451"/>
            <a:ext cx="3320716" cy="3067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48531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8460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Georgia" panose="02040502050405020303" pitchFamily="18" charset="0"/>
              </a:rPr>
              <a:t>CONCLUSION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3030584" y="1921965"/>
            <a:ext cx="6165668" cy="3308598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Integration of health, wellbeing, and sustainability is essential for modern healthcare systems.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Critical gaps: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Equity, social/economic sustainability, and barrier to implementation have not been addressed.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Recommendations: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Enhance governance by working across sectors, incorporate equity in every intervention, and balance innovation and accessibility.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Connection to previous: </a:t>
            </a:r>
            <a:r>
              <a:rPr lang="en-US" sz="14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WHO SDGs and holistic care frameworks offer the principles of sustainable and equitable service delivery.</a:t>
            </a:r>
          </a:p>
        </p:txBody>
      </p:sp>
    </p:spTree>
    <p:extLst>
      <p:ext uri="{BB962C8B-B14F-4D97-AF65-F5344CB8AC3E}">
        <p14:creationId xmlns:p14="http://schemas.microsoft.com/office/powerpoint/2010/main" val="22232499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8459" y="576491"/>
            <a:ext cx="10364451" cy="757645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Georgia" panose="02040502050405020303" pitchFamily="18" charset="0"/>
              </a:rPr>
              <a:t>REFERENCES</a:t>
            </a:r>
          </a:p>
        </p:txBody>
      </p:sp>
      <p:sp>
        <p:nvSpPr>
          <p:cNvPr id="3" name="Rectangle 2"/>
          <p:cNvSpPr/>
          <p:nvPr/>
        </p:nvSpPr>
        <p:spPr>
          <a:xfrm>
            <a:off x="907555" y="1334136"/>
            <a:ext cx="10246260" cy="4485780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Abbaspour, N., </a:t>
            </a:r>
            <a:r>
              <a:rPr lang="en-US" sz="1100" dirty="0" err="1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Ghomshei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</a:t>
            </a:r>
            <a:r>
              <a:rPr lang="en-US" sz="1100" dirty="0" err="1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Vaghefi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A.S. and Abbaspour, K. (2026). From Engel’s Bio-Psycho-Social model to the personalized health determinants model: A comprehensive framework and illustrative operationalization for precision health. Frontiers in Digital health, [online] 8. Available at: 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https://www.frontiersin.org/journals/digital-health/articles/10.3389/fdgth.2026.1763691/full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Amil, S., Moulin, J.-A. and Gagnon, É. (2026). Towards a vision of sustainable health: Definitions, related concepts and key dimensions. Sustainability, [online] 18(7), p.3586. Available at: 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https://www.mdpi.com/2071-1050/18/7/3586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100" dirty="0" err="1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Deniz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Naghibi, </a:t>
            </a:r>
            <a:r>
              <a:rPr lang="en-US" sz="1100" dirty="0" err="1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Bloschichak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Qin, Q. and </a:t>
            </a:r>
            <a:r>
              <a:rPr lang="en-US" sz="1100" dirty="0" err="1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Fiscella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 (2026). Advancing equity and value in United states healthcare: An umbrella review. International journal for Equity in Health. [online] Available at: 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https://link.springer.com/article/10.1186/s12939-026-02784-4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European Observatory (2013). Health in all policies: Seizing opportunities, implementing policies. [online] eurohealthobservatory.who.int. Available at: 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https://eurohealthobservatory.who.int/publications/m/health-in-all-policies-seizing-opportunities-implementing-policies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Farah, M. (2026). The impact of telehealth services on healthcare access in rural areas. [online] Available at: 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https://link.springer.com/article/10.1186/s12889-026-27579-8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Jones, D., Weber, O. and </a:t>
            </a:r>
            <a:r>
              <a:rPr lang="en-US" sz="1100" dirty="0" err="1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Thistlethwaite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 (2026a). Sustainable development exploring the management literature of Sustainable healthcare: A bibliometric and content analysis. Sustainable development, [online] 0, pp.1–22. Available at: 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https://onlinelibrary.wiley.com/doi/full/10.1002/sd.71134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Jones, D.V., Weber, O. and </a:t>
            </a:r>
            <a:r>
              <a:rPr lang="en-US" sz="1100" dirty="0" err="1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Thistlethwaite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 (2026b). Exploring the management literature of Sustainable healthcare: A bibliometric and content analysis. Sustainable development. [online] Available at: 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https://onlinelibrary.wiley.com/doi/10.1002/sd.71134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40021216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8459" y="576491"/>
            <a:ext cx="10364451" cy="757645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Georgia" panose="02040502050405020303" pitchFamily="18" charset="0"/>
              </a:rPr>
              <a:t>REFERENCES</a:t>
            </a:r>
          </a:p>
        </p:txBody>
      </p:sp>
      <p:sp>
        <p:nvSpPr>
          <p:cNvPr id="3" name="Rectangle 2"/>
          <p:cNvSpPr/>
          <p:nvPr/>
        </p:nvSpPr>
        <p:spPr>
          <a:xfrm>
            <a:off x="907555" y="1334136"/>
            <a:ext cx="10246260" cy="412927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Kennedy, L.J., </a:t>
            </a:r>
            <a:r>
              <a:rPr lang="en-US" sz="1100" dirty="0" err="1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MacIntyre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G., </a:t>
            </a:r>
            <a:r>
              <a:rPr lang="en-US" sz="1100" dirty="0" err="1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Boulos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L., Collins, S.E., </a:t>
            </a:r>
            <a:r>
              <a:rPr lang="en-US" sz="1100" dirty="0" err="1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Delahunty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-Pike, A., Gray, M., </a:t>
            </a:r>
            <a:r>
              <a:rPr lang="en-US" sz="1100" dirty="0" err="1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Hariharan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 and Cassidy, C. (2026). Methods to design, adapt and apply equity-focused implementation science theories, models and frameworks in healthcare systems: A scoping review. Implementation science communications, [online] 7(1). Available at: 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https://link.springer.com/article/10.1186/s43058-026-00910-5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Kshatriya, M., </a:t>
            </a:r>
            <a:r>
              <a:rPr lang="en-US" sz="1100" dirty="0" err="1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Syal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R., </a:t>
            </a:r>
            <a:r>
              <a:rPr lang="en-US" sz="1100" dirty="0" err="1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Als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D., </a:t>
            </a:r>
            <a:r>
              <a:rPr lang="en-US" sz="1100" dirty="0" err="1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Muralidharan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O., </a:t>
            </a:r>
            <a:r>
              <a:rPr lang="en-US" sz="1100" dirty="0" err="1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Akindole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B., </a:t>
            </a:r>
            <a:r>
              <a:rPr lang="en-US" sz="1100" dirty="0" err="1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Padhani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Z.A., Das, J. and </a:t>
            </a:r>
            <a:r>
              <a:rPr lang="en-US" sz="1100" dirty="0" err="1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Bhutta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Z.A. (2026). Implementation of health and health-related sustainable development goals: Progress, challenges and opportunities—a systematic literature review update. BMJ global health, [online] 11(2), p.e021623. Available at: 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https://gh.bmj.com/content/11/2/e021623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MacAskill, W., Gill, P., </a:t>
            </a:r>
            <a:r>
              <a:rPr lang="en-US" sz="1100" dirty="0" err="1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Woloszczuk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C., Alam, K., Wallis, K., </a:t>
            </a:r>
            <a:r>
              <a:rPr lang="en-US" sz="1100" dirty="0" err="1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McGrail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M.R., </a:t>
            </a:r>
            <a:r>
              <a:rPr lang="en-US" sz="1100" dirty="0" err="1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Kondalsamy-Chennakesavan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 and Nasir, B.F. (2026). A systematic review of the scope and impact of rural primary healthcare innovations using digital health technology. BMJ open, [online] 16(1), p.e097874. Available at: 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https://bmjopen.bmj.com/content/16/1/e097874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von </a:t>
            </a:r>
            <a:r>
              <a:rPr lang="en-US" sz="1100" dirty="0" err="1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Känel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 (2026). Applying a causal biopsychosocial model to guide medicine and psychiatry fifty years after </a:t>
            </a:r>
            <a:r>
              <a:rPr lang="en-US" sz="1100" dirty="0" err="1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engel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Communications medicine. [online] Available at: 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https://www.nature.com/articles/s43856-026-01700-9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WHO (2015). Health in all policies: Training manual. [online] www.who.int. Available at: 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https://www.who.int/publications/i/item/9789241507981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WHO (2023). Working together for equity and healthier populations: Sustainable </a:t>
            </a:r>
            <a:r>
              <a:rPr lang="en-US" sz="1100" dirty="0" err="1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multisectoral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collaboration based on health in all policies approaches. [online] www.who.int. Available at: 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https://www.who.int/publications/i/item/9789240067530</a:t>
            </a:r>
            <a:r>
              <a:rPr lang="en-US" sz="11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222374333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51</TotalTime>
  <Words>1773</Words>
  <Application>Microsoft Office PowerPoint</Application>
  <PresentationFormat>Widescreen</PresentationFormat>
  <Paragraphs>69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Droplet</vt:lpstr>
      <vt:lpstr>Course: BSc (Hons) Health and Social Care   Module:    Health, Wellbeing and Sustainable Development BMHP6030   Component 1: Presentation    Student ID: 2133902   Student Name: Julianah Iwalaiye    Lecturer:  Dr Itse Olaoye </vt:lpstr>
      <vt:lpstr>Introduction</vt:lpstr>
      <vt:lpstr>Key Concepts</vt:lpstr>
      <vt:lpstr>Relevance</vt:lpstr>
      <vt:lpstr>Foundation of Health and Wellbeing Approaches</vt:lpstr>
      <vt:lpstr>Theory</vt:lpstr>
      <vt:lpstr>Policy and Governance</vt:lpstr>
      <vt:lpstr>Service Delivery</vt:lpstr>
      <vt:lpstr>Public Health Initiatives</vt:lpstr>
      <vt:lpstr>Equity and Access</vt:lpstr>
      <vt:lpstr>CONCLUSION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Health, Wellbeing, and Sustainability in Care</dc:title>
  <dc:creator>MOZACK</dc:creator>
  <cp:lastModifiedBy>Julianah Bosede Iwalaiye (2133902)</cp:lastModifiedBy>
  <cp:revision>10</cp:revision>
  <dcterms:created xsi:type="dcterms:W3CDTF">2026-07-21T14:15:42Z</dcterms:created>
  <dcterms:modified xsi:type="dcterms:W3CDTF">2026-07-28T07:44:40Z</dcterms:modified>
</cp:coreProperties>
</file>